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16"/>
  </p:notesMasterIdLst>
  <p:sldIdLst>
    <p:sldId id="256" r:id="rId2"/>
    <p:sldId id="264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i Gino" initials="LG" lastIdx="1" clrIdx="0">
    <p:extLst>
      <p:ext uri="{19B8F6BF-5375-455C-9EA6-DF929625EA0E}">
        <p15:presenceInfo xmlns:p15="http://schemas.microsoft.com/office/powerpoint/2012/main" userId="S::gino.leonardi@euris.it::ddc032f0-4bab-4bc6-bf2a-0fa4410a7d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BC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640"/>
    <p:restoredTop sz="82956"/>
  </p:normalViewPr>
  <p:slideViewPr>
    <p:cSldViewPr snapToGrid="0" snapToObjects="1">
      <p:cViewPr varScale="1">
        <p:scale>
          <a:sx n="96" d="100"/>
          <a:sy n="96" d="100"/>
        </p:scale>
        <p:origin x="35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i Gino" userId="ddc032f0-4bab-4bc6-bf2a-0fa4410a7d0b" providerId="ADAL" clId="{E0289711-FFEC-4CCC-B5B0-96F84CC07EE4}"/>
    <pc:docChg chg="modSld">
      <pc:chgData name="Leonardi Gino" userId="ddc032f0-4bab-4bc6-bf2a-0fa4410a7d0b" providerId="ADAL" clId="{E0289711-FFEC-4CCC-B5B0-96F84CC07EE4}" dt="2022-04-27T14:58:25.047" v="11"/>
      <pc:docMkLst>
        <pc:docMk/>
      </pc:docMkLst>
      <pc:sldChg chg="addSp modSp">
        <pc:chgData name="Leonardi Gino" userId="ddc032f0-4bab-4bc6-bf2a-0fa4410a7d0b" providerId="ADAL" clId="{E0289711-FFEC-4CCC-B5B0-96F84CC07EE4}" dt="2022-04-27T14:58:11.624" v="0"/>
        <pc:sldMkLst>
          <pc:docMk/>
          <pc:sldMk cId="894238340" sldId="267"/>
        </pc:sldMkLst>
        <pc:picChg chg="add mod">
          <ac:chgData name="Leonardi Gino" userId="ddc032f0-4bab-4bc6-bf2a-0fa4410a7d0b" providerId="ADAL" clId="{E0289711-FFEC-4CCC-B5B0-96F84CC07EE4}" dt="2022-04-27T14:58:11.624" v="0"/>
          <ac:picMkLst>
            <pc:docMk/>
            <pc:sldMk cId="894238340" sldId="267"/>
            <ac:picMk id="6" creationId="{9FB4B03A-98CD-4610-8B68-732A91C8E7A8}"/>
          </ac:picMkLst>
        </pc:picChg>
      </pc:sldChg>
      <pc:sldChg chg="addSp modSp">
        <pc:chgData name="Leonardi Gino" userId="ddc032f0-4bab-4bc6-bf2a-0fa4410a7d0b" providerId="ADAL" clId="{E0289711-FFEC-4CCC-B5B0-96F84CC07EE4}" dt="2022-04-27T14:58:13.040" v="1"/>
        <pc:sldMkLst>
          <pc:docMk/>
          <pc:sldMk cId="2885999994" sldId="268"/>
        </pc:sldMkLst>
        <pc:picChg chg="add mod">
          <ac:chgData name="Leonardi Gino" userId="ddc032f0-4bab-4bc6-bf2a-0fa4410a7d0b" providerId="ADAL" clId="{E0289711-FFEC-4CCC-B5B0-96F84CC07EE4}" dt="2022-04-27T14:58:13.040" v="1"/>
          <ac:picMkLst>
            <pc:docMk/>
            <pc:sldMk cId="2885999994" sldId="268"/>
            <ac:picMk id="4" creationId="{5160801B-8E64-4496-A5F7-7D3296A95A96}"/>
          </ac:picMkLst>
        </pc:picChg>
      </pc:sldChg>
      <pc:sldChg chg="addSp modSp">
        <pc:chgData name="Leonardi Gino" userId="ddc032f0-4bab-4bc6-bf2a-0fa4410a7d0b" providerId="ADAL" clId="{E0289711-FFEC-4CCC-B5B0-96F84CC07EE4}" dt="2022-04-27T14:58:14.543" v="2"/>
        <pc:sldMkLst>
          <pc:docMk/>
          <pc:sldMk cId="4249386390" sldId="269"/>
        </pc:sldMkLst>
        <pc:picChg chg="add mod">
          <ac:chgData name="Leonardi Gino" userId="ddc032f0-4bab-4bc6-bf2a-0fa4410a7d0b" providerId="ADAL" clId="{E0289711-FFEC-4CCC-B5B0-96F84CC07EE4}" dt="2022-04-27T14:58:14.543" v="2"/>
          <ac:picMkLst>
            <pc:docMk/>
            <pc:sldMk cId="4249386390" sldId="269"/>
            <ac:picMk id="4" creationId="{38A19E36-9DE9-43E2-8160-5F976011C102}"/>
          </ac:picMkLst>
        </pc:picChg>
      </pc:sldChg>
      <pc:sldChg chg="addSp modSp">
        <pc:chgData name="Leonardi Gino" userId="ddc032f0-4bab-4bc6-bf2a-0fa4410a7d0b" providerId="ADAL" clId="{E0289711-FFEC-4CCC-B5B0-96F84CC07EE4}" dt="2022-04-27T14:58:15.414" v="3"/>
        <pc:sldMkLst>
          <pc:docMk/>
          <pc:sldMk cId="1929839866" sldId="270"/>
        </pc:sldMkLst>
        <pc:picChg chg="add mod">
          <ac:chgData name="Leonardi Gino" userId="ddc032f0-4bab-4bc6-bf2a-0fa4410a7d0b" providerId="ADAL" clId="{E0289711-FFEC-4CCC-B5B0-96F84CC07EE4}" dt="2022-04-27T14:58:15.414" v="3"/>
          <ac:picMkLst>
            <pc:docMk/>
            <pc:sldMk cId="1929839866" sldId="270"/>
            <ac:picMk id="4" creationId="{7599D120-6788-4A56-8DB0-F7AD5D75A6E0}"/>
          </ac:picMkLst>
        </pc:picChg>
      </pc:sldChg>
      <pc:sldChg chg="addSp modSp">
        <pc:chgData name="Leonardi Gino" userId="ddc032f0-4bab-4bc6-bf2a-0fa4410a7d0b" providerId="ADAL" clId="{E0289711-FFEC-4CCC-B5B0-96F84CC07EE4}" dt="2022-04-27T14:58:16.413" v="4"/>
        <pc:sldMkLst>
          <pc:docMk/>
          <pc:sldMk cId="4135327381" sldId="271"/>
        </pc:sldMkLst>
        <pc:picChg chg="add mod">
          <ac:chgData name="Leonardi Gino" userId="ddc032f0-4bab-4bc6-bf2a-0fa4410a7d0b" providerId="ADAL" clId="{E0289711-FFEC-4CCC-B5B0-96F84CC07EE4}" dt="2022-04-27T14:58:16.413" v="4"/>
          <ac:picMkLst>
            <pc:docMk/>
            <pc:sldMk cId="4135327381" sldId="271"/>
            <ac:picMk id="4" creationId="{113DE11C-65B7-4573-90AE-25EDCA9F644D}"/>
          </ac:picMkLst>
        </pc:picChg>
      </pc:sldChg>
      <pc:sldChg chg="addSp modSp">
        <pc:chgData name="Leonardi Gino" userId="ddc032f0-4bab-4bc6-bf2a-0fa4410a7d0b" providerId="ADAL" clId="{E0289711-FFEC-4CCC-B5B0-96F84CC07EE4}" dt="2022-04-27T14:58:17.656" v="5"/>
        <pc:sldMkLst>
          <pc:docMk/>
          <pc:sldMk cId="2919719810" sldId="272"/>
        </pc:sldMkLst>
        <pc:picChg chg="add mod">
          <ac:chgData name="Leonardi Gino" userId="ddc032f0-4bab-4bc6-bf2a-0fa4410a7d0b" providerId="ADAL" clId="{E0289711-FFEC-4CCC-B5B0-96F84CC07EE4}" dt="2022-04-27T14:58:17.656" v="5"/>
          <ac:picMkLst>
            <pc:docMk/>
            <pc:sldMk cId="2919719810" sldId="272"/>
            <ac:picMk id="4" creationId="{C7EFC965-F62D-42E0-9705-2A4CE1A134E0}"/>
          </ac:picMkLst>
        </pc:picChg>
      </pc:sldChg>
      <pc:sldChg chg="addSp modSp">
        <pc:chgData name="Leonardi Gino" userId="ddc032f0-4bab-4bc6-bf2a-0fa4410a7d0b" providerId="ADAL" clId="{E0289711-FFEC-4CCC-B5B0-96F84CC07EE4}" dt="2022-04-27T14:58:19.082" v="6"/>
        <pc:sldMkLst>
          <pc:docMk/>
          <pc:sldMk cId="2627078279" sldId="273"/>
        </pc:sldMkLst>
        <pc:picChg chg="add mod">
          <ac:chgData name="Leonardi Gino" userId="ddc032f0-4bab-4bc6-bf2a-0fa4410a7d0b" providerId="ADAL" clId="{E0289711-FFEC-4CCC-B5B0-96F84CC07EE4}" dt="2022-04-27T14:58:19.082" v="6"/>
          <ac:picMkLst>
            <pc:docMk/>
            <pc:sldMk cId="2627078279" sldId="273"/>
            <ac:picMk id="4" creationId="{CEB57E83-4717-48CA-BE42-9008ECC75CB4}"/>
          </ac:picMkLst>
        </pc:picChg>
      </pc:sldChg>
      <pc:sldChg chg="addSp modSp">
        <pc:chgData name="Leonardi Gino" userId="ddc032f0-4bab-4bc6-bf2a-0fa4410a7d0b" providerId="ADAL" clId="{E0289711-FFEC-4CCC-B5B0-96F84CC07EE4}" dt="2022-04-27T14:58:20.481" v="7"/>
        <pc:sldMkLst>
          <pc:docMk/>
          <pc:sldMk cId="4270434540" sldId="274"/>
        </pc:sldMkLst>
        <pc:picChg chg="add mod">
          <ac:chgData name="Leonardi Gino" userId="ddc032f0-4bab-4bc6-bf2a-0fa4410a7d0b" providerId="ADAL" clId="{E0289711-FFEC-4CCC-B5B0-96F84CC07EE4}" dt="2022-04-27T14:58:20.481" v="7"/>
          <ac:picMkLst>
            <pc:docMk/>
            <pc:sldMk cId="4270434540" sldId="274"/>
            <ac:picMk id="4" creationId="{F78BE894-564A-4D25-BD70-401CA1B28E71}"/>
          </ac:picMkLst>
        </pc:picChg>
      </pc:sldChg>
      <pc:sldChg chg="addSp modSp">
        <pc:chgData name="Leonardi Gino" userId="ddc032f0-4bab-4bc6-bf2a-0fa4410a7d0b" providerId="ADAL" clId="{E0289711-FFEC-4CCC-B5B0-96F84CC07EE4}" dt="2022-04-27T14:58:21.735" v="8"/>
        <pc:sldMkLst>
          <pc:docMk/>
          <pc:sldMk cId="2274037992" sldId="275"/>
        </pc:sldMkLst>
        <pc:picChg chg="add mod">
          <ac:chgData name="Leonardi Gino" userId="ddc032f0-4bab-4bc6-bf2a-0fa4410a7d0b" providerId="ADAL" clId="{E0289711-FFEC-4CCC-B5B0-96F84CC07EE4}" dt="2022-04-27T14:58:21.735" v="8"/>
          <ac:picMkLst>
            <pc:docMk/>
            <pc:sldMk cId="2274037992" sldId="275"/>
            <ac:picMk id="4" creationId="{C439BC77-9624-4A1D-B54E-D27AC0658813}"/>
          </ac:picMkLst>
        </pc:picChg>
      </pc:sldChg>
      <pc:sldChg chg="addSp modSp">
        <pc:chgData name="Leonardi Gino" userId="ddc032f0-4bab-4bc6-bf2a-0fa4410a7d0b" providerId="ADAL" clId="{E0289711-FFEC-4CCC-B5B0-96F84CC07EE4}" dt="2022-04-27T14:58:22.980" v="9"/>
        <pc:sldMkLst>
          <pc:docMk/>
          <pc:sldMk cId="3784248397" sldId="276"/>
        </pc:sldMkLst>
        <pc:picChg chg="add mod">
          <ac:chgData name="Leonardi Gino" userId="ddc032f0-4bab-4bc6-bf2a-0fa4410a7d0b" providerId="ADAL" clId="{E0289711-FFEC-4CCC-B5B0-96F84CC07EE4}" dt="2022-04-27T14:58:22.980" v="9"/>
          <ac:picMkLst>
            <pc:docMk/>
            <pc:sldMk cId="3784248397" sldId="276"/>
            <ac:picMk id="4" creationId="{10F288EE-0E4B-4BBF-9186-D0C5F107C43D}"/>
          </ac:picMkLst>
        </pc:picChg>
      </pc:sldChg>
      <pc:sldChg chg="addSp modSp">
        <pc:chgData name="Leonardi Gino" userId="ddc032f0-4bab-4bc6-bf2a-0fa4410a7d0b" providerId="ADAL" clId="{E0289711-FFEC-4CCC-B5B0-96F84CC07EE4}" dt="2022-04-27T14:58:23.974" v="10"/>
        <pc:sldMkLst>
          <pc:docMk/>
          <pc:sldMk cId="2563250561" sldId="277"/>
        </pc:sldMkLst>
        <pc:picChg chg="add mod">
          <ac:chgData name="Leonardi Gino" userId="ddc032f0-4bab-4bc6-bf2a-0fa4410a7d0b" providerId="ADAL" clId="{E0289711-FFEC-4CCC-B5B0-96F84CC07EE4}" dt="2022-04-27T14:58:23.974" v="10"/>
          <ac:picMkLst>
            <pc:docMk/>
            <pc:sldMk cId="2563250561" sldId="277"/>
            <ac:picMk id="4" creationId="{438F2E4C-EA0A-45FA-9FD2-86B155FF3A98}"/>
          </ac:picMkLst>
        </pc:picChg>
      </pc:sldChg>
      <pc:sldChg chg="addSp modSp">
        <pc:chgData name="Leonardi Gino" userId="ddc032f0-4bab-4bc6-bf2a-0fa4410a7d0b" providerId="ADAL" clId="{E0289711-FFEC-4CCC-B5B0-96F84CC07EE4}" dt="2022-04-27T14:58:25.047" v="11"/>
        <pc:sldMkLst>
          <pc:docMk/>
          <pc:sldMk cId="1678894132" sldId="278"/>
        </pc:sldMkLst>
        <pc:picChg chg="add mod">
          <ac:chgData name="Leonardi Gino" userId="ddc032f0-4bab-4bc6-bf2a-0fa4410a7d0b" providerId="ADAL" clId="{E0289711-FFEC-4CCC-B5B0-96F84CC07EE4}" dt="2022-04-27T14:58:25.047" v="11"/>
          <ac:picMkLst>
            <pc:docMk/>
            <pc:sldMk cId="1678894132" sldId="278"/>
            <ac:picMk id="4" creationId="{CE6A0509-4305-4557-9DAF-9A4C04CCEB5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2DA15-DA85-B44D-A787-B2E63FF97AD5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B2CCB-F20F-2841-B5E2-61A1BB077A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382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5553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8339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98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3950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670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7983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84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06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01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14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42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3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43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29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7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6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36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 </a:t>
            </a:r>
            <a:r>
              <a:rPr lang="it-IT" dirty="0" err="1"/>
              <a:t>IEnumerable</a:t>
            </a:r>
            <a:br>
              <a:rPr lang="it-IT" dirty="0"/>
            </a:br>
            <a:endParaRPr lang="it-IT" sz="24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5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2F2986-A437-49BC-AA2B-E9893301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1800" b="1" i="0" u="none" strike="noStrike" baseline="0" dirty="0" err="1">
                <a:latin typeface="Arial-BoldMT"/>
              </a:rPr>
              <a:t>IEnumerable</a:t>
            </a:r>
            <a:r>
              <a:rPr lang="it-IT" sz="1800" b="1" i="0" u="none" strike="noStrike" baseline="0" dirty="0">
                <a:latin typeface="Arial-BoldMT"/>
              </a:rPr>
              <a:t> in una classe Collection personalizzata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3E4CAA-CFA3-4282-9615-174B3724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Questa classe ora può farci enumerare tutti gli elementi con uno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ArialMT"/>
              </a:rPr>
              <a:t>statement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it-IT" sz="1800" b="0" i="0" u="none" strike="noStrike" baseline="0" dirty="0" err="1">
                <a:solidFill>
                  <a:srgbClr val="004587"/>
                </a:solidFill>
                <a:latin typeface="ArialMT"/>
              </a:rPr>
              <a:t>foreach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static void Main(string[]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args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algn="l"/>
            <a:r>
              <a:rPr lang="it-IT" sz="1800" b="0" i="0" u="none" strike="noStrike" baseline="0" dirty="0">
                <a:solidFill>
                  <a:srgbClr val="579E1C"/>
                </a:solidFill>
                <a:latin typeface="CourierNewPSMT"/>
              </a:rPr>
              <a:t>// andiamo avanti ed usiamo la </a:t>
            </a:r>
            <a:r>
              <a:rPr lang="it-IT" sz="1800" b="0" i="0" u="none" strike="noStrike" baseline="0" dirty="0" err="1">
                <a:solidFill>
                  <a:srgbClr val="579E1C"/>
                </a:solidFill>
                <a:latin typeface="CourierNewPSMT"/>
              </a:rPr>
              <a:t>collection</a:t>
            </a:r>
            <a:r>
              <a:rPr lang="it-IT" sz="1800" b="0" i="0" u="none" strike="noStrike" baseline="0" dirty="0">
                <a:solidFill>
                  <a:srgbClr val="579E1C"/>
                </a:solidFill>
                <a:latin typeface="CourierNewPSMT"/>
              </a:rPr>
              <a:t> </a:t>
            </a:r>
            <a:r>
              <a:rPr lang="it-IT" sz="1800" b="0" i="0" u="none" strike="noStrike" baseline="0" dirty="0" err="1">
                <a:solidFill>
                  <a:srgbClr val="579E1C"/>
                </a:solidFill>
                <a:latin typeface="CourierNewPSMT"/>
              </a:rPr>
              <a:t>MyArrayList</a:t>
            </a:r>
            <a:r>
              <a:rPr lang="it-IT" sz="1800" b="0" i="0" u="none" strike="noStrike" baseline="0" dirty="0">
                <a:solidFill>
                  <a:srgbClr val="579E1C"/>
                </a:solidFill>
                <a:latin typeface="CourierNewPSMT"/>
              </a:rPr>
              <a:t> con </a:t>
            </a:r>
            <a:r>
              <a:rPr lang="it-IT" sz="1800" b="0" i="0" u="none" strike="noStrike" baseline="0" dirty="0" err="1">
                <a:solidFill>
                  <a:srgbClr val="579E1C"/>
                </a:solidFill>
                <a:latin typeface="CourierNewPSMT"/>
              </a:rPr>
              <a:t>IEnumerable</a:t>
            </a:r>
            <a:endParaRPr lang="it-IT" sz="1800" b="0" i="0" u="none" strike="noStrike" baseline="0" dirty="0">
              <a:solidFill>
                <a:srgbClr val="579E1C"/>
              </a:solidFill>
              <a:latin typeface="CourierNewPSMT"/>
            </a:endParaRP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MyArrayList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myList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 = new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MyArrayList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();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myList.Add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("1");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myList.Add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(2);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myList.Add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("3");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myList.Add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('4');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foreach (object s in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myList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Console.WriteLine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(s);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}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}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BE894-564A-4D25-BD70-401CA1B28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34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171772-2F25-4301-838A-11B8EA8E2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8479"/>
            <a:ext cx="8596668" cy="579288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Estendiamo questo approccio e definiamo una classe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ArialMT"/>
              </a:rPr>
              <a:t>collection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 generica in grado di essere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MT"/>
              </a:rPr>
              <a:t>elencata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.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Per fare questo abbiamo bisogno di implementare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MT"/>
              </a:rPr>
              <a:t>un'interfaccia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 err="1">
                <a:solidFill>
                  <a:srgbClr val="004587"/>
                </a:solidFill>
                <a:latin typeface="ArialMT"/>
              </a:rPr>
              <a:t>IEnumerable</a:t>
            </a:r>
            <a:r>
              <a:rPr lang="en-US" sz="1800" b="0" i="0" u="none" strike="noStrike" baseline="0" dirty="0">
                <a:solidFill>
                  <a:srgbClr val="004587"/>
                </a:solidFill>
                <a:latin typeface="ArialMT"/>
              </a:rPr>
              <a:t> &lt;T&gt;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.</a:t>
            </a:r>
          </a:p>
          <a:p>
            <a:pPr algn="l"/>
            <a:endParaRPr lang="en-US" dirty="0">
              <a:solidFill>
                <a:srgbClr val="000000"/>
              </a:solidFill>
              <a:latin typeface="ArialMT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class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MyList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&lt;T&gt; :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IEnumerable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&lt;T&gt;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T[]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m_Items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 = null;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int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freeIndex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 = 0;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public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MyList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()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algn="l"/>
            <a:r>
              <a:rPr lang="it-IT" sz="1800" b="0" i="0" u="none" strike="noStrike" baseline="0" dirty="0">
                <a:solidFill>
                  <a:srgbClr val="579E1C"/>
                </a:solidFill>
                <a:latin typeface="CourierNewPSMT"/>
              </a:rPr>
              <a:t>// Per mantenere la semplicità utilizziamo un array</a:t>
            </a:r>
          </a:p>
          <a:p>
            <a:pPr algn="l"/>
            <a:r>
              <a:rPr lang="it-IT" sz="1800" b="0" i="0" u="none" strike="noStrike" baseline="0" dirty="0">
                <a:solidFill>
                  <a:srgbClr val="579E1C"/>
                </a:solidFill>
                <a:latin typeface="CourierNewPSMT"/>
              </a:rPr>
              <a:t>// mentre idealmente dovrebbe essere una lista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m_Items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 = new T[100];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}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public void Add(T item)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algn="l"/>
            <a:r>
              <a:rPr lang="it-IT" sz="1800" b="0" i="0" u="none" strike="noStrike" baseline="0" dirty="0">
                <a:solidFill>
                  <a:srgbClr val="579E1C"/>
                </a:solidFill>
                <a:latin typeface="CourierNewPSMT"/>
              </a:rPr>
              <a:t>// Preoccupiamoci solo si aggiungere l'elemento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m_Items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[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freeIndex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] = item;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freeIndex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++;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}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9BC77-9624-4A1D-B54E-D27AC0658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37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E34676-F8D5-4D7F-86B9-18A3E3E1E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8661"/>
            <a:ext cx="8596668" cy="5822701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#region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IEnumerable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&lt;T&gt; Members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public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IEnumerator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&lt;T&gt;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GetEnumerator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()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foreach (T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 in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m_Items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algn="l"/>
            <a:r>
              <a:rPr lang="it-IT" sz="1800" b="0" i="0" u="none" strike="noStrike" baseline="0" dirty="0">
                <a:solidFill>
                  <a:srgbClr val="579E1C"/>
                </a:solidFill>
                <a:latin typeface="CourierNewPSMT"/>
              </a:rPr>
              <a:t>// controlliamo se sia fine lista (il codice è sbagliato perché usiamo un array)</a:t>
            </a:r>
          </a:p>
          <a:p>
            <a:pPr algn="l"/>
            <a:r>
              <a:rPr lang="it-IT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if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ourierNewPSMT"/>
              </a:rPr>
              <a:t> (t ==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null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it-IT" sz="1800" b="0" i="0" u="none" strike="noStrike" baseline="0" dirty="0">
                <a:solidFill>
                  <a:srgbClr val="579E1C"/>
                </a:solidFill>
                <a:latin typeface="CourierNewPSMT"/>
              </a:rPr>
              <a:t>// non funzionerà se T non è un tipo </a:t>
            </a:r>
            <a:r>
              <a:rPr lang="it-IT" sz="1800" b="0" i="0" u="none" strike="noStrike" baseline="0" dirty="0" err="1">
                <a:solidFill>
                  <a:srgbClr val="579E1C"/>
                </a:solidFill>
                <a:latin typeface="CourierNewPSMT"/>
              </a:rPr>
              <a:t>nullable</a:t>
            </a:r>
            <a:endParaRPr lang="it-IT" sz="1800" b="0" i="0" u="none" strike="noStrike" baseline="0" dirty="0">
              <a:solidFill>
                <a:srgbClr val="579E1C"/>
              </a:solidFill>
              <a:latin typeface="CourierNewPSMT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break;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}</a:t>
            </a:r>
          </a:p>
          <a:p>
            <a:pPr algn="l"/>
            <a:r>
              <a:rPr lang="it-IT" sz="1800" b="0" i="0" u="none" strike="noStrike" baseline="0" dirty="0">
                <a:solidFill>
                  <a:srgbClr val="579E1C"/>
                </a:solidFill>
                <a:latin typeface="CourierNewPSMT"/>
              </a:rPr>
              <a:t>// Restituisce l'elemento corrente e poi sulla successiva chiamata di funzione</a:t>
            </a:r>
          </a:p>
          <a:p>
            <a:pPr algn="l"/>
            <a:r>
              <a:rPr lang="it-IT" sz="1800" b="0" i="0" u="none" strike="noStrike" baseline="0" dirty="0">
                <a:solidFill>
                  <a:srgbClr val="579E1C"/>
                </a:solidFill>
                <a:latin typeface="CourierNewPSMT"/>
              </a:rPr>
              <a:t>// riprende dal </a:t>
            </a:r>
            <a:r>
              <a:rPr lang="it-IT" sz="1800" b="0" i="0" u="none" strike="noStrike" baseline="0" dirty="0" err="1">
                <a:solidFill>
                  <a:srgbClr val="579E1C"/>
                </a:solidFill>
                <a:latin typeface="CourierNewPSMT"/>
              </a:rPr>
              <a:t>sucessivo</a:t>
            </a:r>
            <a:r>
              <a:rPr lang="it-IT" sz="1800" b="0" i="0" u="none" strike="noStrike" baseline="0" dirty="0">
                <a:solidFill>
                  <a:srgbClr val="579E1C"/>
                </a:solidFill>
                <a:latin typeface="CourierNewPSMT"/>
              </a:rPr>
              <a:t> elemento piuttosto che ricominciare tutto da capo,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yield return t;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}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}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#endregion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#region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IEnumerable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 Members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System.Collections.IEnumerator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System.Collections.IEnumerable.GetEnumerator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()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algn="l"/>
            <a:r>
              <a:rPr lang="it-IT" sz="1800" b="0" i="0" u="none" strike="noStrike" baseline="0" dirty="0">
                <a:solidFill>
                  <a:srgbClr val="579E1C"/>
                </a:solidFill>
                <a:latin typeface="CourierNewPSMT"/>
              </a:rPr>
              <a:t>// Qui richiama la versione generica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return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this.GetEnumerator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();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}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#endregion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}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288EE-0E4B-4BBF-9186-D0C5F107C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48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9ED800-E169-48C2-87EC-9F005CB99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9271"/>
            <a:ext cx="8596668" cy="592209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Questa classe ora può farci enumerare tutti gli elementi con uno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ArialMT"/>
              </a:rPr>
              <a:t>statement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it-IT" sz="1800" b="0" i="0" u="none" strike="noStrike" baseline="0" dirty="0" err="1">
                <a:solidFill>
                  <a:srgbClr val="004587"/>
                </a:solidFill>
                <a:latin typeface="ArialMT"/>
              </a:rPr>
              <a:t>foreach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.</a:t>
            </a:r>
          </a:p>
          <a:p>
            <a:pPr algn="l"/>
            <a:endParaRPr lang="it-IT" dirty="0">
              <a:solidFill>
                <a:srgbClr val="000000"/>
              </a:solidFill>
              <a:latin typeface="ArialMT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static void Main (string []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args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algn="l"/>
            <a:r>
              <a:rPr lang="it-IT" sz="1800" b="0" i="0" u="none" strike="noStrike" baseline="0" dirty="0">
                <a:solidFill>
                  <a:srgbClr val="579E1C"/>
                </a:solidFill>
                <a:latin typeface="CourierNewPSMT"/>
              </a:rPr>
              <a:t>// Vediamo prima come </a:t>
            </a:r>
            <a:r>
              <a:rPr lang="it-IT" sz="1800" b="0" i="0" u="none" strike="noStrike" baseline="0" dirty="0" err="1">
                <a:solidFill>
                  <a:srgbClr val="579E1C"/>
                </a:solidFill>
                <a:latin typeface="CourierNewPSMT"/>
              </a:rPr>
              <a:t>enumerarre</a:t>
            </a:r>
            <a:r>
              <a:rPr lang="it-IT" sz="1800" b="0" i="0" u="none" strike="noStrike" baseline="0" dirty="0">
                <a:solidFill>
                  <a:srgbClr val="579E1C"/>
                </a:solidFill>
                <a:latin typeface="CourierNewPSMT"/>
              </a:rPr>
              <a:t> una classe </a:t>
            </a:r>
            <a:r>
              <a:rPr lang="it-IT" sz="1800" b="0" i="0" u="none" strike="noStrike" baseline="0" dirty="0" err="1">
                <a:solidFill>
                  <a:srgbClr val="579E1C"/>
                </a:solidFill>
                <a:latin typeface="CourierNewPSMT"/>
              </a:rPr>
              <a:t>MyList</a:t>
            </a:r>
            <a:r>
              <a:rPr lang="it-IT" sz="1800" b="0" i="0" u="none" strike="noStrike" baseline="0" dirty="0">
                <a:solidFill>
                  <a:srgbClr val="579E1C"/>
                </a:solidFill>
                <a:latin typeface="CourierNewPSMT"/>
              </a:rPr>
              <a:t>&lt;t&gt; personalizzata</a:t>
            </a:r>
          </a:p>
          <a:p>
            <a:pPr algn="l"/>
            <a:r>
              <a:rPr lang="en-US" sz="1800" b="0" i="0" u="none" strike="noStrike" baseline="0" dirty="0">
                <a:solidFill>
                  <a:srgbClr val="579E1C"/>
                </a:solidFill>
                <a:latin typeface="CourierNewPSMT"/>
              </a:rPr>
              <a:t>// </a:t>
            </a:r>
            <a:r>
              <a:rPr lang="en-US" sz="1800" b="0" i="0" u="none" strike="noStrike" baseline="0" dirty="0" err="1">
                <a:solidFill>
                  <a:srgbClr val="579E1C"/>
                </a:solidFill>
                <a:latin typeface="CourierNewPSMT"/>
              </a:rPr>
              <a:t>implementando</a:t>
            </a:r>
            <a:r>
              <a:rPr lang="en-US" sz="1800" b="0" i="0" u="none" strike="noStrike" baseline="0" dirty="0">
                <a:solidFill>
                  <a:srgbClr val="579E1C"/>
                </a:solidFill>
                <a:latin typeface="CourierNewPSMT"/>
              </a:rPr>
              <a:t> </a:t>
            </a:r>
            <a:r>
              <a:rPr lang="en-US" sz="1800" b="0" i="0" u="none" strike="noStrike" baseline="0" dirty="0" err="1">
                <a:solidFill>
                  <a:srgbClr val="579E1C"/>
                </a:solidFill>
                <a:latin typeface="CourierNewPSMT"/>
              </a:rPr>
              <a:t>IEnumerable</a:t>
            </a:r>
            <a:r>
              <a:rPr lang="en-US" sz="1800" b="0" i="0" u="none" strike="noStrike" baseline="0" dirty="0">
                <a:solidFill>
                  <a:srgbClr val="579E1C"/>
                </a:solidFill>
                <a:latin typeface="CourierNewPSMT"/>
              </a:rPr>
              <a:t>&lt;T&gt;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MyList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&lt;string&gt;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myListOfStrings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 = new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MyList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&lt;string&gt;();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myListOfStrings.Add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("uno");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myListOfStrings.Add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("due");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myListOfStrings.Add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("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tre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");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myListOfStrings.Add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("quattro");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foreach (string s in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myListOfStrings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Console.WriteLine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(s);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}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8F2E4C-EA0A-45FA-9FD2-86B155FF3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50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74F812-1C5E-4058-81B7-54173724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A questo punto abbiamo una classe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ArialMT"/>
              </a:rPr>
              <a:t>collection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 e una classe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ArialMT"/>
              </a:rPr>
              <a:t>collection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 generica che implementano rispettivamente </a:t>
            </a:r>
            <a:r>
              <a:rPr lang="it-IT" sz="1800" b="0" i="0" u="none" strike="noStrike" baseline="0" dirty="0" err="1">
                <a:solidFill>
                  <a:srgbClr val="004587"/>
                </a:solidFill>
                <a:latin typeface="ArialMT"/>
              </a:rPr>
              <a:t>IEnumerable</a:t>
            </a:r>
            <a:r>
              <a:rPr lang="it-IT" sz="1800" b="0" i="0" u="none" strike="noStrike" baseline="0" dirty="0">
                <a:solidFill>
                  <a:srgbClr val="004587"/>
                </a:solidFill>
                <a:latin typeface="ArialMT"/>
              </a:rPr>
              <a:t>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e </a:t>
            </a:r>
            <a:r>
              <a:rPr lang="it-IT" sz="1800" b="0" i="0" u="none" strike="noStrike" baseline="0" dirty="0" err="1">
                <a:solidFill>
                  <a:srgbClr val="004587"/>
                </a:solidFill>
                <a:latin typeface="ArialMT"/>
              </a:rPr>
              <a:t>IEnumerable</a:t>
            </a:r>
            <a:r>
              <a:rPr lang="it-IT" sz="1800" b="0" i="0" u="none" strike="noStrike" baseline="0" dirty="0">
                <a:solidFill>
                  <a:srgbClr val="004587"/>
                </a:solidFill>
                <a:latin typeface="ArialMT"/>
              </a:rPr>
              <a:t>&lt;T&gt;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.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Benché queste classi non siano né complete, né la migliore implementazione possibile, servono allo scopo di questa presentazione, cioè dimostrare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MT"/>
              </a:rPr>
              <a:t>l'attuazione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MT"/>
              </a:rPr>
              <a:t>dell'interfaccia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 err="1">
                <a:solidFill>
                  <a:srgbClr val="004587"/>
                </a:solidFill>
                <a:latin typeface="ArialMT"/>
              </a:rPr>
              <a:t>IEnumerable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A0509-4305-4557-9DAF-9A4C04CCE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9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F86915-2CD2-4140-8FD8-EB274CB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19539"/>
            <a:ext cx="8596668" cy="676589"/>
          </a:xfrm>
        </p:spPr>
        <p:txBody>
          <a:bodyPr>
            <a:normAutofit fontScale="90000"/>
          </a:bodyPr>
          <a:lstStyle/>
          <a:p>
            <a:r>
              <a:rPr lang="it-IT" dirty="0"/>
              <a:t>Premessa</a:t>
            </a:r>
            <a:br>
              <a:rPr lang="it-IT" dirty="0"/>
            </a:br>
            <a:br>
              <a:rPr lang="it-IT" dirty="0"/>
            </a:b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1294F6-0B6E-4551-BC16-03D5A0870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6577"/>
            <a:ext cx="8596668" cy="4674786"/>
          </a:xfrm>
        </p:spPr>
        <p:txBody>
          <a:bodyPr>
            <a:normAutofit/>
          </a:bodyPr>
          <a:lstStyle/>
          <a:p>
            <a:r>
              <a:rPr lang="it-IT" dirty="0"/>
              <a:t>Ogni volta che lavoriamo con della raccolte di</a:t>
            </a:r>
          </a:p>
          <a:p>
            <a:r>
              <a:rPr lang="it-IT" dirty="0"/>
              <a:t>oggetti, potremmo ritrovarci in necessità di scorrere </a:t>
            </a:r>
            <a:r>
              <a:rPr lang="en-US" dirty="0"/>
              <a:t>la </a:t>
            </a:r>
            <a:r>
              <a:rPr lang="en-US" dirty="0" err="1"/>
              <a:t>collezione</a:t>
            </a:r>
            <a:r>
              <a:rPr lang="en-US" dirty="0"/>
              <a:t>.</a:t>
            </a:r>
          </a:p>
          <a:p>
            <a:r>
              <a:rPr lang="it-IT" dirty="0"/>
              <a:t>Il modo migliore per scorrere una collezione è </a:t>
            </a:r>
            <a:r>
              <a:rPr lang="en-US" dirty="0" err="1"/>
              <a:t>implementare</a:t>
            </a:r>
            <a:r>
              <a:rPr lang="en-US" dirty="0"/>
              <a:t> il </a:t>
            </a:r>
            <a:r>
              <a:rPr lang="en-US" dirty="0" err="1"/>
              <a:t>modello</a:t>
            </a:r>
            <a:r>
              <a:rPr lang="en-US" dirty="0"/>
              <a:t> Iterator.</a:t>
            </a:r>
          </a:p>
          <a:p>
            <a:r>
              <a:rPr lang="it-IT" dirty="0"/>
              <a:t>C# fornisce un costrutto della dichiarazione </a:t>
            </a:r>
            <a:r>
              <a:rPr lang="it-IT" dirty="0" err="1"/>
              <a:t>foreach</a:t>
            </a:r>
            <a:r>
              <a:rPr lang="it-IT" dirty="0"/>
              <a:t> molto pulito, per poter iterare una collezione in </a:t>
            </a:r>
            <a:r>
              <a:rPr lang="en-US" dirty="0" err="1"/>
              <a:t>modalità</a:t>
            </a:r>
            <a:r>
              <a:rPr lang="en-US" dirty="0"/>
              <a:t> di sola </a:t>
            </a:r>
            <a:r>
              <a:rPr lang="en-US" dirty="0" err="1"/>
              <a:t>lettura</a:t>
            </a:r>
            <a:r>
              <a:rPr lang="en-US" dirty="0"/>
              <a:t>.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C1D48-E644-4EAB-89F1-F331DEB0B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3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987521-81E4-4228-B5D7-24D4AB911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55983"/>
            <a:ext cx="8596668" cy="5385379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endParaRPr lang="en-US" sz="1800" b="1" i="0" u="none" strike="noStrike" baseline="0" dirty="0">
              <a:solidFill>
                <a:srgbClr val="000000"/>
              </a:solidFill>
              <a:latin typeface="Arial-BoldMT"/>
            </a:endParaRP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C# fornisce anche la possibilità di utilizzare lo stesso costrutto </a:t>
            </a:r>
            <a:r>
              <a:rPr lang="it-IT" sz="1800" b="0" i="0" u="none" strike="noStrike" baseline="0" dirty="0" err="1">
                <a:solidFill>
                  <a:srgbClr val="004587"/>
                </a:solidFill>
                <a:latin typeface="ArialMT"/>
              </a:rPr>
              <a:t>foreach</a:t>
            </a:r>
            <a:r>
              <a:rPr lang="it-IT" sz="1800" b="0" i="0" u="none" strike="noStrike" baseline="0" dirty="0">
                <a:solidFill>
                  <a:srgbClr val="004587"/>
                </a:solidFill>
                <a:latin typeface="ArialMT"/>
              </a:rPr>
              <a:t>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e tutte le tecniche di enumerazione sui nostri oggetti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ArialMT"/>
              </a:rPr>
              <a:t>collection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MT"/>
              </a:rPr>
              <a:t>personalizzati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MT"/>
              </a:rPr>
              <a:t>mediante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MT"/>
              </a:rPr>
              <a:t>l'implementazione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MT"/>
              </a:rPr>
              <a:t>dell'interfaccia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 err="1">
                <a:solidFill>
                  <a:srgbClr val="004587"/>
                </a:solidFill>
                <a:latin typeface="ArialMT"/>
              </a:rPr>
              <a:t>IEnumerable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.</a:t>
            </a:r>
          </a:p>
          <a:p>
            <a:pPr algn="l"/>
            <a:endParaRPr lang="en-US" dirty="0">
              <a:solidFill>
                <a:srgbClr val="000000"/>
              </a:solidFill>
              <a:latin typeface="ArialMT"/>
            </a:endParaRPr>
          </a:p>
          <a:p>
            <a:pPr marL="0" indent="0" algn="ctr">
              <a:buNone/>
            </a:pPr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-BoldMT"/>
              </a:rPr>
              <a:t>L'enumerazione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-BoldMT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-BoldMT"/>
              </a:rPr>
              <a:t>delle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-BoldMT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-BoldMT"/>
              </a:rPr>
              <a:t>classi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-BoldMT"/>
              </a:rPr>
              <a:t> Collection </a:t>
            </a:r>
          </a:p>
          <a:p>
            <a:pPr algn="l"/>
            <a:endParaRPr lang="it-IT" sz="1800" b="0" i="0" u="none" strike="noStrike" baseline="0" dirty="0">
              <a:solidFill>
                <a:srgbClr val="000000"/>
              </a:solidFill>
              <a:latin typeface="ArialMT"/>
            </a:endParaRP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Vediamo come possiamo usare le classi incorporate e scorrerle. Iniziamo cercando nella classe </a:t>
            </a:r>
            <a:r>
              <a:rPr lang="it-IT" sz="1800" b="0" i="0" u="none" strike="noStrike" baseline="0" dirty="0" err="1">
                <a:solidFill>
                  <a:srgbClr val="004587"/>
                </a:solidFill>
                <a:latin typeface="ArialMT"/>
              </a:rPr>
              <a:t>ArrayList</a:t>
            </a:r>
            <a:r>
              <a:rPr lang="it-IT" sz="1800" b="0" i="0" u="none" strike="noStrike" baseline="0" dirty="0">
                <a:solidFill>
                  <a:srgbClr val="004587"/>
                </a:solidFill>
                <a:latin typeface="ArialMT"/>
              </a:rPr>
              <a:t>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che implementa </a:t>
            </a:r>
            <a:r>
              <a:rPr lang="it-IT" sz="1800" b="0" i="0" u="none" strike="noStrike" baseline="0" dirty="0" err="1">
                <a:solidFill>
                  <a:srgbClr val="004587"/>
                </a:solidFill>
                <a:latin typeface="ArialMT"/>
              </a:rPr>
              <a:t>IEnumerable</a:t>
            </a:r>
            <a:r>
              <a:rPr lang="it-IT" sz="1800" b="0" i="0" u="none" strike="noStrike" baseline="0" dirty="0">
                <a:solidFill>
                  <a:srgbClr val="004587"/>
                </a:solidFill>
                <a:latin typeface="ArialMT"/>
              </a:rPr>
              <a:t>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e vedere come possiamo avere un'iterazione di sola lettura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MT"/>
              </a:rPr>
              <a:t>utilizzando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4587"/>
                </a:solidFill>
                <a:latin typeface="ArialMT"/>
              </a:rPr>
              <a:t>foreach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.</a:t>
            </a:r>
          </a:p>
          <a:p>
            <a:pPr algn="l"/>
            <a:r>
              <a:rPr lang="en-US" sz="1800" b="0" i="0" u="none" strike="noStrike" baseline="0" dirty="0" err="1">
                <a:latin typeface="CourierNewPSMT"/>
              </a:rPr>
              <a:t>ArrayList</a:t>
            </a:r>
            <a:r>
              <a:rPr lang="en-US" sz="1800" b="0" i="0" u="none" strike="noStrike" baseline="0" dirty="0">
                <a:latin typeface="CourierNewPSMT"/>
              </a:rPr>
              <a:t> list = new </a:t>
            </a:r>
            <a:r>
              <a:rPr lang="en-US" sz="1800" b="0" i="0" u="none" strike="noStrike" baseline="0" dirty="0" err="1">
                <a:latin typeface="CourierNewPSMT"/>
              </a:rPr>
              <a:t>ArrayList</a:t>
            </a:r>
            <a:r>
              <a:rPr lang="en-US" sz="1800" b="0" i="0" u="none" strike="noStrike" baseline="0" dirty="0">
                <a:latin typeface="CourierNewPSMT"/>
              </a:rPr>
              <a:t>();</a:t>
            </a:r>
          </a:p>
          <a:p>
            <a:pPr algn="l"/>
            <a:r>
              <a:rPr lang="en-US" sz="1800" b="0" i="0" u="none" strike="noStrike" baseline="0" dirty="0" err="1">
                <a:latin typeface="CourierNewPSMT"/>
              </a:rPr>
              <a:t>list.Add</a:t>
            </a:r>
            <a:r>
              <a:rPr lang="en-US" sz="1800" b="0" i="0" u="none" strike="noStrike" baseline="0" dirty="0">
                <a:latin typeface="CourierNewPSMT"/>
              </a:rPr>
              <a:t>("1");</a:t>
            </a:r>
          </a:p>
          <a:p>
            <a:pPr algn="l"/>
            <a:r>
              <a:rPr lang="en-US" sz="1800" b="0" i="0" u="none" strike="noStrike" baseline="0" dirty="0" err="1">
                <a:latin typeface="CourierNewPSMT"/>
              </a:rPr>
              <a:t>list.Add</a:t>
            </a:r>
            <a:r>
              <a:rPr lang="en-US" sz="1800" b="0" i="0" u="none" strike="noStrike" baseline="0" dirty="0">
                <a:latin typeface="CourierNewPSMT"/>
              </a:rPr>
              <a:t>(2);</a:t>
            </a:r>
          </a:p>
          <a:p>
            <a:pPr algn="l"/>
            <a:r>
              <a:rPr lang="en-US" sz="1800" b="0" i="0" u="none" strike="noStrike" baseline="0" dirty="0" err="1">
                <a:latin typeface="CourierNewPSMT"/>
              </a:rPr>
              <a:t>list.Add</a:t>
            </a:r>
            <a:r>
              <a:rPr lang="en-US" sz="1800" b="0" i="0" u="none" strike="noStrike" baseline="0" dirty="0">
                <a:latin typeface="CourierNewPSMT"/>
              </a:rPr>
              <a:t>("3");</a:t>
            </a:r>
          </a:p>
          <a:p>
            <a:pPr algn="l"/>
            <a:r>
              <a:rPr lang="en-US" sz="1800" b="0" i="0" u="none" strike="noStrike" baseline="0" dirty="0" err="1">
                <a:latin typeface="CourierNewPSMT"/>
              </a:rPr>
              <a:t>list.Add</a:t>
            </a:r>
            <a:r>
              <a:rPr lang="en-US" sz="1800" b="0" i="0" u="none" strike="noStrike" baseline="0" dirty="0">
                <a:latin typeface="CourierNewPSMT"/>
              </a:rPr>
              <a:t>('4');</a:t>
            </a:r>
          </a:p>
          <a:p>
            <a:pPr algn="l"/>
            <a:r>
              <a:rPr lang="en-US" sz="1800" b="0" i="0" u="none" strike="noStrike" baseline="0" dirty="0">
                <a:latin typeface="CourierNewPSMT"/>
              </a:rPr>
              <a:t>foreach (object s in list)</a:t>
            </a:r>
          </a:p>
          <a:p>
            <a:pPr algn="l"/>
            <a:r>
              <a:rPr lang="en-US" sz="1800" b="0" i="0" u="none" strike="noStrike" baseline="0" dirty="0">
                <a:latin typeface="CourierNewPSMT"/>
              </a:rPr>
              <a:t>{</a:t>
            </a:r>
          </a:p>
          <a:p>
            <a:pPr algn="l"/>
            <a:r>
              <a:rPr lang="en-US" sz="1800" b="0" i="0" u="none" strike="noStrike" baseline="0" dirty="0" err="1">
                <a:latin typeface="CourierNewPSMT"/>
              </a:rPr>
              <a:t>Console.WriteLine</a:t>
            </a:r>
            <a:r>
              <a:rPr lang="en-US" sz="1800" b="0" i="0" u="none" strike="noStrike" baseline="0" dirty="0">
                <a:latin typeface="CourierNewPSMT"/>
              </a:rPr>
              <a:t>(s);</a:t>
            </a:r>
          </a:p>
          <a:p>
            <a:pPr algn="l"/>
            <a:r>
              <a:rPr lang="en-US" sz="1800" b="0" i="0" u="none" strike="noStrike" baseline="0" dirty="0">
                <a:latin typeface="CourierNewPSMT"/>
              </a:rPr>
              <a:t>}</a:t>
            </a:r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9FB4B03A-98CD-4610-8B68-732A91C8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3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C5EAC5-7356-45CB-91BB-921D07FB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1800" b="1" i="0" u="none" strike="noStrike" baseline="0" dirty="0">
                <a:latin typeface="Arial-BoldMT"/>
              </a:rPr>
              <a:t>enumerazione delle classi Collection generiche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E88B0C-39CF-4A5C-B273-1F36DCA05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Il nostro obiettivo è quello di avere una classe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ArialMT"/>
              </a:rPr>
              <a:t>collection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 personalizzata e una classe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ArialMT"/>
              </a:rPr>
              <a:t>collection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MT"/>
              </a:rPr>
              <a:t>generica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MT"/>
              </a:rPr>
              <a:t>che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MT"/>
              </a:rPr>
              <a:t>dovrebbero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MT"/>
              </a:rPr>
              <a:t>implementare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MT"/>
              </a:rPr>
              <a:t>rispettivamente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MT"/>
              </a:rPr>
              <a:t>l'interfaccia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 err="1">
                <a:solidFill>
                  <a:srgbClr val="004587"/>
                </a:solidFill>
                <a:latin typeface="ArialMT"/>
              </a:rPr>
              <a:t>IEnumerable</a:t>
            </a:r>
            <a:r>
              <a:rPr lang="en-US" sz="1800" b="0" i="0" u="none" strike="noStrike" baseline="0" dirty="0">
                <a:solidFill>
                  <a:srgbClr val="004587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e </a:t>
            </a:r>
            <a:r>
              <a:rPr lang="it-IT" sz="1800" b="0" i="0" u="none" strike="noStrike" baseline="0" dirty="0" err="1">
                <a:solidFill>
                  <a:srgbClr val="004587"/>
                </a:solidFill>
                <a:latin typeface="ArialMT"/>
              </a:rPr>
              <a:t>IEnumerable</a:t>
            </a:r>
            <a:r>
              <a:rPr lang="it-IT" sz="1800" b="0" i="0" u="none" strike="noStrike" baseline="0" dirty="0">
                <a:solidFill>
                  <a:srgbClr val="004587"/>
                </a:solidFill>
                <a:latin typeface="ArialMT"/>
              </a:rPr>
              <a:t> &lt;T&gt;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, ed avere la possibilità di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MT"/>
              </a:rPr>
              <a:t>enumerarle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.</a:t>
            </a:r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0801B-8E64-4496-A5F7-7D3296A95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99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9A0883-DBCF-4EA7-81A6-7DD63A8F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latin typeface="Arial-BoldMT"/>
              </a:rPr>
              <a:t>la </a:t>
            </a:r>
            <a:r>
              <a:rPr lang="en-US" sz="1800" b="1" i="0" u="none" strike="noStrike" baseline="0" dirty="0" err="1">
                <a:latin typeface="Arial-BoldMT"/>
              </a:rPr>
              <a:t>parola</a:t>
            </a:r>
            <a:r>
              <a:rPr lang="en-US" sz="1800" b="1" i="0" u="none" strike="noStrike" baseline="0" dirty="0">
                <a:latin typeface="Arial-BoldMT"/>
              </a:rPr>
              <a:t> </a:t>
            </a:r>
            <a:r>
              <a:rPr lang="en-US" sz="1800" b="1" i="0" u="none" strike="noStrike" baseline="0" dirty="0" err="1">
                <a:latin typeface="Arial-BoldMT"/>
              </a:rPr>
              <a:t>chiave</a:t>
            </a:r>
            <a:r>
              <a:rPr lang="en-US" sz="1800" b="1" i="0" u="none" strike="noStrike" baseline="0" dirty="0">
                <a:latin typeface="Arial-BoldMT"/>
              </a:rPr>
              <a:t> </a:t>
            </a:r>
            <a:r>
              <a:rPr lang="en-US" sz="1800" b="1" i="1" u="none" strike="noStrike" baseline="0" dirty="0">
                <a:latin typeface="Arial-BoldItalicMT"/>
              </a:rPr>
              <a:t>yield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8C7BA5-C66C-4A00-B8AB-26DEE5D67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2391"/>
            <a:ext cx="8596668" cy="4798971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La parola chiave </a:t>
            </a:r>
            <a:r>
              <a:rPr lang="it-IT" sz="1800" b="0" i="0" u="none" strike="noStrike" baseline="0" dirty="0">
                <a:solidFill>
                  <a:srgbClr val="004587"/>
                </a:solidFill>
                <a:latin typeface="ArialMT"/>
              </a:rPr>
              <a:t>Yield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facilita l'enumerazione su una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ArialMT"/>
              </a:rPr>
              <a:t>collection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. L'istruzione yield si utilizza mentre una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MT"/>
              </a:rPr>
              <a:t>funzione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MT"/>
              </a:rPr>
              <a:t>restituisce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 un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MT"/>
              </a:rPr>
              <a:t>valore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.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Un normale chiamata di un metodo come quello che vedremo, restituirà solo il primo valore, non importa quante volte lo si chiama.</a:t>
            </a:r>
          </a:p>
          <a:p>
            <a:pPr algn="l"/>
            <a:endParaRPr lang="it-IT" dirty="0">
              <a:solidFill>
                <a:srgbClr val="000000"/>
              </a:solidFill>
              <a:latin typeface="ArialMT"/>
            </a:endParaRPr>
          </a:p>
          <a:p>
            <a:pPr algn="l"/>
            <a:r>
              <a:rPr lang="en-US" sz="1800" b="0" i="0" u="none" strike="noStrike" baseline="0" dirty="0">
                <a:latin typeface="CourierNewPSMT"/>
              </a:rPr>
              <a:t>static int </a:t>
            </a:r>
            <a:r>
              <a:rPr lang="en-US" sz="1800" b="0" i="0" u="none" strike="noStrike" baseline="0" dirty="0" err="1">
                <a:latin typeface="CourierNewPSMT"/>
              </a:rPr>
              <a:t>SimpleReturn</a:t>
            </a:r>
            <a:r>
              <a:rPr lang="en-US" sz="1800" b="0" i="0" u="none" strike="noStrike" baseline="0" dirty="0">
                <a:latin typeface="CourierNewPSMT"/>
              </a:rPr>
              <a:t>()</a:t>
            </a:r>
          </a:p>
          <a:p>
            <a:pPr algn="l"/>
            <a:r>
              <a:rPr lang="en-US" sz="1800" b="0" i="0" u="none" strike="noStrike" baseline="0" dirty="0">
                <a:latin typeface="CourierNewPSMT"/>
              </a:rPr>
              <a:t>{</a:t>
            </a:r>
          </a:p>
          <a:p>
            <a:pPr algn="l"/>
            <a:r>
              <a:rPr lang="en-US" sz="1800" b="0" i="0" u="none" strike="noStrike" baseline="0" dirty="0">
                <a:latin typeface="CourierNewPSMT"/>
              </a:rPr>
              <a:t>return 1;</a:t>
            </a:r>
          </a:p>
          <a:p>
            <a:pPr algn="l"/>
            <a:r>
              <a:rPr lang="en-US" sz="1800" b="0" i="0" u="none" strike="noStrike" baseline="0" dirty="0">
                <a:latin typeface="CourierNewPSMT"/>
              </a:rPr>
              <a:t>return 2;</a:t>
            </a:r>
          </a:p>
          <a:p>
            <a:pPr algn="l"/>
            <a:r>
              <a:rPr lang="en-US" sz="1800" b="0" i="0" u="none" strike="noStrike" baseline="0" dirty="0">
                <a:latin typeface="CourierNewPSMT"/>
              </a:rPr>
              <a:t>return 3;</a:t>
            </a:r>
          </a:p>
          <a:p>
            <a:pPr algn="l"/>
            <a:r>
              <a:rPr lang="en-US" sz="1800" b="0" i="0" u="none" strike="noStrike" baseline="0" dirty="0">
                <a:latin typeface="CourierNewPSMT"/>
              </a:rPr>
              <a:t>}</a:t>
            </a:r>
          </a:p>
          <a:p>
            <a:pPr algn="l"/>
            <a:r>
              <a:rPr lang="en-US" sz="1800" b="0" i="0" u="none" strike="noStrike" baseline="0" dirty="0">
                <a:latin typeface="CourierNewPSMT"/>
              </a:rPr>
              <a:t>static void Main(string[] </a:t>
            </a:r>
            <a:r>
              <a:rPr lang="en-US" sz="1800" b="0" i="0" u="none" strike="noStrike" baseline="0" dirty="0" err="1">
                <a:latin typeface="CourierNewPSMT"/>
              </a:rPr>
              <a:t>args</a:t>
            </a:r>
            <a:r>
              <a:rPr lang="en-US" sz="1800" b="0" i="0" u="none" strike="noStrike" baseline="0" dirty="0">
                <a:latin typeface="CourierNewPSMT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latin typeface="CourierNewPSMT"/>
              </a:rPr>
              <a:t>{</a:t>
            </a:r>
          </a:p>
          <a:p>
            <a:pPr algn="l"/>
            <a:r>
              <a:rPr lang="it-IT" sz="1800" b="0" i="0" u="none" strike="noStrike" baseline="0" dirty="0">
                <a:latin typeface="CourierNewPSMT"/>
              </a:rPr>
              <a:t>// Vediamo come un funziona </a:t>
            </a:r>
            <a:r>
              <a:rPr lang="it-IT" sz="1800" b="0" i="0" u="none" strike="noStrike" baseline="0" dirty="0" err="1">
                <a:latin typeface="CourierNewPSMT"/>
              </a:rPr>
              <a:t>SimpleReturn</a:t>
            </a:r>
            <a:endParaRPr lang="it-IT" sz="1800" b="0" i="0" u="none" strike="noStrike" baseline="0" dirty="0">
              <a:latin typeface="CourierNewPSMT"/>
            </a:endParaRPr>
          </a:p>
          <a:p>
            <a:pPr algn="l"/>
            <a:r>
              <a:rPr lang="en-US" sz="1800" b="0" i="0" u="none" strike="noStrike" baseline="0" dirty="0" err="1">
                <a:latin typeface="CourierNewPSMT"/>
              </a:rPr>
              <a:t>Console.WriteLine</a:t>
            </a:r>
            <a:r>
              <a:rPr lang="en-US" sz="1800" b="0" i="0" u="none" strike="noStrike" baseline="0" dirty="0">
                <a:latin typeface="CourierNewPSMT"/>
              </a:rPr>
              <a:t>(</a:t>
            </a:r>
            <a:r>
              <a:rPr lang="en-US" sz="1800" b="0" i="0" u="none" strike="noStrike" baseline="0" dirty="0" err="1">
                <a:latin typeface="CourierNewPSMT"/>
              </a:rPr>
              <a:t>SimpleReturn</a:t>
            </a:r>
            <a:r>
              <a:rPr lang="en-US" sz="1800" b="0" i="0" u="none" strike="noStrike" baseline="0" dirty="0">
                <a:latin typeface="CourierNewPSMT"/>
              </a:rPr>
              <a:t>());</a:t>
            </a:r>
          </a:p>
          <a:p>
            <a:pPr algn="l"/>
            <a:r>
              <a:rPr lang="en-US" sz="1800" b="0" i="0" u="none" strike="noStrike" baseline="0" dirty="0" err="1">
                <a:latin typeface="CourierNewPSMT"/>
              </a:rPr>
              <a:t>Console.WriteLine</a:t>
            </a:r>
            <a:r>
              <a:rPr lang="en-US" sz="1800" b="0" i="0" u="none" strike="noStrike" baseline="0" dirty="0">
                <a:latin typeface="CourierNewPSMT"/>
              </a:rPr>
              <a:t>(</a:t>
            </a:r>
            <a:r>
              <a:rPr lang="en-US" sz="1800" b="0" i="0" u="none" strike="noStrike" baseline="0" dirty="0" err="1">
                <a:latin typeface="CourierNewPSMT"/>
              </a:rPr>
              <a:t>SimpleReturn</a:t>
            </a:r>
            <a:r>
              <a:rPr lang="en-US" sz="1800" b="0" i="0" u="none" strike="noStrike" baseline="0" dirty="0">
                <a:latin typeface="CourierNewPSMT"/>
              </a:rPr>
              <a:t>());</a:t>
            </a:r>
          </a:p>
          <a:p>
            <a:pPr algn="l"/>
            <a:r>
              <a:rPr lang="en-US" sz="1800" b="0" i="0" u="none" strike="noStrike" baseline="0" dirty="0" err="1">
                <a:latin typeface="CourierNewPSMT"/>
              </a:rPr>
              <a:t>Console.WriteLine</a:t>
            </a:r>
            <a:r>
              <a:rPr lang="en-US" sz="1800" b="0" i="0" u="none" strike="noStrike" baseline="0" dirty="0">
                <a:latin typeface="CourierNewPSMT"/>
              </a:rPr>
              <a:t>(</a:t>
            </a:r>
            <a:r>
              <a:rPr lang="en-US" sz="1800" b="0" i="0" u="none" strike="noStrike" baseline="0" dirty="0" err="1">
                <a:latin typeface="CourierNewPSMT"/>
              </a:rPr>
              <a:t>SimpleReturn</a:t>
            </a:r>
            <a:r>
              <a:rPr lang="en-US" sz="1800" b="0" i="0" u="none" strike="noStrike" baseline="0" dirty="0">
                <a:latin typeface="CourierNewPSMT"/>
              </a:rPr>
              <a:t>());</a:t>
            </a:r>
          </a:p>
          <a:p>
            <a:pPr algn="l"/>
            <a:r>
              <a:rPr lang="en-US" sz="1800" b="0" i="0" u="none" strike="noStrike" baseline="0" dirty="0" err="1">
                <a:latin typeface="CourierNewPSMT"/>
              </a:rPr>
              <a:t>Console.WriteLine</a:t>
            </a:r>
            <a:r>
              <a:rPr lang="en-US" sz="1800" b="0" i="0" u="none" strike="noStrike" baseline="0" dirty="0">
                <a:latin typeface="CourierNewPSMT"/>
              </a:rPr>
              <a:t>(</a:t>
            </a:r>
            <a:r>
              <a:rPr lang="en-US" sz="1800" b="0" i="0" u="none" strike="noStrike" baseline="0" dirty="0" err="1">
                <a:latin typeface="CourierNewPSMT"/>
              </a:rPr>
              <a:t>SimpleReturn</a:t>
            </a:r>
            <a:r>
              <a:rPr lang="en-US" sz="1800" b="0" i="0" u="none" strike="noStrike" baseline="0" dirty="0">
                <a:latin typeface="CourierNewPSMT"/>
              </a:rPr>
              <a:t>());</a:t>
            </a:r>
          </a:p>
          <a:p>
            <a:pPr algn="l"/>
            <a:r>
              <a:rPr lang="en-US" sz="1800" b="0" i="0" u="none" strike="noStrike" baseline="0" dirty="0">
                <a:latin typeface="CourierNewPSMT"/>
              </a:rPr>
              <a:t>}</a:t>
            </a:r>
            <a:endParaRPr lang="it-IT" dirty="0">
              <a:solidFill>
                <a:srgbClr val="000000"/>
              </a:solidFill>
              <a:latin typeface="ArialMT"/>
            </a:endParaRPr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19E36-9DE9-43E2-8160-5F976011C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8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CEEC9B-066B-4C0C-8E0C-9836D2A62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85191"/>
            <a:ext cx="8596668" cy="585414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Il motivo è che la normale istruzione </a:t>
            </a:r>
            <a:r>
              <a:rPr lang="it-IT" sz="1800" b="0" i="0" u="none" strike="noStrike" baseline="0" dirty="0" err="1">
                <a:solidFill>
                  <a:srgbClr val="004587"/>
                </a:solidFill>
                <a:latin typeface="ArialMT"/>
              </a:rPr>
              <a:t>return</a:t>
            </a:r>
            <a:r>
              <a:rPr lang="it-IT" sz="1800" b="0" i="0" u="none" strike="noStrike" baseline="0" dirty="0">
                <a:solidFill>
                  <a:srgbClr val="004587"/>
                </a:solidFill>
                <a:latin typeface="ArialMT"/>
              </a:rPr>
              <a:t>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non conserva lo stato della funzione quando ritorna. Cioè ogni chiamata a questa funzione è una nuova chiamata e restituirà solo il primo valore. 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Invece, se si sostituisce la parola chiave </a:t>
            </a:r>
            <a:r>
              <a:rPr lang="it-IT" sz="1800" b="0" i="0" u="none" strike="noStrike" baseline="0" dirty="0" err="1">
                <a:solidFill>
                  <a:srgbClr val="004587"/>
                </a:solidFill>
                <a:latin typeface="ArialMT"/>
              </a:rPr>
              <a:t>return</a:t>
            </a:r>
            <a:r>
              <a:rPr lang="it-IT" sz="1800" b="0" i="0" u="none" strike="noStrike" baseline="0" dirty="0">
                <a:solidFill>
                  <a:srgbClr val="004587"/>
                </a:solidFill>
                <a:latin typeface="ArialMT"/>
              </a:rPr>
              <a:t>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con </a:t>
            </a:r>
            <a:r>
              <a:rPr lang="it-IT" sz="1800" b="0" i="0" u="none" strike="noStrike" baseline="0" dirty="0">
                <a:solidFill>
                  <a:srgbClr val="004587"/>
                </a:solidFill>
                <a:latin typeface="ArialMT"/>
              </a:rPr>
              <a:t>yield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, la funzione sarà in grado di salvare il suo stato, mentre restituisce il valore. Ciò significa che quando la funzione viene chiamata la seconda volta, continuerà l'elaborazione da dove è tornata nella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MT"/>
              </a:rPr>
              <a:t>chiamata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MT"/>
              </a:rPr>
              <a:t>precedente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.</a:t>
            </a:r>
          </a:p>
          <a:p>
            <a:pPr algn="l"/>
            <a:endParaRPr lang="en-US" dirty="0">
              <a:solidFill>
                <a:srgbClr val="000000"/>
              </a:solidFill>
              <a:latin typeface="ArialMT"/>
            </a:endParaRPr>
          </a:p>
          <a:p>
            <a:pPr algn="l"/>
            <a:r>
              <a:rPr lang="en-US" sz="1800" b="0" i="0" u="none" strike="noStrike" baseline="0" dirty="0">
                <a:latin typeface="CourierNewPSMT"/>
              </a:rPr>
              <a:t>static </a:t>
            </a:r>
            <a:r>
              <a:rPr lang="en-US" sz="1800" b="0" i="0" u="none" strike="noStrike" baseline="0" dirty="0" err="1">
                <a:latin typeface="CourierNewPSMT"/>
              </a:rPr>
              <a:t>IEnumerable</a:t>
            </a:r>
            <a:r>
              <a:rPr lang="en-US" sz="1800" b="0" i="0" u="none" strike="noStrike" baseline="0" dirty="0">
                <a:latin typeface="CourierNewPSMT"/>
              </a:rPr>
              <a:t>&lt;int&gt; </a:t>
            </a:r>
            <a:r>
              <a:rPr lang="en-US" sz="1800" b="0" i="0" u="none" strike="noStrike" baseline="0" dirty="0" err="1">
                <a:latin typeface="CourierNewPSMT"/>
              </a:rPr>
              <a:t>YieldReturn</a:t>
            </a:r>
            <a:r>
              <a:rPr lang="en-US" sz="1800" b="0" i="0" u="none" strike="noStrike" baseline="0" dirty="0">
                <a:latin typeface="CourierNewPSMT"/>
              </a:rPr>
              <a:t>()</a:t>
            </a:r>
          </a:p>
          <a:p>
            <a:pPr algn="l"/>
            <a:r>
              <a:rPr lang="en-US" sz="1800" b="0" i="0" u="none" strike="noStrike" baseline="0" dirty="0">
                <a:latin typeface="CourierNewPSMT"/>
              </a:rPr>
              <a:t>{</a:t>
            </a:r>
          </a:p>
          <a:p>
            <a:pPr algn="l"/>
            <a:r>
              <a:rPr lang="en-US" sz="1800" b="0" i="0" u="none" strike="noStrike" baseline="0" dirty="0">
                <a:latin typeface="CourierNewPSMT"/>
              </a:rPr>
              <a:t>yield return 1;</a:t>
            </a:r>
          </a:p>
          <a:p>
            <a:pPr algn="l"/>
            <a:r>
              <a:rPr lang="en-US" sz="1800" b="0" i="0" u="none" strike="noStrike" baseline="0" dirty="0">
                <a:latin typeface="CourierNewPSMT"/>
              </a:rPr>
              <a:t>yield return 2;</a:t>
            </a:r>
          </a:p>
          <a:p>
            <a:pPr algn="l"/>
            <a:r>
              <a:rPr lang="en-US" sz="1800" b="0" i="0" u="none" strike="noStrike" baseline="0" dirty="0">
                <a:latin typeface="CourierNewPSMT"/>
              </a:rPr>
              <a:t>yield return 3;</a:t>
            </a:r>
          </a:p>
          <a:p>
            <a:pPr algn="l"/>
            <a:r>
              <a:rPr lang="en-US" sz="1800" b="0" i="0" u="none" strike="noStrike" baseline="0" dirty="0">
                <a:latin typeface="CourierNewPSMT"/>
              </a:rPr>
              <a:t>}</a:t>
            </a:r>
          </a:p>
          <a:p>
            <a:pPr algn="l"/>
            <a:r>
              <a:rPr lang="en-US" sz="1800" b="0" i="0" u="none" strike="noStrike" baseline="0" dirty="0">
                <a:latin typeface="CourierNewPSMT"/>
              </a:rPr>
              <a:t>static void Main(string[] </a:t>
            </a:r>
            <a:r>
              <a:rPr lang="en-US" sz="1800" b="0" i="0" u="none" strike="noStrike" baseline="0" dirty="0" err="1">
                <a:latin typeface="CourierNewPSMT"/>
              </a:rPr>
              <a:t>args</a:t>
            </a:r>
            <a:r>
              <a:rPr lang="en-US" sz="1800" b="0" i="0" u="none" strike="noStrike" baseline="0" dirty="0">
                <a:latin typeface="CourierNewPSMT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latin typeface="CourierNewPSMT"/>
              </a:rPr>
              <a:t>{</a:t>
            </a:r>
          </a:p>
          <a:p>
            <a:pPr algn="l"/>
            <a:r>
              <a:rPr lang="en-US" sz="1800" b="0" i="0" u="none" strike="noStrike" baseline="0" dirty="0">
                <a:latin typeface="CourierNewPSMT"/>
              </a:rPr>
              <a:t>// </a:t>
            </a:r>
            <a:r>
              <a:rPr lang="en-US" sz="1800" b="0" i="0" u="none" strike="noStrike" baseline="0" dirty="0" err="1">
                <a:latin typeface="CourierNewPSMT"/>
              </a:rPr>
              <a:t>vediamo</a:t>
            </a:r>
            <a:r>
              <a:rPr lang="en-US" sz="1800" b="0" i="0" u="none" strike="noStrike" baseline="0" dirty="0">
                <a:latin typeface="CourierNewPSMT"/>
              </a:rPr>
              <a:t> come </a:t>
            </a:r>
            <a:r>
              <a:rPr lang="en-US" sz="1800" b="0" i="0" u="none" strike="noStrike" baseline="0" dirty="0" err="1">
                <a:latin typeface="CourierNewPSMT"/>
              </a:rPr>
              <a:t>funziona</a:t>
            </a:r>
            <a:r>
              <a:rPr lang="en-US" sz="1800" b="0" i="0" u="none" strike="noStrike" baseline="0" dirty="0">
                <a:latin typeface="CourierNewPSMT"/>
              </a:rPr>
              <a:t> yield</a:t>
            </a:r>
          </a:p>
          <a:p>
            <a:pPr algn="l"/>
            <a:r>
              <a:rPr lang="en-US" sz="1800" b="0" i="0" u="none" strike="noStrike" baseline="0" dirty="0">
                <a:latin typeface="CourierNewPSMT"/>
              </a:rPr>
              <a:t>foreach (int </a:t>
            </a:r>
            <a:r>
              <a:rPr lang="en-US" sz="1800" b="0" i="0" u="none" strike="noStrike" baseline="0" dirty="0" err="1">
                <a:latin typeface="CourierNewPSMT"/>
              </a:rPr>
              <a:t>i</a:t>
            </a:r>
            <a:r>
              <a:rPr lang="en-US" sz="1800" b="0" i="0" u="none" strike="noStrike" baseline="0" dirty="0">
                <a:latin typeface="CourierNewPSMT"/>
              </a:rPr>
              <a:t> in </a:t>
            </a:r>
            <a:r>
              <a:rPr lang="en-US" sz="1800" b="0" i="0" u="none" strike="noStrike" baseline="0" dirty="0" err="1">
                <a:latin typeface="CourierNewPSMT"/>
              </a:rPr>
              <a:t>YieldReturn</a:t>
            </a:r>
            <a:r>
              <a:rPr lang="en-US" sz="1800" b="0" i="0" u="none" strike="noStrike" baseline="0" dirty="0">
                <a:latin typeface="CourierNewPSMT"/>
              </a:rPr>
              <a:t>())</a:t>
            </a:r>
          </a:p>
          <a:p>
            <a:pPr algn="l"/>
            <a:r>
              <a:rPr lang="en-US" sz="1800" b="0" i="0" u="none" strike="noStrike" baseline="0" dirty="0">
                <a:latin typeface="CourierNewPSMT"/>
              </a:rPr>
              <a:t>{</a:t>
            </a:r>
          </a:p>
          <a:p>
            <a:pPr algn="l"/>
            <a:r>
              <a:rPr lang="en-US" sz="1800" b="0" i="0" u="none" strike="noStrike" baseline="0" dirty="0" err="1">
                <a:latin typeface="CourierNewPSMT"/>
              </a:rPr>
              <a:t>Console.WriteLine</a:t>
            </a:r>
            <a:r>
              <a:rPr lang="en-US" sz="1800" b="0" i="0" u="none" strike="noStrike" baseline="0" dirty="0">
                <a:latin typeface="CourierNewPSMT"/>
              </a:rPr>
              <a:t>(</a:t>
            </a:r>
            <a:r>
              <a:rPr lang="en-US" sz="1800" b="0" i="0" u="none" strike="noStrike" baseline="0" dirty="0" err="1">
                <a:latin typeface="CourierNewPSMT"/>
              </a:rPr>
              <a:t>i</a:t>
            </a:r>
            <a:r>
              <a:rPr lang="en-US" sz="1800" b="0" i="0" u="none" strike="noStrike" baseline="0" dirty="0">
                <a:latin typeface="CourierNewPSMT"/>
              </a:rPr>
              <a:t>);</a:t>
            </a:r>
          </a:p>
          <a:p>
            <a:pPr algn="l"/>
            <a:r>
              <a:rPr lang="en-US" sz="1800" b="0" i="0" u="none" strike="noStrike" baseline="0" dirty="0">
                <a:latin typeface="CourierNewPSMT"/>
              </a:rPr>
              <a:t>}</a:t>
            </a:r>
          </a:p>
          <a:p>
            <a:pPr algn="l"/>
            <a:r>
              <a:rPr lang="en-US" sz="1800" b="0" i="0" u="none" strike="noStrike" baseline="0" dirty="0">
                <a:latin typeface="CourierNewPSMT"/>
              </a:rPr>
              <a:t>}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9D120-6788-4A56-8DB0-F7AD5D75A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39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DFECA8-05BB-4603-A840-D2B142B1B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26775"/>
            <a:ext cx="8596668" cy="5514588"/>
          </a:xfrm>
        </p:spPr>
        <p:txBody>
          <a:bodyPr/>
          <a:lstStyle/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Quando il codice descritto sarà eseguito, restituirà </a:t>
            </a:r>
            <a:r>
              <a:rPr lang="it-IT" sz="1800" b="0" i="0" u="none" strike="noStrike" baseline="0" dirty="0">
                <a:solidFill>
                  <a:srgbClr val="004587"/>
                </a:solidFill>
                <a:latin typeface="ArialMT"/>
              </a:rPr>
              <a:t>1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, </a:t>
            </a:r>
            <a:r>
              <a:rPr lang="it-IT" sz="1800" b="0" i="0" u="none" strike="noStrike" baseline="0" dirty="0">
                <a:solidFill>
                  <a:srgbClr val="004587"/>
                </a:solidFill>
                <a:latin typeface="ArialMT"/>
              </a:rPr>
              <a:t>2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e </a:t>
            </a:r>
            <a:r>
              <a:rPr lang="it-IT" sz="1800" b="0" i="0" u="none" strike="noStrike" baseline="0" dirty="0">
                <a:solidFill>
                  <a:srgbClr val="004587"/>
                </a:solidFill>
                <a:latin typeface="ArialMT"/>
              </a:rPr>
              <a:t>3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. L'unico problema durante l'uso della dichiarazione di </a:t>
            </a:r>
            <a:r>
              <a:rPr lang="it-IT" sz="1800" b="0" i="0" u="none" strike="noStrike" baseline="0" dirty="0">
                <a:solidFill>
                  <a:srgbClr val="004587"/>
                </a:solidFill>
                <a:latin typeface="ArialMT"/>
              </a:rPr>
              <a:t>yield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è che la funzione dovrebbe restituire un </a:t>
            </a:r>
            <a:r>
              <a:rPr lang="it-IT" sz="1800" b="0" i="0" u="none" strike="noStrike" baseline="0" dirty="0" err="1">
                <a:solidFill>
                  <a:srgbClr val="004587"/>
                </a:solidFill>
                <a:latin typeface="ArialMT"/>
              </a:rPr>
              <a:t>IEnumerable</a:t>
            </a:r>
            <a:r>
              <a:rPr lang="it-IT" sz="1800" b="0" i="0" u="none" strike="noStrike" baseline="0" dirty="0">
                <a:solidFill>
                  <a:srgbClr val="004587"/>
                </a:solidFill>
                <a:latin typeface="ArialMT"/>
              </a:rPr>
              <a:t>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e che va chiamato da un blocco di iterazione dichiarazione, come, per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MT"/>
              </a:rPr>
              <a:t>esempio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 un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MT"/>
              </a:rPr>
              <a:t>ciclo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4587"/>
                </a:solidFill>
                <a:latin typeface="ArialMT"/>
              </a:rPr>
              <a:t>foreach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..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DE11C-65B7-4573-90AE-25EDCA9F6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2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F1B370-9C97-4F07-98EA-C90D7965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1800" b="1" i="0" u="none" strike="noStrike" baseline="0" dirty="0" err="1">
                <a:latin typeface="Arial-BoldMT"/>
              </a:rPr>
              <a:t>IEnumerable</a:t>
            </a:r>
            <a:r>
              <a:rPr lang="it-IT" sz="1800" b="1" i="0" u="none" strike="noStrike" baseline="0" dirty="0">
                <a:latin typeface="Arial-BoldMT"/>
              </a:rPr>
              <a:t> in una classe Collection personalizzata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A2891F-4BFE-4049-B62D-87494EBE4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In una classe </a:t>
            </a:r>
            <a:r>
              <a:rPr lang="it-IT" sz="1800" b="0" i="0" u="none" strike="noStrike" baseline="0" dirty="0" err="1">
                <a:solidFill>
                  <a:srgbClr val="004587"/>
                </a:solidFill>
                <a:latin typeface="ArialMT"/>
              </a:rPr>
              <a:t>collection</a:t>
            </a:r>
            <a:r>
              <a:rPr lang="it-IT" sz="1800" b="0" i="0" u="none" strike="noStrike" baseline="0" dirty="0">
                <a:solidFill>
                  <a:srgbClr val="004587"/>
                </a:solidFill>
                <a:latin typeface="ArialMT"/>
              </a:rPr>
              <a:t>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personalizzata, se si definisce una funzione che itera su tutti gli elementi della collezione e restituisce con la parola chiave </a:t>
            </a:r>
            <a:r>
              <a:rPr lang="it-IT" sz="1800" b="0" i="0" u="none" strike="noStrike" baseline="0" dirty="0">
                <a:solidFill>
                  <a:srgbClr val="004587"/>
                </a:solidFill>
                <a:latin typeface="ArialMT"/>
              </a:rPr>
              <a:t>yield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, si potranno mantenere tutti gli elementi della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MT"/>
              </a:rPr>
              <a:t>collezione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.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Definiamo una classe </a:t>
            </a:r>
            <a:r>
              <a:rPr lang="it-IT" sz="1800" b="0" i="1" u="none" strike="noStrike" baseline="0" dirty="0" err="1">
                <a:solidFill>
                  <a:srgbClr val="0066CD"/>
                </a:solidFill>
                <a:latin typeface="Arial-ItalicMT"/>
              </a:rPr>
              <a:t>MyArrayList</a:t>
            </a:r>
            <a:r>
              <a:rPr lang="it-IT" sz="1800" b="0" i="1" u="none" strike="noStrike" baseline="0" dirty="0">
                <a:solidFill>
                  <a:srgbClr val="0066CD"/>
                </a:solidFill>
                <a:latin typeface="Arial-ItalicMT"/>
              </a:rPr>
              <a:t>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e implementiamo l'interfaccia </a:t>
            </a:r>
            <a:r>
              <a:rPr lang="it-IT" sz="1800" b="0" i="0" u="none" strike="noStrike" baseline="0" dirty="0" err="1">
                <a:solidFill>
                  <a:srgbClr val="004587"/>
                </a:solidFill>
                <a:latin typeface="ArialMT"/>
              </a:rPr>
              <a:t>IEnumerable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, che ci costringerà a implementare la funzione </a:t>
            </a:r>
            <a:r>
              <a:rPr lang="it-IT" sz="1800" b="0" i="0" u="none" strike="noStrike" baseline="0" dirty="0" err="1">
                <a:solidFill>
                  <a:srgbClr val="004587"/>
                </a:solidFill>
                <a:latin typeface="ArialMT"/>
              </a:rPr>
              <a:t>GetEnumerator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. 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Questa funzione itererà la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ArialMT"/>
              </a:rPr>
              <a:t>collection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 e restituirà uno </a:t>
            </a:r>
            <a:r>
              <a:rPr lang="it-IT" sz="1800" b="0" i="0" u="none" strike="noStrike" baseline="0" dirty="0">
                <a:solidFill>
                  <a:srgbClr val="004587"/>
                </a:solidFill>
                <a:latin typeface="ArialMT"/>
              </a:rPr>
              <a:t>yield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ArialMT"/>
              </a:rPr>
              <a:t>su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tutti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MT"/>
              </a:rPr>
              <a:t>gli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MT"/>
              </a:rPr>
              <a:t>elementi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FC965-F62D-42E0-9705-2A4CE1A13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19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AB8C34-4397-47B2-BA61-A38B15163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74" y="0"/>
            <a:ext cx="12122426" cy="6858000"/>
          </a:xfrm>
        </p:spPr>
        <p:txBody>
          <a:bodyPr>
            <a:noAutofit/>
          </a:bodyPr>
          <a:lstStyle/>
          <a:p>
            <a:pPr algn="l"/>
            <a:r>
              <a:rPr lang="en-US" sz="750" b="0" i="0" u="none" strike="noStrike" baseline="0" dirty="0">
                <a:solidFill>
                  <a:srgbClr val="000000"/>
                </a:solidFill>
                <a:latin typeface="CourierNewPSMT"/>
              </a:rPr>
              <a:t>class </a:t>
            </a:r>
            <a:r>
              <a:rPr lang="en-US" sz="750" b="0" i="0" u="none" strike="noStrike" baseline="0" dirty="0" err="1">
                <a:solidFill>
                  <a:srgbClr val="000000"/>
                </a:solidFill>
                <a:latin typeface="CourierNewPSMT"/>
              </a:rPr>
              <a:t>MyArrayList</a:t>
            </a:r>
            <a:r>
              <a:rPr lang="en-US" sz="750" b="0" i="0" u="none" strike="noStrike" baseline="0" dirty="0">
                <a:solidFill>
                  <a:srgbClr val="000000"/>
                </a:solidFill>
                <a:latin typeface="CourierNewPSMT"/>
              </a:rPr>
              <a:t> : </a:t>
            </a:r>
            <a:r>
              <a:rPr lang="en-US" sz="750" b="0" i="0" u="none" strike="noStrike" baseline="0" dirty="0" err="1">
                <a:solidFill>
                  <a:srgbClr val="000000"/>
                </a:solidFill>
                <a:latin typeface="CourierNewPSMT"/>
              </a:rPr>
              <a:t>Ienumerable</a:t>
            </a:r>
            <a:br>
              <a:rPr lang="en-US" sz="750" b="0" i="0" u="none" strike="noStrike" baseline="0" dirty="0">
                <a:solidFill>
                  <a:srgbClr val="000000"/>
                </a:solidFill>
                <a:latin typeface="CourierNewPSMT"/>
              </a:rPr>
            </a:br>
            <a:r>
              <a:rPr lang="en-US" sz="750" b="0" i="0" u="none" strike="noStrike" baseline="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algn="l"/>
            <a:r>
              <a:rPr lang="en-US" sz="750" b="0" i="0" u="none" strike="noStrike" baseline="0" dirty="0">
                <a:solidFill>
                  <a:srgbClr val="000000"/>
                </a:solidFill>
                <a:latin typeface="CourierNewPSMT"/>
              </a:rPr>
              <a:t>object[] </a:t>
            </a:r>
            <a:r>
              <a:rPr lang="en-US" sz="750" b="0" i="0" u="none" strike="noStrike" baseline="0" dirty="0" err="1">
                <a:solidFill>
                  <a:srgbClr val="000000"/>
                </a:solidFill>
                <a:latin typeface="CourierNewPSMT"/>
              </a:rPr>
              <a:t>m_Items</a:t>
            </a:r>
            <a:r>
              <a:rPr lang="en-US" sz="750" b="0" i="0" u="none" strike="noStrike" baseline="0" dirty="0">
                <a:solidFill>
                  <a:srgbClr val="000000"/>
                </a:solidFill>
                <a:latin typeface="CourierNewPSMT"/>
              </a:rPr>
              <a:t> = null;</a:t>
            </a:r>
          </a:p>
          <a:p>
            <a:pPr algn="l"/>
            <a:r>
              <a:rPr lang="en-US" sz="750" b="0" i="0" u="none" strike="noStrike" baseline="0" dirty="0">
                <a:solidFill>
                  <a:srgbClr val="000000"/>
                </a:solidFill>
                <a:latin typeface="CourierNewPSMT"/>
              </a:rPr>
              <a:t>int </a:t>
            </a:r>
            <a:r>
              <a:rPr lang="en-US" sz="750" b="0" i="0" u="none" strike="noStrike" baseline="0" dirty="0" err="1">
                <a:solidFill>
                  <a:srgbClr val="000000"/>
                </a:solidFill>
                <a:latin typeface="CourierNewPSMT"/>
              </a:rPr>
              <a:t>freeIndex</a:t>
            </a:r>
            <a:r>
              <a:rPr lang="en-US" sz="750" b="0" i="0" u="none" strike="noStrike" baseline="0" dirty="0">
                <a:solidFill>
                  <a:srgbClr val="000000"/>
                </a:solidFill>
                <a:latin typeface="CourierNewPSMT"/>
              </a:rPr>
              <a:t> = 0;</a:t>
            </a:r>
          </a:p>
          <a:p>
            <a:pPr algn="l"/>
            <a:r>
              <a:rPr lang="en-US" sz="750" b="0" i="0" u="none" strike="noStrike" baseline="0" dirty="0">
                <a:solidFill>
                  <a:srgbClr val="000000"/>
                </a:solidFill>
                <a:latin typeface="CourierNewPSMT"/>
              </a:rPr>
              <a:t>public </a:t>
            </a:r>
            <a:r>
              <a:rPr lang="en-US" sz="750" b="0" i="0" u="none" strike="noStrike" baseline="0" dirty="0" err="1">
                <a:solidFill>
                  <a:srgbClr val="000000"/>
                </a:solidFill>
                <a:latin typeface="CourierNewPSMT"/>
              </a:rPr>
              <a:t>MyArrayList</a:t>
            </a:r>
            <a:r>
              <a:rPr lang="en-US" sz="750" b="0" i="0" u="none" strike="noStrike" baseline="0" dirty="0">
                <a:solidFill>
                  <a:srgbClr val="000000"/>
                </a:solidFill>
                <a:latin typeface="CourierNewPSMT"/>
              </a:rPr>
              <a:t>()</a:t>
            </a:r>
          </a:p>
          <a:p>
            <a:pPr algn="l"/>
            <a:r>
              <a:rPr lang="it-IT" sz="750" b="0" i="0" u="none" strike="noStrike" baseline="0" dirty="0">
                <a:solidFill>
                  <a:srgbClr val="000000"/>
                </a:solidFill>
                <a:latin typeface="CourierNewPSMT"/>
              </a:rPr>
              <a:t>{ </a:t>
            </a:r>
            <a:r>
              <a:rPr lang="it-IT" sz="750" b="0" i="0" u="none" strike="noStrike" baseline="0" dirty="0">
                <a:solidFill>
                  <a:srgbClr val="579E1C"/>
                </a:solidFill>
                <a:latin typeface="CourierNewPSMT"/>
              </a:rPr>
              <a:t>// Per semplicità li terremo in un array, mentre dovrebbe essere una lista</a:t>
            </a:r>
          </a:p>
          <a:p>
            <a:pPr algn="l"/>
            <a:r>
              <a:rPr lang="en-US" sz="750" b="0" i="0" u="none" strike="noStrike" baseline="0" dirty="0" err="1">
                <a:solidFill>
                  <a:srgbClr val="000000"/>
                </a:solidFill>
                <a:latin typeface="CourierNewPSMT"/>
              </a:rPr>
              <a:t>m_Items</a:t>
            </a:r>
            <a:r>
              <a:rPr lang="en-US" sz="750" b="0" i="0" u="none" strike="noStrike" baseline="0" dirty="0">
                <a:solidFill>
                  <a:srgbClr val="000000"/>
                </a:solidFill>
                <a:latin typeface="CourierNewPSMT"/>
              </a:rPr>
              <a:t> = new object[100];</a:t>
            </a:r>
          </a:p>
          <a:p>
            <a:pPr algn="l"/>
            <a:r>
              <a:rPr lang="en-US" sz="750" b="0" i="0" u="none" strike="noStrike" baseline="0" dirty="0">
                <a:solidFill>
                  <a:srgbClr val="000000"/>
                </a:solidFill>
                <a:latin typeface="CourierNewPSMT"/>
              </a:rPr>
              <a:t>}</a:t>
            </a:r>
          </a:p>
          <a:p>
            <a:pPr algn="l"/>
            <a:r>
              <a:rPr lang="en-US" sz="750" b="0" i="0" u="none" strike="noStrike" baseline="0" dirty="0">
                <a:solidFill>
                  <a:srgbClr val="000000"/>
                </a:solidFill>
                <a:latin typeface="CourierNewPSMT"/>
              </a:rPr>
              <a:t>public void Add(object item)</a:t>
            </a:r>
          </a:p>
          <a:p>
            <a:pPr algn="l"/>
            <a:r>
              <a:rPr lang="it-IT" sz="750" b="0" i="0" u="none" strike="noStrike" baseline="0" dirty="0">
                <a:solidFill>
                  <a:srgbClr val="000000"/>
                </a:solidFill>
                <a:latin typeface="CourierNewPSMT"/>
              </a:rPr>
              <a:t>{ </a:t>
            </a:r>
            <a:r>
              <a:rPr lang="it-IT" sz="750" b="0" i="0" u="none" strike="noStrike" baseline="0" dirty="0">
                <a:solidFill>
                  <a:srgbClr val="579E1C"/>
                </a:solidFill>
                <a:latin typeface="CourierNewPSMT"/>
              </a:rPr>
              <a:t>// preoccupiamoci solo di aggiungere elementi</a:t>
            </a:r>
          </a:p>
          <a:p>
            <a:pPr algn="l"/>
            <a:r>
              <a:rPr lang="en-US" sz="750" b="0" i="0" u="none" strike="noStrike" baseline="0" dirty="0" err="1">
                <a:solidFill>
                  <a:srgbClr val="000000"/>
                </a:solidFill>
                <a:latin typeface="CourierNewPSMT"/>
              </a:rPr>
              <a:t>m_Items</a:t>
            </a:r>
            <a:r>
              <a:rPr lang="en-US" sz="750" b="0" i="0" u="none" strike="noStrike" baseline="0" dirty="0">
                <a:solidFill>
                  <a:srgbClr val="000000"/>
                </a:solidFill>
                <a:latin typeface="CourierNewPSMT"/>
              </a:rPr>
              <a:t>[</a:t>
            </a:r>
            <a:r>
              <a:rPr lang="en-US" sz="750" b="0" i="0" u="none" strike="noStrike" baseline="0" dirty="0" err="1">
                <a:solidFill>
                  <a:srgbClr val="000000"/>
                </a:solidFill>
                <a:latin typeface="CourierNewPSMT"/>
              </a:rPr>
              <a:t>freeIndex</a:t>
            </a:r>
            <a:r>
              <a:rPr lang="en-US" sz="750" b="0" i="0" u="none" strike="noStrike" baseline="0" dirty="0">
                <a:solidFill>
                  <a:srgbClr val="000000"/>
                </a:solidFill>
                <a:latin typeface="CourierNewPSMT"/>
              </a:rPr>
              <a:t>] = item;</a:t>
            </a:r>
          </a:p>
          <a:p>
            <a:pPr algn="l"/>
            <a:r>
              <a:rPr lang="en-US" sz="750" b="0" i="0" u="none" strike="noStrike" baseline="0" dirty="0" err="1">
                <a:solidFill>
                  <a:srgbClr val="000000"/>
                </a:solidFill>
                <a:latin typeface="CourierNewPSMT"/>
              </a:rPr>
              <a:t>freeIndex</a:t>
            </a:r>
            <a:r>
              <a:rPr lang="en-US" sz="750" b="0" i="0" u="none" strike="noStrike" baseline="0" dirty="0">
                <a:solidFill>
                  <a:srgbClr val="000000"/>
                </a:solidFill>
                <a:latin typeface="CourierNewPSMT"/>
              </a:rPr>
              <a:t>++;</a:t>
            </a:r>
          </a:p>
          <a:p>
            <a:pPr algn="l"/>
            <a:r>
              <a:rPr lang="en-US" sz="750" b="0" i="0" u="none" strike="noStrike" baseline="0" dirty="0">
                <a:solidFill>
                  <a:srgbClr val="000000"/>
                </a:solidFill>
                <a:latin typeface="CourierNewPSMT"/>
              </a:rPr>
              <a:t>}</a:t>
            </a:r>
          </a:p>
          <a:p>
            <a:pPr algn="l"/>
            <a:r>
              <a:rPr lang="en-US" sz="750" b="0" i="0" u="none" strike="noStrike" baseline="0" dirty="0">
                <a:solidFill>
                  <a:srgbClr val="579E1C"/>
                </a:solidFill>
                <a:latin typeface="CourierNewPSMT"/>
              </a:rPr>
              <a:t>// </a:t>
            </a:r>
            <a:r>
              <a:rPr lang="en-US" sz="750" b="0" i="0" u="none" strike="noStrike" baseline="0" dirty="0" err="1">
                <a:solidFill>
                  <a:srgbClr val="579E1C"/>
                </a:solidFill>
                <a:latin typeface="CourierNewPSMT"/>
              </a:rPr>
              <a:t>Membro</a:t>
            </a:r>
            <a:r>
              <a:rPr lang="en-US" sz="750" b="0" i="0" u="none" strike="noStrike" baseline="0" dirty="0">
                <a:solidFill>
                  <a:srgbClr val="579E1C"/>
                </a:solidFill>
                <a:latin typeface="CourierNewPSMT"/>
              </a:rPr>
              <a:t> </a:t>
            </a:r>
            <a:r>
              <a:rPr lang="en-US" sz="750" b="0" i="0" u="none" strike="noStrike" baseline="0" dirty="0" err="1">
                <a:solidFill>
                  <a:srgbClr val="579E1C"/>
                </a:solidFill>
                <a:latin typeface="CourierNewPSMT"/>
              </a:rPr>
              <a:t>IEnumerable</a:t>
            </a:r>
            <a:endParaRPr lang="en-US" sz="750" b="0" i="0" u="none" strike="noStrike" baseline="0" dirty="0">
              <a:solidFill>
                <a:srgbClr val="579E1C"/>
              </a:solidFill>
              <a:latin typeface="CourierNewPSMT"/>
            </a:endParaRPr>
          </a:p>
          <a:p>
            <a:pPr algn="l"/>
            <a:r>
              <a:rPr lang="en-US" sz="750" b="0" i="0" u="none" strike="noStrike" baseline="0" dirty="0">
                <a:solidFill>
                  <a:srgbClr val="000000"/>
                </a:solidFill>
                <a:latin typeface="CourierNewPSMT"/>
              </a:rPr>
              <a:t>public </a:t>
            </a:r>
            <a:r>
              <a:rPr lang="en-US" sz="750" b="0" i="0" u="none" strike="noStrike" baseline="0" dirty="0" err="1">
                <a:solidFill>
                  <a:srgbClr val="000000"/>
                </a:solidFill>
                <a:latin typeface="CourierNewPSMT"/>
              </a:rPr>
              <a:t>IEnumerator</a:t>
            </a:r>
            <a:r>
              <a:rPr lang="en-US" sz="750" b="0" i="0" u="none" strike="noStrike" baseline="0" dirty="0">
                <a:solidFill>
                  <a:srgbClr val="000000"/>
                </a:solidFill>
                <a:latin typeface="CourierNewPSMT"/>
              </a:rPr>
              <a:t> </a:t>
            </a:r>
            <a:r>
              <a:rPr lang="en-US" sz="750" b="0" i="0" u="none" strike="noStrike" baseline="0" dirty="0" err="1">
                <a:solidFill>
                  <a:srgbClr val="000000"/>
                </a:solidFill>
                <a:latin typeface="CourierNewPSMT"/>
              </a:rPr>
              <a:t>GetEnumerator</a:t>
            </a:r>
            <a:r>
              <a:rPr lang="en-US" sz="750" b="0" i="0" u="none" strike="noStrike" baseline="0" dirty="0">
                <a:solidFill>
                  <a:srgbClr val="000000"/>
                </a:solidFill>
                <a:latin typeface="CourierNewPSMT"/>
              </a:rPr>
              <a:t>()</a:t>
            </a:r>
          </a:p>
          <a:p>
            <a:pPr algn="l"/>
            <a:r>
              <a:rPr lang="en-US" sz="750" b="0" i="0" u="none" strike="noStrike" baseline="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algn="l"/>
            <a:r>
              <a:rPr lang="en-US" sz="750" b="0" i="0" u="none" strike="noStrike" baseline="0" dirty="0">
                <a:solidFill>
                  <a:srgbClr val="000000"/>
                </a:solidFill>
                <a:latin typeface="CourierNewPSMT"/>
              </a:rPr>
              <a:t>foreach (object o in </a:t>
            </a:r>
            <a:r>
              <a:rPr lang="en-US" sz="750" b="0" i="0" u="none" strike="noStrike" baseline="0" dirty="0" err="1">
                <a:solidFill>
                  <a:srgbClr val="000000"/>
                </a:solidFill>
                <a:latin typeface="CourierNewPSMT"/>
              </a:rPr>
              <a:t>m_Items</a:t>
            </a:r>
            <a:r>
              <a:rPr lang="en-US" sz="750" b="0" i="0" u="none" strike="noStrike" baseline="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algn="l"/>
            <a:r>
              <a:rPr lang="en-US" sz="750" b="0" i="0" u="none" strike="noStrike" baseline="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algn="l"/>
            <a:r>
              <a:rPr lang="it-IT" sz="750" b="0" i="0" u="none" strike="noStrike" baseline="0" dirty="0">
                <a:solidFill>
                  <a:srgbClr val="579E1C"/>
                </a:solidFill>
                <a:latin typeface="CourierNewPSMT"/>
              </a:rPr>
              <a:t>// controlliamo se sia fine lista (il codice è sbagliato perché usiamo un array)</a:t>
            </a:r>
          </a:p>
          <a:p>
            <a:pPr algn="l"/>
            <a:r>
              <a:rPr lang="en-US" sz="750" b="0" i="0" u="none" strike="noStrike" baseline="0" dirty="0">
                <a:solidFill>
                  <a:srgbClr val="000000"/>
                </a:solidFill>
                <a:latin typeface="CourierNewPSMT"/>
              </a:rPr>
              <a:t>if(o == null)</a:t>
            </a:r>
          </a:p>
          <a:p>
            <a:pPr algn="l"/>
            <a:r>
              <a:rPr lang="en-US" sz="750" b="0" i="0" u="none" strike="noStrike" baseline="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algn="l"/>
            <a:r>
              <a:rPr lang="en-US" sz="750" b="0" i="0" u="none" strike="noStrike" baseline="0" dirty="0">
                <a:solidFill>
                  <a:srgbClr val="000000"/>
                </a:solidFill>
                <a:latin typeface="CourierNewPSMT"/>
              </a:rPr>
              <a:t>break;</a:t>
            </a:r>
          </a:p>
          <a:p>
            <a:pPr algn="l"/>
            <a:r>
              <a:rPr lang="en-US" sz="750" b="0" i="0" u="none" strike="noStrike" baseline="0" dirty="0">
                <a:solidFill>
                  <a:srgbClr val="000000"/>
                </a:solidFill>
                <a:latin typeface="CourierNewPSMT"/>
              </a:rPr>
              <a:t>}</a:t>
            </a:r>
          </a:p>
          <a:p>
            <a:pPr algn="l"/>
            <a:r>
              <a:rPr lang="it-IT" sz="750" b="0" i="0" u="none" strike="noStrike" baseline="0" dirty="0">
                <a:solidFill>
                  <a:srgbClr val="579E1C"/>
                </a:solidFill>
                <a:latin typeface="CourierNewPSMT"/>
              </a:rPr>
              <a:t>// Restituisce l'elemento corrente e poi alla successiva chiamata</a:t>
            </a:r>
            <a:br>
              <a:rPr lang="it-IT" sz="750" b="0" i="0" u="none" strike="noStrike" baseline="0" dirty="0">
                <a:solidFill>
                  <a:srgbClr val="579E1C"/>
                </a:solidFill>
                <a:latin typeface="CourierNewPSMT"/>
              </a:rPr>
            </a:br>
            <a:r>
              <a:rPr lang="it-IT" sz="750" b="0" i="0" u="none" strike="noStrike" baseline="0" dirty="0">
                <a:solidFill>
                  <a:srgbClr val="579E1C"/>
                </a:solidFill>
                <a:latin typeface="CourierNewPSMT"/>
              </a:rPr>
              <a:t>// riprende dall'elemento successivo piuttosto che ricominciare tutto da capo</a:t>
            </a:r>
          </a:p>
          <a:p>
            <a:pPr algn="l"/>
            <a:r>
              <a:rPr lang="en-US" sz="750" b="0" i="0" u="none" strike="noStrike" baseline="0" dirty="0">
                <a:solidFill>
                  <a:srgbClr val="000000"/>
                </a:solidFill>
                <a:latin typeface="CourierNewPSMT"/>
              </a:rPr>
              <a:t>yield return o;</a:t>
            </a:r>
          </a:p>
          <a:p>
            <a:pPr algn="l"/>
            <a:r>
              <a:rPr lang="en-US" sz="750" b="0" i="0" u="none" strike="noStrike" baseline="0" dirty="0">
                <a:solidFill>
                  <a:srgbClr val="000000"/>
                </a:solidFill>
                <a:latin typeface="CourierNewPSMT"/>
              </a:rPr>
              <a:t>}</a:t>
            </a:r>
          </a:p>
          <a:p>
            <a:pPr algn="l"/>
            <a:r>
              <a:rPr lang="en-US" sz="750" b="0" i="0" u="none" strike="noStrike" baseline="0" dirty="0">
                <a:solidFill>
                  <a:srgbClr val="000000"/>
                </a:solidFill>
                <a:latin typeface="CourierNewPSMT"/>
              </a:rPr>
              <a:t>}</a:t>
            </a:r>
          </a:p>
          <a:p>
            <a:pPr algn="l"/>
            <a:r>
              <a:rPr lang="en-US" sz="750" b="0" i="0" u="none" strike="noStrike" baseline="0" dirty="0">
                <a:solidFill>
                  <a:srgbClr val="000000"/>
                </a:solidFill>
                <a:latin typeface="CourierNewPSMT"/>
              </a:rPr>
              <a:t>}</a:t>
            </a:r>
            <a:endParaRPr lang="en-US" sz="7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B57E83-4717-48CA-BE42-9008ECC75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782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6728</TotalTime>
  <Words>1172</Words>
  <Application>Microsoft Office PowerPoint</Application>
  <PresentationFormat>Widescreen</PresentationFormat>
  <Paragraphs>168</Paragraphs>
  <Slides>14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4" baseType="lpstr">
      <vt:lpstr>Arial</vt:lpstr>
      <vt:lpstr>Arial-BoldItalicMT</vt:lpstr>
      <vt:lpstr>Arial-BoldMT</vt:lpstr>
      <vt:lpstr>Arial-ItalicMT</vt:lpstr>
      <vt:lpstr>ArialMT</vt:lpstr>
      <vt:lpstr>Calibri</vt:lpstr>
      <vt:lpstr>CourierNewPSMT</vt:lpstr>
      <vt:lpstr>Trebuchet MS</vt:lpstr>
      <vt:lpstr>Wingdings 3</vt:lpstr>
      <vt:lpstr>Facet</vt:lpstr>
      <vt:lpstr> IEnumerable </vt:lpstr>
      <vt:lpstr>Premessa  </vt:lpstr>
      <vt:lpstr>Presentazione standard di PowerPoint</vt:lpstr>
      <vt:lpstr>enumerazione delle classi Collection generiche</vt:lpstr>
      <vt:lpstr>la parola chiave yield</vt:lpstr>
      <vt:lpstr>Presentazione standard di PowerPoint</vt:lpstr>
      <vt:lpstr>Presentazione standard di PowerPoint</vt:lpstr>
      <vt:lpstr>IEnumerable in una classe Collection personalizzata</vt:lpstr>
      <vt:lpstr>Presentazione standard di PowerPoint</vt:lpstr>
      <vt:lpstr>IEnumerable in una classe Collection personalizzata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 Programming</dc:title>
  <dc:subject/>
  <dc:creator>Daniel Maran</dc:creator>
  <cp:keywords/>
  <dc:description/>
  <cp:lastModifiedBy>Leonardi Gino</cp:lastModifiedBy>
  <cp:revision>126</cp:revision>
  <dcterms:created xsi:type="dcterms:W3CDTF">2016-10-04T08:03:39Z</dcterms:created>
  <dcterms:modified xsi:type="dcterms:W3CDTF">2022-04-27T14:58:27Z</dcterms:modified>
  <cp:category/>
</cp:coreProperties>
</file>