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10384-46AD-4CBD-BCA2-DC814D751F81}" v="2" dt="2024-04-03T13:55:28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82956"/>
  </p:normalViewPr>
  <p:slideViewPr>
    <p:cSldViewPr snapToGrid="0" snapToObjects="1">
      <p:cViewPr varScale="1">
        <p:scale>
          <a:sx n="80" d="100"/>
          <a:sy n="80" d="100"/>
        </p:scale>
        <p:origin x="12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1CEF8AD1-77F0-493E-87A1-724A00178982}"/>
    <pc:docChg chg="undo custSel modSld">
      <pc:chgData name="Leonardi Gino" userId="ddc032f0-4bab-4bc6-bf2a-0fa4410a7d0b" providerId="ADAL" clId="{1CEF8AD1-77F0-493E-87A1-724A00178982}" dt="2024-03-12T09:55:45.986" v="48"/>
      <pc:docMkLst>
        <pc:docMk/>
      </pc:docMkLst>
      <pc:sldChg chg="addSp delSp modSp mod">
        <pc:chgData name="Leonardi Gino" userId="ddc032f0-4bab-4bc6-bf2a-0fa4410a7d0b" providerId="ADAL" clId="{1CEF8AD1-77F0-493E-87A1-724A00178982}" dt="2024-03-12T09:55:45.986" v="48"/>
        <pc:sldMkLst>
          <pc:docMk/>
          <pc:sldMk cId="718753026" sldId="256"/>
        </pc:sldMkLst>
        <pc:spChg chg="mod">
          <ac:chgData name="Leonardi Gino" userId="ddc032f0-4bab-4bc6-bf2a-0fa4410a7d0b" providerId="ADAL" clId="{1CEF8AD1-77F0-493E-87A1-724A00178982}" dt="2024-03-12T09:55:40.404" v="47" actId="14100"/>
          <ac:spMkLst>
            <pc:docMk/>
            <pc:sldMk cId="718753026" sldId="256"/>
            <ac:spMk id="2" creationId="{00000000-0000-0000-0000-000000000000}"/>
          </ac:spMkLst>
        </pc:spChg>
        <pc:spChg chg="add mod">
          <ac:chgData name="Leonardi Gino" userId="ddc032f0-4bab-4bc6-bf2a-0fa4410a7d0b" providerId="ADAL" clId="{1CEF8AD1-77F0-493E-87A1-724A00178982}" dt="2024-03-12T09:55:45.986" v="48"/>
          <ac:spMkLst>
            <pc:docMk/>
            <pc:sldMk cId="718753026" sldId="256"/>
            <ac:spMk id="5" creationId="{C6D36330-89F6-DA1B-0904-FFCD0C0129E5}"/>
          </ac:spMkLst>
        </pc:spChg>
        <pc:spChg chg="del mod">
          <ac:chgData name="Leonardi Gino" userId="ddc032f0-4bab-4bc6-bf2a-0fa4410a7d0b" providerId="ADAL" clId="{1CEF8AD1-77F0-493E-87A1-724A00178982}" dt="2024-03-12T09:55:24.735" v="42" actId="478"/>
          <ac:spMkLst>
            <pc:docMk/>
            <pc:sldMk cId="718753026" sldId="256"/>
            <ac:spMk id="6" creationId="{00000000-0000-0000-0000-000000000000}"/>
          </ac:spMkLst>
        </pc:spChg>
        <pc:graphicFrameChg chg="del modGraphic">
          <ac:chgData name="Leonardi Gino" userId="ddc032f0-4bab-4bc6-bf2a-0fa4410a7d0b" providerId="ADAL" clId="{1CEF8AD1-77F0-493E-87A1-724A00178982}" dt="2024-03-12T09:54:35.902" v="2" actId="478"/>
          <ac:graphicFrameMkLst>
            <pc:docMk/>
            <pc:sldMk cId="718753026" sldId="256"/>
            <ac:graphicFrameMk id="8" creationId="{00000000-0000-0000-0000-000000000000}"/>
          </ac:graphicFrameMkLst>
        </pc:graphicFrameChg>
        <pc:picChg chg="del">
          <ac:chgData name="Leonardi Gino" userId="ddc032f0-4bab-4bc6-bf2a-0fa4410a7d0b" providerId="ADAL" clId="{1CEF8AD1-77F0-493E-87A1-724A00178982}" dt="2024-03-12T09:54:28.544" v="0" actId="478"/>
          <ac:picMkLst>
            <pc:docMk/>
            <pc:sldMk cId="718753026" sldId="256"/>
            <ac:picMk id="7" creationId="{00000000-0000-0000-0000-000000000000}"/>
          </ac:picMkLst>
        </pc:picChg>
        <pc:picChg chg="del">
          <ac:chgData name="Leonardi Gino" userId="ddc032f0-4bab-4bc6-bf2a-0fa4410a7d0b" providerId="ADAL" clId="{1CEF8AD1-77F0-493E-87A1-724A00178982}" dt="2024-03-12T09:54:36.813" v="3" actId="478"/>
          <ac:picMkLst>
            <pc:docMk/>
            <pc:sldMk cId="718753026" sldId="256"/>
            <ac:picMk id="9" creationId="{00000000-0000-0000-0000-000000000000}"/>
          </ac:picMkLst>
        </pc:picChg>
      </pc:sldChg>
    </pc:docChg>
  </pc:docChgLst>
  <pc:docChgLst>
    <pc:chgData name="Leonardi Gino" userId="ddc032f0-4bab-4bc6-bf2a-0fa4410a7d0b" providerId="ADAL" clId="{EEB10384-46AD-4CBD-BCA2-DC814D751F81}"/>
    <pc:docChg chg="custSel modSld">
      <pc:chgData name="Leonardi Gino" userId="ddc032f0-4bab-4bc6-bf2a-0fa4410a7d0b" providerId="ADAL" clId="{EEB10384-46AD-4CBD-BCA2-DC814D751F81}" dt="2024-04-03T13:55:31.299" v="11" actId="1076"/>
      <pc:docMkLst>
        <pc:docMk/>
      </pc:docMkLst>
      <pc:sldChg chg="addSp delSp modSp mod">
        <pc:chgData name="Leonardi Gino" userId="ddc032f0-4bab-4bc6-bf2a-0fa4410a7d0b" providerId="ADAL" clId="{EEB10384-46AD-4CBD-BCA2-DC814D751F81}" dt="2024-04-03T13:55:17.791" v="6" actId="1076"/>
        <pc:sldMkLst>
          <pc:docMk/>
          <pc:sldMk cId="718753026" sldId="256"/>
        </pc:sldMkLst>
        <pc:picChg chg="add mod">
          <ac:chgData name="Leonardi Gino" userId="ddc032f0-4bab-4bc6-bf2a-0fa4410a7d0b" providerId="ADAL" clId="{EEB10384-46AD-4CBD-BCA2-DC814D751F81}" dt="2024-04-03T13:55:17.791" v="6" actId="1076"/>
          <ac:picMkLst>
            <pc:docMk/>
            <pc:sldMk cId="718753026" sldId="256"/>
            <ac:picMk id="3" creationId="{92105894-C368-0EA6-2115-2B977BE46CC8}"/>
          </ac:picMkLst>
        </pc:picChg>
        <pc:picChg chg="del">
          <ac:chgData name="Leonardi Gino" userId="ddc032f0-4bab-4bc6-bf2a-0fa4410a7d0b" providerId="ADAL" clId="{EEB10384-46AD-4CBD-BCA2-DC814D751F81}" dt="2024-04-03T13:55:00.488" v="0" actId="478"/>
          <ac:picMkLst>
            <pc:docMk/>
            <pc:sldMk cId="718753026" sldId="256"/>
            <ac:picMk id="4" creationId="{00000000-0000-0000-0000-000000000000}"/>
          </ac:picMkLst>
        </pc:picChg>
      </pc:sldChg>
      <pc:sldChg chg="addSp delSp modSp mod">
        <pc:chgData name="Leonardi Gino" userId="ddc032f0-4bab-4bc6-bf2a-0fa4410a7d0b" providerId="ADAL" clId="{EEB10384-46AD-4CBD-BCA2-DC814D751F81}" dt="2024-04-03T13:55:31.299" v="11" actId="1076"/>
        <pc:sldMkLst>
          <pc:docMk/>
          <pc:sldMk cId="1346496895" sldId="272"/>
        </pc:sldMkLst>
        <pc:picChg chg="add mod">
          <ac:chgData name="Leonardi Gino" userId="ddc032f0-4bab-4bc6-bf2a-0fa4410a7d0b" providerId="ADAL" clId="{EEB10384-46AD-4CBD-BCA2-DC814D751F81}" dt="2024-04-03T13:55:31.299" v="11" actId="1076"/>
          <ac:picMkLst>
            <pc:docMk/>
            <pc:sldMk cId="1346496895" sldId="272"/>
            <ac:picMk id="3" creationId="{92105894-C368-0EA6-2115-2B977BE46CC8}"/>
          </ac:picMkLst>
        </pc:picChg>
        <pc:picChg chg="del">
          <ac:chgData name="Leonardi Gino" userId="ddc032f0-4bab-4bc6-bf2a-0fa4410a7d0b" providerId="ADAL" clId="{EEB10384-46AD-4CBD-BCA2-DC814D751F81}" dt="2024-04-03T13:55:27.476" v="9" actId="478"/>
          <ac:picMkLst>
            <pc:docMk/>
            <pc:sldMk cId="1346496895" sldId="272"/>
            <ac:picMk id="4" creationId="{D0EC1D48-E644-4EAB-89F1-F331DEB0B111}"/>
          </ac:picMkLst>
        </pc:picChg>
      </pc:sldChg>
      <pc:sldChg chg="delSp mod">
        <pc:chgData name="Leonardi Gino" userId="ddc032f0-4bab-4bc6-bf2a-0fa4410a7d0b" providerId="ADAL" clId="{EEB10384-46AD-4CBD-BCA2-DC814D751F81}" dt="2024-04-03T13:55:02.624" v="1" actId="478"/>
        <pc:sldMkLst>
          <pc:docMk/>
          <pc:sldMk cId="679115164" sldId="274"/>
        </pc:sldMkLst>
        <pc:picChg chg="del">
          <ac:chgData name="Leonardi Gino" userId="ddc032f0-4bab-4bc6-bf2a-0fa4410a7d0b" providerId="ADAL" clId="{EEB10384-46AD-4CBD-BCA2-DC814D751F81}" dt="2024-04-03T13:55:02.624" v="1" actId="478"/>
          <ac:picMkLst>
            <pc:docMk/>
            <pc:sldMk cId="679115164" sldId="274"/>
            <ac:picMk id="4" creationId="{00000000-0000-0000-0000-000000000000}"/>
          </ac:picMkLst>
        </pc:picChg>
      </pc:sldChg>
      <pc:sldChg chg="delSp mod">
        <pc:chgData name="Leonardi Gino" userId="ddc032f0-4bab-4bc6-bf2a-0fa4410a7d0b" providerId="ADAL" clId="{EEB10384-46AD-4CBD-BCA2-DC814D751F81}" dt="2024-04-03T13:55:06.102" v="2" actId="478"/>
        <pc:sldMkLst>
          <pc:docMk/>
          <pc:sldMk cId="3174228147" sldId="275"/>
        </pc:sldMkLst>
        <pc:picChg chg="del">
          <ac:chgData name="Leonardi Gino" userId="ddc032f0-4bab-4bc6-bf2a-0fa4410a7d0b" providerId="ADAL" clId="{EEB10384-46AD-4CBD-BCA2-DC814D751F81}" dt="2024-04-03T13:55:06.102" v="2" actId="478"/>
          <ac:picMkLst>
            <pc:docMk/>
            <pc:sldMk cId="3174228147" sldId="275"/>
            <ac:picMk id="4" creationId="{00000000-0000-0000-0000-000000000000}"/>
          </ac:picMkLst>
        </pc:picChg>
      </pc:sldChg>
      <pc:sldChg chg="delSp mod">
        <pc:chgData name="Leonardi Gino" userId="ddc032f0-4bab-4bc6-bf2a-0fa4410a7d0b" providerId="ADAL" clId="{EEB10384-46AD-4CBD-BCA2-DC814D751F81}" dt="2024-04-03T13:55:08.449" v="3" actId="478"/>
        <pc:sldMkLst>
          <pc:docMk/>
          <pc:sldMk cId="912777542" sldId="276"/>
        </pc:sldMkLst>
        <pc:picChg chg="del">
          <ac:chgData name="Leonardi Gino" userId="ddc032f0-4bab-4bc6-bf2a-0fa4410a7d0b" providerId="ADAL" clId="{EEB10384-46AD-4CBD-BCA2-DC814D751F81}" dt="2024-04-03T13:55:08.449" v="3" actId="478"/>
          <ac:picMkLst>
            <pc:docMk/>
            <pc:sldMk cId="912777542" sldId="276"/>
            <ac:picMk id="4" creationId="{00000000-0000-0000-0000-000000000000}"/>
          </ac:picMkLst>
        </pc:picChg>
      </pc:sldChg>
      <pc:sldChg chg="delSp mod">
        <pc:chgData name="Leonardi Gino" userId="ddc032f0-4bab-4bc6-bf2a-0fa4410a7d0b" providerId="ADAL" clId="{EEB10384-46AD-4CBD-BCA2-DC814D751F81}" dt="2024-04-03T13:55:11.025" v="4" actId="478"/>
        <pc:sldMkLst>
          <pc:docMk/>
          <pc:sldMk cId="1549907583" sldId="277"/>
        </pc:sldMkLst>
        <pc:picChg chg="del">
          <ac:chgData name="Leonardi Gino" userId="ddc032f0-4bab-4bc6-bf2a-0fa4410a7d0b" providerId="ADAL" clId="{EEB10384-46AD-4CBD-BCA2-DC814D751F81}" dt="2024-04-03T13:55:11.025" v="4" actId="478"/>
          <ac:picMkLst>
            <pc:docMk/>
            <pc:sldMk cId="1549907583" sldId="277"/>
            <ac:picMk id="4" creationId="{00000000-0000-0000-0000-000000000000}"/>
          </ac:picMkLst>
        </pc:picChg>
      </pc:sldChg>
      <pc:sldChg chg="delSp mod">
        <pc:chgData name="Leonardi Gino" userId="ddc032f0-4bab-4bc6-bf2a-0fa4410a7d0b" providerId="ADAL" clId="{EEB10384-46AD-4CBD-BCA2-DC814D751F81}" dt="2024-04-03T13:55:23.626" v="7" actId="478"/>
        <pc:sldMkLst>
          <pc:docMk/>
          <pc:sldMk cId="14120262" sldId="278"/>
        </pc:sldMkLst>
        <pc:picChg chg="del">
          <ac:chgData name="Leonardi Gino" userId="ddc032f0-4bab-4bc6-bf2a-0fa4410a7d0b" providerId="ADAL" clId="{EEB10384-46AD-4CBD-BCA2-DC814D751F81}" dt="2024-04-03T13:55:23.626" v="7" actId="478"/>
          <ac:picMkLst>
            <pc:docMk/>
            <pc:sldMk cId="14120262" sldId="278"/>
            <ac:picMk id="4" creationId="{00000000-0000-0000-0000-000000000000}"/>
          </ac:picMkLst>
        </pc:picChg>
      </pc:sldChg>
      <pc:sldChg chg="delSp mod">
        <pc:chgData name="Leonardi Gino" userId="ddc032f0-4bab-4bc6-bf2a-0fa4410a7d0b" providerId="ADAL" clId="{EEB10384-46AD-4CBD-BCA2-DC814D751F81}" dt="2024-04-03T13:55:25.440" v="8" actId="478"/>
        <pc:sldMkLst>
          <pc:docMk/>
          <pc:sldMk cId="2458186647" sldId="279"/>
        </pc:sldMkLst>
        <pc:picChg chg="del">
          <ac:chgData name="Leonardi Gino" userId="ddc032f0-4bab-4bc6-bf2a-0fa4410a7d0b" providerId="ADAL" clId="{EEB10384-46AD-4CBD-BCA2-DC814D751F81}" dt="2024-04-03T13:55:25.440" v="8" actId="478"/>
          <ac:picMkLst>
            <pc:docMk/>
            <pc:sldMk cId="2458186647" sldId="27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http://www.carlovecchio.altervista.org/c----la-gestione-delle-eccezioni.html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04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Aprire e aggiungere un file di log:</a:t>
            </a:r>
            <a:br>
              <a:rPr lang="it-IT" dirty="0"/>
            </a:br>
            <a:r>
              <a:rPr lang="it-IT" dirty="0"/>
              <a:t>https://docs.microsoft.com/it-it/dotnet/standard/io/how-to-open-and-append-to-a-log-file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6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667752" cy="1646302"/>
          </a:xfrm>
        </p:spPr>
        <p:txBody>
          <a:bodyPr/>
          <a:lstStyle/>
          <a:p>
            <a:pPr algn="l"/>
            <a:r>
              <a:rPr lang="it-IT" dirty="0"/>
              <a:t>La Gestione delle eccezioni</a:t>
            </a:r>
            <a:br>
              <a:rPr lang="it-IT" dirty="0"/>
            </a:br>
            <a:endParaRPr lang="it-IT" sz="240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6D36330-89F6-DA1B-0904-FFCD0C01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Try-Catch-Finally</a:t>
            </a:r>
            <a:endParaRPr lang="en-US" dirty="0"/>
          </a:p>
        </p:txBody>
      </p:sp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36" y="6069656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Eccezioni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/>
          </a:bodyPr>
          <a:lstStyle/>
          <a:p>
            <a:pPr fontAlgn="base"/>
            <a:r>
              <a:rPr lang="it-IT" sz="1900" dirty="0"/>
              <a:t>Una </a:t>
            </a:r>
            <a:r>
              <a:rPr lang="it-IT" sz="1900" b="1" dirty="0"/>
              <a:t>Eccezione</a:t>
            </a:r>
            <a:r>
              <a:rPr lang="it-IT" sz="1900" dirty="0"/>
              <a:t> (</a:t>
            </a:r>
            <a:r>
              <a:rPr lang="it-IT" sz="1900" b="1" dirty="0" err="1"/>
              <a:t>Exception</a:t>
            </a:r>
            <a:r>
              <a:rPr lang="it-IT" sz="1900" dirty="0"/>
              <a:t>) è un errore del programma non previsto.</a:t>
            </a:r>
          </a:p>
          <a:p>
            <a:pPr fontAlgn="base"/>
            <a:r>
              <a:rPr lang="it-IT" sz="1900" dirty="0"/>
              <a:t>È consuetudine gestire le eccezioni per far sì che all'utente non appaiano messaggi criptici.</a:t>
            </a:r>
          </a:p>
          <a:p>
            <a:pPr fontAlgn="base"/>
            <a:r>
              <a:rPr lang="it-IT" sz="1900" dirty="0"/>
              <a:t>Per gestire le eccezioni, la classe </a:t>
            </a:r>
            <a:r>
              <a:rPr lang="it-IT" sz="1900" dirty="0" err="1"/>
              <a:t>System.Exception</a:t>
            </a:r>
            <a:r>
              <a:rPr lang="it-IT" sz="1900" dirty="0"/>
              <a:t> fornisce diverse proprietà, tra cui la proprietà 'Message' che è una descrizione dell'eccezione.</a:t>
            </a:r>
          </a:p>
          <a:p>
            <a:r>
              <a:rPr lang="it-IT" sz="1900" dirty="0"/>
              <a:t>Per gestire le eccezioni, occorre utilizzare le parole chiave </a:t>
            </a:r>
            <a:r>
              <a:rPr lang="it-IT" sz="1900" b="1" dirty="0"/>
              <a:t>‘</a:t>
            </a:r>
            <a:r>
              <a:rPr lang="it-IT" sz="1900" b="1" dirty="0" err="1"/>
              <a:t>try</a:t>
            </a:r>
            <a:r>
              <a:rPr lang="it-IT" sz="1900" b="1" dirty="0"/>
              <a:t>’</a:t>
            </a:r>
            <a:r>
              <a:rPr lang="it-IT" sz="1900" dirty="0"/>
              <a:t>, </a:t>
            </a:r>
            <a:r>
              <a:rPr lang="it-IT" sz="1900" b="1" dirty="0"/>
              <a:t>‘catch’ </a:t>
            </a:r>
            <a:r>
              <a:rPr lang="it-IT" sz="1900" dirty="0"/>
              <a:t>e opzionalmente </a:t>
            </a:r>
            <a:r>
              <a:rPr lang="it-IT" sz="1900" b="1" dirty="0"/>
              <a:t>‘</a:t>
            </a:r>
            <a:r>
              <a:rPr lang="it-IT" sz="1900" b="1" dirty="0" err="1"/>
              <a:t>finally</a:t>
            </a:r>
            <a:r>
              <a:rPr lang="it-IT" sz="1900" b="1" dirty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11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errori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Exception, </a:t>
            </a:r>
            <a:r>
              <a:rPr lang="en-GB" dirty="0" err="1"/>
              <a:t>blocchi</a:t>
            </a:r>
            <a:r>
              <a:rPr lang="en-GB" dirty="0"/>
              <a:t> try-catch-finally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6404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spcBef>
                <a:spcPts val="600"/>
              </a:spcBef>
              <a:buNone/>
            </a:pPr>
            <a:r>
              <a:rPr lang="it-IT" dirty="0">
                <a:solidFill>
                  <a:srgbClr val="0070C0"/>
                </a:solidFill>
              </a:rPr>
              <a:t>   </a:t>
            </a:r>
            <a:r>
              <a:rPr lang="it-IT" dirty="0" err="1">
                <a:solidFill>
                  <a:srgbClr val="0070C0"/>
                </a:solidFill>
              </a:rPr>
              <a:t>try</a:t>
            </a:r>
            <a:endParaRPr lang="it-IT" dirty="0">
              <a:solidFill>
                <a:srgbClr val="0070C0"/>
              </a:solidFill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{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       // Codice nel quale è gestita l’eccezione.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}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</a:t>
            </a:r>
            <a:r>
              <a:rPr lang="it-IT" dirty="0">
                <a:solidFill>
                  <a:srgbClr val="0070C0"/>
                </a:solidFill>
              </a:rPr>
              <a:t>catch</a:t>
            </a:r>
            <a:r>
              <a:rPr lang="it-IT" dirty="0"/>
              <a:t> (</a:t>
            </a:r>
            <a:r>
              <a:rPr lang="it-IT" dirty="0" err="1"/>
              <a:t>Exception</a:t>
            </a:r>
            <a:r>
              <a:rPr lang="it-IT" dirty="0"/>
              <a:t> ex)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{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</a:t>
            </a: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 // Codice da eseguire in caso di eccezione.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 </a:t>
            </a:r>
            <a:r>
              <a:rPr lang="it-IT" dirty="0" err="1"/>
              <a:t>Console.WriteLine</a:t>
            </a:r>
            <a:r>
              <a:rPr lang="it-IT" dirty="0"/>
              <a:t>(</a:t>
            </a:r>
            <a:r>
              <a:rPr lang="it-IT" dirty="0">
                <a:solidFill>
                  <a:srgbClr val="C00000"/>
                </a:solidFill>
              </a:rPr>
              <a:t>"È avvenuta la seguente eccezione: {0}"</a:t>
            </a:r>
            <a:r>
              <a:rPr lang="it-IT" dirty="0"/>
              <a:t>, </a:t>
            </a:r>
            <a:r>
              <a:rPr lang="it-IT" dirty="0" err="1"/>
              <a:t>ex.Message</a:t>
            </a:r>
            <a:r>
              <a:rPr lang="it-IT" dirty="0"/>
              <a:t>);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 </a:t>
            </a: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// Proprietà interessanti nella gestione dell'eccezione.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 </a:t>
            </a:r>
            <a:r>
              <a:rPr lang="it-IT" dirty="0" err="1"/>
              <a:t>Console.WriteLine</a:t>
            </a:r>
            <a:r>
              <a:rPr lang="it-IT" dirty="0"/>
              <a:t>(</a:t>
            </a:r>
            <a:r>
              <a:rPr lang="it-IT" dirty="0">
                <a:solidFill>
                  <a:srgbClr val="C00000"/>
                </a:solidFill>
              </a:rPr>
              <a:t>"Message: "</a:t>
            </a:r>
            <a:r>
              <a:rPr lang="it-IT" dirty="0"/>
              <a:t> + </a:t>
            </a:r>
            <a:r>
              <a:rPr lang="it-IT" dirty="0" err="1"/>
              <a:t>ex.Message</a:t>
            </a:r>
            <a:r>
              <a:rPr lang="it-IT" dirty="0"/>
              <a:t>);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 </a:t>
            </a:r>
            <a:r>
              <a:rPr lang="it-IT" dirty="0" err="1"/>
              <a:t>Console.WriteLine</a:t>
            </a:r>
            <a:r>
              <a:rPr lang="it-IT" dirty="0"/>
              <a:t>(</a:t>
            </a:r>
            <a:r>
              <a:rPr lang="it-IT" dirty="0">
                <a:solidFill>
                  <a:srgbClr val="C00000"/>
                </a:solidFill>
              </a:rPr>
              <a:t>"Source: "</a:t>
            </a:r>
            <a:r>
              <a:rPr lang="it-IT" dirty="0"/>
              <a:t> + </a:t>
            </a:r>
            <a:r>
              <a:rPr lang="it-IT" dirty="0" err="1"/>
              <a:t>ex.Source</a:t>
            </a:r>
            <a:r>
              <a:rPr lang="it-IT" dirty="0"/>
              <a:t>);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 </a:t>
            </a:r>
            <a:r>
              <a:rPr lang="it-IT" dirty="0" err="1"/>
              <a:t>Console.WriteLine</a:t>
            </a:r>
            <a:r>
              <a:rPr lang="it-IT" dirty="0"/>
              <a:t>(</a:t>
            </a:r>
            <a:r>
              <a:rPr lang="it-IT" dirty="0">
                <a:solidFill>
                  <a:srgbClr val="C00000"/>
                </a:solidFill>
              </a:rPr>
              <a:t>"</a:t>
            </a:r>
            <a:r>
              <a:rPr lang="it-IT" dirty="0" err="1">
                <a:solidFill>
                  <a:srgbClr val="C00000"/>
                </a:solidFill>
              </a:rPr>
              <a:t>StackTrace</a:t>
            </a:r>
            <a:r>
              <a:rPr lang="it-IT" dirty="0">
                <a:solidFill>
                  <a:srgbClr val="C00000"/>
                </a:solidFill>
              </a:rPr>
              <a:t>: " </a:t>
            </a:r>
            <a:r>
              <a:rPr lang="it-IT" dirty="0"/>
              <a:t>+ </a:t>
            </a:r>
            <a:r>
              <a:rPr lang="it-IT" dirty="0" err="1"/>
              <a:t>ex.StackTrace</a:t>
            </a:r>
            <a:r>
              <a:rPr lang="it-IT" dirty="0"/>
              <a:t>);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} </a:t>
            </a:r>
            <a:br>
              <a:rPr lang="it-IT" dirty="0"/>
            </a:br>
            <a:r>
              <a:rPr lang="it-IT" dirty="0"/>
              <a:t>   </a:t>
            </a:r>
            <a:r>
              <a:rPr lang="it-IT" dirty="0" err="1">
                <a:solidFill>
                  <a:srgbClr val="0070C0"/>
                </a:solidFill>
              </a:rPr>
              <a:t>finally</a:t>
            </a:r>
            <a:endParaRPr lang="it-IT" dirty="0">
              <a:solidFill>
                <a:srgbClr val="0070C0"/>
              </a:solidFill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{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    </a:t>
            </a: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// Codice che viene eseguito sempre.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it-IT" dirty="0"/>
              <a:t>   }</a:t>
            </a:r>
          </a:p>
          <a:p>
            <a:pPr>
              <a:spcBef>
                <a:spcPts val="600"/>
              </a:spcBef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2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&amp; finally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/>
          </a:bodyPr>
          <a:lstStyle/>
          <a:p>
            <a:r>
              <a:rPr lang="it-IT" sz="1900" dirty="0"/>
              <a:t>Lo statement ‘</a:t>
            </a:r>
            <a:r>
              <a:rPr lang="it-IT" sz="1900" b="1" dirty="0"/>
              <a:t>catch</a:t>
            </a:r>
            <a:r>
              <a:rPr lang="it-IT" sz="1900" dirty="0"/>
              <a:t>’ può ricevere come parametro una variabile di tipo </a:t>
            </a:r>
            <a:r>
              <a:rPr lang="it-IT" sz="1900" dirty="0" err="1"/>
              <a:t>System.Exception</a:t>
            </a:r>
            <a:r>
              <a:rPr lang="it-IT" sz="1900" dirty="0"/>
              <a:t>, in questo modo si può capire la causa dell’eccezione</a:t>
            </a:r>
            <a:endParaRPr lang="it-IT" sz="1900" b="1" dirty="0"/>
          </a:p>
          <a:p>
            <a:pPr lvl="1" fontAlgn="base"/>
            <a:r>
              <a:rPr lang="it-IT" sz="1900" dirty="0"/>
              <a:t>È possibile catturare delle eccezioni specifiche</a:t>
            </a:r>
          </a:p>
          <a:p>
            <a:pPr lvl="1" fontAlgn="base"/>
            <a:r>
              <a:rPr lang="it-IT" sz="1900" dirty="0"/>
              <a:t>Le eccezioni vengono valutate nell’ordine in cui sono scritte</a:t>
            </a:r>
          </a:p>
          <a:p>
            <a:pPr lvl="1" fontAlgn="base"/>
            <a:r>
              <a:rPr lang="it-IT" sz="1900" dirty="0"/>
              <a:t>Viene eseguito il codice solo della prima eccezione valutata positivamente</a:t>
            </a:r>
          </a:p>
          <a:p>
            <a:pPr fontAlgn="base"/>
            <a:r>
              <a:rPr lang="it-IT" sz="1900" dirty="0"/>
              <a:t>Per eseguire del codice indipendentemente dal fatto che sia stata generata una eccezione, utilizzare lo statement ‘</a:t>
            </a:r>
            <a:r>
              <a:rPr lang="it-IT" sz="1900" b="1" dirty="0" err="1"/>
              <a:t>finally</a:t>
            </a:r>
            <a:r>
              <a:rPr lang="it-IT" sz="1900" dirty="0"/>
              <a:t>’. È una buona pratica rilasciare le risorse in questo blocco (per esempio chiudere file, pulire la memoria, ...)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 e overload </a:t>
            </a:r>
            <a:r>
              <a:rPr lang="en-GB" dirty="0" err="1"/>
              <a:t>dell’Exception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Autofit/>
          </a:bodyPr>
          <a:lstStyle/>
          <a:p>
            <a:pPr fontAlgn="base"/>
            <a:r>
              <a:rPr lang="it-IT" sz="1600" dirty="0"/>
              <a:t>Per causare una eccezione, utilizzare lo statement </a:t>
            </a:r>
            <a:r>
              <a:rPr lang="it-IT" sz="1600" b="1" dirty="0"/>
              <a:t>‘</a:t>
            </a:r>
            <a:r>
              <a:rPr lang="it-IT" sz="1600" b="1" dirty="0" err="1"/>
              <a:t>throw</a:t>
            </a:r>
            <a:r>
              <a:rPr lang="it-IT" sz="1600" b="1" dirty="0"/>
              <a:t>’ </a:t>
            </a:r>
            <a:r>
              <a:rPr lang="it-IT" sz="1600" dirty="0"/>
              <a:t>seguito dall’eccezione che si vuole causare.</a:t>
            </a:r>
          </a:p>
          <a:p>
            <a:pPr fontAlgn="base"/>
            <a:r>
              <a:rPr lang="it-IT" sz="1600" dirty="0"/>
              <a:t>L'eccezione seguente ha nella proprietà 'Message' il messaggio di default.</a:t>
            </a:r>
            <a:br>
              <a:rPr lang="it-IT" sz="1600" dirty="0"/>
            </a:br>
            <a:endParaRPr lang="it-IT" sz="1600" dirty="0"/>
          </a:p>
          <a:p>
            <a:pPr marL="0" indent="0" fontAlgn="base">
              <a:buNone/>
            </a:pPr>
            <a:r>
              <a:rPr lang="it-IT" sz="1600" dirty="0" err="1">
                <a:solidFill>
                  <a:schemeClr val="accent1"/>
                </a:solidFill>
              </a:rPr>
              <a:t>throw</a:t>
            </a:r>
            <a:r>
              <a:rPr lang="it-IT" sz="1600" dirty="0"/>
              <a:t> </a:t>
            </a:r>
            <a:r>
              <a:rPr lang="it-IT" sz="1600" dirty="0">
                <a:solidFill>
                  <a:schemeClr val="accent1"/>
                </a:solidFill>
              </a:rPr>
              <a:t>new</a:t>
            </a:r>
            <a:r>
              <a:rPr lang="it-IT" sz="1600" dirty="0"/>
              <a:t> </a:t>
            </a:r>
            <a:r>
              <a:rPr lang="it-IT" sz="1600" dirty="0" err="1"/>
              <a:t>System.IndexOutOfRangeException</a:t>
            </a:r>
            <a:r>
              <a:rPr lang="it-IT" sz="1600" dirty="0"/>
              <a:t>();</a:t>
            </a:r>
          </a:p>
          <a:p>
            <a:pPr marL="0" indent="0" fontAlgn="base">
              <a:buNone/>
            </a:pPr>
            <a:endParaRPr lang="it-IT" sz="1600" dirty="0"/>
          </a:p>
          <a:p>
            <a:pPr fontAlgn="base"/>
            <a:r>
              <a:rPr lang="it-IT" sz="1600" dirty="0"/>
              <a:t>È possibile personalizzare la proprietà 'Message' utilizzando uno degli </a:t>
            </a:r>
            <a:r>
              <a:rPr lang="it-IT" sz="1600" dirty="0" err="1"/>
              <a:t>overload</a:t>
            </a:r>
            <a:r>
              <a:rPr lang="it-IT" sz="1600" dirty="0"/>
              <a:t> a disposizione, per esempio:</a:t>
            </a:r>
          </a:p>
          <a:p>
            <a:pPr fontAlgn="base"/>
            <a:endParaRPr lang="it-IT" sz="1600" dirty="0"/>
          </a:p>
          <a:p>
            <a:pPr marL="0" indent="0" fontAlgn="base">
              <a:buNone/>
            </a:pPr>
            <a:r>
              <a:rPr lang="it-IT" sz="1600" dirty="0" err="1">
                <a:solidFill>
                  <a:schemeClr val="accent1"/>
                </a:solidFill>
              </a:rPr>
              <a:t>throw</a:t>
            </a:r>
            <a:r>
              <a:rPr lang="it-IT" sz="1600" dirty="0">
                <a:solidFill>
                  <a:schemeClr val="accent1"/>
                </a:solidFill>
              </a:rPr>
              <a:t> new</a:t>
            </a:r>
            <a:r>
              <a:rPr lang="it-IT" sz="1600" dirty="0"/>
              <a:t> </a:t>
            </a:r>
            <a:r>
              <a:rPr lang="it-IT" sz="1600" dirty="0" err="1"/>
              <a:t>System.IndexOutOfRangeException</a:t>
            </a:r>
            <a:r>
              <a:rPr lang="it-IT" sz="1600" dirty="0">
                <a:solidFill>
                  <a:srgbClr val="C00000"/>
                </a:solidFill>
              </a:rPr>
              <a:t>("Controllare il programma, c'è un indice fuori </a:t>
            </a:r>
            <a:r>
              <a:rPr lang="it-IT" sz="1600" dirty="0" err="1">
                <a:solidFill>
                  <a:srgbClr val="C00000"/>
                </a:solidFill>
              </a:rPr>
              <a:t>range</a:t>
            </a:r>
            <a:r>
              <a:rPr lang="it-IT" sz="1600" dirty="0">
                <a:solidFill>
                  <a:srgbClr val="C00000"/>
                </a:solidFill>
              </a:rPr>
              <a:t>!"</a:t>
            </a:r>
            <a:r>
              <a:rPr lang="it-IT" sz="1600" dirty="0"/>
              <a:t>);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4990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4"/>
          </a:xfrm>
        </p:spPr>
        <p:txBody>
          <a:bodyPr/>
          <a:lstStyle/>
          <a:p>
            <a:r>
              <a:rPr lang="en-GB" dirty="0"/>
              <a:t>Inner Exception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384664"/>
            <a:ext cx="8596668" cy="1123406"/>
          </a:xfrm>
        </p:spPr>
        <p:txBody>
          <a:bodyPr>
            <a:noAutofit/>
          </a:bodyPr>
          <a:lstStyle/>
          <a:p>
            <a:pPr fontAlgn="base"/>
            <a:r>
              <a:rPr lang="it-IT" sz="1600" dirty="0"/>
              <a:t>La proprietà </a:t>
            </a:r>
            <a:r>
              <a:rPr lang="it-IT" sz="1600" b="1" dirty="0" err="1"/>
              <a:t>InnerException</a:t>
            </a:r>
            <a:r>
              <a:rPr lang="it-IT" sz="1600" dirty="0"/>
              <a:t>, ritorna l'istanza dell'eccezione che ha causato l'eccezione corrente. Questa proprietà è utilizzata per ottenere la sequenza di eccezioni in presenza di programmi ben strutturati, dove ci sono metodi che richiamano altri metodi.</a:t>
            </a:r>
          </a:p>
          <a:p>
            <a:pPr fontAlgn="base"/>
            <a:endParaRPr lang="it-IT" sz="16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677334" y="2662841"/>
            <a:ext cx="8596668" cy="775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Custom Exception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677334" y="3592676"/>
            <a:ext cx="8596668" cy="226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it-IT" sz="1600" dirty="0"/>
              <a:t>Si possono definire anche nuove eccezioni quando quelle disponibili non soddisfano.</a:t>
            </a:r>
          </a:p>
          <a:p>
            <a:pPr fontAlgn="base"/>
            <a:r>
              <a:rPr lang="it-IT" sz="1600" dirty="0"/>
              <a:t>Le nuove eccezioni sono classi che ereditano dalla classe </a:t>
            </a:r>
            <a:r>
              <a:rPr lang="it-IT" sz="1600" dirty="0" err="1"/>
              <a:t>Exception</a:t>
            </a:r>
            <a:r>
              <a:rPr lang="it-IT" sz="1600" dirty="0"/>
              <a:t>.</a:t>
            </a:r>
          </a:p>
          <a:p>
            <a:pPr fontAlgn="base"/>
            <a:r>
              <a:rPr lang="it-IT" sz="1600" dirty="0"/>
              <a:t>Per avere la stessa flessibilità che si ha nelle eccezioni del .NET, è buona regola definire tutti i costruttori possibili nella classe personalizzata. Questa flessibilità permette per esempio di gestire messaggi personalizzati (proprietà 'Message') e di recuperare l'eccezione originaria (proprietà '</a:t>
            </a:r>
            <a:r>
              <a:rPr lang="it-IT" sz="1600" dirty="0" err="1"/>
              <a:t>InnerException</a:t>
            </a:r>
            <a:r>
              <a:rPr lang="it-IT" sz="1600" dirty="0"/>
              <a:t>').</a:t>
            </a:r>
          </a:p>
          <a:p>
            <a:pPr fontAlgn="base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1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/>
          </a:bodyPr>
          <a:lstStyle/>
          <a:p>
            <a:r>
              <a:rPr lang="it-IT" b="1" dirty="0"/>
              <a:t>Un log è la registrazione sequenziale e cronologica delle operazioni effettuate da un sistema informatico</a:t>
            </a:r>
            <a:r>
              <a:rPr lang="it-IT" dirty="0"/>
              <a:t> (server, storage, client, applicazioni o qualsiasi altro dispositivo informatizzato o programma).</a:t>
            </a:r>
          </a:p>
          <a:p>
            <a:r>
              <a:rPr lang="it-IT" dirty="0"/>
              <a:t>I file di log offrono informazioni importantissime in merito alle attività implicite ed esplicite di un qualsiasi sistema informatico hardware e software. Questo tipo di record riporta tutte le informazioni sul normale funzionamento di una macchina o di un programma, aiutando a intercettare anomalie e problemi, supportando la sicurezza. </a:t>
            </a:r>
          </a:p>
          <a:p>
            <a:r>
              <a:rPr lang="it-IT" dirty="0"/>
              <a:t>Esistono vari tipi di file di log: quello predefinito per il sistema, quello relativo ai messaggi associati alla sicurezza e via dicendo. I file di log, dunque, possono rivelarsi molto utili a supporto della diagnostica, accelerando la risoluzione dei problemi legati all’uso dei sistemi.</a:t>
            </a:r>
          </a:p>
        </p:txBody>
      </p:sp>
    </p:spTree>
    <p:extLst>
      <p:ext uri="{BB962C8B-B14F-4D97-AF65-F5344CB8AC3E}">
        <p14:creationId xmlns:p14="http://schemas.microsoft.com/office/powerpoint/2010/main" val="245818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 ora…..un po’ di pratica!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CC6B5C-6713-4C32-B400-7D588038F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94" y="2477294"/>
            <a:ext cx="6419850" cy="3248025"/>
          </a:xfrm>
          <a:prstGeom prst="rect">
            <a:avLst/>
          </a:prstGeom>
        </p:spPr>
      </p:pic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36" y="6189971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6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4bac42-73e6-48b8-abae-54b44ceed0da}" enabled="0" method="" siteId="{e64bac42-73e6-48b8-abae-54b44ceed0d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</TotalTime>
  <Words>678</Words>
  <Application>Microsoft Office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La Gestione delle eccezioni </vt:lpstr>
      <vt:lpstr>Eccezioni</vt:lpstr>
      <vt:lpstr>Gestione degli errori: Exception, blocchi try-catch-finally</vt:lpstr>
      <vt:lpstr>catch &amp; finally</vt:lpstr>
      <vt:lpstr>Throw e overload dell’Exception</vt:lpstr>
      <vt:lpstr>Inner Exception</vt:lpstr>
      <vt:lpstr>Logging</vt:lpstr>
      <vt:lpstr>Ed ora…..un po’ di pratica!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Gestione delle eccezioni_Try-Catch-Finally.</dc:title>
  <dc:subject/>
  <dc:creator>Leonardi Gino</dc:creator>
  <cp:keywords/>
  <dc:description/>
  <cp:lastModifiedBy>Leonardi Gino</cp:lastModifiedBy>
  <cp:revision>1</cp:revision>
  <dcterms:created xsi:type="dcterms:W3CDTF">2016-10-04T08:03:39Z</dcterms:created>
  <dcterms:modified xsi:type="dcterms:W3CDTF">2024-04-03T13:55:35Z</dcterms:modified>
  <cp:category/>
</cp:coreProperties>
</file>