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naheim"/>
      <p:regular r:id="rId23"/>
      <p:bold r:id="rId24"/>
    </p:embeddedFont>
    <p:embeddedFont>
      <p:font typeface="Bebas Neue"/>
      <p:regular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naheim-bold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BebasNeue-regular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83153f5f0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83153f5f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83153f5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83153f5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83153f5f0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83153f5f0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83153f5f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83153f5f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83153f5f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83153f5f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83153f5f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83153f5f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83153f5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83153f5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83153f5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83153f5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83153f5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83153f5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83153f5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83153f5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83153f5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f83153f5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83153f5f0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83153f5f0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83153f5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83153f5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83153f5f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83153f5f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83153f5f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83153f5f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83153f5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83153f5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rect b="b" l="l" r="r" t="t"/>
            <a:pathLst>
              <a:path extrusionOk="0" h="55837" w="183348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rect b="b" l="l" r="r" t="t"/>
            <a:pathLst>
              <a:path extrusionOk="0" h="65959" w="197969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5100" y="535000"/>
            <a:ext cx="4360500" cy="8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46A9E7">
            <a:alpha val="7140"/>
          </a:srgbClr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324600" y="3069625"/>
            <a:ext cx="44949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10800000">
            <a:off x="970125" y="3758566"/>
            <a:ext cx="5070489" cy="1544172"/>
          </a:xfrm>
          <a:custGeom>
            <a:rect b="b" l="l" r="r" t="t"/>
            <a:pathLst>
              <a:path extrusionOk="0" h="55837" w="183348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-114228" y="3457624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6896111" y="1867888"/>
            <a:ext cx="3046337" cy="3596892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-323549" y="-586499"/>
            <a:ext cx="3851622" cy="366332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-249758" y="-481073"/>
            <a:ext cx="5474833" cy="1824096"/>
          </a:xfrm>
          <a:custGeom>
            <a:rect b="b" l="l" r="r" t="t"/>
            <a:pathLst>
              <a:path extrusionOk="0" h="65959" w="197969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-323549" y="-459789"/>
            <a:ext cx="2600842" cy="3042133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7662081" y="-577738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5753914" y="-550000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477982" y="-550000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6914751" y="3428910"/>
            <a:ext cx="3221171" cy="1963643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hasCustomPrompt="1" idx="2" type="title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3" type="title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6"/>
          <p:cNvSpPr txBox="1"/>
          <p:nvPr>
            <p:ph hasCustomPrompt="1" idx="4" type="title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/>
          <p:nvPr>
            <p:ph idx="5" type="subTitle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6" type="title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6"/>
          <p:cNvSpPr txBox="1"/>
          <p:nvPr>
            <p:ph hasCustomPrompt="1" idx="7" type="title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/>
          <p:nvPr>
            <p:ph idx="8" type="subTitle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9" type="title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6"/>
          <p:cNvSpPr txBox="1"/>
          <p:nvPr>
            <p:ph hasCustomPrompt="1" idx="13" type="title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/>
          <p:nvPr>
            <p:ph idx="14" type="subTitle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5" type="title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6"/>
          <p:cNvSpPr txBox="1"/>
          <p:nvPr>
            <p:ph hasCustomPrompt="1" idx="16" type="title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/>
          <p:nvPr>
            <p:ph idx="17" type="subTitle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8" type="title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6"/>
          <p:cNvSpPr txBox="1"/>
          <p:nvPr>
            <p:ph hasCustomPrompt="1" idx="19" type="title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/>
          <p:nvPr>
            <p:ph idx="20" type="subTitle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rgbClr val="46A9E7">
            <a:alpha val="7140"/>
          </a:srgbClr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290025" y="3185288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46A9E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708625" y="1426325"/>
            <a:ext cx="5726700" cy="164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 flipH="1" rot="10800000">
            <a:off x="659175" y="-328750"/>
            <a:ext cx="3566200" cy="1412675"/>
          </a:xfrm>
          <a:custGeom>
            <a:rect b="b" l="l" r="r" t="t"/>
            <a:pathLst>
              <a:path extrusionOk="0" h="56507" w="142648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flipH="1" rot="10800000">
            <a:off x="-154025" y="-157975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flipH="1" rot="10800000">
            <a:off x="-110700" y="-13290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10800000">
            <a:off x="6425950" y="2109538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10800000">
            <a:off x="6267900" y="3462388"/>
            <a:ext cx="2911925" cy="1775125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rot="10800000">
            <a:off x="7368975" y="4533838"/>
            <a:ext cx="1810850" cy="703675"/>
          </a:xfrm>
          <a:custGeom>
            <a:rect b="b" l="l" r="r" t="t"/>
            <a:pathLst>
              <a:path extrusionOk="0" h="28147" w="72434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2525675" y="3178675"/>
            <a:ext cx="4092600" cy="15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2525700" y="2741600"/>
            <a:ext cx="409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8"/>
          <p:cNvSpPr/>
          <p:nvPr/>
        </p:nvSpPr>
        <p:spPr>
          <a:xfrm flipH="1">
            <a:off x="6761925" y="-156750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10800000">
            <a:off x="6946525" y="-754575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flipH="1" rot="10800000">
            <a:off x="-610111" y="-420997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flipH="1" rot="10800000">
            <a:off x="-562185" y="-205384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flipH="1" rot="10800000">
            <a:off x="-562185" y="-393259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813150" y="2327525"/>
            <a:ext cx="3556800" cy="15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813150" y="1567975"/>
            <a:ext cx="455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19"/>
          <p:cNvSpPr/>
          <p:nvPr/>
        </p:nvSpPr>
        <p:spPr>
          <a:xfrm>
            <a:off x="-917811" y="3189990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-869885" y="3849437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869885" y="3661564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6A9E7">
            <a:alpha val="7140"/>
          </a:srgbClr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20000" y="234440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2996550" y="1502600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 rot="-5400000">
            <a:off x="5038149" y="-109009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6050126" y="-494318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829613" y="173953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5400000">
            <a:off x="263245" y="-1358480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5400000">
            <a:off x="-2117939" y="1205889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-562154" y="-349897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0000" y="29262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817200" y="3378000"/>
            <a:ext cx="21420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2" type="title"/>
          </p:nvPr>
        </p:nvSpPr>
        <p:spPr>
          <a:xfrm>
            <a:off x="3403800" y="29262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3501000" y="3378000"/>
            <a:ext cx="21420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4" type="title"/>
          </p:nvPr>
        </p:nvSpPr>
        <p:spPr>
          <a:xfrm>
            <a:off x="6087600" y="292628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6184800" y="3378000"/>
            <a:ext cx="21420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46A9E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rot="10800000">
            <a:off x="-219050" y="-149750"/>
            <a:ext cx="3481850" cy="3311625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10800000">
            <a:off x="-219050" y="-51025"/>
            <a:ext cx="2351150" cy="2750075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 rot="10800000">
            <a:off x="-219050" y="-43625"/>
            <a:ext cx="1530450" cy="942275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 rot="10800000">
            <a:off x="7009450" y="-83500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10800000">
            <a:off x="6843025" y="-58425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10800000">
            <a:off x="7596825" y="-51025"/>
            <a:ext cx="1545650" cy="1464325"/>
          </a:xfrm>
          <a:custGeom>
            <a:rect b="b" l="l" r="r" t="t"/>
            <a:pathLst>
              <a:path extrusionOk="0" h="58573" w="61826">
                <a:moveTo>
                  <a:pt x="0" y="58573"/>
                </a:moveTo>
                <a:lnTo>
                  <a:pt x="61612" y="58573"/>
                </a:lnTo>
                <a:cubicBezTo>
                  <a:pt x="61825" y="43648"/>
                  <a:pt x="52828" y="28177"/>
                  <a:pt x="30213" y="25776"/>
                </a:cubicBezTo>
                <a:cubicBezTo>
                  <a:pt x="9605" y="23618"/>
                  <a:pt x="5623" y="14469"/>
                  <a:pt x="0" y="0"/>
                </a:cubicBez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rgbClr val="46A9E7">
            <a:alpha val="7140"/>
          </a:srgbClr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0000" y="20059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720000" y="2486625"/>
            <a:ext cx="23364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2" type="title"/>
          </p:nvPr>
        </p:nvSpPr>
        <p:spPr>
          <a:xfrm>
            <a:off x="3403800" y="31966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3" type="subTitle"/>
          </p:nvPr>
        </p:nvSpPr>
        <p:spPr>
          <a:xfrm>
            <a:off x="3403800" y="3680075"/>
            <a:ext cx="23364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4" type="title"/>
          </p:nvPr>
        </p:nvSpPr>
        <p:spPr>
          <a:xfrm>
            <a:off x="6087600" y="200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5" type="subTitle"/>
          </p:nvPr>
        </p:nvSpPr>
        <p:spPr>
          <a:xfrm>
            <a:off x="6087600" y="2486625"/>
            <a:ext cx="23364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2"/>
          <p:cNvSpPr/>
          <p:nvPr/>
        </p:nvSpPr>
        <p:spPr>
          <a:xfrm rot="10800000">
            <a:off x="6991659" y="-122584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 rot="10800000">
            <a:off x="6900558" y="-1252942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 rot="5400000">
            <a:off x="-2588701" y="-655561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 rot="5400000">
            <a:off x="-1464316" y="-665634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 rot="5400000">
            <a:off x="-291171" y="-1550681"/>
            <a:ext cx="2333265" cy="3351228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3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3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3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24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24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24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4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4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rgbClr val="46A9E7">
            <a:alpha val="7140"/>
          </a:srgbClr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hasCustomPrompt="1" type="title"/>
          </p:nvPr>
        </p:nvSpPr>
        <p:spPr>
          <a:xfrm>
            <a:off x="1284000" y="4227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rgbClr val="46A9E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1" type="subTitle"/>
          </p:nvPr>
        </p:nvSpPr>
        <p:spPr>
          <a:xfrm>
            <a:off x="1284000" y="1251000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hasCustomPrompt="1" idx="2" type="title"/>
          </p:nvPr>
        </p:nvSpPr>
        <p:spPr>
          <a:xfrm>
            <a:off x="1284000" y="18788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rgbClr val="46A9E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5"/>
          <p:cNvSpPr txBox="1"/>
          <p:nvPr>
            <p:ph idx="3" type="subTitle"/>
          </p:nvPr>
        </p:nvSpPr>
        <p:spPr>
          <a:xfrm>
            <a:off x="1284000" y="2707138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hasCustomPrompt="1" idx="4" type="title"/>
          </p:nvPr>
        </p:nvSpPr>
        <p:spPr>
          <a:xfrm>
            <a:off x="1284000" y="33349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rgbClr val="46A9E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8" name="Google Shape;198;p25"/>
          <p:cNvSpPr txBox="1"/>
          <p:nvPr>
            <p:ph idx="5" type="subTitle"/>
          </p:nvPr>
        </p:nvSpPr>
        <p:spPr>
          <a:xfrm>
            <a:off x="1284000" y="4163288"/>
            <a:ext cx="6576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5"/>
          <p:cNvSpPr/>
          <p:nvPr/>
        </p:nvSpPr>
        <p:spPr>
          <a:xfrm rot="5400000">
            <a:off x="-524808" y="1494138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 rot="5400000">
            <a:off x="-5817" y="2639785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 rot="5400000">
            <a:off x="-674076" y="4419276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 rot="-5400000">
            <a:off x="5073598" y="3095424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 rot="-5400000">
            <a:off x="4698222" y="1827745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 rot="-5400000">
            <a:off x="5697212" y="2826735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26"/>
          <p:cNvSpPr txBox="1"/>
          <p:nvPr>
            <p:ph idx="1" type="subTitle"/>
          </p:nvPr>
        </p:nvSpPr>
        <p:spPr>
          <a:xfrm>
            <a:off x="2425075" y="1835350"/>
            <a:ext cx="4293900" cy="10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/>
        </p:nvSpPr>
        <p:spPr>
          <a:xfrm>
            <a:off x="2425075" y="4211600"/>
            <a:ext cx="4293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-GB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GB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09" name="Google Shape;209;p26"/>
          <p:cNvSpPr/>
          <p:nvPr/>
        </p:nvSpPr>
        <p:spPr>
          <a:xfrm flipH="1" rot="5400000">
            <a:off x="-1022808" y="-109009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 flipH="1" rot="5400000">
            <a:off x="-503817" y="-494318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 flipH="1" rot="5400000">
            <a:off x="-1172076" y="173953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 flipH="1" rot="-5400000">
            <a:off x="5805848" y="-1358480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 flipH="1" rot="-5400000">
            <a:off x="5430472" y="1205888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 flipH="1" rot="-5400000">
            <a:off x="6429462" y="-349897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 flipH="1" rot="-5400000">
            <a:off x="6846899" y="739763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 flipH="1" rot="-5400000">
            <a:off x="7868401" y="1780635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 flipH="1" rot="-5400000">
            <a:off x="8390813" y="3560126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flipH="1" rot="5400000">
            <a:off x="-1606355" y="2088224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 flipH="1" rot="5400000">
            <a:off x="-2431754" y="1819535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 flipH="1" rot="10800000">
            <a:off x="-610111" y="-420997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 flipH="1" rot="10800000">
            <a:off x="-562185" y="-205384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 flipH="1" rot="10800000">
            <a:off x="-562185" y="-393259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flipH="1" rot="10800000">
            <a:off x="659175" y="-328750"/>
            <a:ext cx="3566200" cy="1412675"/>
          </a:xfrm>
          <a:custGeom>
            <a:rect b="b" l="l" r="r" t="t"/>
            <a:pathLst>
              <a:path extrusionOk="0" h="56507" w="142648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 flipH="1" rot="10800000">
            <a:off x="-154025" y="-157975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 flipH="1" rot="10800000">
            <a:off x="-110700" y="-13290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rect b="b" l="l" r="r" t="t"/>
            <a:pathLst>
              <a:path extrusionOk="0" h="28147" w="72434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">
    <p:bg>
      <p:bgPr>
        <a:solidFill>
          <a:srgbClr val="46A9E7">
            <a:alpha val="7140"/>
          </a:srgbClr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idx="12" type="sldNum"/>
          </p:nvPr>
        </p:nvSpPr>
        <p:spPr>
          <a:xfrm flipH="1" rot="10800000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rect b="b" l="l" r="r" t="t"/>
            <a:pathLst>
              <a:path extrusionOk="0" h="56507" w="142648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rect b="b" l="l" r="r" t="t"/>
            <a:pathLst>
              <a:path extrusionOk="0" h="130063" w="110155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rect b="b" l="l" r="r" t="t"/>
            <a:pathLst>
              <a:path extrusionOk="0" h="71005" w="116477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rect b="b" l="l" r="r" t="t"/>
            <a:pathLst>
              <a:path extrusionOk="0" h="28147" w="72434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 flipH="1">
            <a:off x="-2459185" y="-440035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382950" y="3090576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374782" y="-402610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90763" y="25749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4945638" y="2574925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1290763" y="31889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4945638" y="31889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>
            <a:off x="5156207" y="-733135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242112" y="320695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-209260" y="3466325"/>
            <a:ext cx="4267720" cy="1961956"/>
          </a:xfrm>
          <a:custGeom>
            <a:rect b="b" l="l" r="r" t="t"/>
            <a:pathLst>
              <a:path extrusionOk="0" h="70944" w="15432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 flipH="1">
            <a:off x="6531075" y="3775775"/>
            <a:ext cx="3566200" cy="1412675"/>
          </a:xfrm>
          <a:custGeom>
            <a:rect b="b" l="l" r="r" t="t"/>
            <a:pathLst>
              <a:path extrusionOk="0" h="56507" w="142648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flipH="1" rot="10800000">
            <a:off x="-126075" y="-872275"/>
            <a:ext cx="2176350" cy="2564650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 flipH="1" rot="10800000">
            <a:off x="-858150" y="-225625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tle Only 1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053282" y="-402610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 rot="10800000">
            <a:off x="7074850" y="-626250"/>
            <a:ext cx="2299450" cy="211327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tle Only 2">
  <p:cSld name="TITLE_ONLY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rect b="b" l="l" r="r" t="t"/>
            <a:pathLst>
              <a:path extrusionOk="0" h="65929" w="164593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rect b="b" l="l" r="r" t="t"/>
            <a:pathLst>
              <a:path extrusionOk="0" h="37691" w="61218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tle Only 3">
  <p:cSld name="TITLE_ONLY_1_1_1">
    <p:bg>
      <p:bgPr>
        <a:solidFill>
          <a:srgbClr val="46A9E7">
            <a:alpha val="7140"/>
          </a:srgbClr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/>
        </p:nvSpPr>
        <p:spPr>
          <a:xfrm>
            <a:off x="6284300" y="1801460"/>
            <a:ext cx="3851622" cy="3663320"/>
          </a:xfrm>
          <a:custGeom>
            <a:rect b="b" l="l" r="r" t="t"/>
            <a:pathLst>
              <a:path extrusionOk="0" h="132465" w="139274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35080" y="2295937"/>
            <a:ext cx="2600842" cy="3042133"/>
          </a:xfrm>
          <a:custGeom>
            <a:rect b="b" l="l" r="r" t="t"/>
            <a:pathLst>
              <a:path extrusionOk="0" h="110003" w="94046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-257186" y="2619003"/>
            <a:ext cx="2407478" cy="2837016"/>
          </a:xfrm>
          <a:custGeom>
            <a:rect b="b" l="l" r="r" t="t"/>
            <a:pathLst>
              <a:path extrusionOk="0" h="102586" w="87054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-209260" y="3090576"/>
            <a:ext cx="2543652" cy="2337705"/>
          </a:xfrm>
          <a:custGeom>
            <a:rect b="b" l="l" r="r" t="t"/>
            <a:pathLst>
              <a:path extrusionOk="0" h="84531" w="91978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46A9E7">
            <a:alpha val="714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ctrTitle"/>
          </p:nvPr>
        </p:nvSpPr>
        <p:spPr>
          <a:xfrm>
            <a:off x="2045575" y="672075"/>
            <a:ext cx="5052900" cy="23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6A9E7"/>
                </a:solidFill>
              </a:rPr>
              <a:t>Predictive Maintenance of Water Pumps in Tanzania</a:t>
            </a:r>
            <a:endParaRPr>
              <a:solidFill>
                <a:srgbClr val="46A9E7"/>
              </a:solidFill>
            </a:endParaRPr>
          </a:p>
        </p:txBody>
      </p:sp>
      <p:sp>
        <p:nvSpPr>
          <p:cNvPr id="254" name="Google Shape;254;p31"/>
          <p:cNvSpPr txBox="1"/>
          <p:nvPr>
            <p:ph idx="1" type="subTitle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Enhancing Service Delivery Through Data Science, by Leonard Koyio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	Modeling</a:t>
            </a:r>
            <a:endParaRPr/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Model Regularization</a:t>
            </a:r>
            <a:r>
              <a:rPr lang="en-GB" sz="1500">
                <a:solidFill>
                  <a:schemeClr val="dk2"/>
                </a:solidFill>
              </a:rPr>
              <a:t>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L1 Regularization</a:t>
            </a:r>
            <a:r>
              <a:rPr lang="en-GB" sz="1500">
                <a:solidFill>
                  <a:schemeClr val="dk2"/>
                </a:solidFill>
              </a:rPr>
              <a:t>: Promotes sparsity by driving some coefficients to zero, improving model interpretability.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L2 Regularization</a:t>
            </a:r>
            <a:r>
              <a:rPr lang="en-GB" sz="1500">
                <a:solidFill>
                  <a:schemeClr val="dk2"/>
                </a:solidFill>
              </a:rPr>
              <a:t>: Penalizes large coefficients to reduce overfitting, enhancing model generalizability.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Decision Tree Tuning</a:t>
            </a:r>
            <a:r>
              <a:rPr lang="en-GB" sz="1500">
                <a:solidFill>
                  <a:schemeClr val="dk2"/>
                </a:solidFill>
              </a:rPr>
              <a:t>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Criteria</a:t>
            </a:r>
            <a:r>
              <a:rPr lang="en-GB" sz="1500">
                <a:solidFill>
                  <a:schemeClr val="dk2"/>
                </a:solidFill>
              </a:rPr>
              <a:t>: Compared Gini and Entropy criteria to determine the best split quality measure.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Max Depth Optimization</a:t>
            </a:r>
            <a:r>
              <a:rPr lang="en-GB" sz="1500">
                <a:solidFill>
                  <a:schemeClr val="dk2"/>
                </a:solidFill>
              </a:rPr>
              <a:t>: Tuned the maximum depth parameter to prevent overfitting and improve model performance.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Model Evaluation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Settled Model</a:t>
            </a:r>
            <a:r>
              <a:rPr lang="en-GB" sz="1300">
                <a:solidFill>
                  <a:schemeClr val="dk2"/>
                </a:solidFill>
              </a:rPr>
              <a:t>: Decision Tree trained on dataset without outliers.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Class Imbalance Handling</a:t>
            </a:r>
            <a:r>
              <a:rPr lang="en-GB" sz="1300">
                <a:solidFill>
                  <a:schemeClr val="dk2"/>
                </a:solidFill>
              </a:rPr>
              <a:t>: SMOTE to balance class distribution.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Criterion</a:t>
            </a:r>
            <a:r>
              <a:rPr lang="en-GB" sz="1300">
                <a:solidFill>
                  <a:schemeClr val="dk2"/>
                </a:solidFill>
              </a:rPr>
              <a:t>: Gini impurity criterion.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Max Depth</a:t>
            </a:r>
            <a:r>
              <a:rPr lang="en-GB" sz="1300">
                <a:solidFill>
                  <a:schemeClr val="dk2"/>
                </a:solidFill>
              </a:rPr>
              <a:t>: None specified.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Metrics</a:t>
            </a:r>
            <a:r>
              <a:rPr lang="en-GB" sz="1300">
                <a:solidFill>
                  <a:schemeClr val="dk2"/>
                </a:solidFill>
              </a:rPr>
              <a:t>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Weighted Recall</a:t>
            </a:r>
            <a:r>
              <a:rPr lang="en-GB" sz="1300">
                <a:solidFill>
                  <a:schemeClr val="dk2"/>
                </a:solidFill>
              </a:rPr>
              <a:t>: 0.7128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-GB" sz="1300">
                <a:solidFill>
                  <a:schemeClr val="dk2"/>
                </a:solidFill>
              </a:rPr>
              <a:t>Indicates that the model correctly identifies 71.28% of instances, considering class distribution, which is critical for ensuring non-functional and repair-needed pumps are detected.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Weighted Precision</a:t>
            </a:r>
            <a:r>
              <a:rPr lang="en-GB" sz="1300">
                <a:solidFill>
                  <a:schemeClr val="dk2"/>
                </a:solidFill>
              </a:rPr>
              <a:t>: 0.7443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-GB" sz="1300">
                <a:solidFill>
                  <a:schemeClr val="dk2"/>
                </a:solidFill>
              </a:rPr>
              <a:t>Shows that 74.43% of the positive predictions are correct, reflecting high accuracy in identifying pumps needing attention.</a:t>
            </a:r>
            <a:endParaRPr sz="13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Weighted F1 Score</a:t>
            </a:r>
            <a:r>
              <a:rPr lang="en-GB">
                <a:solidFill>
                  <a:schemeClr val="dk2"/>
                </a:solidFill>
              </a:rPr>
              <a:t>: 0.7253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Balances precision and recall, ensuring the model is effective in both identifying and accurately predicting pump statuses.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ROC AUC Score</a:t>
            </a:r>
            <a:r>
              <a:rPr lang="en-GB">
                <a:solidFill>
                  <a:schemeClr val="dk2"/>
                </a:solidFill>
              </a:rPr>
              <a:t>: 0.7626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-GB">
                <a:solidFill>
                  <a:schemeClr val="dk2"/>
                </a:solidFill>
              </a:rPr>
              <a:t>Measures overall performance; a score of 0.7626 indicates a good balance between sensitivity and specificity, which is suitable for our objective of predictive maintenance.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Model Visualizations : a. ROC Curve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25" y="1109825"/>
            <a:ext cx="5614551" cy="37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3"/>
          <p:cNvSpPr txBox="1"/>
          <p:nvPr/>
        </p:nvSpPr>
        <p:spPr>
          <a:xfrm>
            <a:off x="6291225" y="1516125"/>
            <a:ext cx="23379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Class 2 (Non-Functional):</a:t>
            </a:r>
            <a:r>
              <a:rPr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 High AUC of 0.79 ensures accurate identification of out-of-service pumps, crucial for timely repairs.</a:t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Class 1 (Needs Repair):</a:t>
            </a:r>
            <a:r>
              <a:rPr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 AUC of 0.72 indicates good detection of pumps needing maintenance, preventing further issues.</a:t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Class 0 (Functional):</a:t>
            </a:r>
            <a:r>
              <a:rPr lang="en-GB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 AUC of 0.77 helps confirm operational pumps, reducing unnecessary checks and optimizing resource use.</a:t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606625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/>
            </a:br>
            <a:r>
              <a:rPr lang="en-GB" sz="3400"/>
              <a:t>7. Model Visualizations : b. 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6075" y="1192725"/>
            <a:ext cx="5547713" cy="3883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5540250" y="1572800"/>
            <a:ext cx="27705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Key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0 - </a:t>
            </a: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Functional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1- Functional Needs Repair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2- Non- Functional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The model is well-balanced, with no strong bias towards any class, ensuring fair consideration of all pump statuses.</a:t>
            </a:r>
            <a:endParaRPr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8.Predictive Recommendations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Model Utility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Most Useful</a:t>
            </a:r>
            <a:r>
              <a:rPr lang="en-GB" sz="1600">
                <a:solidFill>
                  <a:schemeClr val="dk2"/>
                </a:solidFill>
              </a:rPr>
              <a:t>: In rural or remote areas where quick maintenance decisions are crucial. Helps prioritize repairs and maintenance.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Less Effective</a:t>
            </a:r>
            <a:r>
              <a:rPr lang="en-GB" sz="1600">
                <a:solidFill>
                  <a:schemeClr val="dk2"/>
                </a:solidFill>
              </a:rPr>
              <a:t>: In rapidly changing conditions or where historical data is outdated.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Suggestions for Improvement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Data Accuracy</a:t>
            </a:r>
            <a:r>
              <a:rPr lang="en-GB" sz="1600">
                <a:solidFill>
                  <a:schemeClr val="dk2"/>
                </a:solidFill>
              </a:rPr>
              <a:t>: Ensure accurate and up-to-date data on pump conditions and maintenance.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Feature Engineering</a:t>
            </a:r>
            <a:r>
              <a:rPr lang="en-GB" sz="1600">
                <a:solidFill>
                  <a:schemeClr val="dk2"/>
                </a:solidFill>
              </a:rPr>
              <a:t>: Add features related to usage patterns, maintenance history, and environmental conditions.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100"/>
              <a:t>9. Project Impact</a:t>
            </a:r>
            <a:endParaRPr b="1" sz="3100"/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2"/>
                </a:solidFill>
              </a:rPr>
              <a:t>Improved Maintenance Efficiency</a:t>
            </a:r>
            <a:r>
              <a:rPr lang="en-GB" sz="2200">
                <a:solidFill>
                  <a:schemeClr val="dk2"/>
                </a:solidFill>
              </a:rPr>
              <a:t>: Enables timely repairs and consistent water supply.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2"/>
                </a:solidFill>
              </a:rPr>
              <a:t>Cost-Effective Resource Allocation</a:t>
            </a:r>
            <a:r>
              <a:rPr lang="en-GB" sz="2200">
                <a:solidFill>
                  <a:schemeClr val="dk2"/>
                </a:solidFill>
              </a:rPr>
              <a:t>: Optimizes budget use and reduces unnecessary expenses.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2"/>
                </a:solidFill>
              </a:rPr>
              <a:t>Scalability and Adaptability</a:t>
            </a:r>
            <a:r>
              <a:rPr lang="en-GB" sz="2200">
                <a:solidFill>
                  <a:schemeClr val="dk2"/>
                </a:solidFill>
              </a:rPr>
              <a:t>: Easily adapts to include more features or updated data.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10. Conclusion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</a:rPr>
              <a:t>Project Success</a:t>
            </a:r>
            <a:r>
              <a:rPr lang="en-GB" sz="1200">
                <a:solidFill>
                  <a:schemeClr val="dk2"/>
                </a:solidFill>
              </a:rPr>
              <a:t>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Developed a robust predictive model that categorizes water pumps as functional, needing repair, or non-functional using data from Taarifa and the Tanzanian Ministry of Water.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GB" sz="1200">
                <a:solidFill>
                  <a:schemeClr val="dk2"/>
                </a:solidFill>
              </a:rPr>
              <a:t>Directly addresses the need for efficient water pump maintenance in Tanzania.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</a:rPr>
              <a:t>Model Advantages</a:t>
            </a:r>
            <a:r>
              <a:rPr lang="en-GB" sz="1200">
                <a:solidFill>
                  <a:schemeClr val="dk2"/>
                </a:solidFill>
              </a:rPr>
              <a:t>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Accuracy</a:t>
            </a:r>
            <a:r>
              <a:rPr lang="en-GB" sz="1200">
                <a:solidFill>
                  <a:schemeClr val="dk2"/>
                </a:solidFill>
              </a:rPr>
              <a:t>: The Decision Tree Classifier delivers reliable predictions, essential for timely maintenance decisions.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Efficiency</a:t>
            </a:r>
            <a:r>
              <a:rPr lang="en-GB" sz="1200">
                <a:solidFill>
                  <a:schemeClr val="dk2"/>
                </a:solidFill>
              </a:rPr>
              <a:t>: Enhances maintenance scheduling and reduces downtime, ensuring consistent water supply.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Cost-Effectiveness</a:t>
            </a:r>
            <a:r>
              <a:rPr lang="en-GB" sz="1200">
                <a:solidFill>
                  <a:schemeClr val="dk2"/>
                </a:solidFill>
              </a:rPr>
              <a:t>: Optimizes resource allocation and minimizes expenses by identifying priority pumps for repair.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Scalability</a:t>
            </a:r>
            <a:r>
              <a:rPr lang="en-GB" sz="1200">
                <a:solidFill>
                  <a:schemeClr val="dk2"/>
                </a:solidFill>
              </a:rPr>
              <a:t>: Easily adaptable to incorporate new data or features, supporting ongoing infrastructure management.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2"/>
                </a:solidFill>
              </a:rPr>
              <a:t>Stakeholder Value</a:t>
            </a:r>
            <a:r>
              <a:rPr lang="en-GB" sz="1200">
                <a:solidFill>
                  <a:schemeClr val="dk2"/>
                </a:solidFill>
              </a:rPr>
              <a:t>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For the Government</a:t>
            </a:r>
            <a:r>
              <a:rPr lang="en-GB" sz="1200">
                <a:solidFill>
                  <a:schemeClr val="dk2"/>
                </a:solidFill>
              </a:rPr>
              <a:t>: A critical tool for optimizing water infrastructure management and aligning with national goals for improved water access.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-GB" sz="1200">
                <a:solidFill>
                  <a:schemeClr val="dk2"/>
                </a:solidFill>
              </a:rPr>
              <a:t>For Citizens</a:t>
            </a:r>
            <a:r>
              <a:rPr lang="en-GB" sz="1200">
                <a:solidFill>
                  <a:schemeClr val="dk2"/>
                </a:solidFill>
              </a:rPr>
              <a:t>: Ensures reliable access to clean water, contributing to enhanced community well-being.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	</a:t>
            </a:r>
            <a:r>
              <a:rPr lang="en-GB"/>
              <a:t>Introduction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2"/>
                </a:solidFill>
              </a:rPr>
              <a:t>Overview</a:t>
            </a:r>
            <a:r>
              <a:rPr lang="en-GB" sz="2800">
                <a:solidFill>
                  <a:schemeClr val="dk2"/>
                </a:solidFill>
              </a:rPr>
              <a:t>: This project focuses on using data science to enhance the maintenance of water pumps in Tanzania.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2"/>
                </a:solidFill>
              </a:rPr>
              <a:t>Importance</a:t>
            </a:r>
            <a:r>
              <a:rPr lang="en-GB" sz="2800">
                <a:solidFill>
                  <a:schemeClr val="dk2"/>
                </a:solidFill>
              </a:rPr>
              <a:t>: Functional water pumps are crucial for reliable water supply, especially in rural areas.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800">
                <a:solidFill>
                  <a:schemeClr val="dk2"/>
                </a:solidFill>
              </a:rPr>
              <a:t>Goal</a:t>
            </a:r>
            <a:r>
              <a:rPr lang="en-GB" sz="2800">
                <a:solidFill>
                  <a:schemeClr val="dk2"/>
                </a:solidFill>
              </a:rPr>
              <a:t>: Our aim is to predict the status of water pumps to ensure timely and efficient maintenance.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	Business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Business Objective</a:t>
            </a:r>
            <a:r>
              <a:rPr lang="en-GB" sz="2000">
                <a:solidFill>
                  <a:schemeClr val="dk2"/>
                </a:solidFill>
              </a:rPr>
              <a:t>: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Assist the Tanzanian government in optimizing water pump maintenance by predicting pump functionality, ensuring consistent access to clean water for communities.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-GB" sz="2000">
                <a:solidFill>
                  <a:schemeClr val="dk2"/>
                </a:solidFill>
              </a:rPr>
              <a:t>Business Problem</a:t>
            </a:r>
            <a:r>
              <a:rPr lang="en-GB" sz="2000">
                <a:solidFill>
                  <a:schemeClr val="dk2"/>
                </a:solidFill>
              </a:rPr>
              <a:t>: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Inefficient allocation of maintenance resources due to a lack of predictive insights, leading to over-servicing functional pumps and under-servicing those needing repairs, increasing costs and water supply disruptions.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	</a:t>
            </a:r>
            <a:r>
              <a:rPr lang="en-GB"/>
              <a:t>Business Understanding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Business Benefits</a:t>
            </a:r>
            <a:endParaRPr b="1" sz="15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Improved Resource Allocation</a:t>
            </a:r>
            <a:r>
              <a:rPr lang="en-GB">
                <a:solidFill>
                  <a:schemeClr val="dk2"/>
                </a:solidFill>
              </a:rPr>
              <a:t>:</a:t>
            </a:r>
            <a:br>
              <a:rPr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Prioritize critical units, optimize resource use, and enhance service delivery by focusing efforts on pumps needing immediate attention.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Cost Savings</a:t>
            </a:r>
            <a:r>
              <a:rPr lang="en-GB">
                <a:solidFill>
                  <a:schemeClr val="dk2"/>
                </a:solidFill>
              </a:rPr>
              <a:t>:</a:t>
            </a:r>
            <a:r>
              <a:rPr lang="en-GB">
                <a:solidFill>
                  <a:schemeClr val="dk2"/>
                </a:solidFill>
              </a:rPr>
              <a:t>Reduce</a:t>
            </a:r>
            <a:r>
              <a:rPr lang="en-GB">
                <a:solidFill>
                  <a:schemeClr val="dk2"/>
                </a:solidFill>
              </a:rPr>
              <a:t> repair costs and extend pump lifespan through preventative maintenance, leading to significant long-term savings.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Enhanced Water Access</a:t>
            </a:r>
            <a:r>
              <a:rPr lang="en-GB">
                <a:solidFill>
                  <a:schemeClr val="dk2"/>
                </a:solidFill>
              </a:rPr>
              <a:t>:</a:t>
            </a:r>
            <a:br>
              <a:rPr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Ensure better access to clean water, vital for public health, by reducing non-functional pumps and improving water service reliability.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	Business Understanding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Data-Driven Decision Making</a:t>
            </a:r>
            <a:r>
              <a:rPr lang="en-GB">
                <a:solidFill>
                  <a:schemeClr val="dk2"/>
                </a:solidFill>
              </a:rPr>
              <a:t>:</a:t>
            </a:r>
            <a:br>
              <a:rPr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Foster a culture of data-driven strategies, improving efficiency in water pump maintenance and setting a precedent for other public services.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-GB">
                <a:solidFill>
                  <a:schemeClr val="dk2"/>
                </a:solidFill>
              </a:rPr>
              <a:t>Improved Service Delivery</a:t>
            </a:r>
            <a:r>
              <a:rPr lang="en-GB">
                <a:solidFill>
                  <a:schemeClr val="dk2"/>
                </a:solidFill>
              </a:rPr>
              <a:t>:</a:t>
            </a:r>
            <a:br>
              <a:rPr lang="en-GB">
                <a:solidFill>
                  <a:schemeClr val="dk2"/>
                </a:solidFill>
              </a:rPr>
            </a:br>
            <a:r>
              <a:rPr lang="en-GB">
                <a:solidFill>
                  <a:schemeClr val="dk2"/>
                </a:solidFill>
              </a:rPr>
              <a:t>Targeted and efficient maintenance approach reduces downtime and ensures quicker repairs, enhancing public trust and satisfaction with government services.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	Data Understanding</a:t>
            </a:r>
            <a:endParaRPr/>
          </a:p>
        </p:txBody>
      </p:sp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</a:rPr>
              <a:t>Dataset Description</a:t>
            </a:r>
            <a:r>
              <a:rPr lang="en-GB" sz="1500">
                <a:solidFill>
                  <a:schemeClr val="dk2"/>
                </a:solidFill>
              </a:rPr>
              <a:t>: The dataset includes information on various features influencing the status of water pumps.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2"/>
                </a:solidFill>
              </a:rPr>
              <a:t>Key Features</a:t>
            </a:r>
            <a:r>
              <a:rPr lang="en-GB" sz="1500">
                <a:solidFill>
                  <a:schemeClr val="dk2"/>
                </a:solidFill>
              </a:rPr>
              <a:t>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GPS Height</a:t>
            </a:r>
            <a:r>
              <a:rPr lang="en-GB" sz="1500">
                <a:solidFill>
                  <a:schemeClr val="dk2"/>
                </a:solidFill>
              </a:rPr>
              <a:t>: Elevation of the pump location.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Age</a:t>
            </a:r>
            <a:r>
              <a:rPr lang="en-GB" sz="1500">
                <a:solidFill>
                  <a:schemeClr val="dk2"/>
                </a:solidFill>
              </a:rPr>
              <a:t>: Age of the water pump.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Population</a:t>
            </a:r>
            <a:r>
              <a:rPr lang="en-GB" sz="1500">
                <a:solidFill>
                  <a:schemeClr val="dk2"/>
                </a:solidFill>
              </a:rPr>
              <a:t>: Population served by the pump.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Extraction Type</a:t>
            </a:r>
            <a:r>
              <a:rPr lang="en-GB" sz="1500">
                <a:solidFill>
                  <a:schemeClr val="dk2"/>
                </a:solidFill>
              </a:rPr>
              <a:t>: Type of extraction method used.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-GB" sz="1500">
                <a:solidFill>
                  <a:schemeClr val="dk2"/>
                </a:solidFill>
              </a:rPr>
              <a:t>Quantity Group</a:t>
            </a:r>
            <a:r>
              <a:rPr lang="en-GB" sz="1500">
                <a:solidFill>
                  <a:schemeClr val="dk2"/>
                </a:solidFill>
              </a:rPr>
              <a:t>: Water quantity availability (e.g., seasonal, insufficient, enough).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Visualization</a:t>
            </a:r>
            <a:r>
              <a:rPr lang="en-GB" sz="3300"/>
              <a:t> : top 20 model features</a:t>
            </a:r>
            <a:endParaRPr sz="3200"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25" y="1187750"/>
            <a:ext cx="6251351" cy="383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	Exploratory Data Analysis (EDA)</a:t>
            </a:r>
            <a:endParaRPr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GB" sz="1100">
                <a:solidFill>
                  <a:schemeClr val="dk2"/>
                </a:solidFill>
              </a:rPr>
              <a:t>Data Cleaning</a:t>
            </a:r>
            <a:r>
              <a:rPr lang="en-GB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Remove Redundant Columns</a:t>
            </a:r>
            <a:r>
              <a:rPr lang="en-GB" sz="1100">
                <a:solidFill>
                  <a:schemeClr val="dk2"/>
                </a:solidFill>
              </a:rPr>
              <a:t>: Eliminated columns with no predictive value or columns with </a:t>
            </a:r>
            <a:r>
              <a:rPr lang="en-GB" sz="1100">
                <a:solidFill>
                  <a:schemeClr val="dk2"/>
                </a:solidFill>
              </a:rPr>
              <a:t>repeated</a:t>
            </a:r>
            <a:r>
              <a:rPr lang="en-GB" sz="1100">
                <a:solidFill>
                  <a:schemeClr val="dk2"/>
                </a:solidFill>
              </a:rPr>
              <a:t> data to streamline the dataset.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Handle Missing Values</a:t>
            </a:r>
            <a:r>
              <a:rPr lang="en-GB" sz="1100">
                <a:solidFill>
                  <a:schemeClr val="dk2"/>
                </a:solidFill>
              </a:rPr>
              <a:t>: Filled zeros and NaNs with suitable data, such as median or mean values, to maintain data integrity.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GB" sz="1100">
                <a:solidFill>
                  <a:schemeClr val="dk2"/>
                </a:solidFill>
              </a:rPr>
              <a:t>Data Transformation</a:t>
            </a:r>
            <a:r>
              <a:rPr lang="en-GB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Min-Max Scaling</a:t>
            </a:r>
            <a:r>
              <a:rPr lang="en-GB" sz="1100">
                <a:solidFill>
                  <a:schemeClr val="dk2"/>
                </a:solidFill>
              </a:rPr>
              <a:t>: Applied Min-Max Scaling to normalize the range of independent variables, ensuring all features contribute equally to the model.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One-Hot Encoding</a:t>
            </a:r>
            <a:r>
              <a:rPr lang="en-GB" sz="1100">
                <a:solidFill>
                  <a:schemeClr val="dk2"/>
                </a:solidFill>
              </a:rPr>
              <a:t>: Converted categorical variables into binary vectors to allow the model to interpret them effectively.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-GB" sz="1100">
                <a:solidFill>
                  <a:schemeClr val="dk2"/>
                </a:solidFill>
              </a:rPr>
              <a:t>Feature Engineering</a:t>
            </a:r>
            <a:r>
              <a:rPr lang="en-GB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-GB" sz="1100">
                <a:solidFill>
                  <a:schemeClr val="dk2"/>
                </a:solidFill>
              </a:rPr>
              <a:t>Age of the Pump</a:t>
            </a:r>
            <a:r>
              <a:rPr lang="en-GB" sz="1100">
                <a:solidFill>
                  <a:schemeClr val="dk2"/>
                </a:solidFill>
              </a:rPr>
              <a:t>: Calculated the age of each pump by subtracting the installation year from the current year, providing a crucial feature for predicting functionality.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	Modeling</a:t>
            </a:r>
            <a:br>
              <a:rPr lang="en-GB"/>
            </a:b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Baseline Models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Developed initial models using Logistic Regression and Decision Trees with default hyperparameters to establish a performance benchmark.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Iteratively tuned models based on performance metrics.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2"/>
                </a:solidFill>
              </a:rPr>
              <a:t>Class Imbalance Handling</a:t>
            </a:r>
            <a:r>
              <a:rPr lang="en-GB" sz="1600">
                <a:solidFill>
                  <a:schemeClr val="dk2"/>
                </a:solidFill>
              </a:rPr>
              <a:t>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Class Weights</a:t>
            </a:r>
            <a:r>
              <a:rPr lang="en-GB" sz="1600">
                <a:solidFill>
                  <a:schemeClr val="dk2"/>
                </a:solidFill>
              </a:rPr>
              <a:t>: Adjusted weights to handle class imbalance within the model.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SMOTE</a:t>
            </a:r>
            <a:r>
              <a:rPr lang="en-GB" sz="1600">
                <a:solidFill>
                  <a:schemeClr val="dk2"/>
                </a:solidFill>
              </a:rPr>
              <a:t>: Used Synthetic Minority Over-sampling Technique to balance class distribution by generating synthetic samples for the minority class.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