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8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720000" y="1152360"/>
            <a:ext cx="7703640" cy="27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720000" y="1451520"/>
            <a:ext cx="7703640" cy="27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720000" y="1152360"/>
            <a:ext cx="3759120" cy="27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4667400" y="1152360"/>
            <a:ext cx="3759120" cy="27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720000" y="1451520"/>
            <a:ext cx="3759120" cy="27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4667400" y="1451520"/>
            <a:ext cx="3759120" cy="27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/>
          </p:nvPr>
        </p:nvSpPr>
        <p:spPr>
          <a:xfrm>
            <a:off x="720000" y="1152360"/>
            <a:ext cx="2480400" cy="27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/>
          </p:nvPr>
        </p:nvSpPr>
        <p:spPr>
          <a:xfrm>
            <a:off x="3324960" y="1152360"/>
            <a:ext cx="2480400" cy="27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/>
          </p:nvPr>
        </p:nvSpPr>
        <p:spPr>
          <a:xfrm>
            <a:off x="5929560" y="1152360"/>
            <a:ext cx="2480400" cy="27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/>
          </p:nvPr>
        </p:nvSpPr>
        <p:spPr>
          <a:xfrm>
            <a:off x="720000" y="1451520"/>
            <a:ext cx="2480400" cy="27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/>
          </p:nvPr>
        </p:nvSpPr>
        <p:spPr>
          <a:xfrm>
            <a:off x="3324960" y="1451520"/>
            <a:ext cx="2480400" cy="27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7"/>
          <p:cNvSpPr>
            <a:spLocks noGrp="1"/>
          </p:cNvSpPr>
          <p:nvPr>
            <p:ph/>
          </p:nvPr>
        </p:nvSpPr>
        <p:spPr>
          <a:xfrm>
            <a:off x="5929560" y="1451520"/>
            <a:ext cx="2480400" cy="27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subTitle"/>
          </p:nvPr>
        </p:nvSpPr>
        <p:spPr>
          <a:xfrm>
            <a:off x="720000" y="11523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720000" y="11523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720000" y="1152360"/>
            <a:ext cx="3759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4667400" y="1152360"/>
            <a:ext cx="3759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subTitle"/>
          </p:nvPr>
        </p:nvSpPr>
        <p:spPr>
          <a:xfrm>
            <a:off x="720000" y="444960"/>
            <a:ext cx="7703640" cy="265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720000" y="1152360"/>
            <a:ext cx="3759120" cy="27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4667400" y="1152360"/>
            <a:ext cx="3759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720000" y="1451520"/>
            <a:ext cx="3759120" cy="27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720000" y="11523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720000" y="1152360"/>
            <a:ext cx="3759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4667400" y="1152360"/>
            <a:ext cx="3759120" cy="27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4667400" y="1451520"/>
            <a:ext cx="3759120" cy="27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720000" y="1152360"/>
            <a:ext cx="3759120" cy="27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4667400" y="1152360"/>
            <a:ext cx="3759120" cy="27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720000" y="1451520"/>
            <a:ext cx="7703640" cy="27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720000" y="1152360"/>
            <a:ext cx="7703640" cy="27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720000" y="1451520"/>
            <a:ext cx="7703640" cy="27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720000" y="1152360"/>
            <a:ext cx="3759120" cy="27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/>
          </p:nvPr>
        </p:nvSpPr>
        <p:spPr>
          <a:xfrm>
            <a:off x="4667400" y="1152360"/>
            <a:ext cx="3759120" cy="27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/>
          </p:nvPr>
        </p:nvSpPr>
        <p:spPr>
          <a:xfrm>
            <a:off x="720000" y="1451520"/>
            <a:ext cx="3759120" cy="27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/>
          </p:nvPr>
        </p:nvSpPr>
        <p:spPr>
          <a:xfrm>
            <a:off x="4667400" y="1451520"/>
            <a:ext cx="3759120" cy="27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720000" y="1152360"/>
            <a:ext cx="2480400" cy="27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/>
          </p:nvPr>
        </p:nvSpPr>
        <p:spPr>
          <a:xfrm>
            <a:off x="3324960" y="1152360"/>
            <a:ext cx="2480400" cy="27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/>
          </p:nvPr>
        </p:nvSpPr>
        <p:spPr>
          <a:xfrm>
            <a:off x="5929560" y="1152360"/>
            <a:ext cx="2480400" cy="27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/>
          </p:nvPr>
        </p:nvSpPr>
        <p:spPr>
          <a:xfrm>
            <a:off x="720000" y="1451520"/>
            <a:ext cx="2480400" cy="27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/>
          </p:nvPr>
        </p:nvSpPr>
        <p:spPr>
          <a:xfrm>
            <a:off x="3324960" y="1451520"/>
            <a:ext cx="2480400" cy="27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7"/>
          <p:cNvSpPr>
            <a:spLocks noGrp="1"/>
          </p:cNvSpPr>
          <p:nvPr>
            <p:ph/>
          </p:nvPr>
        </p:nvSpPr>
        <p:spPr>
          <a:xfrm>
            <a:off x="5929560" y="1451520"/>
            <a:ext cx="2480400" cy="27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720000" y="11523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720000" y="1152360"/>
            <a:ext cx="3759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67400" y="1152360"/>
            <a:ext cx="3759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720000" y="444960"/>
            <a:ext cx="7703640" cy="265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720000" y="1152360"/>
            <a:ext cx="3759120" cy="27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4667400" y="1152360"/>
            <a:ext cx="3759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720000" y="1451520"/>
            <a:ext cx="3759120" cy="27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720000" y="1152360"/>
            <a:ext cx="3759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4667400" y="1152360"/>
            <a:ext cx="3759120" cy="27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/>
          </p:nvPr>
        </p:nvSpPr>
        <p:spPr>
          <a:xfrm>
            <a:off x="4667400" y="1451520"/>
            <a:ext cx="3759120" cy="27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720000" y="1152360"/>
            <a:ext cx="3759120" cy="27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67400" y="1152360"/>
            <a:ext cx="3759120" cy="27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720000" y="1451520"/>
            <a:ext cx="7703640" cy="27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6a9e7">
            <a:alpha val="7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2045520" y="1077480"/>
            <a:ext cx="5052600" cy="23907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r>
              <a:rPr b="0" lang="en-AU" sz="45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AU" sz="4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Google Shape;11;p2"/>
          <p:cNvSpPr/>
          <p:nvPr/>
        </p:nvSpPr>
        <p:spPr>
          <a:xfrm>
            <a:off x="3771720" y="-424440"/>
            <a:ext cx="5070240" cy="1543680"/>
          </a:xfrm>
          <a:custGeom>
            <a:avLst/>
            <a:gdLst/>
            <a:ahLst/>
            <a:rect l="l" t="t" r="r" b="b"/>
            <a:pathLst>
              <a:path w="183348" h="55837">
                <a:moveTo>
                  <a:pt x="1" y="31"/>
                </a:moveTo>
                <a:cubicBezTo>
                  <a:pt x="1004" y="1064"/>
                  <a:pt x="2159" y="1976"/>
                  <a:pt x="3375" y="2736"/>
                </a:cubicBezTo>
                <a:cubicBezTo>
                  <a:pt x="11125" y="7630"/>
                  <a:pt x="32402" y="3435"/>
                  <a:pt x="45625" y="15320"/>
                </a:cubicBezTo>
                <a:cubicBezTo>
                  <a:pt x="49606" y="18876"/>
                  <a:pt x="52737" y="23314"/>
                  <a:pt x="55838" y="27660"/>
                </a:cubicBezTo>
                <a:cubicBezTo>
                  <a:pt x="58938" y="32037"/>
                  <a:pt x="62251" y="36353"/>
                  <a:pt x="66567" y="39545"/>
                </a:cubicBezTo>
                <a:cubicBezTo>
                  <a:pt x="82707" y="51399"/>
                  <a:pt x="99182" y="39363"/>
                  <a:pt x="114805" y="33648"/>
                </a:cubicBezTo>
                <a:cubicBezTo>
                  <a:pt x="123742" y="30426"/>
                  <a:pt x="132891" y="30821"/>
                  <a:pt x="141766" y="34773"/>
                </a:cubicBezTo>
                <a:cubicBezTo>
                  <a:pt x="149669" y="38299"/>
                  <a:pt x="163803" y="55837"/>
                  <a:pt x="183013" y="45958"/>
                </a:cubicBezTo>
                <a:lnTo>
                  <a:pt x="183348" y="0"/>
                </a:lnTo>
                <a:lnTo>
                  <a:pt x="1" y="0"/>
                </a:lnTo>
                <a:close/>
              </a:path>
            </a:pathLst>
          </a:cu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Google Shape;12;p2"/>
          <p:cNvSpPr/>
          <p:nvPr/>
        </p:nvSpPr>
        <p:spPr>
          <a:xfrm>
            <a:off x="5374800" y="-402480"/>
            <a:ext cx="4551480" cy="1823040"/>
          </a:xfrm>
          <a:custGeom>
            <a:avLst/>
            <a:gdLst/>
            <a:ahLst/>
            <a:rect l="l" t="t" r="r" b="b"/>
            <a:pathLst>
              <a:path w="164593" h="65929">
                <a:moveTo>
                  <a:pt x="0" y="1"/>
                </a:moveTo>
                <a:cubicBezTo>
                  <a:pt x="1216" y="4074"/>
                  <a:pt x="6353" y="12736"/>
                  <a:pt x="13374" y="15593"/>
                </a:cubicBezTo>
                <a:cubicBezTo>
                  <a:pt x="21855" y="18998"/>
                  <a:pt x="40427" y="17964"/>
                  <a:pt x="53649" y="29819"/>
                </a:cubicBezTo>
                <a:cubicBezTo>
                  <a:pt x="57630" y="33405"/>
                  <a:pt x="60761" y="37843"/>
                  <a:pt x="63862" y="42190"/>
                </a:cubicBezTo>
                <a:cubicBezTo>
                  <a:pt x="66992" y="46536"/>
                  <a:pt x="70275" y="50883"/>
                  <a:pt x="74591" y="54074"/>
                </a:cubicBezTo>
                <a:cubicBezTo>
                  <a:pt x="90731" y="65929"/>
                  <a:pt x="107206" y="53892"/>
                  <a:pt x="122829" y="48178"/>
                </a:cubicBezTo>
                <a:cubicBezTo>
                  <a:pt x="131766" y="44956"/>
                  <a:pt x="140915" y="44257"/>
                  <a:pt x="149790" y="48208"/>
                </a:cubicBezTo>
                <a:cubicBezTo>
                  <a:pt x="157663" y="51764"/>
                  <a:pt x="160611" y="57843"/>
                  <a:pt x="163803" y="65199"/>
                </a:cubicBezTo>
                <a:lnTo>
                  <a:pt x="164593" y="7113"/>
                </a:ln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Google Shape;13;p2"/>
          <p:cNvSpPr/>
          <p:nvPr/>
        </p:nvSpPr>
        <p:spPr>
          <a:xfrm>
            <a:off x="-129960" y="-586440"/>
            <a:ext cx="3045960" cy="3596400"/>
          </a:xfrm>
          <a:custGeom>
            <a:avLst/>
            <a:gdLst/>
            <a:ahLst/>
            <a:rect l="l" t="t" r="r" b="b"/>
            <a:pathLst>
              <a:path w="110155" h="130063">
                <a:moveTo>
                  <a:pt x="0" y="0"/>
                </a:moveTo>
                <a:lnTo>
                  <a:pt x="0" y="130063"/>
                </a:lnTo>
                <a:cubicBezTo>
                  <a:pt x="730" y="129242"/>
                  <a:pt x="1338" y="128391"/>
                  <a:pt x="1763" y="127601"/>
                </a:cubicBezTo>
                <a:cubicBezTo>
                  <a:pt x="4134" y="123042"/>
                  <a:pt x="4164" y="117692"/>
                  <a:pt x="4164" y="112555"/>
                </a:cubicBezTo>
                <a:cubicBezTo>
                  <a:pt x="4164" y="107418"/>
                  <a:pt x="4225" y="102069"/>
                  <a:pt x="6657" y="97540"/>
                </a:cubicBezTo>
                <a:cubicBezTo>
                  <a:pt x="10031" y="91278"/>
                  <a:pt x="17143" y="88056"/>
                  <a:pt x="23952" y="86020"/>
                </a:cubicBezTo>
                <a:cubicBezTo>
                  <a:pt x="30791" y="84014"/>
                  <a:pt x="38056" y="82676"/>
                  <a:pt x="43831" y="78573"/>
                </a:cubicBezTo>
                <a:cubicBezTo>
                  <a:pt x="60032" y="67023"/>
                  <a:pt x="54986" y="42828"/>
                  <a:pt x="69150" y="29545"/>
                </a:cubicBezTo>
                <a:cubicBezTo>
                  <a:pt x="79880" y="19453"/>
                  <a:pt x="103862" y="18025"/>
                  <a:pt x="110154" y="2371"/>
                </a:cubicBezTo>
                <a:close/>
              </a:path>
            </a:pathLst>
          </a:cu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Google Shape;14;p2"/>
          <p:cNvSpPr/>
          <p:nvPr/>
        </p:nvSpPr>
        <p:spPr>
          <a:xfrm>
            <a:off x="6284160" y="1801440"/>
            <a:ext cx="3851280" cy="3663000"/>
          </a:xfrm>
          <a:custGeom>
            <a:avLst/>
            <a:gdLst/>
            <a:ahLst/>
            <a:rect l="l" t="t" r="r" b="b"/>
            <a:pathLst>
              <a:path w="139274" h="132465">
                <a:moveTo>
                  <a:pt x="0" y="130701"/>
                </a:moveTo>
                <a:cubicBezTo>
                  <a:pt x="2553" y="101066"/>
                  <a:pt x="29150" y="108178"/>
                  <a:pt x="40548" y="99637"/>
                </a:cubicBezTo>
                <a:cubicBezTo>
                  <a:pt x="55624" y="88300"/>
                  <a:pt x="52402" y="65320"/>
                  <a:pt x="69394" y="55837"/>
                </a:cubicBezTo>
                <a:cubicBezTo>
                  <a:pt x="75473" y="52433"/>
                  <a:pt x="82798" y="51764"/>
                  <a:pt x="89759" y="50427"/>
                </a:cubicBezTo>
                <a:cubicBezTo>
                  <a:pt x="96689" y="49089"/>
                  <a:pt x="104045" y="46627"/>
                  <a:pt x="107844" y="41004"/>
                </a:cubicBezTo>
                <a:cubicBezTo>
                  <a:pt x="110580" y="36961"/>
                  <a:pt x="111066" y="31946"/>
                  <a:pt x="111461" y="27174"/>
                </a:cubicBezTo>
                <a:cubicBezTo>
                  <a:pt x="111826" y="22402"/>
                  <a:pt x="112252" y="17356"/>
                  <a:pt x="114957" y="13314"/>
                </a:cubicBezTo>
                <a:cubicBezTo>
                  <a:pt x="117632" y="9241"/>
                  <a:pt x="127358" y="0"/>
                  <a:pt x="137237" y="4803"/>
                </a:cubicBezTo>
                <a:cubicBezTo>
                  <a:pt x="138118" y="5198"/>
                  <a:pt x="139273" y="132464"/>
                  <a:pt x="139273" y="132464"/>
                </a:cubicBezTo>
                <a:close/>
              </a:path>
            </a:pathLst>
          </a:cu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Google Shape;15;p2"/>
          <p:cNvSpPr/>
          <p:nvPr/>
        </p:nvSpPr>
        <p:spPr>
          <a:xfrm>
            <a:off x="4587120" y="3535200"/>
            <a:ext cx="5474520" cy="1823760"/>
          </a:xfrm>
          <a:custGeom>
            <a:avLst/>
            <a:gdLst/>
            <a:ahLst/>
            <a:rect l="l" t="t" r="r" b="b"/>
            <a:pathLst>
              <a:path w="197969" h="65959">
                <a:moveTo>
                  <a:pt x="197968" y="7508"/>
                </a:moveTo>
                <a:cubicBezTo>
                  <a:pt x="197208" y="7083"/>
                  <a:pt x="196388" y="6657"/>
                  <a:pt x="195597" y="6292"/>
                </a:cubicBezTo>
                <a:cubicBezTo>
                  <a:pt x="182466" y="61"/>
                  <a:pt x="166539" y="0"/>
                  <a:pt x="153378" y="6231"/>
                </a:cubicBezTo>
                <a:cubicBezTo>
                  <a:pt x="137268" y="13891"/>
                  <a:pt x="124897" y="25381"/>
                  <a:pt x="105504" y="27843"/>
                </a:cubicBezTo>
                <a:cubicBezTo>
                  <a:pt x="85139" y="30426"/>
                  <a:pt x="65686" y="20517"/>
                  <a:pt x="46385" y="27600"/>
                </a:cubicBezTo>
                <a:cubicBezTo>
                  <a:pt x="34652" y="31885"/>
                  <a:pt x="27722" y="43709"/>
                  <a:pt x="19029" y="52676"/>
                </a:cubicBezTo>
                <a:cubicBezTo>
                  <a:pt x="13527" y="58360"/>
                  <a:pt x="7022" y="62767"/>
                  <a:pt x="1" y="65959"/>
                </a:cubicBezTo>
                <a:lnTo>
                  <a:pt x="197968" y="65959"/>
                </a:lnTo>
                <a:close/>
              </a:path>
            </a:pathLst>
          </a:cu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Google Shape;16;p2"/>
          <p:cNvSpPr/>
          <p:nvPr/>
        </p:nvSpPr>
        <p:spPr>
          <a:xfrm>
            <a:off x="7535160" y="2296080"/>
            <a:ext cx="2600640" cy="3041640"/>
          </a:xfrm>
          <a:custGeom>
            <a:avLst/>
            <a:gdLst/>
            <a:ahLst/>
            <a:rect l="l" t="t" r="r" b="b"/>
            <a:pathLst>
              <a:path w="94046" h="110003">
                <a:moveTo>
                  <a:pt x="94045" y="5138"/>
                </a:moveTo>
                <a:cubicBezTo>
                  <a:pt x="80367" y="1"/>
                  <a:pt x="69577" y="12159"/>
                  <a:pt x="71978" y="25412"/>
                </a:cubicBezTo>
                <a:cubicBezTo>
                  <a:pt x="74014" y="36932"/>
                  <a:pt x="73163" y="45807"/>
                  <a:pt x="70732" y="53558"/>
                </a:cubicBezTo>
                <a:cubicBezTo>
                  <a:pt x="67874" y="62707"/>
                  <a:pt x="61856" y="72403"/>
                  <a:pt x="52859" y="75777"/>
                </a:cubicBezTo>
                <a:cubicBezTo>
                  <a:pt x="46263" y="78270"/>
                  <a:pt x="38968" y="77449"/>
                  <a:pt x="31886" y="77327"/>
                </a:cubicBezTo>
                <a:cubicBezTo>
                  <a:pt x="24804" y="77206"/>
                  <a:pt x="17114" y="78178"/>
                  <a:pt x="12159" y="83194"/>
                </a:cubicBezTo>
                <a:cubicBezTo>
                  <a:pt x="6050" y="89364"/>
                  <a:pt x="6293" y="99395"/>
                  <a:pt x="2068" y="107054"/>
                </a:cubicBezTo>
                <a:cubicBezTo>
                  <a:pt x="1460" y="108118"/>
                  <a:pt x="761" y="109091"/>
                  <a:pt x="1" y="110003"/>
                </a:cubicBezTo>
                <a:lnTo>
                  <a:pt x="94045" y="110003"/>
                </a:ln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Google Shape;17;p2"/>
          <p:cNvSpPr/>
          <p:nvPr/>
        </p:nvSpPr>
        <p:spPr>
          <a:xfrm>
            <a:off x="-257040" y="2619000"/>
            <a:ext cx="2406960" cy="2836800"/>
          </a:xfrm>
          <a:custGeom>
            <a:avLst/>
            <a:gdLst/>
            <a:ahLst/>
            <a:rect l="l" t="t" r="r" b="b"/>
            <a:pathLst>
              <a:path w="87054" h="102586">
                <a:moveTo>
                  <a:pt x="84896" y="90640"/>
                </a:moveTo>
                <a:cubicBezTo>
                  <a:pt x="81887" y="84044"/>
                  <a:pt x="76142" y="79090"/>
                  <a:pt x="70701" y="74227"/>
                </a:cubicBezTo>
                <a:cubicBezTo>
                  <a:pt x="65199" y="69302"/>
                  <a:pt x="60944" y="64348"/>
                  <a:pt x="57874" y="57144"/>
                </a:cubicBezTo>
                <a:cubicBezTo>
                  <a:pt x="55199" y="50852"/>
                  <a:pt x="52008" y="34712"/>
                  <a:pt x="50275" y="29788"/>
                </a:cubicBezTo>
                <a:cubicBezTo>
                  <a:pt x="43679" y="11247"/>
                  <a:pt x="26962" y="8542"/>
                  <a:pt x="11521" y="4499"/>
                </a:cubicBezTo>
                <a:cubicBezTo>
                  <a:pt x="7812" y="3557"/>
                  <a:pt x="4682" y="2007"/>
                  <a:pt x="1794" y="1"/>
                </a:cubicBezTo>
                <a:lnTo>
                  <a:pt x="1794" y="68573"/>
                </a:lnTo>
                <a:lnTo>
                  <a:pt x="1" y="102586"/>
                </a:lnTo>
                <a:lnTo>
                  <a:pt x="86142" y="102586"/>
                </a:lnTo>
                <a:cubicBezTo>
                  <a:pt x="87054" y="98786"/>
                  <a:pt x="86568" y="94318"/>
                  <a:pt x="84896" y="90640"/>
                </a:cubicBezTo>
                <a:close/>
              </a:path>
            </a:pathLst>
          </a:cu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" name="Google Shape;18;p2"/>
          <p:cNvSpPr/>
          <p:nvPr/>
        </p:nvSpPr>
        <p:spPr>
          <a:xfrm>
            <a:off x="-209160" y="3466440"/>
            <a:ext cx="4267440" cy="1961640"/>
          </a:xfrm>
          <a:custGeom>
            <a:avLst/>
            <a:gdLst/>
            <a:ahLst/>
            <a:rect l="l" t="t" r="r" b="b"/>
            <a:pathLst>
              <a:path w="154320" h="70944">
                <a:moveTo>
                  <a:pt x="0" y="70944"/>
                </a:moveTo>
                <a:lnTo>
                  <a:pt x="154319" y="70944"/>
                </a:lnTo>
                <a:cubicBezTo>
                  <a:pt x="153894" y="70579"/>
                  <a:pt x="153468" y="70153"/>
                  <a:pt x="153073" y="69819"/>
                </a:cubicBezTo>
                <a:cubicBezTo>
                  <a:pt x="147359" y="65138"/>
                  <a:pt x="139699" y="63193"/>
                  <a:pt x="132404" y="61187"/>
                </a:cubicBezTo>
                <a:cubicBezTo>
                  <a:pt x="124987" y="59120"/>
                  <a:pt x="119334" y="56931"/>
                  <a:pt x="113315" y="51794"/>
                </a:cubicBezTo>
                <a:cubicBezTo>
                  <a:pt x="107814" y="47083"/>
                  <a:pt x="99029" y="31703"/>
                  <a:pt x="95230" y="28025"/>
                </a:cubicBezTo>
                <a:cubicBezTo>
                  <a:pt x="80944" y="14134"/>
                  <a:pt x="62980" y="20578"/>
                  <a:pt x="46414" y="23648"/>
                </a:cubicBezTo>
                <a:cubicBezTo>
                  <a:pt x="36961" y="25381"/>
                  <a:pt x="27478" y="24134"/>
                  <a:pt x="19210" y="18998"/>
                </a:cubicBezTo>
                <a:cubicBezTo>
                  <a:pt x="11824" y="14408"/>
                  <a:pt x="4316" y="7903"/>
                  <a:pt x="638" y="0"/>
                </a:cubicBezTo>
                <a:lnTo>
                  <a:pt x="31" y="6657"/>
                </a:lnTo>
                <a:lnTo>
                  <a:pt x="31" y="70944"/>
                </a:lnTo>
                <a:close/>
              </a:path>
            </a:pathLst>
          </a:cu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" name="Google Shape;19;p2"/>
          <p:cNvSpPr/>
          <p:nvPr/>
        </p:nvSpPr>
        <p:spPr>
          <a:xfrm>
            <a:off x="-209160" y="3090600"/>
            <a:ext cx="2543400" cy="2337480"/>
          </a:xfrm>
          <a:custGeom>
            <a:avLst/>
            <a:gdLst/>
            <a:ahLst/>
            <a:rect l="l" t="t" r="r" b="b"/>
            <a:pathLst>
              <a:path w="91978" h="84531">
                <a:moveTo>
                  <a:pt x="0" y="84531"/>
                </a:moveTo>
                <a:lnTo>
                  <a:pt x="91978" y="84531"/>
                </a:lnTo>
                <a:cubicBezTo>
                  <a:pt x="91430" y="70214"/>
                  <a:pt x="82251" y="55928"/>
                  <a:pt x="60579" y="53649"/>
                </a:cubicBezTo>
                <a:cubicBezTo>
                  <a:pt x="36718" y="51126"/>
                  <a:pt x="35198" y="39272"/>
                  <a:pt x="27539" y="20578"/>
                </a:cubicBezTo>
                <a:cubicBezTo>
                  <a:pt x="20426" y="3253"/>
                  <a:pt x="5988" y="396"/>
                  <a:pt x="31" y="0"/>
                </a:cubicBezTo>
                <a:lnTo>
                  <a:pt x="31" y="84531"/>
                </a:ln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" name="Google Shape;20;p2"/>
          <p:cNvSpPr/>
          <p:nvPr/>
        </p:nvSpPr>
        <p:spPr>
          <a:xfrm>
            <a:off x="-323640" y="-514440"/>
            <a:ext cx="3220920" cy="1963440"/>
          </a:xfrm>
          <a:custGeom>
            <a:avLst/>
            <a:gdLst/>
            <a:ahLst/>
            <a:rect l="l" t="t" r="r" b="b"/>
            <a:pathLst>
              <a:path w="116477" h="71005">
                <a:moveTo>
                  <a:pt x="0" y="0"/>
                </a:moveTo>
                <a:lnTo>
                  <a:pt x="0" y="71004"/>
                </a:lnTo>
                <a:cubicBezTo>
                  <a:pt x="1702" y="70579"/>
                  <a:pt x="3283" y="69941"/>
                  <a:pt x="4772" y="69059"/>
                </a:cubicBezTo>
                <a:cubicBezTo>
                  <a:pt x="10608" y="65685"/>
                  <a:pt x="14833" y="59788"/>
                  <a:pt x="18572" y="53892"/>
                </a:cubicBezTo>
                <a:cubicBezTo>
                  <a:pt x="22280" y="47995"/>
                  <a:pt x="25837" y="41855"/>
                  <a:pt x="31034" y="37326"/>
                </a:cubicBezTo>
                <a:cubicBezTo>
                  <a:pt x="37934" y="31277"/>
                  <a:pt x="47083" y="28846"/>
                  <a:pt x="56019" y="28056"/>
                </a:cubicBezTo>
                <a:cubicBezTo>
                  <a:pt x="64956" y="27235"/>
                  <a:pt x="73953" y="27843"/>
                  <a:pt x="82889" y="26961"/>
                </a:cubicBezTo>
                <a:cubicBezTo>
                  <a:pt x="91826" y="26080"/>
                  <a:pt x="100944" y="23587"/>
                  <a:pt x="107783" y="17387"/>
                </a:cubicBezTo>
                <a:cubicBezTo>
                  <a:pt x="112555" y="13040"/>
                  <a:pt x="115929" y="6596"/>
                  <a:pt x="116476" y="31"/>
                </a:cubicBezTo>
                <a:lnTo>
                  <a:pt x="0" y="31"/>
                </a:ln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6a9e7">
            <a:alpha val="7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r>
              <a:rPr b="0" lang="en-AU" sz="35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AU" sz="3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720000" y="11523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4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4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4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Google Shape;34;p4"/>
          <p:cNvSpPr/>
          <p:nvPr/>
        </p:nvSpPr>
        <p:spPr>
          <a:xfrm flipH="1">
            <a:off x="-2459880" y="-439920"/>
            <a:ext cx="4551480" cy="1823040"/>
          </a:xfrm>
          <a:custGeom>
            <a:avLst/>
            <a:gdLst/>
            <a:ahLst/>
            <a:rect l="l" t="t" r="r" b="b"/>
            <a:pathLst>
              <a:path w="164593" h="65929">
                <a:moveTo>
                  <a:pt x="0" y="1"/>
                </a:moveTo>
                <a:cubicBezTo>
                  <a:pt x="1216" y="4074"/>
                  <a:pt x="6353" y="12736"/>
                  <a:pt x="13374" y="15593"/>
                </a:cubicBezTo>
                <a:cubicBezTo>
                  <a:pt x="21855" y="18998"/>
                  <a:pt x="40427" y="17964"/>
                  <a:pt x="53649" y="29819"/>
                </a:cubicBezTo>
                <a:cubicBezTo>
                  <a:pt x="57630" y="33405"/>
                  <a:pt x="60761" y="37843"/>
                  <a:pt x="63862" y="42190"/>
                </a:cubicBezTo>
                <a:cubicBezTo>
                  <a:pt x="66992" y="46536"/>
                  <a:pt x="70275" y="50883"/>
                  <a:pt x="74591" y="54074"/>
                </a:cubicBezTo>
                <a:cubicBezTo>
                  <a:pt x="90731" y="65929"/>
                  <a:pt x="107206" y="53892"/>
                  <a:pt x="122829" y="48178"/>
                </a:cubicBezTo>
                <a:cubicBezTo>
                  <a:pt x="131766" y="44956"/>
                  <a:pt x="140915" y="44257"/>
                  <a:pt x="149790" y="48208"/>
                </a:cubicBezTo>
                <a:cubicBezTo>
                  <a:pt x="157663" y="51764"/>
                  <a:pt x="160611" y="57843"/>
                  <a:pt x="163803" y="65199"/>
                </a:cubicBezTo>
                <a:lnTo>
                  <a:pt x="164593" y="7113"/>
                </a:ln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Google Shape;35;p4"/>
          <p:cNvSpPr/>
          <p:nvPr/>
        </p:nvSpPr>
        <p:spPr>
          <a:xfrm flipH="1">
            <a:off x="7382160" y="3090600"/>
            <a:ext cx="2543400" cy="2337480"/>
          </a:xfrm>
          <a:custGeom>
            <a:avLst/>
            <a:gdLst/>
            <a:ahLst/>
            <a:rect l="l" t="t" r="r" b="b"/>
            <a:pathLst>
              <a:path w="91978" h="84531">
                <a:moveTo>
                  <a:pt x="0" y="84531"/>
                </a:moveTo>
                <a:lnTo>
                  <a:pt x="91978" y="84531"/>
                </a:lnTo>
                <a:cubicBezTo>
                  <a:pt x="91430" y="70214"/>
                  <a:pt x="82251" y="55928"/>
                  <a:pt x="60579" y="53649"/>
                </a:cubicBezTo>
                <a:cubicBezTo>
                  <a:pt x="36718" y="51126"/>
                  <a:pt x="35198" y="39272"/>
                  <a:pt x="27539" y="20578"/>
                </a:cubicBezTo>
                <a:cubicBezTo>
                  <a:pt x="20426" y="3253"/>
                  <a:pt x="5988" y="396"/>
                  <a:pt x="31" y="0"/>
                </a:cubicBezTo>
                <a:lnTo>
                  <a:pt x="31" y="84531"/>
                </a:ln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2045520" y="1077480"/>
            <a:ext cx="5052600" cy="23907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4500" spc="-1" strike="noStrike">
                <a:solidFill>
                  <a:srgbClr val="191919"/>
                </a:solidFill>
                <a:latin typeface="Comfortaa"/>
                <a:ea typeface="Comfortaa"/>
              </a:rPr>
              <a:t>Movie Performance Analysis and Recommendations for Microsoft</a:t>
            </a:r>
            <a:endParaRPr b="0" lang="en-AU" sz="45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endParaRPr b="0" lang="en-AU" sz="4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2392560" y="3780000"/>
            <a:ext cx="4358520" cy="409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600" spc="-1" strike="noStrike">
                <a:solidFill>
                  <a:srgbClr val="191919"/>
                </a:solidFill>
                <a:latin typeface="Anaheim"/>
                <a:ea typeface="Anaheim"/>
              </a:rPr>
              <a:t>Phase 1 Project Findings, by Leonard Koyio</a:t>
            </a:r>
            <a:endParaRPr b="0" lang="en-AU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3500" spc="-1" strike="noStrike">
                <a:solidFill>
                  <a:srgbClr val="46a9e7"/>
                </a:solidFill>
                <a:latin typeface="Comfortaa"/>
                <a:ea typeface="Comfortaa"/>
              </a:rPr>
              <a:t>Analysis: Release Timing</a:t>
            </a:r>
            <a:endParaRPr b="0" lang="en-AU" sz="3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720000" y="11523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pc="-1" strike="noStrike">
                <a:solidFill>
                  <a:srgbClr val="434343"/>
                </a:solidFill>
                <a:latin typeface="Anaheim"/>
                <a:ea typeface="Anaheim"/>
              </a:rPr>
              <a:t>Best Months: May, June, December (Winter and Summer in Northern Hemisphere)</a:t>
            </a:r>
            <a:endParaRPr b="0" lang="en-AU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AU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AU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AU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pc="-1" strike="noStrike">
                <a:solidFill>
                  <a:srgbClr val="434343"/>
                </a:solidFill>
                <a:latin typeface="Anaheim"/>
                <a:ea typeface="Anaheim"/>
              </a:rPr>
              <a:t>Worst Months: February, August, September.</a:t>
            </a:r>
            <a:endParaRPr b="0" lang="en-AU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AU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AU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AU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pc="-1" strike="noStrike">
                <a:solidFill>
                  <a:srgbClr val="434343"/>
                </a:solidFill>
                <a:latin typeface="Anaheim"/>
                <a:ea typeface="Anaheim"/>
              </a:rPr>
              <a:t>Implications: Timing significantly affects box office success and audience reception.</a:t>
            </a:r>
            <a:endParaRPr b="0" lang="en-AU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AU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868320" y="63900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3500" spc="-1" strike="noStrike">
                <a:solidFill>
                  <a:srgbClr val="46a9e7"/>
                </a:solidFill>
                <a:latin typeface="Comfortaa"/>
                <a:ea typeface="Comfortaa"/>
              </a:rPr>
              <a:t>Data Visualization</a:t>
            </a:r>
            <a:endParaRPr b="0" lang="en-AU" sz="3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AU" sz="3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5700960" y="1481040"/>
            <a:ext cx="2979360" cy="31316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pc="-1" strike="noStrike">
                <a:solidFill>
                  <a:srgbClr val="434343"/>
                </a:solidFill>
                <a:latin typeface="Anaheim"/>
                <a:ea typeface="Anaheim"/>
              </a:rPr>
              <a:t>Line graph showing Return on Investment by  Month of Release. A distinct peak can be seen in June.</a:t>
            </a:r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1" name="Google Shape;316;p41" descr=""/>
          <p:cNvPicPr/>
          <p:nvPr/>
        </p:nvPicPr>
        <p:blipFill>
          <a:blip r:embed="rId1"/>
          <a:stretch/>
        </p:blipFill>
        <p:spPr>
          <a:xfrm>
            <a:off x="315000" y="1481040"/>
            <a:ext cx="5184720" cy="3456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/>
          </p:nvPr>
        </p:nvSpPr>
        <p:spPr>
          <a:xfrm>
            <a:off x="6380640" y="1717560"/>
            <a:ext cx="2516400" cy="26992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pc="-1" strike="noStrike">
                <a:solidFill>
                  <a:srgbClr val="434343"/>
                </a:solidFill>
                <a:latin typeface="Anaheim"/>
                <a:ea typeface="Anaheim"/>
              </a:rPr>
              <a:t>Bar graph showing popularity  of movies based on month of release. Distinct peaks are seen in May and November while troughs are seen in April and September</a:t>
            </a:r>
            <a:endParaRPr b="0" lang="en-AU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3" name="Google Shape;322;p42" descr=""/>
          <p:cNvPicPr/>
          <p:nvPr/>
        </p:nvPicPr>
        <p:blipFill>
          <a:blip r:embed="rId1"/>
          <a:stretch/>
        </p:blipFill>
        <p:spPr>
          <a:xfrm>
            <a:off x="169920" y="1229400"/>
            <a:ext cx="5870520" cy="3913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/>
          </p:nvPr>
        </p:nvSpPr>
        <p:spPr>
          <a:xfrm>
            <a:off x="6380640" y="1717560"/>
            <a:ext cx="2516400" cy="26992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pc="-1" strike="noStrike">
                <a:solidFill>
                  <a:srgbClr val="434343"/>
                </a:solidFill>
                <a:latin typeface="Anaheim"/>
                <a:ea typeface="Anaheim"/>
              </a:rPr>
              <a:t>Bar graph showing worldwide gross  of movies based on month of release. Distinct peaks are seen around May and November.</a:t>
            </a:r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5" name="Google Shape;328;p43" descr=""/>
          <p:cNvPicPr/>
          <p:nvPr/>
        </p:nvPicPr>
        <p:blipFill>
          <a:blip r:embed="rId1"/>
          <a:stretch/>
        </p:blipFill>
        <p:spPr>
          <a:xfrm>
            <a:off x="200880" y="1280520"/>
            <a:ext cx="5592600" cy="3728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3500" spc="-1" strike="noStrike">
                <a:solidFill>
                  <a:srgbClr val="46a9e7"/>
                </a:solidFill>
                <a:latin typeface="Comfortaa"/>
                <a:ea typeface="Comfortaa"/>
              </a:rPr>
              <a:t>Analysis: Genre Performance</a:t>
            </a:r>
            <a:endParaRPr b="0" lang="en-AU" sz="3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720000" y="11523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pc="-1" strike="noStrike">
                <a:solidFill>
                  <a:srgbClr val="434343"/>
                </a:solidFill>
                <a:latin typeface="Anaheim"/>
                <a:ea typeface="Anaheim"/>
              </a:rPr>
              <a:t>Top Genres: Adventure, Animation, Sci-Fi, Fantasy, Action.</a:t>
            </a:r>
            <a:endParaRPr b="0" lang="en-AU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AU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AU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AU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AU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pc="-1" strike="noStrike">
                <a:solidFill>
                  <a:srgbClr val="434343"/>
                </a:solidFill>
                <a:latin typeface="Anaheim"/>
                <a:ea typeface="Anaheim"/>
              </a:rPr>
              <a:t>High Ratings but Lower Gross: Documentary, Biography, History, Music.</a:t>
            </a:r>
            <a:endParaRPr b="0" lang="en-AU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AU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AU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AU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AU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pc="-1" strike="noStrike">
                <a:solidFill>
                  <a:srgbClr val="434343"/>
                </a:solidFill>
                <a:latin typeface="Anaheim"/>
                <a:ea typeface="Anaheim"/>
              </a:rPr>
              <a:t>Poor Performers: Adult, News, Reality-TV.</a:t>
            </a:r>
            <a:endParaRPr b="0" lang="en-AU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AU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/>
          </p:nvPr>
        </p:nvSpPr>
        <p:spPr>
          <a:xfrm>
            <a:off x="6380640" y="1717560"/>
            <a:ext cx="2516400" cy="26992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pc="-1" strike="noStrike">
                <a:solidFill>
                  <a:srgbClr val="434343"/>
                </a:solidFill>
                <a:latin typeface="Anaheim"/>
                <a:ea typeface="Anaheim"/>
              </a:rPr>
              <a:t>Bar graph showing popularity  of movies based on genre. </a:t>
            </a:r>
            <a:endParaRPr b="0" lang="en-AU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pc="-1" strike="noStrike">
                <a:solidFill>
                  <a:srgbClr val="434343"/>
                </a:solidFill>
                <a:latin typeface="Anaheim"/>
                <a:ea typeface="Anaheim"/>
              </a:rPr>
              <a:t>Top performers- Adventure, Animation, Action</a:t>
            </a:r>
            <a:endParaRPr b="0" lang="en-AU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pc="-1" strike="noStrike">
                <a:solidFill>
                  <a:srgbClr val="434343"/>
                </a:solidFill>
                <a:latin typeface="Anaheim"/>
                <a:ea typeface="Anaheim"/>
              </a:rPr>
              <a:t>Poor performers- Adult, Reality TV, News</a:t>
            </a:r>
            <a:endParaRPr b="0" lang="en-AU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9" name="Google Shape;340;p45" descr=""/>
          <p:cNvPicPr/>
          <p:nvPr/>
        </p:nvPicPr>
        <p:blipFill>
          <a:blip r:embed="rId1"/>
          <a:stretch/>
        </p:blipFill>
        <p:spPr>
          <a:xfrm>
            <a:off x="214200" y="1187280"/>
            <a:ext cx="5640840" cy="3760560"/>
          </a:xfrm>
          <a:prstGeom prst="rect">
            <a:avLst/>
          </a:prstGeom>
          <a:ln w="0">
            <a:noFill/>
          </a:ln>
        </p:spPr>
      </p:pic>
      <p:sp>
        <p:nvSpPr>
          <p:cNvPr id="120" name="PlaceHolder 2"/>
          <p:cNvSpPr>
            <a:spLocks noGrp="1"/>
          </p:cNvSpPr>
          <p:nvPr>
            <p:ph type="title"/>
          </p:nvPr>
        </p:nvSpPr>
        <p:spPr>
          <a:xfrm>
            <a:off x="590400" y="65196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3500" spc="-1" strike="noStrike">
                <a:solidFill>
                  <a:srgbClr val="46a9e7"/>
                </a:solidFill>
                <a:latin typeface="Comfortaa"/>
                <a:ea typeface="Comfortaa"/>
              </a:rPr>
              <a:t>Data visualisation</a:t>
            </a:r>
            <a:endParaRPr b="0" lang="en-AU" sz="3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AU" sz="3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/>
          </p:nvPr>
        </p:nvSpPr>
        <p:spPr>
          <a:xfrm>
            <a:off x="6380640" y="1717560"/>
            <a:ext cx="2516400" cy="26992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pc="-1" strike="noStrike">
                <a:solidFill>
                  <a:srgbClr val="434343"/>
                </a:solidFill>
                <a:latin typeface="Anaheim"/>
                <a:ea typeface="Anaheim"/>
              </a:rPr>
              <a:t>Bar graph showing audience reception  of movies based on genre. </a:t>
            </a:r>
            <a:endParaRPr b="0" lang="en-AU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pc="-1" strike="noStrike">
                <a:solidFill>
                  <a:srgbClr val="434343"/>
                </a:solidFill>
                <a:latin typeface="Anaheim"/>
                <a:ea typeface="Anaheim"/>
              </a:rPr>
              <a:t>Top performers- News, Documentary, Biography, History</a:t>
            </a:r>
            <a:endParaRPr b="0" lang="en-AU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pc="-1" strike="noStrike">
                <a:solidFill>
                  <a:srgbClr val="434343"/>
                </a:solidFill>
                <a:latin typeface="Anaheim"/>
                <a:ea typeface="Anaheim"/>
              </a:rPr>
              <a:t>Poor performers- Adult, Horror, Thriller</a:t>
            </a:r>
            <a:endParaRPr b="0" lang="en-AU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2" name="Google Shape;347;p46" descr=""/>
          <p:cNvPicPr/>
          <p:nvPr/>
        </p:nvPicPr>
        <p:blipFill>
          <a:blip r:embed="rId1"/>
          <a:stretch/>
        </p:blipFill>
        <p:spPr>
          <a:xfrm>
            <a:off x="337680" y="1156320"/>
            <a:ext cx="5733720" cy="3822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/>
          </p:nvPr>
        </p:nvSpPr>
        <p:spPr>
          <a:xfrm>
            <a:off x="6380640" y="1717560"/>
            <a:ext cx="2516400" cy="26992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pc="-1" strike="noStrike">
                <a:solidFill>
                  <a:srgbClr val="434343"/>
                </a:solidFill>
                <a:latin typeface="Anaheim"/>
                <a:ea typeface="Anaheim"/>
              </a:rPr>
              <a:t>Bar graph showing world wide gross  of movies based on genre. </a:t>
            </a:r>
            <a:endParaRPr b="0" lang="en-AU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pc="-1" strike="noStrike">
                <a:solidFill>
                  <a:srgbClr val="434343"/>
                </a:solidFill>
                <a:latin typeface="Anaheim"/>
                <a:ea typeface="Anaheim"/>
              </a:rPr>
              <a:t>Top performers- Musical, Animation, Adventure, Sci-fi</a:t>
            </a:r>
            <a:endParaRPr b="0" lang="en-AU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pc="-1" strike="noStrike">
                <a:solidFill>
                  <a:srgbClr val="434343"/>
                </a:solidFill>
                <a:latin typeface="Anaheim"/>
                <a:ea typeface="Anaheim"/>
              </a:rPr>
              <a:t>Poor performers- Documentary, Sport,  War</a:t>
            </a:r>
            <a:endParaRPr b="0" lang="en-AU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4" name="Google Shape;359;p48" descr=""/>
          <p:cNvPicPr/>
          <p:nvPr/>
        </p:nvPicPr>
        <p:blipFill>
          <a:blip r:embed="rId1"/>
          <a:stretch/>
        </p:blipFill>
        <p:spPr>
          <a:xfrm>
            <a:off x="0" y="1267920"/>
            <a:ext cx="5812920" cy="3875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3500" spc="-1" strike="noStrike">
                <a:solidFill>
                  <a:srgbClr val="46a9e7"/>
                </a:solidFill>
                <a:latin typeface="Comfortaa"/>
                <a:ea typeface="Comfortaa"/>
              </a:rPr>
              <a:t>Recommendations for Microsoft</a:t>
            </a:r>
            <a:endParaRPr b="0" lang="en-AU" sz="3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720000" y="11523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pc="-1" strike="noStrike">
                <a:solidFill>
                  <a:srgbClr val="434343"/>
                </a:solidFill>
                <a:latin typeface="Anaheim"/>
                <a:ea typeface="Anaheim"/>
              </a:rPr>
              <a:t>Focus on Optimal Runtimes: 120+ minutes, especially 140-160 minutes.</a:t>
            </a:r>
            <a:endParaRPr b="0" lang="en-AU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AU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AU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AU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pc="-1" strike="noStrike">
                <a:solidFill>
                  <a:srgbClr val="434343"/>
                </a:solidFill>
                <a:latin typeface="Anaheim"/>
                <a:ea typeface="Anaheim"/>
              </a:rPr>
              <a:t>Strategic Release Timing: May, June, December. Avoid February, August, September.</a:t>
            </a:r>
            <a:endParaRPr b="0" lang="en-AU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AU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AU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AU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pc="-1" strike="noStrike">
                <a:solidFill>
                  <a:srgbClr val="434343"/>
                </a:solidFill>
                <a:latin typeface="Anaheim"/>
                <a:ea typeface="Anaheim"/>
              </a:rPr>
              <a:t>Invest in High-Performing Genres: Adventure, Animation, Sci-Fi, Fantasy, Action.</a:t>
            </a:r>
            <a:endParaRPr b="0" lang="en-AU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pc="-1" strike="noStrike">
                <a:solidFill>
                  <a:srgbClr val="434343"/>
                </a:solidFill>
                <a:latin typeface="Anaheim"/>
                <a:ea typeface="Anaheim"/>
              </a:rPr>
              <a:t>Avoid Low-Performing Genres: Adult, News, Reality-TV.</a:t>
            </a:r>
            <a:endParaRPr b="0" lang="en-AU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3500" spc="-1" strike="noStrike">
                <a:solidFill>
                  <a:srgbClr val="46a9e7"/>
                </a:solidFill>
                <a:latin typeface="Comfortaa"/>
                <a:ea typeface="Comfortaa"/>
              </a:rPr>
              <a:t>Conclusion</a:t>
            </a:r>
            <a:endParaRPr b="0" lang="en-AU" sz="3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/>
          </p:nvPr>
        </p:nvSpPr>
        <p:spPr>
          <a:xfrm>
            <a:off x="720000" y="11523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pc="-1" strike="noStrike">
                <a:solidFill>
                  <a:srgbClr val="434343"/>
                </a:solidFill>
                <a:latin typeface="Anaheim"/>
                <a:ea typeface="Anaheim"/>
              </a:rPr>
              <a:t>Microsoft has the opportunity to strategically enter the movie production industry by leveraging data-driven insights.</a:t>
            </a:r>
            <a:endParaRPr b="0" lang="en-AU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AU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AU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pc="-1" strike="noStrike">
                <a:solidFill>
                  <a:srgbClr val="434343"/>
                </a:solidFill>
                <a:latin typeface="Anaheim"/>
                <a:ea typeface="Anaheim"/>
              </a:rPr>
              <a:t>By focusing on optimal runtimes, strategic release timing, and investing in high-performing genres, Microsoft can maximize both financial returns and audience engagement.</a:t>
            </a:r>
            <a:endParaRPr b="0" lang="en-AU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AU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AU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pc="-1" strike="noStrike">
                <a:solidFill>
                  <a:srgbClr val="434343"/>
                </a:solidFill>
                <a:latin typeface="Anaheim"/>
                <a:ea typeface="Anaheim"/>
              </a:rPr>
              <a:t>Avoiding low-performing genres and release periods will minimize risks and enhance overall performance.</a:t>
            </a:r>
            <a:endParaRPr b="0" lang="en-AU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AU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AU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pc="-1" strike="noStrike">
                <a:solidFill>
                  <a:srgbClr val="434343"/>
                </a:solidFill>
                <a:latin typeface="Anaheim"/>
                <a:ea typeface="Anaheim"/>
              </a:rPr>
              <a:t>Implementing these recommendations can position Microsoft as a competitive and successful player in the film industry, ensuring a balance of box office success  and audience satisfaction.</a:t>
            </a:r>
            <a:endParaRPr b="0" lang="en-AU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AU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3500" spc="-1" strike="noStrike">
                <a:solidFill>
                  <a:srgbClr val="46a9e7"/>
                </a:solidFill>
                <a:latin typeface="Comfortaa"/>
                <a:ea typeface="Comfortaa"/>
              </a:rPr>
              <a:t>Introduction: Business Understanding</a:t>
            </a:r>
            <a:endParaRPr b="0" lang="en-AU" sz="3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720000" y="11523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pc="-1" strike="noStrike">
                <a:solidFill>
                  <a:srgbClr val="434343"/>
                </a:solidFill>
                <a:latin typeface="Anaheim"/>
                <a:ea typeface="Anaheim"/>
              </a:rPr>
              <a:t>-Microsoft aims to enter the movie production industry and would like recommendations on how best to enter into the market</a:t>
            </a:r>
            <a:endParaRPr b="0" lang="en-AU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AU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AU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AU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AU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AU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AU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pc="-1" strike="noStrike">
                <a:solidFill>
                  <a:srgbClr val="434343"/>
                </a:solidFill>
                <a:latin typeface="Anaheim"/>
                <a:ea typeface="Anaheim"/>
              </a:rPr>
              <a:t>-Objective: Analyze existing film data to discover trends and patterns for box office success</a:t>
            </a:r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720000" y="68760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3500" spc="-1" strike="noStrike">
                <a:solidFill>
                  <a:srgbClr val="46a9e7"/>
                </a:solidFill>
                <a:latin typeface="Comfortaa"/>
                <a:ea typeface="Comfortaa"/>
              </a:rPr>
              <a:t> </a:t>
            </a:r>
            <a:r>
              <a:rPr b="0" lang="en-GB" sz="3500" spc="-1" strike="noStrike">
                <a:solidFill>
                  <a:srgbClr val="46a9e7"/>
                </a:solidFill>
                <a:latin typeface="Comfortaa"/>
                <a:ea typeface="Comfortaa"/>
              </a:rPr>
              <a:t>Key Business Questions</a:t>
            </a:r>
            <a:endParaRPr b="0" lang="en-AU" sz="3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AU" sz="3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AU" sz="3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720000" y="11523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AU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pc="-1" strike="noStrike">
                <a:solidFill>
                  <a:srgbClr val="434343"/>
                </a:solidFill>
                <a:latin typeface="Anaheim"/>
                <a:ea typeface="Anaheim"/>
              </a:rPr>
              <a:t>Which genres perform best?</a:t>
            </a:r>
            <a:endParaRPr b="0" lang="en-AU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AU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AU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pc="-1" strike="noStrike">
                <a:solidFill>
                  <a:srgbClr val="434343"/>
                </a:solidFill>
                <a:latin typeface="Anaheim"/>
                <a:ea typeface="Anaheim"/>
              </a:rPr>
              <a:t>What is the optimal runtime for movies?</a:t>
            </a:r>
            <a:endParaRPr b="0" lang="en-AU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AU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AU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pc="-1" strike="noStrike">
                <a:solidFill>
                  <a:srgbClr val="434343"/>
                </a:solidFill>
                <a:latin typeface="Anaheim"/>
                <a:ea typeface="Anaheim"/>
              </a:rPr>
              <a:t>How does release timing impact performance?</a:t>
            </a:r>
            <a:endParaRPr b="0" lang="en-AU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AU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AU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pc="-1" strike="noStrike">
                <a:solidFill>
                  <a:srgbClr val="434343"/>
                </a:solidFill>
                <a:latin typeface="Anaheim"/>
                <a:ea typeface="Anaheim"/>
              </a:rPr>
              <a:t>What is the correlation between financial performance metrics?</a:t>
            </a:r>
            <a:endParaRPr b="0" lang="en-AU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AU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3500" spc="-1" strike="noStrike">
                <a:solidFill>
                  <a:srgbClr val="46a9e7"/>
                </a:solidFill>
                <a:latin typeface="Comfortaa"/>
                <a:ea typeface="Comfortaa"/>
              </a:rPr>
              <a:t>Data Understanding</a:t>
            </a:r>
            <a:endParaRPr b="0" lang="en-AU" sz="3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AU" sz="3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720000" y="11523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pc="-1" strike="noStrike">
                <a:solidFill>
                  <a:srgbClr val="434343"/>
                </a:solidFill>
                <a:latin typeface="Anaheim"/>
                <a:ea typeface="Anaheim"/>
              </a:rPr>
              <a:t>Objective: Use information about movies and their performance in the industry to determine which metrics and trends achieve great success in the market. Based on the trends, give Microsoft a concrete recommendation on how best to penetrate the market.</a:t>
            </a:r>
            <a:endParaRPr b="0" lang="en-AU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AU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AU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AU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AU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pc="-1" strike="noStrike">
                <a:solidFill>
                  <a:srgbClr val="434343"/>
                </a:solidFill>
                <a:latin typeface="Anaheim"/>
                <a:ea typeface="Anaheim"/>
              </a:rPr>
              <a:t>-Focus on info on genre, runtime, release timing of movies and how they affect and relate to the audience ratings, popularity , and ultimately financial success of the movies in the industry.</a:t>
            </a:r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3500" spc="-1" strike="noStrike">
                <a:solidFill>
                  <a:srgbClr val="46a9e7"/>
                </a:solidFill>
                <a:latin typeface="Comfortaa"/>
                <a:ea typeface="Comfortaa"/>
              </a:rPr>
              <a:t>Methodology</a:t>
            </a:r>
            <a:endParaRPr b="0" lang="en-AU" sz="3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720000" y="11523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pc="-1" strike="noStrike">
                <a:solidFill>
                  <a:srgbClr val="434343"/>
                </a:solidFill>
                <a:latin typeface="Anaheim"/>
                <a:ea typeface="Anaheim"/>
              </a:rPr>
              <a:t>Data Collection: Multiple datasets on movies.</a:t>
            </a:r>
            <a:endParaRPr b="0" lang="en-AU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AU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AU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pc="-1" strike="noStrike">
                <a:solidFill>
                  <a:srgbClr val="434343"/>
                </a:solidFill>
                <a:latin typeface="Anaheim"/>
                <a:ea typeface="Anaheim"/>
              </a:rPr>
              <a:t>Data Cleaning: Removed duplicates and irrelevant data.</a:t>
            </a:r>
            <a:endParaRPr b="0" lang="en-AU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AU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AU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pc="-1" strike="noStrike">
                <a:solidFill>
                  <a:srgbClr val="434343"/>
                </a:solidFill>
                <a:latin typeface="Anaheim"/>
                <a:ea typeface="Anaheim"/>
              </a:rPr>
              <a:t>Data Analysis: Statistical analysis and visualization.</a:t>
            </a:r>
            <a:endParaRPr b="0" lang="en-AU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AU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AU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pc="-1" strike="noStrike">
                <a:solidFill>
                  <a:srgbClr val="434343"/>
                </a:solidFill>
                <a:latin typeface="Anaheim"/>
                <a:ea typeface="Anaheim"/>
              </a:rPr>
              <a:t>Conclusion: Give Microsoft concrete recommendations based on findings on analysis</a:t>
            </a:r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3500" spc="-1" strike="noStrike">
                <a:solidFill>
                  <a:srgbClr val="46a9e7"/>
                </a:solidFill>
                <a:latin typeface="Comfortaa"/>
                <a:ea typeface="Comfortaa"/>
              </a:rPr>
              <a:t>Analysis: Optimal Runtime</a:t>
            </a:r>
            <a:endParaRPr b="0" lang="en-AU" sz="3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720000" y="11523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pc="-1" strike="noStrike">
                <a:solidFill>
                  <a:srgbClr val="434343"/>
                </a:solidFill>
                <a:latin typeface="Anaheim"/>
                <a:ea typeface="Anaheim"/>
              </a:rPr>
              <a:t>120+ minutes: Best performance across all metrics.</a:t>
            </a:r>
            <a:endParaRPr b="0" lang="en-AU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AU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AU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pc="-1" strike="noStrike">
                <a:solidFill>
                  <a:srgbClr val="434343"/>
                </a:solidFill>
                <a:latin typeface="Anaheim"/>
                <a:ea typeface="Anaheim"/>
              </a:rPr>
              <a:t>140-160 minutes: Highest gross.</a:t>
            </a:r>
            <a:endParaRPr b="0" lang="en-AU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AU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AU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pc="-1" strike="noStrike">
                <a:solidFill>
                  <a:srgbClr val="434343"/>
                </a:solidFill>
                <a:latin typeface="Anaheim"/>
                <a:ea typeface="Anaheim"/>
              </a:rPr>
              <a:t>160+ minutes: Best ROI.</a:t>
            </a:r>
            <a:endParaRPr b="0" lang="en-AU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AU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AU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pc="-1" strike="noStrike">
                <a:solidFill>
                  <a:srgbClr val="434343"/>
                </a:solidFill>
                <a:latin typeface="Anaheim"/>
                <a:ea typeface="Anaheim"/>
              </a:rPr>
              <a:t>&lt;100 minutes: Generally poor performance, especially 60-80 minutes.</a:t>
            </a:r>
            <a:endParaRPr b="0" lang="en-AU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3500" spc="-1" strike="noStrike">
                <a:solidFill>
                  <a:srgbClr val="46a9e7"/>
                </a:solidFill>
                <a:latin typeface="Comfortaa"/>
                <a:ea typeface="Comfortaa"/>
              </a:rPr>
              <a:t>Data visualisation</a:t>
            </a:r>
            <a:endParaRPr b="0" lang="en-AU" sz="3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AU" sz="3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3940920" y="2150280"/>
            <a:ext cx="4476960" cy="21895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pc="-1" strike="noStrike">
                <a:solidFill>
                  <a:srgbClr val="434343"/>
                </a:solidFill>
                <a:latin typeface="Anaheim"/>
                <a:ea typeface="Anaheim"/>
              </a:rPr>
              <a:t>Scatter plot showing positive correlation between runtime of movies and popularity</a:t>
            </a:r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2" name="Google Shape;291;p37" descr=""/>
          <p:cNvPicPr/>
          <p:nvPr/>
        </p:nvPicPr>
        <p:blipFill>
          <a:blip r:embed="rId1"/>
          <a:stretch/>
        </p:blipFill>
        <p:spPr>
          <a:xfrm>
            <a:off x="729360" y="1799640"/>
            <a:ext cx="3211200" cy="2890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/>
          </p:nvPr>
        </p:nvSpPr>
        <p:spPr>
          <a:xfrm>
            <a:off x="5940000" y="2160000"/>
            <a:ext cx="3000600" cy="26269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pc="-1" strike="noStrike">
                <a:solidFill>
                  <a:srgbClr val="434343"/>
                </a:solidFill>
                <a:latin typeface="Anaheim"/>
                <a:ea typeface="Anaheim"/>
              </a:rPr>
              <a:t>Bar graph showing relationship between runtime and audience reception</a:t>
            </a:r>
            <a:endParaRPr b="0" lang="en-AU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4" name="Google Shape;297;p38" descr=""/>
          <p:cNvPicPr/>
          <p:nvPr/>
        </p:nvPicPr>
        <p:blipFill>
          <a:blip r:embed="rId1"/>
          <a:stretch/>
        </p:blipFill>
        <p:spPr>
          <a:xfrm>
            <a:off x="360000" y="1081080"/>
            <a:ext cx="5668560" cy="3778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/>
          </p:nvPr>
        </p:nvSpPr>
        <p:spPr>
          <a:xfrm>
            <a:off x="5824440" y="2219400"/>
            <a:ext cx="3025800" cy="24678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pc="-1" strike="noStrike">
                <a:solidFill>
                  <a:srgbClr val="434343"/>
                </a:solidFill>
                <a:latin typeface="Anaheim"/>
                <a:ea typeface="Anaheim"/>
              </a:rPr>
              <a:t>Bar graph showing  positive relationship between runtime and worldwide gross</a:t>
            </a:r>
            <a:endParaRPr b="0" lang="en-AU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6" name="Google Shape;303;p39" descr=""/>
          <p:cNvPicPr/>
          <p:nvPr/>
        </p:nvPicPr>
        <p:blipFill>
          <a:blip r:embed="rId1"/>
          <a:stretch/>
        </p:blipFill>
        <p:spPr>
          <a:xfrm>
            <a:off x="106200" y="1403280"/>
            <a:ext cx="5609880" cy="3740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36e94"/>
      </a:dk2>
      <a:lt2>
        <a:srgbClr val="9ed2f2"/>
      </a:lt2>
      <a:accent1>
        <a:srgbClr val="46a9e7"/>
      </a:accent1>
      <a:accent2>
        <a:srgbClr val="c1e7ff"/>
      </a:accent2>
      <a:accent3>
        <a:srgbClr val="bcdff6"/>
      </a:accent3>
      <a:accent4>
        <a:srgbClr val="e6f5ff"/>
      </a:accent4>
      <a:accent5>
        <a:srgbClr val="0097a7"/>
      </a:accent5>
      <a:accent6>
        <a:srgbClr val="ffffff"/>
      </a:accent6>
      <a:hlink>
        <a:srgbClr val="091d31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36e94"/>
      </a:dk2>
      <a:lt2>
        <a:srgbClr val="9ed2f2"/>
      </a:lt2>
      <a:accent1>
        <a:srgbClr val="46a9e7"/>
      </a:accent1>
      <a:accent2>
        <a:srgbClr val="c1e7ff"/>
      </a:accent2>
      <a:accent3>
        <a:srgbClr val="bcdff6"/>
      </a:accent3>
      <a:accent4>
        <a:srgbClr val="e6f5ff"/>
      </a:accent4>
      <a:accent5>
        <a:srgbClr val="0097a7"/>
      </a:accent5>
      <a:accent6>
        <a:srgbClr val="ffffff"/>
      </a:accent6>
      <a:hlink>
        <a:srgbClr val="091d31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en-AU</dc:language>
  <cp:lastModifiedBy/>
  <dcterms:modified xsi:type="dcterms:W3CDTF">2024-06-03T14:04:06Z</dcterms:modified>
  <cp:revision>1</cp:revision>
  <dc:subject/>
  <dc:title/>
</cp:coreProperties>
</file>