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9" r:id="rId2"/>
    <p:sldId id="330" r:id="rId3"/>
    <p:sldId id="319" r:id="rId4"/>
    <p:sldId id="332" r:id="rId5"/>
    <p:sldId id="337" r:id="rId6"/>
    <p:sldId id="331" r:id="rId7"/>
    <p:sldId id="320" r:id="rId8"/>
    <p:sldId id="336" r:id="rId9"/>
    <p:sldId id="334" r:id="rId10"/>
    <p:sldId id="333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1" clrIdx="0">
    <p:extLst>
      <p:ext uri="{19B8F6BF-5375-455C-9EA6-DF929625EA0E}">
        <p15:presenceInfo xmlns:p15="http://schemas.microsoft.com/office/powerpoint/2012/main" userId="j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3399"/>
    <a:srgbClr val="FFFFFF"/>
    <a:srgbClr val="00FFCC"/>
    <a:srgbClr val="0080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9657" autoAdjust="0"/>
  </p:normalViewPr>
  <p:slideViewPr>
    <p:cSldViewPr>
      <p:cViewPr varScale="1">
        <p:scale>
          <a:sx n="86" d="100"/>
          <a:sy n="86" d="100"/>
        </p:scale>
        <p:origin x="40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6T08:34:46.506" idx="1">
    <p:pos x="10" y="10"/>
    <p:text>distinguished from reptiles and birds by the possession of hair, three middle earbones, regulation of temperature, etc.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5BBEC490-9EC2-429E-98F5-14D71C6AF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E9B810-D559-4070-9AA2-7D51499C0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77756-3B48-4745-B5F0-B4E1D68B92A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9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338-025B-4F5C-944F-EEE955FD25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0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E2F2D-4CC9-4D07-846B-29F95DBF7D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84D44-5B19-401F-B5F8-B099609976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A9463-EB80-439D-BFCE-2A6F9DCCCE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1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84D44-5B19-401F-B5F8-B099609976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83814-56C3-4843-ADAD-E459EF2A6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A3DD0-E82D-4805-8338-BC66AFF77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BD13D-7C46-4D19-8670-4184246B7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73B29-2BEF-49D4-9030-125BAD0AB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DAAD9-58AC-47BC-B223-796226386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301F9-3EAD-45F4-B375-46F9DE7EF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D8030-85E1-457C-8321-309B41E10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7F8C-03C7-48BE-A87A-D1A24DC5D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97509-A843-48C0-9842-28D88EDD1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A6E47-8F63-4A41-83BB-E6A868F51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F0505-CAF5-4726-BE65-CF959DA08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E"/>
            </a:gs>
            <a:gs pos="100000">
              <a:srgbClr val="0000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16A85A-28FF-4C70-B8C4-A794BBE56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00"/>
                </a:solidFill>
                <a:latin typeface="Arial" charset="0"/>
              </a:rPr>
              <a:t>Procedure-Based Programming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0" y="19812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main()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990600" y="34290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func1()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2971800" y="34290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func2()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5029200" y="34290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func3()</a:t>
            </a:r>
          </a:p>
        </p:txBody>
      </p:sp>
      <p:sp>
        <p:nvSpPr>
          <p:cNvPr id="687111" name="AutoShape 7"/>
          <p:cNvSpPr>
            <a:spLocks noChangeArrowheads="1"/>
          </p:cNvSpPr>
          <p:nvPr/>
        </p:nvSpPr>
        <p:spPr bwMode="auto">
          <a:xfrm>
            <a:off x="3505200" y="28194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2" name="AutoShape 8"/>
          <p:cNvSpPr>
            <a:spLocks noChangeArrowheads="1"/>
          </p:cNvSpPr>
          <p:nvPr/>
        </p:nvSpPr>
        <p:spPr bwMode="auto">
          <a:xfrm rot="-2957969">
            <a:off x="4495800" y="26670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3" name="AutoShape 9"/>
          <p:cNvSpPr>
            <a:spLocks noChangeArrowheads="1"/>
          </p:cNvSpPr>
          <p:nvPr/>
        </p:nvSpPr>
        <p:spPr bwMode="auto">
          <a:xfrm rot="2803300">
            <a:off x="2628900" y="2628900"/>
            <a:ext cx="228600" cy="9144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4" name="Rectangle 10"/>
          <p:cNvSpPr>
            <a:spLocks noChangeArrowheads="1"/>
          </p:cNvSpPr>
          <p:nvPr/>
        </p:nvSpPr>
        <p:spPr bwMode="auto">
          <a:xfrm>
            <a:off x="6705600" y="45720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  <a:cs typeface="Arial" charset="0"/>
              </a:rPr>
              <a:t>func4()</a:t>
            </a:r>
          </a:p>
        </p:txBody>
      </p:sp>
      <p:sp>
        <p:nvSpPr>
          <p:cNvPr id="687115" name="AutoShape 11"/>
          <p:cNvSpPr>
            <a:spLocks noChangeArrowheads="1"/>
          </p:cNvSpPr>
          <p:nvPr/>
        </p:nvSpPr>
        <p:spPr bwMode="auto">
          <a:xfrm rot="1958042">
            <a:off x="5867400" y="4572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3400" y="5791200"/>
            <a:ext cx="7038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The functions within a program communicate through </a:t>
            </a:r>
            <a:r>
              <a:rPr lang="en-US" i="1">
                <a:solidFill>
                  <a:srgbClr val="FF3399"/>
                </a:solidFill>
                <a:latin typeface="Arial" charset="0"/>
                <a:cs typeface="Arial" charset="0"/>
              </a:rPr>
              <a:t>values 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that they receive and return.</a:t>
            </a:r>
            <a:r>
              <a:rPr lang="en-US" sz="2400" b="1">
                <a:solidFill>
                  <a:schemeClr val="bg1"/>
                </a:solidFill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687117" name="Text Box 13"/>
          <p:cNvSpPr txBox="1">
            <a:spLocks noChangeArrowheads="1"/>
          </p:cNvSpPr>
          <p:nvPr/>
        </p:nvSpPr>
        <p:spPr bwMode="auto">
          <a:xfrm>
            <a:off x="4648200" y="1981200"/>
            <a:ext cx="2497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first function invoked</a:t>
            </a:r>
          </a:p>
          <a:p>
            <a:r>
              <a:rPr lang="en-US">
                <a:solidFill>
                  <a:srgbClr val="FFFFFF"/>
                </a:solidFill>
                <a:latin typeface="Arial" charset="0"/>
                <a:cs typeface="Arial" charset="0"/>
              </a:rPr>
              <a:t> at execution</a:t>
            </a:r>
          </a:p>
        </p:txBody>
      </p:sp>
      <p:sp>
        <p:nvSpPr>
          <p:cNvPr id="687118" name="Text Box 14"/>
          <p:cNvSpPr txBox="1">
            <a:spLocks noChangeArrowheads="1"/>
          </p:cNvSpPr>
          <p:nvPr/>
        </p:nvSpPr>
        <p:spPr bwMode="auto">
          <a:xfrm>
            <a:off x="3352800" y="48006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8" grpId="0" animBg="1"/>
      <p:bldP spid="687109" grpId="0" animBg="1"/>
      <p:bldP spid="687110" grpId="0" animBg="1"/>
      <p:bldP spid="687111" grpId="0" animBg="1"/>
      <p:bldP spid="687112" grpId="0" animBg="1"/>
      <p:bldP spid="687113" grpId="0" animBg="1"/>
      <p:bldP spid="687114" grpId="0" animBg="1"/>
      <p:bldP spid="687115" grpId="0" animBg="1"/>
      <p:bldP spid="687116" grpId="0"/>
      <p:bldP spid="687117" grpId="0"/>
      <p:bldP spid="6871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Inheritance in Zoology</a:t>
            </a:r>
          </a:p>
        </p:txBody>
      </p:sp>
      <p:sp>
        <p:nvSpPr>
          <p:cNvPr id="390151" name="Rectangle 2055"/>
          <p:cNvSpPr>
            <a:spLocks noChangeArrowheads="1"/>
          </p:cNvSpPr>
          <p:nvPr/>
        </p:nvSpPr>
        <p:spPr bwMode="auto">
          <a:xfrm>
            <a:off x="3352800" y="1905000"/>
            <a:ext cx="1295400" cy="4572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Mammal</a:t>
            </a:r>
          </a:p>
        </p:txBody>
      </p:sp>
      <p:sp>
        <p:nvSpPr>
          <p:cNvPr id="390152" name="Rectangle 2056"/>
          <p:cNvSpPr>
            <a:spLocks noChangeArrowheads="1"/>
          </p:cNvSpPr>
          <p:nvPr/>
        </p:nvSpPr>
        <p:spPr bwMode="auto">
          <a:xfrm>
            <a:off x="152400" y="2895600"/>
            <a:ext cx="990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Primate</a:t>
            </a:r>
          </a:p>
        </p:txBody>
      </p:sp>
      <p:sp>
        <p:nvSpPr>
          <p:cNvPr id="390154" name="Rectangle 2058"/>
          <p:cNvSpPr>
            <a:spLocks noChangeArrowheads="1"/>
          </p:cNvSpPr>
          <p:nvPr/>
        </p:nvSpPr>
        <p:spPr bwMode="auto">
          <a:xfrm>
            <a:off x="7696200" y="2819400"/>
            <a:ext cx="609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Dog</a:t>
            </a:r>
          </a:p>
        </p:txBody>
      </p:sp>
      <p:sp>
        <p:nvSpPr>
          <p:cNvPr id="390174" name="Text Box 2078"/>
          <p:cNvSpPr txBox="1">
            <a:spLocks noChangeArrowheads="1"/>
          </p:cNvSpPr>
          <p:nvPr/>
        </p:nvSpPr>
        <p:spPr bwMode="auto">
          <a:xfrm>
            <a:off x="4572000" y="4495800"/>
            <a:ext cx="61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…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3079" name="Text Box 2093"/>
          <p:cNvSpPr txBox="1">
            <a:spLocks noChangeArrowheads="1"/>
          </p:cNvSpPr>
          <p:nvPr/>
        </p:nvSpPr>
        <p:spPr bwMode="auto">
          <a:xfrm>
            <a:off x="609600" y="1295400"/>
            <a:ext cx="809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Inheritance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describes the common attributes and special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characteritics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among species of animals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080" name="Line 209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9" name="Picture 38" descr="cat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438400"/>
            <a:ext cx="500062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ne 2066"/>
          <p:cNvSpPr>
            <a:spLocks noChangeShapeType="1"/>
          </p:cNvSpPr>
          <p:nvPr/>
        </p:nvSpPr>
        <p:spPr bwMode="auto">
          <a:xfrm flipV="1">
            <a:off x="4114800" y="2362200"/>
            <a:ext cx="0" cy="5334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067"/>
          <p:cNvSpPr>
            <a:spLocks noChangeShapeType="1"/>
          </p:cNvSpPr>
          <p:nvPr/>
        </p:nvSpPr>
        <p:spPr bwMode="auto">
          <a:xfrm flipV="1">
            <a:off x="1219200" y="2286000"/>
            <a:ext cx="2057400" cy="6096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068"/>
          <p:cNvSpPr>
            <a:spLocks noChangeShapeType="1"/>
          </p:cNvSpPr>
          <p:nvPr/>
        </p:nvSpPr>
        <p:spPr bwMode="auto">
          <a:xfrm flipH="1" flipV="1">
            <a:off x="4724400" y="2362200"/>
            <a:ext cx="2971800" cy="5334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057"/>
          <p:cNvSpPr>
            <a:spLocks noChangeArrowheads="1"/>
          </p:cNvSpPr>
          <p:nvPr/>
        </p:nvSpPr>
        <p:spPr bwMode="auto">
          <a:xfrm>
            <a:off x="3810000" y="2590800"/>
            <a:ext cx="609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Cat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5725" y="5029200"/>
            <a:ext cx="9058275" cy="1600200"/>
            <a:chOff x="86264" y="5257800"/>
            <a:chExt cx="9057736" cy="1600200"/>
          </a:xfrm>
        </p:grpSpPr>
        <p:pic>
          <p:nvPicPr>
            <p:cNvPr id="3089" name="Picture 32" descr="tiger subspecies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264" y="5257800"/>
              <a:ext cx="9057736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0" name="Rectangle 33"/>
            <p:cNvSpPr>
              <a:spLocks noChangeArrowheads="1"/>
            </p:cNvSpPr>
            <p:nvPr/>
          </p:nvSpPr>
          <p:spPr bwMode="auto">
            <a:xfrm>
              <a:off x="228600" y="5334000"/>
              <a:ext cx="3581400" cy="3048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04800" y="6400800"/>
            <a:ext cx="915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Bengal       Indochinese         Malayan         Siberian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Sumantran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   South China 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Javan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Caspian  Balinese</a:t>
            </a:r>
          </a:p>
        </p:txBody>
      </p:sp>
      <p:sp>
        <p:nvSpPr>
          <p:cNvPr id="45" name="Rectangle 2061"/>
          <p:cNvSpPr>
            <a:spLocks noChangeArrowheads="1"/>
          </p:cNvSpPr>
          <p:nvPr/>
        </p:nvSpPr>
        <p:spPr bwMode="auto">
          <a:xfrm>
            <a:off x="5181600" y="48006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Jaguar Lion Tiger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1" grpId="0" animBg="1"/>
      <p:bldP spid="390152" grpId="0" animBg="1"/>
      <p:bldP spid="390154" grpId="0" animBg="1"/>
      <p:bldP spid="390174" grpId="0"/>
      <p:bldP spid="40" grpId="0" animBg="1"/>
      <p:bldP spid="41" grpId="0" animBg="1"/>
      <p:bldP spid="42" grpId="0" animBg="1"/>
      <p:bldP spid="43" grpId="0" animBg="1"/>
      <p:bldP spid="44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  <a:latin typeface="Arial" charset="0"/>
              </a:rPr>
              <a:t>Important Ideas in Software Design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1752600"/>
            <a:ext cx="1700363" cy="400110"/>
            <a:chOff x="838200" y="1676400"/>
            <a:chExt cx="1700363" cy="40011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16241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i="1" dirty="0">
                  <a:solidFill>
                    <a:srgbClr val="FF3399"/>
                  </a:solidFill>
                  <a:latin typeface="Arial" charset="0"/>
                  <a:cs typeface="Arial" charset="0"/>
                </a:rPr>
                <a:t>Modularity</a:t>
              </a:r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3733800"/>
            <a:ext cx="1799749" cy="400110"/>
            <a:chOff x="838200" y="1676400"/>
            <a:chExt cx="1799749" cy="400110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i="1" dirty="0">
                  <a:solidFill>
                    <a:srgbClr val="FF3399"/>
                  </a:solidFill>
                  <a:latin typeface="Arial" charset="0"/>
                  <a:cs typeface="Arial" charset="0"/>
                </a:rPr>
                <a:t>Abstraction</a:t>
              </a: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71600" y="2438400"/>
            <a:ext cx="6369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Components can be developed independent of each other. 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371600" y="3048000"/>
            <a:ext cx="3791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Reduce coupling between them.  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1447800" y="4419600"/>
            <a:ext cx="5839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View components in terms of their essential features. 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447800" y="5105400"/>
            <a:ext cx="7087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Each component provides an interface that specifies interactions. 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Object-Oriented Programming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685800" y="5562600"/>
            <a:ext cx="8142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The two principles are implemented in Java through the “class” facility. 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1600200" y="3349625"/>
            <a:ext cx="670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</a:rPr>
              <a:t>Only the implementer cares about the implementation details. 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2296" name="Text Box 8"/>
          <p:cNvSpPr txBox="1">
            <a:spLocks noChangeArrowheads="1"/>
          </p:cNvSpPr>
          <p:nvPr/>
        </p:nvSpPr>
        <p:spPr bwMode="auto">
          <a:xfrm>
            <a:off x="1600200" y="2892425"/>
            <a:ext cx="706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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Users care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about the interface and operations of a new data type.</a:t>
            </a:r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762000" y="1371600"/>
            <a:ext cx="588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 programming paradigm based on two principles: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90600" y="1981200"/>
            <a:ext cx="6834188" cy="701675"/>
            <a:chOff x="624" y="1248"/>
            <a:chExt cx="4305" cy="442"/>
          </a:xfrm>
        </p:grpSpPr>
        <p:sp>
          <p:nvSpPr>
            <p:cNvPr id="7184" name="Text Box 11"/>
            <p:cNvSpPr txBox="1">
              <a:spLocks noChangeArrowheads="1"/>
            </p:cNvSpPr>
            <p:nvPr/>
          </p:nvSpPr>
          <p:spPr bwMode="auto">
            <a:xfrm>
              <a:off x="624" y="1248"/>
              <a:ext cx="43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</a:t>
              </a:r>
              <a:r>
                <a:rPr lang="en-US" i="1">
                  <a:solidFill>
                    <a:srgbClr val="FF00FF"/>
                  </a:solidFill>
                </a:rPr>
                <a:t> </a:t>
              </a:r>
              <a:r>
                <a:rPr lang="en-US" i="1">
                  <a:solidFill>
                    <a:srgbClr val="FF00FF"/>
                  </a:solidFill>
                  <a:latin typeface="Arial" charset="0"/>
                  <a:cs typeface="Arial" charset="0"/>
                </a:rPr>
                <a:t>Information hiding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– keep the interface separate from the</a:t>
              </a:r>
            </a:p>
            <a:p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   implementation. </a:t>
              </a:r>
            </a:p>
          </p:txBody>
        </p:sp>
        <p:sp>
          <p:nvSpPr>
            <p:cNvPr id="7185" name="AutoShape 12"/>
            <p:cNvSpPr>
              <a:spLocks noChangeArrowheads="1"/>
            </p:cNvSpPr>
            <p:nvPr/>
          </p:nvSpPr>
          <p:spPr bwMode="auto">
            <a:xfrm>
              <a:off x="624" y="12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90600" y="3886200"/>
            <a:ext cx="7770813" cy="1323975"/>
            <a:chOff x="624" y="2448"/>
            <a:chExt cx="4895" cy="834"/>
          </a:xfrm>
        </p:grpSpPr>
        <p:sp>
          <p:nvSpPr>
            <p:cNvPr id="7182" name="AutoShape 13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624" y="2448"/>
              <a:ext cx="4895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i="1" dirty="0">
                  <a:solidFill>
                    <a:srgbClr val="FF00FF"/>
                  </a:solidFill>
                  <a:latin typeface="Arial" charset="0"/>
                  <a:cs typeface="Arial" charset="0"/>
                </a:rPr>
                <a:t>Encapsulation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– keep the data and the functions that manipulate</a:t>
              </a:r>
            </a:p>
            <a:p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   them in one place. 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Objects interact through a well-defined set of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operations.</a:t>
              </a:r>
            </a:p>
            <a:p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</p:grp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727229" y="4981575"/>
            <a:ext cx="81772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charset="0"/>
                <a:cs typeface="Arial" charset="0"/>
              </a:rPr>
              <a:t>The user can program with a black box of implementation! 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066800" y="6096000"/>
            <a:ext cx="7062788" cy="701675"/>
            <a:chOff x="672" y="3840"/>
            <a:chExt cx="4449" cy="442"/>
          </a:xfrm>
        </p:grpSpPr>
        <p:sp>
          <p:nvSpPr>
            <p:cNvPr id="7180" name="Text Box 16"/>
            <p:cNvSpPr txBox="1">
              <a:spLocks noChangeArrowheads="1"/>
            </p:cNvSpPr>
            <p:nvPr/>
          </p:nvSpPr>
          <p:spPr bwMode="auto">
            <a:xfrm>
              <a:off x="864" y="3840"/>
              <a:ext cx="425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F00FF"/>
                  </a:solidFill>
                  <a:latin typeface="Arial" charset="0"/>
                  <a:cs typeface="Arial" charset="0"/>
                </a:rPr>
                <a:t>New data types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 can be created and manipulated as easily </a:t>
              </a:r>
            </a:p>
            <a:p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as built-in types. </a:t>
              </a: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181" name="AutoShape 17"/>
            <p:cNvSpPr>
              <a:spLocks noChangeArrowheads="1"/>
            </p:cNvSpPr>
            <p:nvPr/>
          </p:nvSpPr>
          <p:spPr bwMode="auto">
            <a:xfrm>
              <a:off x="672" y="3840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/>
      <p:bldP spid="652292" grpId="0"/>
      <p:bldP spid="652296" grpId="0"/>
      <p:bldP spid="652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rial" charset="0"/>
              </a:rPr>
              <a:t>Principles of OOP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90600" y="1730375"/>
            <a:ext cx="7935913" cy="708025"/>
            <a:chOff x="624" y="2448"/>
            <a:chExt cx="4999" cy="446"/>
          </a:xfrm>
        </p:grpSpPr>
        <p:sp>
          <p:nvSpPr>
            <p:cNvPr id="2058" name="AutoShape 13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Text Box 14"/>
            <p:cNvSpPr txBox="1">
              <a:spLocks noChangeArrowheads="1"/>
            </p:cNvSpPr>
            <p:nvPr/>
          </p:nvSpPr>
          <p:spPr bwMode="auto">
            <a:xfrm>
              <a:off x="624" y="2448"/>
              <a:ext cx="499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i="1" dirty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Inheritance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a method for reusing and extending existing code.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Allows </a:t>
              </a:r>
              <a:r>
                <a:rPr lang="en-US" i="1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rPr>
                <a:t>derivation of a class 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of objects from a more general class.</a:t>
              </a:r>
              <a:r>
                <a:rPr lang="en-US" sz="2000" dirty="0"/>
                <a:t>.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072354" y="3296444"/>
            <a:ext cx="7772403" cy="2246313"/>
            <a:chOff x="624" y="2448"/>
            <a:chExt cx="4896" cy="1415"/>
          </a:xfrm>
        </p:grpSpPr>
        <p:sp>
          <p:nvSpPr>
            <p:cNvPr id="2056" name="AutoShape 16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Text Box 17"/>
            <p:cNvSpPr txBox="1">
              <a:spLocks noChangeArrowheads="1"/>
            </p:cNvSpPr>
            <p:nvPr/>
          </p:nvSpPr>
          <p:spPr bwMode="auto">
            <a:xfrm>
              <a:off x="624" y="2448"/>
              <a:ext cx="4896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i="1" dirty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Polymorphism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– </a:t>
              </a:r>
              <a:r>
                <a:rPr lang="en-US" i="1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rPr>
                <a:t>same method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defined for objects of different types</a:t>
              </a:r>
              <a:r>
                <a:rPr lang="en-US" dirty="0"/>
                <a:t>.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– focusing less on object specific types and more on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   the object’s available functions</a:t>
              </a:r>
              <a:r>
                <a:rPr lang="en-US" sz="2000" dirty="0"/>
                <a:t>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Application: Banking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85800" y="1447800"/>
            <a:ext cx="52213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Maintain a collection of </a:t>
            </a:r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bank accounts.  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    If we use procedure-based programming: 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334037" y="2465438"/>
            <a:ext cx="3423591" cy="400110"/>
            <a:chOff x="838200" y="1676400"/>
            <a:chExt cx="3423591" cy="40011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33473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storage – some collection</a:t>
              </a:r>
            </a:p>
          </p:txBody>
        </p:sp>
        <p:sp>
          <p:nvSpPr>
            <p:cNvPr id="27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334037" y="3218644"/>
            <a:ext cx="5202924" cy="400110"/>
            <a:chOff x="838200" y="1676400"/>
            <a:chExt cx="5202924" cy="400110"/>
          </a:xfrm>
        </p:grpSpPr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51267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passing back and 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forth procedurally 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1353355" y="4590036"/>
            <a:ext cx="2783993" cy="400110"/>
            <a:chOff x="838200" y="1676400"/>
            <a:chExt cx="2783993" cy="400110"/>
          </a:xfrm>
        </p:grpSpPr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27077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tightly coupled code</a:t>
              </a:r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1363014" y="5296228"/>
            <a:ext cx="2538734" cy="400110"/>
            <a:chOff x="838200" y="1676400"/>
            <a:chExt cx="2538734" cy="40011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24625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prune to mistakes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1353355" y="3885126"/>
            <a:ext cx="2469804" cy="400110"/>
            <a:chOff x="838200" y="1676400"/>
            <a:chExt cx="2469804" cy="400110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23936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global 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data pool </a:t>
              </a:r>
              <a:endParaRPr lang="en-US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1371600" y="5943600"/>
            <a:ext cx="4577753" cy="400110"/>
            <a:chOff x="838200" y="1676400"/>
            <a:chExt cx="4577753" cy="40011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914400" y="1676400"/>
              <a:ext cx="45015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multiple types of banking accounts?</a:t>
              </a:r>
            </a:p>
          </p:txBody>
        </p:sp>
        <p:sp>
          <p:nvSpPr>
            <p:cNvPr id="42" name="AutoShape 12"/>
            <p:cNvSpPr>
              <a:spLocks noChangeArrowheads="1"/>
            </p:cNvSpPr>
            <p:nvPr/>
          </p:nvSpPr>
          <p:spPr bwMode="auto">
            <a:xfrm>
              <a:off x="838200" y="1676400"/>
              <a:ext cx="304800" cy="3810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OOP Design 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5400" y="1371600"/>
            <a:ext cx="43204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BankAccount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// account state stored in private variables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private float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balance;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String name;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String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TransactionList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// etc</a:t>
            </a:r>
          </a:p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// public interface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public void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deposit(</a:t>
            </a:r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amount) 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…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}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public double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getCurrentBalance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…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}</a:t>
            </a:r>
          </a:p>
          <a:p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FFCC"/>
                </a:solidFill>
                <a:latin typeface="Arial" pitchFamily="34" charset="0"/>
                <a:cs typeface="Arial" pitchFamily="34" charset="0"/>
              </a:rPr>
              <a:t>public Report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prepareMonthlyReport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…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}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// etc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Java</a:t>
            </a:r>
          </a:p>
        </p:txBody>
      </p:sp>
      <p:sp>
        <p:nvSpPr>
          <p:cNvPr id="654347" name="Text Box 11"/>
          <p:cNvSpPr txBox="1">
            <a:spLocks noChangeArrowheads="1"/>
          </p:cNvSpPr>
          <p:nvPr/>
        </p:nvSpPr>
        <p:spPr bwMode="auto">
          <a:xfrm>
            <a:off x="533400" y="4648200"/>
            <a:ext cx="2312988" cy="466725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  <a:latin typeface="Arial" charset="0"/>
                <a:cs typeface="Arial" charset="0"/>
              </a:rPr>
              <a:t>Class Members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52600" y="3657600"/>
            <a:ext cx="3200400" cy="2590800"/>
            <a:chOff x="1104" y="1632"/>
            <a:chExt cx="2016" cy="1632"/>
          </a:xfrm>
        </p:grpSpPr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1920" y="2448"/>
              <a:ext cx="1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15" name="Group 16"/>
            <p:cNvGrpSpPr>
              <a:grpSpLocks/>
            </p:cNvGrpSpPr>
            <p:nvPr/>
          </p:nvGrpSpPr>
          <p:grpSpPr bwMode="auto">
            <a:xfrm>
              <a:off x="1104" y="1632"/>
              <a:ext cx="2016" cy="1632"/>
              <a:chOff x="1104" y="1632"/>
              <a:chExt cx="2016" cy="1632"/>
            </a:xfrm>
          </p:grpSpPr>
          <p:sp>
            <p:nvSpPr>
              <p:cNvPr id="8216" name="Text Box 4"/>
              <p:cNvSpPr txBox="1">
                <a:spLocks noChangeArrowheads="1"/>
              </p:cNvSpPr>
              <p:nvPr/>
            </p:nvSpPr>
            <p:spPr bwMode="auto">
              <a:xfrm>
                <a:off x="2016" y="2544"/>
                <a:ext cx="913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FFCC"/>
                    </a:solidFill>
                    <a:latin typeface="Arial" charset="0"/>
                    <a:cs typeface="Arial" charset="0"/>
                  </a:rPr>
                  <a:t>public:</a:t>
                </a:r>
                <a:r>
                  <a:rPr lang="en-US" dirty="0">
                    <a:latin typeface="Arial" charset="0"/>
                    <a:cs typeface="Arial" charset="0"/>
                  </a:rPr>
                  <a:t> </a:t>
                </a:r>
              </a:p>
              <a:p>
                <a:r>
                  <a:rPr lang="en-US" dirty="0">
                    <a:latin typeface="Arial" charset="0"/>
                    <a:cs typeface="Arial" charset="0"/>
                  </a:rPr>
                  <a:t>    </a:t>
                </a: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    Methods</a:t>
                </a:r>
              </a:p>
            </p:txBody>
          </p:sp>
          <p:sp>
            <p:nvSpPr>
              <p:cNvPr id="8217" name="Text Box 5"/>
              <p:cNvSpPr txBox="1">
                <a:spLocks noChangeArrowheads="1"/>
              </p:cNvSpPr>
              <p:nvPr/>
            </p:nvSpPr>
            <p:spPr bwMode="auto">
              <a:xfrm>
                <a:off x="2016" y="1728"/>
                <a:ext cx="869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FFCC"/>
                    </a:solidFill>
                    <a:latin typeface="Arial" charset="0"/>
                    <a:cs typeface="Arial" charset="0"/>
                  </a:rPr>
                  <a:t>private:</a:t>
                </a:r>
              </a:p>
              <a:p>
                <a:r>
                  <a:rPr lang="en-US" dirty="0">
                    <a:latin typeface="Arial" charset="0"/>
                    <a:cs typeface="Arial" charset="0"/>
                  </a:rPr>
                  <a:t>   </a:t>
                </a: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   Methods</a:t>
                </a:r>
              </a:p>
            </p:txBody>
          </p:sp>
          <p:sp>
            <p:nvSpPr>
              <p:cNvPr id="8218" name="Rectangle 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200" cy="163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9" name="Line 12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816" cy="57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0" name="Line 13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816" cy="72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203" name="Group 18"/>
          <p:cNvGrpSpPr>
            <a:grpSpLocks/>
          </p:cNvGrpSpPr>
          <p:nvPr/>
        </p:nvGrpSpPr>
        <p:grpSpPr bwMode="auto">
          <a:xfrm>
            <a:off x="914400" y="1905000"/>
            <a:ext cx="4494213" cy="400050"/>
            <a:chOff x="624" y="1248"/>
            <a:chExt cx="2831" cy="252"/>
          </a:xfrm>
        </p:grpSpPr>
        <p:sp>
          <p:nvSpPr>
            <p:cNvPr id="8210" name="Text Box 11"/>
            <p:cNvSpPr txBox="1">
              <a:spLocks noChangeArrowheads="1"/>
            </p:cNvSpPr>
            <p:nvPr/>
          </p:nvSpPr>
          <p:spPr bwMode="auto">
            <a:xfrm>
              <a:off x="624" y="1248"/>
              <a:ext cx="28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i="1" dirty="0">
                  <a:solidFill>
                    <a:srgbClr val="FF00FF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items 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+ methods 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= programs</a:t>
              </a:r>
            </a:p>
          </p:txBody>
        </p:sp>
        <p:sp>
          <p:nvSpPr>
            <p:cNvPr id="8211" name="AutoShape 12"/>
            <p:cNvSpPr>
              <a:spLocks noChangeArrowheads="1"/>
            </p:cNvSpPr>
            <p:nvPr/>
          </p:nvSpPr>
          <p:spPr bwMode="auto">
            <a:xfrm>
              <a:off x="624" y="12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14400" y="2895600"/>
            <a:ext cx="5105400" cy="400050"/>
            <a:chOff x="624" y="1248"/>
            <a:chExt cx="3216" cy="252"/>
          </a:xfrm>
        </p:grpSpPr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624" y="1248"/>
              <a:ext cx="3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   </a:t>
              </a:r>
              <a:r>
                <a:rPr lang="en-US" i="1">
                  <a:solidFill>
                    <a:srgbClr val="FF00FF"/>
                  </a:solidFill>
                </a:rPr>
                <a:t> </a:t>
              </a:r>
              <a:r>
                <a:rPr lang="en-US">
                  <a:solidFill>
                    <a:schemeClr val="bg1"/>
                  </a:solidFill>
                  <a:latin typeface="Arial" charset="0"/>
                  <a:cs typeface="Arial" charset="0"/>
                </a:rPr>
                <a:t>public interface + private implementation</a:t>
              </a:r>
            </a:p>
          </p:txBody>
        </p:sp>
        <p:sp>
          <p:nvSpPr>
            <p:cNvPr id="8209" name="AutoShape 12"/>
            <p:cNvSpPr>
              <a:spLocks noChangeArrowheads="1"/>
            </p:cNvSpPr>
            <p:nvPr/>
          </p:nvSpPr>
          <p:spPr bwMode="auto">
            <a:xfrm>
              <a:off x="624" y="1248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Objects &amp; Classes</a:t>
            </a:r>
          </a:p>
        </p:txBody>
      </p: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0" name="Text Box 11"/>
          <p:cNvSpPr txBox="1">
            <a:spLocks noChangeArrowheads="1"/>
          </p:cNvSpPr>
          <p:nvPr/>
        </p:nvSpPr>
        <p:spPr bwMode="auto">
          <a:xfrm>
            <a:off x="838200" y="1371600"/>
            <a:ext cx="78007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modern software system is </a:t>
            </a:r>
            <a:r>
              <a:rPr lang="en-US" i="1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a collection of interacting objects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that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communicate through well-defined</a:t>
            </a:r>
            <a:r>
              <a:rPr lang="en-US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interfaces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8208" name="Text Box 11"/>
          <p:cNvSpPr txBox="1">
            <a:spLocks noChangeArrowheads="1"/>
          </p:cNvSpPr>
          <p:nvPr/>
        </p:nvSpPr>
        <p:spPr bwMode="auto">
          <a:xfrm>
            <a:off x="609600" y="2514600"/>
            <a:ext cx="2064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An </a:t>
            </a:r>
            <a:r>
              <a:rPr lang="en-US" i="1" dirty="0">
                <a:solidFill>
                  <a:srgbClr val="FFFF00"/>
                </a:solidFill>
                <a:latin typeface="Arial" charset="0"/>
                <a:cs typeface="Arial" charset="0"/>
              </a:rPr>
              <a:t>object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 has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19200" y="3200400"/>
            <a:ext cx="4542601" cy="400110"/>
            <a:chOff x="1219200" y="3200400"/>
            <a:chExt cx="454260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3200400"/>
              <a:ext cx="4314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state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values of instance variables  </a:t>
              </a:r>
            </a:p>
          </p:txBody>
        </p:sp>
        <p:sp>
          <p:nvSpPr>
            <p:cNvPr id="20" name="4-Point Star 19"/>
            <p:cNvSpPr/>
            <p:nvPr/>
          </p:nvSpPr>
          <p:spPr bwMode="auto">
            <a:xfrm>
              <a:off x="1219200" y="3276600"/>
              <a:ext cx="228600" cy="304800"/>
            </a:xfrm>
            <a:prstGeom prst="star4">
              <a:avLst/>
            </a:prstGeom>
            <a:solidFill>
              <a:srgbClr val="00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19200" y="3962400"/>
            <a:ext cx="4573059" cy="400110"/>
            <a:chOff x="1219200" y="3200400"/>
            <a:chExt cx="4573059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1447800" y="3200400"/>
              <a:ext cx="4344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identity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distinguishable from others</a:t>
              </a:r>
            </a:p>
          </p:txBody>
        </p:sp>
        <p:sp>
          <p:nvSpPr>
            <p:cNvPr id="24" name="4-Point Star 23"/>
            <p:cNvSpPr/>
            <p:nvPr/>
          </p:nvSpPr>
          <p:spPr bwMode="auto">
            <a:xfrm>
              <a:off x="1219200" y="3276600"/>
              <a:ext cx="228600" cy="304800"/>
            </a:xfrm>
            <a:prstGeom prst="star4">
              <a:avLst/>
            </a:prstGeom>
            <a:solidFill>
              <a:srgbClr val="00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19200" y="4648200"/>
            <a:ext cx="6466461" cy="400110"/>
            <a:chOff x="1219200" y="3200400"/>
            <a:chExt cx="6466461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1447800" y="3200400"/>
              <a:ext cx="6237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– Application Programming Interface (API)</a:t>
              </a:r>
            </a:p>
          </p:txBody>
        </p:sp>
        <p:sp>
          <p:nvSpPr>
            <p:cNvPr id="27" name="4-Point Star 26"/>
            <p:cNvSpPr/>
            <p:nvPr/>
          </p:nvSpPr>
          <p:spPr bwMode="auto">
            <a:xfrm>
              <a:off x="1219200" y="3276600"/>
              <a:ext cx="228600" cy="304800"/>
            </a:xfrm>
            <a:prstGeom prst="star4">
              <a:avLst/>
            </a:prstGeom>
            <a:solidFill>
              <a:srgbClr val="00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24900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i="1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 </a:t>
            </a:r>
            <a:r>
              <a:rPr lang="en-US" i="1" dirty="0">
                <a:solidFill>
                  <a:srgbClr val="FFFF00"/>
                </a:solidFill>
                <a:latin typeface="Arial" charset="0"/>
                <a:cs typeface="Arial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 is a type.  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86873" y="6067455"/>
            <a:ext cx="15680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</a:t>
            </a:r>
            <a:r>
              <a:rPr lang="en-US" i="1">
                <a:solidFill>
                  <a:srgbClr val="FF00FF"/>
                </a:solidFill>
              </a:rPr>
              <a:t> </a:t>
            </a:r>
            <a:r>
              <a:rPr lang="en-US" i="1">
                <a:solidFill>
                  <a:srgbClr val="00B0F0"/>
                </a:solidFill>
                <a:latin typeface="Arial" charset="0"/>
                <a:cs typeface="Arial" charset="0"/>
              </a:rPr>
              <a:t>Point.java</a:t>
            </a:r>
            <a:endParaRPr lang="en-US" i="1" dirty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  <a:latin typeface="Arial" charset="0"/>
              </a:rPr>
              <a:t>Why Encapsulation is Your Friend?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1" y="1676400"/>
            <a:ext cx="5372106" cy="400050"/>
            <a:chOff x="624" y="2448"/>
            <a:chExt cx="3384" cy="252"/>
          </a:xfrm>
        </p:grpSpPr>
        <p:sp>
          <p:nvSpPr>
            <p:cNvPr id="2060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33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implementation independent of functionality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990602" y="2514600"/>
            <a:ext cx="7135824" cy="400050"/>
            <a:chOff x="624" y="2448"/>
            <a:chExt cx="4495" cy="252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44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prevention of writing applications that corrupt internal data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990601" y="3352800"/>
            <a:ext cx="7600962" cy="400050"/>
            <a:chOff x="624" y="2448"/>
            <a:chExt cx="4788" cy="252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47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preservation of 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ADT invariants (immutable variables =&gt; private)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990600" y="4267200"/>
            <a:ext cx="7319973" cy="400050"/>
            <a:chOff x="624" y="2448"/>
            <a:chExt cx="4611" cy="252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461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teamwork – breakup of a complex project into smaller pieces</a:t>
              </a: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990600" y="5257800"/>
            <a:ext cx="4319594" cy="400050"/>
            <a:chOff x="624" y="2448"/>
            <a:chExt cx="2721" cy="252"/>
          </a:xfrm>
        </p:grpSpPr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624" y="2448"/>
              <a:ext cx="192" cy="240"/>
            </a:xfrm>
            <a:prstGeom prst="irregularSeal1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27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documentation and maintainability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33FF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15589</TotalTime>
  <Words>516</Words>
  <Application>Microsoft Office PowerPoint</Application>
  <PresentationFormat>On-screen Show (4:3)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Blank Presentation</vt:lpstr>
      <vt:lpstr>Procedure-Based Programming</vt:lpstr>
      <vt:lpstr>Important Ideas in Software Design</vt:lpstr>
      <vt:lpstr>Object-Oriented Programming</vt:lpstr>
      <vt:lpstr>Principles of OOP</vt:lpstr>
      <vt:lpstr>Application: Banking</vt:lpstr>
      <vt:lpstr>OOP Design </vt:lpstr>
      <vt:lpstr>Java</vt:lpstr>
      <vt:lpstr>Objects &amp; Classes</vt:lpstr>
      <vt:lpstr>Why Encapsulation is Your Friend?</vt:lpstr>
      <vt:lpstr>Inheritance in Zoology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384</cp:revision>
  <dcterms:created xsi:type="dcterms:W3CDTF">1999-03-29T05:24:19Z</dcterms:created>
  <dcterms:modified xsi:type="dcterms:W3CDTF">2019-01-16T17:44:26Z</dcterms:modified>
</cp:coreProperties>
</file>