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81" r:id="rId2"/>
    <p:sldId id="384" r:id="rId3"/>
    <p:sldId id="259" r:id="rId4"/>
    <p:sldId id="272" r:id="rId5"/>
    <p:sldId id="273" r:id="rId6"/>
    <p:sldId id="277" r:id="rId7"/>
    <p:sldId id="382" r:id="rId8"/>
    <p:sldId id="280" r:id="rId9"/>
    <p:sldId id="291" r:id="rId10"/>
    <p:sldId id="297" r:id="rId11"/>
    <p:sldId id="299" r:id="rId12"/>
    <p:sldId id="385" r:id="rId13"/>
    <p:sldId id="308" r:id="rId14"/>
    <p:sldId id="380" r:id="rId15"/>
    <p:sldId id="319" r:id="rId16"/>
    <p:sldId id="386" r:id="rId17"/>
    <p:sldId id="379" r:id="rId18"/>
    <p:sldId id="378" r:id="rId19"/>
    <p:sldId id="350" r:id="rId20"/>
    <p:sldId id="368" r:id="rId21"/>
    <p:sldId id="371" r:id="rId22"/>
    <p:sldId id="37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9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C58A36B-CF8F-4592-BA27-AD4EDA338186}" type="datetimeFigureOut">
              <a:rPr lang="en-US" smtClean="0"/>
              <a:t>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79C6E-1161-4733-B6A4-072B3B050506}" type="slidenum">
              <a:rPr lang="en-US" smtClean="0"/>
              <a:t>‹#›</a:t>
            </a:fld>
            <a:endParaRPr lang="en-US"/>
          </a:p>
        </p:txBody>
      </p:sp>
    </p:spTree>
    <p:extLst>
      <p:ext uri="{BB962C8B-B14F-4D97-AF65-F5344CB8AC3E}">
        <p14:creationId xmlns:p14="http://schemas.microsoft.com/office/powerpoint/2010/main" val="1884406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58A36B-CF8F-4592-BA27-AD4EDA338186}" type="datetimeFigureOut">
              <a:rPr lang="en-US" smtClean="0"/>
              <a:t>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79C6E-1161-4733-B6A4-072B3B050506}" type="slidenum">
              <a:rPr lang="en-US" smtClean="0"/>
              <a:t>‹#›</a:t>
            </a:fld>
            <a:endParaRPr lang="en-US"/>
          </a:p>
        </p:txBody>
      </p:sp>
    </p:spTree>
    <p:extLst>
      <p:ext uri="{BB962C8B-B14F-4D97-AF65-F5344CB8AC3E}">
        <p14:creationId xmlns:p14="http://schemas.microsoft.com/office/powerpoint/2010/main" val="2533238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58A36B-CF8F-4592-BA27-AD4EDA338186}" type="datetimeFigureOut">
              <a:rPr lang="en-US" smtClean="0"/>
              <a:t>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79C6E-1161-4733-B6A4-072B3B050506}" type="slidenum">
              <a:rPr lang="en-US" smtClean="0"/>
              <a:t>‹#›</a:t>
            </a:fld>
            <a:endParaRPr lang="en-US"/>
          </a:p>
        </p:txBody>
      </p:sp>
    </p:spTree>
    <p:extLst>
      <p:ext uri="{BB962C8B-B14F-4D97-AF65-F5344CB8AC3E}">
        <p14:creationId xmlns:p14="http://schemas.microsoft.com/office/powerpoint/2010/main" val="2813257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58A36B-CF8F-4592-BA27-AD4EDA338186}" type="datetimeFigureOut">
              <a:rPr lang="en-US" smtClean="0"/>
              <a:t>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79C6E-1161-4733-B6A4-072B3B050506}" type="slidenum">
              <a:rPr lang="en-US" smtClean="0"/>
              <a:t>‹#›</a:t>
            </a:fld>
            <a:endParaRPr lang="en-US"/>
          </a:p>
        </p:txBody>
      </p:sp>
    </p:spTree>
    <p:extLst>
      <p:ext uri="{BB962C8B-B14F-4D97-AF65-F5344CB8AC3E}">
        <p14:creationId xmlns:p14="http://schemas.microsoft.com/office/powerpoint/2010/main" val="2453122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58A36B-CF8F-4592-BA27-AD4EDA338186}" type="datetimeFigureOut">
              <a:rPr lang="en-US" smtClean="0"/>
              <a:t>2/13/2019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79C6E-1161-4733-B6A4-072B3B050506}" type="slidenum">
              <a:rPr lang="en-US" smtClean="0"/>
              <a:t>‹#›</a:t>
            </a:fld>
            <a:endParaRPr lang="en-US"/>
          </a:p>
        </p:txBody>
      </p:sp>
    </p:spTree>
    <p:extLst>
      <p:ext uri="{BB962C8B-B14F-4D97-AF65-F5344CB8AC3E}">
        <p14:creationId xmlns:p14="http://schemas.microsoft.com/office/powerpoint/2010/main" val="4252843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58A36B-CF8F-4592-BA27-AD4EDA338186}" type="datetimeFigureOut">
              <a:rPr lang="en-US" smtClean="0"/>
              <a:t>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79C6E-1161-4733-B6A4-072B3B050506}" type="slidenum">
              <a:rPr lang="en-US" smtClean="0"/>
              <a:t>‹#›</a:t>
            </a:fld>
            <a:endParaRPr lang="en-US"/>
          </a:p>
        </p:txBody>
      </p:sp>
    </p:spTree>
    <p:extLst>
      <p:ext uri="{BB962C8B-B14F-4D97-AF65-F5344CB8AC3E}">
        <p14:creationId xmlns:p14="http://schemas.microsoft.com/office/powerpoint/2010/main" val="3679100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C58A36B-CF8F-4592-BA27-AD4EDA338186}" type="datetimeFigureOut">
              <a:rPr lang="en-US" smtClean="0"/>
              <a:t>2/13/2019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079C6E-1161-4733-B6A4-072B3B050506}" type="slidenum">
              <a:rPr lang="en-US" smtClean="0"/>
              <a:t>‹#›</a:t>
            </a:fld>
            <a:endParaRPr lang="en-US"/>
          </a:p>
        </p:txBody>
      </p:sp>
    </p:spTree>
    <p:extLst>
      <p:ext uri="{BB962C8B-B14F-4D97-AF65-F5344CB8AC3E}">
        <p14:creationId xmlns:p14="http://schemas.microsoft.com/office/powerpoint/2010/main" val="2369816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C58A36B-CF8F-4592-BA27-AD4EDA338186}" type="datetimeFigureOut">
              <a:rPr lang="en-US" smtClean="0"/>
              <a:t>2/13/2019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079C6E-1161-4733-B6A4-072B3B050506}" type="slidenum">
              <a:rPr lang="en-US" smtClean="0"/>
              <a:t>‹#›</a:t>
            </a:fld>
            <a:endParaRPr lang="en-US"/>
          </a:p>
        </p:txBody>
      </p:sp>
    </p:spTree>
    <p:extLst>
      <p:ext uri="{BB962C8B-B14F-4D97-AF65-F5344CB8AC3E}">
        <p14:creationId xmlns:p14="http://schemas.microsoft.com/office/powerpoint/2010/main" val="1774491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58A36B-CF8F-4592-BA27-AD4EDA338186}" type="datetimeFigureOut">
              <a:rPr lang="en-US" smtClean="0"/>
              <a:t>2/13/2019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079C6E-1161-4733-B6A4-072B3B050506}" type="slidenum">
              <a:rPr lang="en-US" smtClean="0"/>
              <a:t>‹#›</a:t>
            </a:fld>
            <a:endParaRPr lang="en-US"/>
          </a:p>
        </p:txBody>
      </p:sp>
    </p:spTree>
    <p:extLst>
      <p:ext uri="{BB962C8B-B14F-4D97-AF65-F5344CB8AC3E}">
        <p14:creationId xmlns:p14="http://schemas.microsoft.com/office/powerpoint/2010/main" val="3941890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58A36B-CF8F-4592-BA27-AD4EDA338186}" type="datetimeFigureOut">
              <a:rPr lang="en-US" smtClean="0"/>
              <a:t>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79C6E-1161-4733-B6A4-072B3B050506}" type="slidenum">
              <a:rPr lang="en-US" smtClean="0"/>
              <a:t>‹#›</a:t>
            </a:fld>
            <a:endParaRPr lang="en-US"/>
          </a:p>
        </p:txBody>
      </p:sp>
    </p:spTree>
    <p:extLst>
      <p:ext uri="{BB962C8B-B14F-4D97-AF65-F5344CB8AC3E}">
        <p14:creationId xmlns:p14="http://schemas.microsoft.com/office/powerpoint/2010/main" val="4080055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58A36B-CF8F-4592-BA27-AD4EDA338186}" type="datetimeFigureOut">
              <a:rPr lang="en-US" smtClean="0"/>
              <a:t>2/13/2019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79C6E-1161-4733-B6A4-072B3B050506}" type="slidenum">
              <a:rPr lang="en-US" smtClean="0"/>
              <a:t>‹#›</a:t>
            </a:fld>
            <a:endParaRPr lang="en-US"/>
          </a:p>
        </p:txBody>
      </p:sp>
    </p:spTree>
    <p:extLst>
      <p:ext uri="{BB962C8B-B14F-4D97-AF65-F5344CB8AC3E}">
        <p14:creationId xmlns:p14="http://schemas.microsoft.com/office/powerpoint/2010/main" val="2307981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58A36B-CF8F-4592-BA27-AD4EDA338186}" type="datetimeFigureOut">
              <a:rPr lang="en-US" smtClean="0"/>
              <a:t>2/13/2019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079C6E-1161-4733-B6A4-072B3B050506}" type="slidenum">
              <a:rPr lang="en-US" smtClean="0"/>
              <a:t>‹#›</a:t>
            </a:fld>
            <a:endParaRPr lang="en-US"/>
          </a:p>
        </p:txBody>
      </p:sp>
    </p:spTree>
    <p:extLst>
      <p:ext uri="{BB962C8B-B14F-4D97-AF65-F5344CB8AC3E}">
        <p14:creationId xmlns:p14="http://schemas.microsoft.com/office/powerpoint/2010/main" val="2453763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152400"/>
            <a:ext cx="8229600" cy="914400"/>
          </a:xfrm>
        </p:spPr>
        <p:txBody>
          <a:bodyPr/>
          <a:lstStyle/>
          <a:p>
            <a:pPr eaLnBrk="1" hangingPunct="1"/>
            <a:r>
              <a:rPr lang="en-US" b="1" i="1"/>
              <a:t>Exam Tips</a:t>
            </a:r>
          </a:p>
        </p:txBody>
      </p:sp>
      <p:sp>
        <p:nvSpPr>
          <p:cNvPr id="4099" name="Rectangle 3"/>
          <p:cNvSpPr>
            <a:spLocks noGrp="1" noChangeArrowheads="1"/>
          </p:cNvSpPr>
          <p:nvPr>
            <p:ph type="body" sz="half" idx="1"/>
          </p:nvPr>
        </p:nvSpPr>
        <p:spPr>
          <a:xfrm>
            <a:off x="457200" y="1371600"/>
            <a:ext cx="4038600" cy="4953000"/>
          </a:xfrm>
        </p:spPr>
        <p:txBody>
          <a:bodyPr>
            <a:normAutofit lnSpcReduction="10000"/>
          </a:bodyPr>
          <a:lstStyle/>
          <a:p>
            <a:pPr marL="533400" indent="-533400" eaLnBrk="1" hangingPunct="1">
              <a:buFontTx/>
              <a:buNone/>
              <a:defRPr/>
            </a:pPr>
            <a:r>
              <a:rPr lang="en-US" sz="2300" b="1" dirty="0"/>
              <a:t>DO</a:t>
            </a:r>
          </a:p>
          <a:p>
            <a:pPr marL="533400" indent="-533400" eaLnBrk="1" hangingPunct="1">
              <a:buFontTx/>
              <a:buAutoNum type="arabicParenBoth"/>
              <a:defRPr/>
            </a:pPr>
            <a:r>
              <a:rPr lang="en-US" sz="2300" dirty="0"/>
              <a:t>Be clear and succinct</a:t>
            </a:r>
          </a:p>
          <a:p>
            <a:pPr marL="533400" indent="-533400" eaLnBrk="1" hangingPunct="1">
              <a:buFontTx/>
              <a:buAutoNum type="arabicParenBoth"/>
              <a:defRPr/>
            </a:pPr>
            <a:r>
              <a:rPr lang="en-US" sz="2300" dirty="0"/>
              <a:t>Use your own words</a:t>
            </a:r>
          </a:p>
          <a:p>
            <a:pPr marL="533400" indent="-533400" eaLnBrk="1" hangingPunct="1">
              <a:buFontTx/>
              <a:buAutoNum type="arabicParenBoth"/>
              <a:defRPr/>
            </a:pPr>
            <a:r>
              <a:rPr lang="en-US" sz="2300" dirty="0"/>
              <a:t>Stay focused on answering the question</a:t>
            </a:r>
          </a:p>
          <a:p>
            <a:pPr marL="533400" indent="-533400" eaLnBrk="1" hangingPunct="1">
              <a:buFontTx/>
              <a:buAutoNum type="arabicParenBoth"/>
              <a:defRPr/>
            </a:pPr>
            <a:r>
              <a:rPr lang="en-US" sz="2300" dirty="0"/>
              <a:t>Develop/ articulate ideas in sufficient depth</a:t>
            </a:r>
          </a:p>
          <a:p>
            <a:pPr marL="533400" indent="-533400" eaLnBrk="1" hangingPunct="1">
              <a:buFontTx/>
              <a:buAutoNum type="arabicParenBoth"/>
              <a:defRPr/>
            </a:pPr>
            <a:r>
              <a:rPr lang="en-US" sz="2300" dirty="0"/>
              <a:t>Provide examples</a:t>
            </a:r>
          </a:p>
          <a:p>
            <a:pPr marL="533400" indent="-533400" eaLnBrk="1" hangingPunct="1">
              <a:buFontTx/>
              <a:buAutoNum type="arabicParenBoth"/>
              <a:defRPr/>
            </a:pPr>
            <a:r>
              <a:rPr lang="en-US" sz="2300" dirty="0"/>
              <a:t>Engage your analysis with the texts</a:t>
            </a:r>
          </a:p>
          <a:p>
            <a:pPr marL="533400" indent="-533400" eaLnBrk="1" hangingPunct="1">
              <a:buFontTx/>
              <a:buAutoNum type="arabicParenBoth"/>
              <a:defRPr/>
            </a:pPr>
            <a:r>
              <a:rPr lang="en-US" sz="2300" b="1" dirty="0">
                <a:solidFill>
                  <a:srgbClr val="FF0000"/>
                </a:solidFill>
              </a:rPr>
              <a:t>Demonstrate your understanding of the texts!!</a:t>
            </a:r>
          </a:p>
        </p:txBody>
      </p:sp>
      <p:sp>
        <p:nvSpPr>
          <p:cNvPr id="27652" name="Rectangle 4"/>
          <p:cNvSpPr>
            <a:spLocks noGrp="1" noChangeArrowheads="1"/>
          </p:cNvSpPr>
          <p:nvPr>
            <p:ph type="body" sz="half" idx="2"/>
          </p:nvPr>
        </p:nvSpPr>
        <p:spPr>
          <a:xfrm>
            <a:off x="4648200" y="1371600"/>
            <a:ext cx="4038600" cy="5029200"/>
          </a:xfrm>
        </p:spPr>
        <p:txBody>
          <a:bodyPr/>
          <a:lstStyle/>
          <a:p>
            <a:pPr marL="533400" indent="-533400" eaLnBrk="1" hangingPunct="1">
              <a:buFontTx/>
              <a:buNone/>
            </a:pPr>
            <a:r>
              <a:rPr lang="en-US" sz="2300" b="1"/>
              <a:t>DON’T</a:t>
            </a:r>
          </a:p>
          <a:p>
            <a:pPr marL="533400" indent="-533400" eaLnBrk="1" hangingPunct="1">
              <a:buFontTx/>
              <a:buAutoNum type="arabicParenBoth"/>
            </a:pPr>
            <a:r>
              <a:rPr lang="en-US" sz="2300"/>
              <a:t>Give long intros</a:t>
            </a:r>
          </a:p>
          <a:p>
            <a:pPr marL="533400" indent="-533400" eaLnBrk="1" hangingPunct="1">
              <a:buFontTx/>
              <a:buAutoNum type="arabicParenBoth"/>
            </a:pPr>
            <a:r>
              <a:rPr lang="en-US" sz="2300"/>
              <a:t>Just repeat things said in lecture/ power-points</a:t>
            </a:r>
          </a:p>
          <a:p>
            <a:pPr marL="533400" indent="-533400" eaLnBrk="1" hangingPunct="1">
              <a:buFontTx/>
              <a:buAutoNum type="arabicParenBoth"/>
            </a:pPr>
            <a:r>
              <a:rPr lang="en-US" sz="2300"/>
              <a:t>Go off on tangents</a:t>
            </a:r>
          </a:p>
          <a:p>
            <a:pPr marL="533400" indent="-533400" eaLnBrk="1" hangingPunct="1">
              <a:buFontTx/>
              <a:buAutoNum type="arabicParenBoth"/>
            </a:pPr>
            <a:r>
              <a:rPr lang="en-US" sz="2300"/>
              <a:t>State something without explaining it</a:t>
            </a:r>
          </a:p>
          <a:p>
            <a:pPr marL="533400" indent="-533400" eaLnBrk="1" hangingPunct="1">
              <a:buFontTx/>
              <a:buAutoNum type="arabicParenBoth"/>
            </a:pPr>
            <a:r>
              <a:rPr lang="en-US" sz="2300"/>
              <a:t>Mischaracterize the views you discuss</a:t>
            </a:r>
          </a:p>
          <a:p>
            <a:pPr marL="533400" indent="-533400" eaLnBrk="1" hangingPunct="1"/>
            <a:endParaRPr lang="en-US" sz="2400"/>
          </a:p>
        </p:txBody>
      </p:sp>
    </p:spTree>
    <p:extLst>
      <p:ext uri="{BB962C8B-B14F-4D97-AF65-F5344CB8AC3E}">
        <p14:creationId xmlns:p14="http://schemas.microsoft.com/office/powerpoint/2010/main" val="57735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3600" b="1"/>
              <a:t>Science and Society (1931)</a:t>
            </a:r>
          </a:p>
        </p:txBody>
      </p:sp>
      <p:sp>
        <p:nvSpPr>
          <p:cNvPr id="15363" name="Rectangle 3"/>
          <p:cNvSpPr>
            <a:spLocks noGrp="1" noChangeArrowheads="1"/>
          </p:cNvSpPr>
          <p:nvPr>
            <p:ph type="body" idx="1"/>
          </p:nvPr>
        </p:nvSpPr>
        <p:spPr/>
        <p:txBody>
          <a:bodyPr/>
          <a:lstStyle/>
          <a:p>
            <a:pPr eaLnBrk="1" hangingPunct="1">
              <a:defRPr/>
            </a:pPr>
            <a:r>
              <a:rPr lang="en-US" dirty="0">
                <a:solidFill>
                  <a:srgbClr val="002060"/>
                </a:solidFill>
              </a:rPr>
              <a:t>Main argument: </a:t>
            </a:r>
            <a:r>
              <a:rPr lang="en-US" dirty="0"/>
              <a:t>concerns the role of technology in society</a:t>
            </a:r>
          </a:p>
          <a:p>
            <a:pPr eaLnBrk="1" hangingPunct="1">
              <a:defRPr/>
            </a:pPr>
            <a:endParaRPr lang="en-US" dirty="0"/>
          </a:p>
          <a:p>
            <a:pPr eaLnBrk="1" hangingPunct="1">
              <a:defRPr/>
            </a:pPr>
            <a:r>
              <a:rPr lang="en-US" dirty="0"/>
              <a:t>The </a:t>
            </a:r>
            <a:r>
              <a:rPr lang="en-US" dirty="0">
                <a:solidFill>
                  <a:srgbClr val="4049FE"/>
                </a:solidFill>
              </a:rPr>
              <a:t>application of science and technology in society </a:t>
            </a:r>
            <a:r>
              <a:rPr lang="en-US" dirty="0">
                <a:solidFill>
                  <a:srgbClr val="FF0000"/>
                </a:solidFill>
              </a:rPr>
              <a:t>should be self-consciously </a:t>
            </a:r>
            <a:r>
              <a:rPr lang="en-US" i="1" dirty="0">
                <a:solidFill>
                  <a:srgbClr val="FF0000"/>
                </a:solidFill>
              </a:rPr>
              <a:t>planned</a:t>
            </a:r>
            <a:endParaRPr lang="en-US" dirty="0">
              <a:solidFill>
                <a:srgbClr val="FF0000"/>
              </a:solidFill>
            </a:endParaRPr>
          </a:p>
        </p:txBody>
      </p:sp>
    </p:spTree>
    <p:extLst>
      <p:ext uri="{BB962C8B-B14F-4D97-AF65-F5344CB8AC3E}">
        <p14:creationId xmlns:p14="http://schemas.microsoft.com/office/powerpoint/2010/main" val="40832738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b="1" i="1">
                <a:solidFill>
                  <a:srgbClr val="FF0000"/>
                </a:solidFill>
              </a:rPr>
              <a:t>The “Great Contradiction”</a:t>
            </a:r>
          </a:p>
        </p:txBody>
      </p:sp>
      <p:sp>
        <p:nvSpPr>
          <p:cNvPr id="18435" name="Content Placeholder 2"/>
          <p:cNvSpPr>
            <a:spLocks noGrp="1"/>
          </p:cNvSpPr>
          <p:nvPr>
            <p:ph idx="1"/>
          </p:nvPr>
        </p:nvSpPr>
        <p:spPr/>
        <p:txBody>
          <a:bodyPr/>
          <a:lstStyle/>
          <a:p>
            <a:endParaRPr lang="en-US" i="1" dirty="0"/>
          </a:p>
          <a:p>
            <a:pPr>
              <a:buFont typeface="Wingdings" pitchFamily="2" charset="2"/>
              <a:buChar char="v"/>
            </a:pPr>
            <a:r>
              <a:rPr lang="en-US" i="1" dirty="0"/>
              <a:t> Careful planning in </a:t>
            </a:r>
            <a:r>
              <a:rPr lang="en-US" b="1" i="1" dirty="0">
                <a:solidFill>
                  <a:srgbClr val="4049FE"/>
                </a:solidFill>
              </a:rPr>
              <a:t>gaining</a:t>
            </a:r>
            <a:r>
              <a:rPr lang="en-US" i="1" dirty="0"/>
              <a:t> scientific knowledge</a:t>
            </a:r>
          </a:p>
          <a:p>
            <a:endParaRPr lang="en-US" dirty="0"/>
          </a:p>
          <a:p>
            <a:pPr>
              <a:buFont typeface="Wingdings" pitchFamily="2" charset="2"/>
              <a:buChar char="v"/>
            </a:pPr>
            <a:r>
              <a:rPr lang="en-US" i="1" dirty="0"/>
              <a:t> No planning in </a:t>
            </a:r>
            <a:r>
              <a:rPr lang="en-US" b="1" i="1" dirty="0">
                <a:solidFill>
                  <a:srgbClr val="4049FE"/>
                </a:solidFill>
              </a:rPr>
              <a:t>applying</a:t>
            </a:r>
            <a:r>
              <a:rPr lang="en-US" i="1" dirty="0"/>
              <a:t> this knowledge</a:t>
            </a:r>
          </a:p>
        </p:txBody>
      </p:sp>
    </p:spTree>
    <p:extLst>
      <p:ext uri="{BB962C8B-B14F-4D97-AF65-F5344CB8AC3E}">
        <p14:creationId xmlns:p14="http://schemas.microsoft.com/office/powerpoint/2010/main" val="765469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b="1" dirty="0"/>
              <a:t>In his paper, “By Nature and by Art,” John Dewey articulates a distinction between ‘knowledge by nature’ and ‘knowledge by art.’ Explain Dewey’s distinction and its significance for his views on technology. In particular, explain why Dewey thinks the traditional ideal of ‘knowledge by nature’ should be </a:t>
            </a:r>
            <a:r>
              <a:rPr lang="en-US" b="1" i="1" dirty="0"/>
              <a:t>replaced</a:t>
            </a:r>
            <a:r>
              <a:rPr lang="en-US" b="1" dirty="0"/>
              <a:t> by the ideal of ‘knowledge by art’ and the role that technology plays in Dewey’s preferred ideal of knowledge.</a:t>
            </a:r>
            <a:endParaRPr lang="en-US" dirty="0"/>
          </a:p>
        </p:txBody>
      </p:sp>
    </p:spTree>
    <p:extLst>
      <p:ext uri="{BB962C8B-B14F-4D97-AF65-F5344CB8AC3E}">
        <p14:creationId xmlns:p14="http://schemas.microsoft.com/office/powerpoint/2010/main" val="1349195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defRPr/>
            </a:pPr>
            <a:r>
              <a:rPr lang="en-US" b="1" i="1" dirty="0">
                <a:solidFill>
                  <a:srgbClr val="4049FE"/>
                </a:solidFill>
              </a:rPr>
              <a:t>By Nature and by Art (1944)</a:t>
            </a:r>
          </a:p>
        </p:txBody>
      </p:sp>
      <p:sp>
        <p:nvSpPr>
          <p:cNvPr id="5123" name="Rectangle 3"/>
          <p:cNvSpPr>
            <a:spLocks noGrp="1" noChangeArrowheads="1"/>
          </p:cNvSpPr>
          <p:nvPr>
            <p:ph type="body" idx="1"/>
          </p:nvPr>
        </p:nvSpPr>
        <p:spPr>
          <a:xfrm>
            <a:off x="457200" y="1600200"/>
            <a:ext cx="8229600" cy="4953000"/>
          </a:xfrm>
        </p:spPr>
        <p:txBody>
          <a:bodyPr/>
          <a:lstStyle/>
          <a:p>
            <a:pPr marL="609600" indent="-609600" eaLnBrk="1" hangingPunct="1">
              <a:buFont typeface="Wingdings" pitchFamily="2" charset="2"/>
              <a:buChar char="Ø"/>
              <a:defRPr/>
            </a:pPr>
            <a:r>
              <a:rPr lang="en-US" dirty="0">
                <a:solidFill>
                  <a:srgbClr val="FF0000"/>
                </a:solidFill>
              </a:rPr>
              <a:t>Two related arguments:</a:t>
            </a:r>
          </a:p>
          <a:p>
            <a:pPr marL="609600" indent="-609600" eaLnBrk="1" hangingPunct="1">
              <a:defRPr/>
            </a:pPr>
            <a:endParaRPr lang="en-US" sz="1200" dirty="0"/>
          </a:p>
          <a:p>
            <a:pPr marL="609600" indent="-609600" eaLnBrk="1" hangingPunct="1">
              <a:buFontTx/>
              <a:buAutoNum type="arabicParenBoth"/>
              <a:defRPr/>
            </a:pPr>
            <a:r>
              <a:rPr lang="en-US" dirty="0"/>
              <a:t>The role of technology in science has not been sufficiently recognized</a:t>
            </a:r>
          </a:p>
          <a:p>
            <a:pPr marL="609600" indent="-609600" eaLnBrk="1" hangingPunct="1">
              <a:buFontTx/>
              <a:buAutoNum type="arabicParenBoth"/>
              <a:defRPr/>
            </a:pPr>
            <a:endParaRPr lang="en-US" dirty="0"/>
          </a:p>
          <a:p>
            <a:pPr marL="609600" indent="-609600" eaLnBrk="1" hangingPunct="1">
              <a:buFontTx/>
              <a:buNone/>
              <a:defRPr/>
            </a:pPr>
            <a:r>
              <a:rPr lang="en-US" dirty="0"/>
              <a:t>(2) The traditional ideal of ‘knowledge by nature’ (</a:t>
            </a:r>
            <a:r>
              <a:rPr lang="en-US" i="1" dirty="0"/>
              <a:t>knowledge by theory</a:t>
            </a:r>
            <a:r>
              <a:rPr lang="en-US" dirty="0"/>
              <a:t>) should be replaced by the ideal of ‘knowledge by art’ (</a:t>
            </a:r>
            <a:r>
              <a:rPr lang="en-US" i="1" dirty="0"/>
              <a:t>knowledge by practice</a:t>
            </a:r>
            <a:r>
              <a:rPr lang="en-US" dirty="0"/>
              <a:t>) </a:t>
            </a:r>
          </a:p>
        </p:txBody>
      </p:sp>
    </p:spTree>
    <p:extLst>
      <p:ext uri="{BB962C8B-B14F-4D97-AF65-F5344CB8AC3E}">
        <p14:creationId xmlns:p14="http://schemas.microsoft.com/office/powerpoint/2010/main" val="19557397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23">
                                            <p:txEl>
                                              <p:pRg st="2" end="2"/>
                                            </p:txEl>
                                          </p:spTgt>
                                        </p:tgtEl>
                                        <p:attrNameLst>
                                          <p:attrName>style.visibility</p:attrName>
                                        </p:attrNameLst>
                                      </p:cBhvr>
                                      <p:to>
                                        <p:strVal val="visible"/>
                                      </p:to>
                                    </p:set>
                                    <p:anim calcmode="lin" valueType="num">
                                      <p:cBhvr additive="base">
                                        <p:cTn id="13"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anim calcmode="lin" valueType="num">
                                      <p:cBhvr additive="base">
                                        <p:cTn id="19"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defRPr/>
            </a:pPr>
            <a:r>
              <a:rPr lang="en-US" b="1" dirty="0">
                <a:solidFill>
                  <a:srgbClr val="4049FE"/>
                </a:solidFill>
              </a:rPr>
              <a:t>By Nature and by Art</a:t>
            </a:r>
          </a:p>
        </p:txBody>
      </p:sp>
      <p:sp>
        <p:nvSpPr>
          <p:cNvPr id="20483" name="Rectangle 3"/>
          <p:cNvSpPr>
            <a:spLocks noGrp="1" noChangeArrowheads="1"/>
          </p:cNvSpPr>
          <p:nvPr>
            <p:ph type="body" sz="half" idx="1"/>
          </p:nvPr>
        </p:nvSpPr>
        <p:spPr>
          <a:xfrm>
            <a:off x="152400" y="1600200"/>
            <a:ext cx="4343400" cy="5029200"/>
          </a:xfrm>
        </p:spPr>
        <p:txBody>
          <a:bodyPr/>
          <a:lstStyle/>
          <a:p>
            <a:pPr eaLnBrk="1" hangingPunct="1"/>
            <a:r>
              <a:rPr lang="en-US" b="1" i="1"/>
              <a:t>Knowledge by Nature</a:t>
            </a:r>
          </a:p>
          <a:p>
            <a:pPr eaLnBrk="1" hangingPunct="1"/>
            <a:endParaRPr lang="en-US" sz="1200" b="1" i="1"/>
          </a:p>
          <a:p>
            <a:pPr eaLnBrk="1" hangingPunct="1"/>
            <a:r>
              <a:rPr lang="en-US"/>
              <a:t>result of </a:t>
            </a:r>
            <a:r>
              <a:rPr lang="en-US" i="1"/>
              <a:t>theorizing</a:t>
            </a:r>
          </a:p>
          <a:p>
            <a:pPr eaLnBrk="1" hangingPunct="1"/>
            <a:endParaRPr lang="en-US" sz="1200" i="1"/>
          </a:p>
          <a:p>
            <a:pPr eaLnBrk="1" hangingPunct="1"/>
            <a:r>
              <a:rPr lang="en-US"/>
              <a:t>Relies on reason, rather than sense experience</a:t>
            </a:r>
          </a:p>
          <a:p>
            <a:pPr eaLnBrk="1" hangingPunct="1"/>
            <a:endParaRPr lang="en-US" sz="1200"/>
          </a:p>
          <a:p>
            <a:pPr eaLnBrk="1" hangingPunct="1"/>
            <a:r>
              <a:rPr lang="en-US"/>
              <a:t>Aim: obtain knowledge of essences</a:t>
            </a:r>
          </a:p>
          <a:p>
            <a:pPr eaLnBrk="1" hangingPunct="1"/>
            <a:endParaRPr lang="en-US" sz="1200"/>
          </a:p>
          <a:p>
            <a:pPr eaLnBrk="1" hangingPunct="1"/>
            <a:r>
              <a:rPr lang="en-US"/>
              <a:t>Theoretical knowledge</a:t>
            </a:r>
          </a:p>
          <a:p>
            <a:pPr eaLnBrk="1" hangingPunct="1"/>
            <a:endParaRPr lang="en-US"/>
          </a:p>
          <a:p>
            <a:pPr eaLnBrk="1" hangingPunct="1"/>
            <a:endParaRPr lang="en-US"/>
          </a:p>
        </p:txBody>
      </p:sp>
      <p:sp>
        <p:nvSpPr>
          <p:cNvPr id="20484" name="Rectangle 4"/>
          <p:cNvSpPr>
            <a:spLocks noGrp="1" noChangeArrowheads="1"/>
          </p:cNvSpPr>
          <p:nvPr>
            <p:ph type="body" sz="half" idx="2"/>
          </p:nvPr>
        </p:nvSpPr>
        <p:spPr>
          <a:xfrm>
            <a:off x="4648200" y="1600200"/>
            <a:ext cx="4343400" cy="5105400"/>
          </a:xfrm>
        </p:spPr>
        <p:txBody>
          <a:bodyPr/>
          <a:lstStyle/>
          <a:p>
            <a:pPr eaLnBrk="1" hangingPunct="1"/>
            <a:r>
              <a:rPr lang="en-US" b="1" i="1"/>
              <a:t>Knowledge by Art</a:t>
            </a:r>
          </a:p>
          <a:p>
            <a:pPr eaLnBrk="1" hangingPunct="1"/>
            <a:endParaRPr lang="en-US" sz="1200" b="1" i="1"/>
          </a:p>
          <a:p>
            <a:pPr eaLnBrk="1" hangingPunct="1"/>
            <a:r>
              <a:rPr lang="en-US"/>
              <a:t>result of </a:t>
            </a:r>
            <a:r>
              <a:rPr lang="en-US" i="1"/>
              <a:t>experimenting</a:t>
            </a:r>
          </a:p>
          <a:p>
            <a:pPr eaLnBrk="1" hangingPunct="1"/>
            <a:endParaRPr lang="en-US" sz="1200" i="1"/>
          </a:p>
          <a:p>
            <a:pPr eaLnBrk="1" hangingPunct="1"/>
            <a:r>
              <a:rPr lang="en-US"/>
              <a:t>Relies on production and generation </a:t>
            </a:r>
          </a:p>
          <a:p>
            <a:pPr eaLnBrk="1" hangingPunct="1"/>
            <a:endParaRPr lang="en-US" sz="1200"/>
          </a:p>
          <a:p>
            <a:pPr eaLnBrk="1" hangingPunct="1"/>
            <a:r>
              <a:rPr lang="en-US"/>
              <a:t>Aim: obtain knowledge of prac. consequences</a:t>
            </a:r>
          </a:p>
          <a:p>
            <a:pPr eaLnBrk="1" hangingPunct="1"/>
            <a:endParaRPr lang="en-US" sz="1200"/>
          </a:p>
          <a:p>
            <a:pPr eaLnBrk="1" hangingPunct="1"/>
            <a:r>
              <a:rPr lang="en-US"/>
              <a:t>Practical knowledge</a:t>
            </a:r>
          </a:p>
        </p:txBody>
      </p:sp>
    </p:spTree>
    <p:extLst>
      <p:ext uri="{BB962C8B-B14F-4D97-AF65-F5344CB8AC3E}">
        <p14:creationId xmlns:p14="http://schemas.microsoft.com/office/powerpoint/2010/main" val="3213997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solidFill>
                  <a:srgbClr val="FF0000"/>
                </a:solidFill>
              </a:rPr>
              <a:t>“Knowledge by art”</a:t>
            </a:r>
          </a:p>
        </p:txBody>
      </p:sp>
      <p:sp>
        <p:nvSpPr>
          <p:cNvPr id="11267" name="Content Placeholder 2"/>
          <p:cNvSpPr>
            <a:spLocks noGrp="1"/>
          </p:cNvSpPr>
          <p:nvPr>
            <p:ph idx="1"/>
          </p:nvPr>
        </p:nvSpPr>
        <p:spPr/>
        <p:txBody>
          <a:bodyPr/>
          <a:lstStyle/>
          <a:p>
            <a:pPr eaLnBrk="1" hangingPunct="1">
              <a:defRPr/>
            </a:pPr>
            <a:r>
              <a:rPr lang="en-US" dirty="0"/>
              <a:t>Knowledge about </a:t>
            </a:r>
            <a:r>
              <a:rPr lang="en-US" dirty="0">
                <a:solidFill>
                  <a:srgbClr val="002060"/>
                </a:solidFill>
              </a:rPr>
              <a:t>effective consequences/ practical consequences/ regularities</a:t>
            </a:r>
          </a:p>
          <a:p>
            <a:pPr eaLnBrk="1" hangingPunct="1">
              <a:buFontTx/>
              <a:buNone/>
              <a:defRPr/>
            </a:pPr>
            <a:endParaRPr lang="en-US" dirty="0"/>
          </a:p>
          <a:p>
            <a:pPr eaLnBrk="1" hangingPunct="1">
              <a:defRPr/>
            </a:pPr>
            <a:r>
              <a:rPr lang="en-US" dirty="0"/>
              <a:t>Gained through experimenting</a:t>
            </a:r>
          </a:p>
          <a:p>
            <a:pPr eaLnBrk="1" hangingPunct="1">
              <a:defRPr/>
            </a:pPr>
            <a:endParaRPr lang="en-US" dirty="0"/>
          </a:p>
          <a:p>
            <a:pPr eaLnBrk="1" hangingPunct="1">
              <a:defRPr/>
            </a:pPr>
            <a:r>
              <a:rPr lang="en-US" dirty="0"/>
              <a:t>Requires the aid of tools/ artifacts (e.g., telescopes)</a:t>
            </a:r>
          </a:p>
        </p:txBody>
      </p:sp>
    </p:spTree>
    <p:extLst>
      <p:ext uri="{BB962C8B-B14F-4D97-AF65-F5344CB8AC3E}">
        <p14:creationId xmlns:p14="http://schemas.microsoft.com/office/powerpoint/2010/main" val="275997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b="1" dirty="0"/>
              <a:t>In “The Question Concerning Technology,” Martin Heidegger articulates a critical perspective on technology. What does Heidegger think is the essence of technology? Explain what Heidegger means when he claims that technology is a “way of revealing” (p. 12). In addressing these questions, make sure that you explain Heidegger’s concepts of ‘revealing,’ ‘challenging,’ ‘standing-reserve,’ and ‘</a:t>
            </a:r>
            <a:r>
              <a:rPr lang="en-US" b="1" dirty="0" err="1"/>
              <a:t>enframing</a:t>
            </a:r>
            <a:r>
              <a:rPr lang="en-US" b="1" dirty="0"/>
              <a:t>.’</a:t>
            </a:r>
            <a:endParaRPr lang="en-US" dirty="0"/>
          </a:p>
        </p:txBody>
      </p:sp>
    </p:spTree>
    <p:extLst>
      <p:ext uri="{BB962C8B-B14F-4D97-AF65-F5344CB8AC3E}">
        <p14:creationId xmlns:p14="http://schemas.microsoft.com/office/powerpoint/2010/main" val="538640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274638"/>
            <a:ext cx="8229600" cy="792162"/>
          </a:xfrm>
        </p:spPr>
        <p:txBody>
          <a:bodyPr/>
          <a:lstStyle/>
          <a:p>
            <a:pPr eaLnBrk="1" hangingPunct="1"/>
            <a:r>
              <a:rPr lang="en-US" b="1" i="1" dirty="0"/>
              <a:t>QCT</a:t>
            </a:r>
          </a:p>
        </p:txBody>
      </p:sp>
      <p:sp>
        <p:nvSpPr>
          <p:cNvPr id="3075" name="Rectangle 3"/>
          <p:cNvSpPr>
            <a:spLocks noGrp="1" noChangeArrowheads="1"/>
          </p:cNvSpPr>
          <p:nvPr>
            <p:ph type="body" idx="1"/>
          </p:nvPr>
        </p:nvSpPr>
        <p:spPr>
          <a:xfrm>
            <a:off x="457200" y="1295400"/>
            <a:ext cx="8229600" cy="5181600"/>
          </a:xfrm>
        </p:spPr>
        <p:txBody>
          <a:bodyPr/>
          <a:lstStyle/>
          <a:p>
            <a:pPr eaLnBrk="1" hangingPunct="1">
              <a:lnSpc>
                <a:spcPct val="90000"/>
              </a:lnSpc>
              <a:buFont typeface="Symbol" pitchFamily="18" charset="2"/>
              <a:buChar char=""/>
              <a:defRPr/>
            </a:pPr>
            <a:r>
              <a:rPr lang="en-US" dirty="0"/>
              <a:t>essence of technology is a </a:t>
            </a:r>
            <a:r>
              <a:rPr lang="en-US" dirty="0">
                <a:solidFill>
                  <a:srgbClr val="002060"/>
                </a:solidFill>
              </a:rPr>
              <a:t>basic desire </a:t>
            </a:r>
            <a:r>
              <a:rPr lang="en-US" dirty="0"/>
              <a:t>to control nature (‘</a:t>
            </a:r>
            <a:r>
              <a:rPr lang="en-US" b="1" dirty="0" err="1">
                <a:solidFill>
                  <a:srgbClr val="FF0000"/>
                </a:solidFill>
              </a:rPr>
              <a:t>enframing</a:t>
            </a:r>
            <a:r>
              <a:rPr lang="en-US" dirty="0"/>
              <a:t>’)</a:t>
            </a:r>
          </a:p>
          <a:p>
            <a:pPr eaLnBrk="1" hangingPunct="1">
              <a:lnSpc>
                <a:spcPct val="90000"/>
              </a:lnSpc>
              <a:buFont typeface="Symbol" pitchFamily="18" charset="2"/>
              <a:buChar char=""/>
              <a:defRPr/>
            </a:pPr>
            <a:endParaRPr lang="en-US" dirty="0"/>
          </a:p>
          <a:p>
            <a:pPr eaLnBrk="1" hangingPunct="1">
              <a:lnSpc>
                <a:spcPct val="90000"/>
              </a:lnSpc>
              <a:buFont typeface="Symbol" pitchFamily="18" charset="2"/>
              <a:buChar char=""/>
              <a:defRPr/>
            </a:pPr>
            <a:r>
              <a:rPr lang="en-US" dirty="0">
                <a:solidFill>
                  <a:srgbClr val="002060"/>
                </a:solidFill>
              </a:rPr>
              <a:t>Mode of perception </a:t>
            </a:r>
            <a:r>
              <a:rPr lang="en-US" dirty="0"/>
              <a:t>(‘revealing’) associated with this essence = views nature as </a:t>
            </a:r>
            <a:r>
              <a:rPr lang="en-US" i="1" dirty="0"/>
              <a:t>resource to be effectively used</a:t>
            </a:r>
            <a:r>
              <a:rPr lang="en-US" dirty="0"/>
              <a:t> (‘</a:t>
            </a:r>
            <a:r>
              <a:rPr lang="en-US" b="1" dirty="0">
                <a:solidFill>
                  <a:srgbClr val="FF0000"/>
                </a:solidFill>
              </a:rPr>
              <a:t>challenging</a:t>
            </a:r>
            <a:r>
              <a:rPr lang="en-US" dirty="0"/>
              <a:t>’)</a:t>
            </a:r>
          </a:p>
          <a:p>
            <a:pPr eaLnBrk="1" hangingPunct="1">
              <a:lnSpc>
                <a:spcPct val="90000"/>
              </a:lnSpc>
              <a:buFont typeface="Symbol" pitchFamily="18" charset="2"/>
              <a:buChar char=""/>
              <a:defRPr/>
            </a:pPr>
            <a:endParaRPr lang="en-US" dirty="0"/>
          </a:p>
          <a:p>
            <a:pPr eaLnBrk="1" hangingPunct="1">
              <a:lnSpc>
                <a:spcPct val="90000"/>
              </a:lnSpc>
              <a:buFont typeface="Symbol" pitchFamily="18" charset="2"/>
              <a:buChar char=""/>
              <a:defRPr/>
            </a:pPr>
            <a:r>
              <a:rPr lang="en-US" dirty="0"/>
              <a:t>Nature = a resource to be extracted and stored (‘</a:t>
            </a:r>
            <a:r>
              <a:rPr lang="en-US" b="1" dirty="0">
                <a:solidFill>
                  <a:srgbClr val="FF0000"/>
                </a:solidFill>
              </a:rPr>
              <a:t>standing reserve</a:t>
            </a:r>
            <a:r>
              <a:rPr lang="en-US" dirty="0"/>
              <a:t>’)</a:t>
            </a:r>
          </a:p>
          <a:p>
            <a:pPr eaLnBrk="1" hangingPunct="1">
              <a:lnSpc>
                <a:spcPct val="90000"/>
              </a:lnSpc>
              <a:defRPr/>
            </a:pPr>
            <a:endParaRPr lang="en-US" dirty="0"/>
          </a:p>
        </p:txBody>
      </p:sp>
    </p:spTree>
    <p:extLst>
      <p:ext uri="{BB962C8B-B14F-4D97-AF65-F5344CB8AC3E}">
        <p14:creationId xmlns:p14="http://schemas.microsoft.com/office/powerpoint/2010/main" val="32652757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checkerboard(across)">
                                      <p:cBhvr>
                                        <p:cTn id="7" dur="500"/>
                                        <p:tgtEl>
                                          <p:spTgt spid="3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075">
                                            <p:txEl>
                                              <p:pRg st="2" end="2"/>
                                            </p:txEl>
                                          </p:spTgt>
                                        </p:tgtEl>
                                        <p:attrNameLst>
                                          <p:attrName>style.visibility</p:attrName>
                                        </p:attrNameLst>
                                      </p:cBhvr>
                                      <p:to>
                                        <p:strVal val="visible"/>
                                      </p:to>
                                    </p:set>
                                    <p:animEffect transition="in" filter="checkerboard(across)">
                                      <p:cBhvr>
                                        <p:cTn id="12" dur="500"/>
                                        <p:tgtEl>
                                          <p:spTgt spid="307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075">
                                            <p:txEl>
                                              <p:pRg st="4" end="4"/>
                                            </p:txEl>
                                          </p:spTgt>
                                        </p:tgtEl>
                                        <p:attrNameLst>
                                          <p:attrName>style.visibility</p:attrName>
                                        </p:attrNameLst>
                                      </p:cBhvr>
                                      <p:to>
                                        <p:strVal val="visible"/>
                                      </p:to>
                                    </p:set>
                                    <p:animEffect transition="in" filter="checkerboard(across)">
                                      <p:cBhvr>
                                        <p:cTn id="17" dur="500"/>
                                        <p:tgtEl>
                                          <p:spTgt spid="30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l" eaLnBrk="1" hangingPunct="1"/>
            <a:r>
              <a:rPr lang="en-US" b="1" i="1"/>
              <a:t>        “Revealing”</a:t>
            </a:r>
          </a:p>
        </p:txBody>
      </p:sp>
      <p:sp>
        <p:nvSpPr>
          <p:cNvPr id="6147" name="Rectangle 3"/>
          <p:cNvSpPr>
            <a:spLocks noGrp="1" noChangeArrowheads="1"/>
          </p:cNvSpPr>
          <p:nvPr>
            <p:ph type="body" idx="1"/>
          </p:nvPr>
        </p:nvSpPr>
        <p:spPr/>
        <p:txBody>
          <a:bodyPr/>
          <a:lstStyle/>
          <a:p>
            <a:pPr eaLnBrk="1" hangingPunct="1">
              <a:lnSpc>
                <a:spcPct val="90000"/>
              </a:lnSpc>
              <a:defRPr/>
            </a:pPr>
            <a:r>
              <a:rPr lang="en-US" b="1" dirty="0">
                <a:solidFill>
                  <a:srgbClr val="002060"/>
                </a:solidFill>
              </a:rPr>
              <a:t>A certain way of perceiving                       </a:t>
            </a:r>
            <a:r>
              <a:rPr lang="en-US" dirty="0"/>
              <a:t>the world </a:t>
            </a:r>
          </a:p>
          <a:p>
            <a:pPr eaLnBrk="1" hangingPunct="1">
              <a:lnSpc>
                <a:spcPct val="90000"/>
              </a:lnSpc>
              <a:defRPr/>
            </a:pPr>
            <a:endParaRPr lang="en-US" dirty="0"/>
          </a:p>
          <a:p>
            <a:pPr eaLnBrk="1" hangingPunct="1">
              <a:lnSpc>
                <a:spcPct val="90000"/>
              </a:lnSpc>
              <a:defRPr/>
            </a:pPr>
            <a:r>
              <a:rPr lang="en-US" dirty="0"/>
              <a:t>Different ‘modes of revealing’ = different ways of perceiving/ understanding </a:t>
            </a:r>
          </a:p>
          <a:p>
            <a:pPr eaLnBrk="1" hangingPunct="1">
              <a:lnSpc>
                <a:spcPct val="90000"/>
              </a:lnSpc>
              <a:defRPr/>
            </a:pPr>
            <a:endParaRPr lang="en-US" dirty="0"/>
          </a:p>
          <a:p>
            <a:pPr eaLnBrk="1" hangingPunct="1">
              <a:lnSpc>
                <a:spcPct val="90000"/>
              </a:lnSpc>
              <a:defRPr/>
            </a:pPr>
            <a:r>
              <a:rPr lang="en-US" dirty="0"/>
              <a:t>Different </a:t>
            </a:r>
            <a:r>
              <a:rPr lang="en-US" dirty="0">
                <a:solidFill>
                  <a:srgbClr val="FF0000"/>
                </a:solidFill>
              </a:rPr>
              <a:t>modes of revealing </a:t>
            </a:r>
            <a:r>
              <a:rPr lang="en-US" dirty="0"/>
              <a:t>(e.g., </a:t>
            </a:r>
            <a:r>
              <a:rPr lang="en-US" dirty="0" err="1"/>
              <a:t>poiesis</a:t>
            </a:r>
            <a:r>
              <a:rPr lang="en-US" dirty="0"/>
              <a:t> vs. challenging) </a:t>
            </a:r>
            <a:r>
              <a:rPr lang="en-US" dirty="0">
                <a:solidFill>
                  <a:srgbClr val="FF0000"/>
                </a:solidFill>
              </a:rPr>
              <a:t>are limited </a:t>
            </a:r>
            <a:r>
              <a:rPr lang="en-US" dirty="0"/>
              <a:t>in what they can reveal </a:t>
            </a:r>
          </a:p>
        </p:txBody>
      </p:sp>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304800"/>
            <a:ext cx="142875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7324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b="1" i="1">
                <a:solidFill>
                  <a:srgbClr val="FF0000"/>
                </a:solidFill>
              </a:rPr>
              <a:t>Two modes of revealing</a:t>
            </a:r>
          </a:p>
        </p:txBody>
      </p:sp>
      <p:sp>
        <p:nvSpPr>
          <p:cNvPr id="26627" name="Rectangle 3"/>
          <p:cNvSpPr>
            <a:spLocks noGrp="1" noChangeArrowheads="1"/>
          </p:cNvSpPr>
          <p:nvPr>
            <p:ph type="body" sz="half" idx="1"/>
          </p:nvPr>
        </p:nvSpPr>
        <p:spPr/>
        <p:txBody>
          <a:bodyPr/>
          <a:lstStyle/>
          <a:p>
            <a:pPr eaLnBrk="1" hangingPunct="1">
              <a:buFont typeface="Wingdings" pitchFamily="2" charset="2"/>
              <a:buChar char="§"/>
            </a:pPr>
            <a:r>
              <a:rPr lang="en-US" i="1"/>
              <a:t>Poeisis</a:t>
            </a:r>
          </a:p>
          <a:p>
            <a:pPr eaLnBrk="1" hangingPunct="1"/>
            <a:endParaRPr lang="en-US"/>
          </a:p>
          <a:p>
            <a:pPr eaLnBrk="1" hangingPunct="1">
              <a:buFont typeface="Wingdings" pitchFamily="2" charset="2"/>
              <a:buChar char="§"/>
            </a:pPr>
            <a:r>
              <a:rPr lang="en-US"/>
              <a:t>Pre-modern; associated with poetry and the crafts</a:t>
            </a:r>
          </a:p>
          <a:p>
            <a:pPr eaLnBrk="1" hangingPunct="1"/>
            <a:endParaRPr lang="en-US"/>
          </a:p>
          <a:p>
            <a:pPr eaLnBrk="1" hangingPunct="1">
              <a:buFont typeface="Wingdings" pitchFamily="2" charset="2"/>
              <a:buChar char="§"/>
            </a:pPr>
            <a:r>
              <a:rPr lang="en-US"/>
              <a:t>Reveals the particularity of things</a:t>
            </a:r>
          </a:p>
          <a:p>
            <a:pPr eaLnBrk="1" hangingPunct="1"/>
            <a:endParaRPr lang="en-US"/>
          </a:p>
        </p:txBody>
      </p:sp>
      <p:sp>
        <p:nvSpPr>
          <p:cNvPr id="26628" name="Rectangle 4"/>
          <p:cNvSpPr>
            <a:spLocks noGrp="1" noChangeArrowheads="1"/>
          </p:cNvSpPr>
          <p:nvPr>
            <p:ph type="body" sz="half" idx="2"/>
          </p:nvPr>
        </p:nvSpPr>
        <p:spPr>
          <a:xfrm>
            <a:off x="4648200" y="1600200"/>
            <a:ext cx="4267200" cy="4525963"/>
          </a:xfrm>
        </p:spPr>
        <p:txBody>
          <a:bodyPr/>
          <a:lstStyle/>
          <a:p>
            <a:pPr eaLnBrk="1" hangingPunct="1">
              <a:buFont typeface="Wingdings" pitchFamily="2" charset="2"/>
              <a:buChar char="§"/>
            </a:pPr>
            <a:r>
              <a:rPr lang="en-US" i="1" dirty="0"/>
              <a:t>Challenging</a:t>
            </a:r>
          </a:p>
          <a:p>
            <a:pPr eaLnBrk="1" hangingPunct="1"/>
            <a:endParaRPr lang="en-US" dirty="0"/>
          </a:p>
          <a:p>
            <a:pPr eaLnBrk="1" hangingPunct="1">
              <a:buFont typeface="Wingdings" pitchFamily="2" charset="2"/>
              <a:buChar char="§"/>
            </a:pPr>
            <a:r>
              <a:rPr lang="en-US" dirty="0"/>
              <a:t>Modern; associated with modern technology</a:t>
            </a:r>
          </a:p>
          <a:p>
            <a:pPr eaLnBrk="1" hangingPunct="1"/>
            <a:endParaRPr lang="en-US" dirty="0"/>
          </a:p>
          <a:p>
            <a:pPr eaLnBrk="1" hangingPunct="1">
              <a:buFont typeface="Wingdings" pitchFamily="2" charset="2"/>
              <a:buChar char="§"/>
            </a:pPr>
            <a:endParaRPr lang="en-US" dirty="0"/>
          </a:p>
          <a:p>
            <a:pPr eaLnBrk="1" hangingPunct="1">
              <a:buFont typeface="Wingdings" pitchFamily="2" charset="2"/>
              <a:buChar char="§"/>
            </a:pPr>
            <a:r>
              <a:rPr lang="en-US" dirty="0"/>
              <a:t>Reveals how something can be used as a resource </a:t>
            </a:r>
          </a:p>
        </p:txBody>
      </p:sp>
    </p:spTree>
    <p:extLst>
      <p:ext uri="{BB962C8B-B14F-4D97-AF65-F5344CB8AC3E}">
        <p14:creationId xmlns:p14="http://schemas.microsoft.com/office/powerpoint/2010/main" val="2347022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In “The Scientific Conception of the World: The Vienna Circle,” the logical positivists articulate a view that they call the ‘scientific world conception.’ What are the main features of scientific knowledge associated with the scientific world conception? Explain the positivists’ view that science is a value-neutral instrument that should be applied in order to achieve benefits for society. How is </a:t>
            </a:r>
            <a:r>
              <a:rPr lang="en-US" b="1"/>
              <a:t>it similar to Dewey’s </a:t>
            </a:r>
            <a:r>
              <a:rPr lang="en-US" b="1" dirty="0"/>
              <a:t>view in “Science and Society.”</a:t>
            </a:r>
            <a:endParaRPr lang="en-US" dirty="0"/>
          </a:p>
          <a:p>
            <a:endParaRPr lang="en-US" dirty="0"/>
          </a:p>
        </p:txBody>
      </p:sp>
    </p:spTree>
    <p:extLst>
      <p:ext uri="{BB962C8B-B14F-4D97-AF65-F5344CB8AC3E}">
        <p14:creationId xmlns:p14="http://schemas.microsoft.com/office/powerpoint/2010/main" val="129711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8600" y="274638"/>
            <a:ext cx="8686800" cy="1143000"/>
          </a:xfrm>
        </p:spPr>
        <p:txBody>
          <a:bodyPr/>
          <a:lstStyle/>
          <a:p>
            <a:pPr eaLnBrk="1" hangingPunct="1"/>
            <a:r>
              <a:rPr lang="en-US" b="1"/>
              <a:t>“</a:t>
            </a:r>
            <a:r>
              <a:rPr lang="en-US" b="1" i="1"/>
              <a:t>Challenging”</a:t>
            </a:r>
          </a:p>
        </p:txBody>
      </p:sp>
      <p:sp>
        <p:nvSpPr>
          <p:cNvPr id="7171" name="Rectangle 3"/>
          <p:cNvSpPr>
            <a:spLocks noGrp="1" noChangeArrowheads="1"/>
          </p:cNvSpPr>
          <p:nvPr>
            <p:ph type="body" idx="1"/>
          </p:nvPr>
        </p:nvSpPr>
        <p:spPr>
          <a:xfrm>
            <a:off x="457200" y="1371600"/>
            <a:ext cx="8229600" cy="5181600"/>
          </a:xfrm>
        </p:spPr>
        <p:txBody>
          <a:bodyPr/>
          <a:lstStyle/>
          <a:p>
            <a:pPr eaLnBrk="1" hangingPunct="1">
              <a:buFont typeface="Wingdings" pitchFamily="2" charset="2"/>
              <a:buChar char="Ø"/>
              <a:defRPr/>
            </a:pPr>
            <a:r>
              <a:rPr lang="en-US" sz="2800" dirty="0"/>
              <a:t>mode of revealing associated with modern tech</a:t>
            </a:r>
          </a:p>
          <a:p>
            <a:pPr eaLnBrk="1" hangingPunct="1">
              <a:defRPr/>
            </a:pPr>
            <a:endParaRPr lang="en-US" sz="1000" dirty="0"/>
          </a:p>
          <a:p>
            <a:pPr eaLnBrk="1" hangingPunct="1">
              <a:buFont typeface="Wingdings" pitchFamily="2" charset="2"/>
              <a:buChar char="Ø"/>
              <a:defRPr/>
            </a:pPr>
            <a:r>
              <a:rPr lang="en-US" sz="2800" dirty="0">
                <a:solidFill>
                  <a:srgbClr val="002060"/>
                </a:solidFill>
              </a:rPr>
              <a:t>views things in terms of how they can be </a:t>
            </a:r>
            <a:r>
              <a:rPr lang="en-US" sz="2800" b="1" dirty="0">
                <a:solidFill>
                  <a:srgbClr val="002060"/>
                </a:solidFill>
              </a:rPr>
              <a:t>effectively used</a:t>
            </a:r>
            <a:r>
              <a:rPr lang="en-US" sz="2800" dirty="0">
                <a:solidFill>
                  <a:srgbClr val="002060"/>
                </a:solidFill>
              </a:rPr>
              <a:t>, or </a:t>
            </a:r>
            <a:r>
              <a:rPr lang="en-US" sz="2800" b="1" dirty="0">
                <a:solidFill>
                  <a:srgbClr val="002060"/>
                </a:solidFill>
              </a:rPr>
              <a:t>as </a:t>
            </a:r>
            <a:r>
              <a:rPr lang="en-US" sz="2800" b="1" i="1" dirty="0">
                <a:solidFill>
                  <a:srgbClr val="002060"/>
                </a:solidFill>
              </a:rPr>
              <a:t>resources</a:t>
            </a:r>
          </a:p>
          <a:p>
            <a:pPr eaLnBrk="1" hangingPunct="1">
              <a:defRPr/>
            </a:pPr>
            <a:endParaRPr lang="en-US" sz="1000" i="1" dirty="0"/>
          </a:p>
          <a:p>
            <a:pPr eaLnBrk="1" hangingPunct="1">
              <a:buFont typeface="Wingdings" pitchFamily="2" charset="2"/>
              <a:buChar char="Ø"/>
              <a:defRPr/>
            </a:pPr>
            <a:r>
              <a:rPr lang="en-US" sz="2800" dirty="0"/>
              <a:t>(p. 14) </a:t>
            </a:r>
            <a:r>
              <a:rPr lang="en-US" sz="2800" dirty="0">
                <a:solidFill>
                  <a:srgbClr val="002060"/>
                </a:solidFill>
              </a:rPr>
              <a:t>“The revealing that rules in modern technology is a </a:t>
            </a:r>
            <a:r>
              <a:rPr lang="en-US" sz="2800" i="1" dirty="0">
                <a:solidFill>
                  <a:srgbClr val="002060"/>
                </a:solidFill>
              </a:rPr>
              <a:t>challenging</a:t>
            </a:r>
            <a:r>
              <a:rPr lang="en-US" sz="2800" dirty="0">
                <a:solidFill>
                  <a:srgbClr val="002060"/>
                </a:solidFill>
              </a:rPr>
              <a:t>, which </a:t>
            </a:r>
            <a:r>
              <a:rPr lang="en-US" sz="2800" i="1" dirty="0">
                <a:solidFill>
                  <a:srgbClr val="002060"/>
                </a:solidFill>
              </a:rPr>
              <a:t>puts to nature the unreasonable demand that it supply energy that can be extracted and stored</a:t>
            </a:r>
            <a:r>
              <a:rPr lang="en-US" sz="2800" dirty="0">
                <a:solidFill>
                  <a:srgbClr val="002060"/>
                </a:solidFill>
              </a:rPr>
              <a:t>”</a:t>
            </a:r>
            <a:r>
              <a:rPr lang="en-US" sz="2800" i="1" dirty="0">
                <a:solidFill>
                  <a:srgbClr val="002060"/>
                </a:solidFill>
              </a:rPr>
              <a:t> </a:t>
            </a:r>
            <a:endParaRPr lang="en-US" sz="2800" dirty="0">
              <a:solidFill>
                <a:srgbClr val="002060"/>
              </a:solidFill>
            </a:endParaRPr>
          </a:p>
          <a:p>
            <a:pPr eaLnBrk="1" hangingPunct="1">
              <a:defRPr/>
            </a:pPr>
            <a:endParaRPr lang="en-US" sz="1000" dirty="0"/>
          </a:p>
          <a:p>
            <a:pPr eaLnBrk="1" hangingPunct="1">
              <a:buFont typeface="Wingdings" pitchFamily="2" charset="2"/>
              <a:buChar char="Ø"/>
              <a:defRPr/>
            </a:pPr>
            <a:r>
              <a:rPr lang="en-US" sz="2800" dirty="0"/>
              <a:t>Challenging = an</a:t>
            </a:r>
            <a:r>
              <a:rPr lang="en-US" sz="2800" b="1" i="1" dirty="0"/>
              <a:t> </a:t>
            </a:r>
            <a:r>
              <a:rPr lang="en-US" sz="2800" b="1" i="1" dirty="0">
                <a:solidFill>
                  <a:srgbClr val="FF0000"/>
                </a:solidFill>
              </a:rPr>
              <a:t>industrialist/ capitalist way of viewing nature</a:t>
            </a:r>
          </a:p>
          <a:p>
            <a:pPr eaLnBrk="1" hangingPunct="1">
              <a:buFont typeface="Symbol" pitchFamily="18" charset="2"/>
              <a:buChar char=""/>
              <a:defRPr/>
            </a:pPr>
            <a:endParaRPr lang="en-US" sz="2800" dirty="0"/>
          </a:p>
        </p:txBody>
      </p:sp>
    </p:spTree>
    <p:extLst>
      <p:ext uri="{BB962C8B-B14F-4D97-AF65-F5344CB8AC3E}">
        <p14:creationId xmlns:p14="http://schemas.microsoft.com/office/powerpoint/2010/main" val="22491870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b="1"/>
              <a:t>“</a:t>
            </a:r>
            <a:r>
              <a:rPr lang="en-US" b="1" i="1"/>
              <a:t>Enframing</a:t>
            </a:r>
            <a:r>
              <a:rPr lang="en-US" b="1"/>
              <a:t>”</a:t>
            </a:r>
          </a:p>
        </p:txBody>
      </p:sp>
      <p:sp>
        <p:nvSpPr>
          <p:cNvPr id="9219" name="Rectangle 3"/>
          <p:cNvSpPr>
            <a:spLocks noGrp="1" noChangeArrowheads="1"/>
          </p:cNvSpPr>
          <p:nvPr>
            <p:ph type="body" idx="1"/>
          </p:nvPr>
        </p:nvSpPr>
        <p:spPr/>
        <p:txBody>
          <a:bodyPr/>
          <a:lstStyle/>
          <a:p>
            <a:pPr eaLnBrk="1" hangingPunct="1">
              <a:buFont typeface="Wingdings" pitchFamily="2" charset="2"/>
              <a:buChar char="q"/>
              <a:defRPr/>
            </a:pPr>
            <a:r>
              <a:rPr lang="en-US" dirty="0"/>
              <a:t> basic</a:t>
            </a:r>
            <a:r>
              <a:rPr lang="en-US" b="1" dirty="0"/>
              <a:t> </a:t>
            </a:r>
            <a:r>
              <a:rPr lang="en-US" b="1" i="1" dirty="0">
                <a:solidFill>
                  <a:srgbClr val="FF0000"/>
                </a:solidFill>
              </a:rPr>
              <a:t>mood or attitude </a:t>
            </a:r>
            <a:r>
              <a:rPr lang="en-US" dirty="0"/>
              <a:t>characteristic of the                             technological age</a:t>
            </a:r>
          </a:p>
          <a:p>
            <a:pPr eaLnBrk="1" hangingPunct="1">
              <a:buFont typeface="Symbol" pitchFamily="18" charset="2"/>
              <a:buChar char=""/>
              <a:defRPr/>
            </a:pPr>
            <a:endParaRPr lang="en-US" sz="1050" dirty="0"/>
          </a:p>
          <a:p>
            <a:pPr eaLnBrk="1" hangingPunct="1">
              <a:buFont typeface="Wingdings" pitchFamily="2" charset="2"/>
              <a:buChar char="q"/>
              <a:defRPr/>
            </a:pPr>
            <a:r>
              <a:rPr lang="en-US" dirty="0"/>
              <a:t> “Framework” or “value-orientation” towards the world</a:t>
            </a:r>
          </a:p>
          <a:p>
            <a:pPr eaLnBrk="1" hangingPunct="1">
              <a:buFont typeface="Symbol" pitchFamily="18" charset="2"/>
              <a:buChar char=""/>
              <a:defRPr/>
            </a:pPr>
            <a:endParaRPr lang="en-US" sz="1050" dirty="0"/>
          </a:p>
          <a:p>
            <a:pPr eaLnBrk="1" hangingPunct="1">
              <a:buFont typeface="Wingdings" pitchFamily="2" charset="2"/>
              <a:buChar char="q"/>
              <a:defRPr/>
            </a:pPr>
            <a:r>
              <a:rPr lang="en-US" dirty="0"/>
              <a:t> Desire for </a:t>
            </a:r>
            <a:r>
              <a:rPr lang="en-US" b="1" dirty="0">
                <a:solidFill>
                  <a:srgbClr val="FF0000"/>
                </a:solidFill>
              </a:rPr>
              <a:t>precise, ordered, controllable knowledge of nature</a:t>
            </a:r>
          </a:p>
          <a:p>
            <a:pPr eaLnBrk="1" hangingPunct="1">
              <a:defRPr/>
            </a:pPr>
            <a:endParaRPr lang="en-US" dirty="0"/>
          </a:p>
        </p:txBody>
      </p:sp>
    </p:spTree>
    <p:extLst>
      <p:ext uri="{BB962C8B-B14F-4D97-AF65-F5344CB8AC3E}">
        <p14:creationId xmlns:p14="http://schemas.microsoft.com/office/powerpoint/2010/main" val="27311925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checkerboard(across)">
                                      <p:cBhvr>
                                        <p:cTn id="7" dur="500"/>
                                        <p:tgtEl>
                                          <p:spTgt spid="92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checkerboard(across)">
                                      <p:cBhvr>
                                        <p:cTn id="12" dur="500"/>
                                        <p:tgtEl>
                                          <p:spTgt spid="921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9219">
                                            <p:txEl>
                                              <p:pRg st="4" end="4"/>
                                            </p:txEl>
                                          </p:spTgt>
                                        </p:tgtEl>
                                        <p:attrNameLst>
                                          <p:attrName>style.visibility</p:attrName>
                                        </p:attrNameLst>
                                      </p:cBhvr>
                                      <p:to>
                                        <p:strVal val="visible"/>
                                      </p:to>
                                    </p:set>
                                    <p:animEffect transition="in" filter="checkerboard(across)">
                                      <p:cBhvr>
                                        <p:cTn id="17" dur="5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defRPr/>
            </a:pPr>
            <a:r>
              <a:rPr lang="en-US" b="1" i="1" dirty="0">
                <a:solidFill>
                  <a:srgbClr val="4049FE"/>
                </a:solidFill>
              </a:rPr>
              <a:t>The Dilemma</a:t>
            </a:r>
          </a:p>
        </p:txBody>
      </p:sp>
      <p:sp>
        <p:nvSpPr>
          <p:cNvPr id="23555" name="Rectangle 3"/>
          <p:cNvSpPr>
            <a:spLocks noGrp="1" noChangeArrowheads="1"/>
          </p:cNvSpPr>
          <p:nvPr>
            <p:ph type="body" idx="1"/>
          </p:nvPr>
        </p:nvSpPr>
        <p:spPr>
          <a:xfrm>
            <a:off x="457200" y="1600200"/>
            <a:ext cx="8229600" cy="3962400"/>
          </a:xfrm>
        </p:spPr>
        <p:txBody>
          <a:bodyPr>
            <a:normAutofit fontScale="85000" lnSpcReduction="20000"/>
          </a:bodyPr>
          <a:lstStyle/>
          <a:p>
            <a:pPr algn="ctr" eaLnBrk="1" hangingPunct="1">
              <a:buFontTx/>
              <a:buNone/>
            </a:pPr>
            <a:r>
              <a:rPr lang="en-US" sz="3300" dirty="0"/>
              <a:t>Drive to control nature (</a:t>
            </a:r>
            <a:r>
              <a:rPr lang="en-US" sz="3300" i="1" dirty="0" err="1">
                <a:solidFill>
                  <a:srgbClr val="FF0000"/>
                </a:solidFill>
              </a:rPr>
              <a:t>enframing</a:t>
            </a:r>
            <a:r>
              <a:rPr lang="en-US" sz="3300" dirty="0"/>
              <a:t>) </a:t>
            </a:r>
            <a:endParaRPr lang="en-US" sz="3300" dirty="0">
              <a:sym typeface="Wingdings" pitchFamily="2" charset="2"/>
            </a:endParaRPr>
          </a:p>
          <a:p>
            <a:pPr algn="ctr" eaLnBrk="1" hangingPunct="1">
              <a:buFontTx/>
              <a:buNone/>
            </a:pPr>
            <a:endParaRPr lang="en-US" sz="3300" dirty="0">
              <a:sym typeface="Wingdings" pitchFamily="2" charset="2"/>
            </a:endParaRPr>
          </a:p>
          <a:p>
            <a:pPr algn="ctr" eaLnBrk="1" hangingPunct="1">
              <a:buFontTx/>
              <a:buNone/>
            </a:pPr>
            <a:endParaRPr lang="en-US" sz="3300" dirty="0">
              <a:sym typeface="Wingdings" pitchFamily="2" charset="2"/>
            </a:endParaRPr>
          </a:p>
          <a:p>
            <a:pPr algn="ctr" eaLnBrk="1" hangingPunct="1">
              <a:buFontTx/>
              <a:buNone/>
            </a:pPr>
            <a:r>
              <a:rPr lang="en-US" sz="3300" dirty="0">
                <a:sym typeface="Wingdings" pitchFamily="2" charset="2"/>
              </a:rPr>
              <a:t>  way of perceiving nature (</a:t>
            </a:r>
            <a:r>
              <a:rPr lang="en-US" sz="3300" i="1" dirty="0">
                <a:solidFill>
                  <a:srgbClr val="FF0000"/>
                </a:solidFill>
                <a:sym typeface="Wingdings" pitchFamily="2" charset="2"/>
              </a:rPr>
              <a:t>challenging</a:t>
            </a:r>
            <a:r>
              <a:rPr lang="en-US" sz="3300" dirty="0">
                <a:sym typeface="Wingdings" pitchFamily="2" charset="2"/>
              </a:rPr>
              <a:t>)</a:t>
            </a:r>
          </a:p>
          <a:p>
            <a:pPr eaLnBrk="1" hangingPunct="1">
              <a:buFontTx/>
              <a:buNone/>
            </a:pPr>
            <a:endParaRPr lang="en-US" dirty="0">
              <a:sym typeface="Wingdings" pitchFamily="2" charset="2"/>
            </a:endParaRPr>
          </a:p>
          <a:p>
            <a:pPr eaLnBrk="1" hangingPunct="1">
              <a:buFontTx/>
              <a:buNone/>
            </a:pPr>
            <a:r>
              <a:rPr lang="en-US" dirty="0">
                <a:solidFill>
                  <a:srgbClr val="660033"/>
                </a:solidFill>
              </a:rPr>
              <a:t>         </a:t>
            </a:r>
          </a:p>
          <a:p>
            <a:pPr eaLnBrk="1" hangingPunct="1">
              <a:buFontTx/>
              <a:buNone/>
            </a:pPr>
            <a:r>
              <a:rPr lang="en-US" dirty="0">
                <a:solidFill>
                  <a:srgbClr val="660033"/>
                </a:solidFill>
              </a:rPr>
              <a:t>         H: </a:t>
            </a:r>
            <a:r>
              <a:rPr lang="en-US" i="1" dirty="0">
                <a:solidFill>
                  <a:srgbClr val="660033"/>
                </a:solidFill>
              </a:rPr>
              <a:t>how can humanity move into a “free   </a:t>
            </a:r>
          </a:p>
          <a:p>
            <a:pPr eaLnBrk="1" hangingPunct="1">
              <a:buFontTx/>
              <a:buNone/>
            </a:pPr>
            <a:r>
              <a:rPr lang="en-US" i="1" dirty="0">
                <a:solidFill>
                  <a:srgbClr val="660033"/>
                </a:solidFill>
              </a:rPr>
              <a:t>                 relationship” with technology?</a:t>
            </a:r>
          </a:p>
          <a:p>
            <a:pPr eaLnBrk="1" hangingPunct="1">
              <a:buFontTx/>
              <a:buNone/>
            </a:pPr>
            <a:r>
              <a:rPr lang="en-US" dirty="0">
                <a:sym typeface="Wingdings" pitchFamily="2" charset="2"/>
              </a:rPr>
              <a:t> </a:t>
            </a:r>
            <a:endParaRPr lang="en-US" dirty="0"/>
          </a:p>
        </p:txBody>
      </p:sp>
      <p:pic>
        <p:nvPicPr>
          <p:cNvPr id="23556" name="Picture 7"/>
          <p:cNvPicPr>
            <a:picLocks noChangeAspect="1" noChangeArrowheads="1"/>
          </p:cNvPicPr>
          <p:nvPr/>
        </p:nvPicPr>
        <p:blipFill>
          <a:blip r:embed="rId2">
            <a:extLst>
              <a:ext uri="{28A0092B-C50C-407E-A947-70E740481C1C}">
                <a14:useLocalDpi xmlns:a14="http://schemas.microsoft.com/office/drawing/2010/main" val="0"/>
              </a:ext>
            </a:extLst>
          </a:blip>
          <a:srcRect l="19901" r="51669"/>
          <a:stretch>
            <a:fillRect/>
          </a:stretch>
        </p:blipFill>
        <p:spPr bwMode="auto">
          <a:xfrm>
            <a:off x="1066800" y="1676400"/>
            <a:ext cx="7620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7" name="Picture 7"/>
          <p:cNvPicPr>
            <a:picLocks noChangeAspect="1" noChangeArrowheads="1"/>
          </p:cNvPicPr>
          <p:nvPr/>
        </p:nvPicPr>
        <p:blipFill>
          <a:blip r:embed="rId2">
            <a:extLst>
              <a:ext uri="{28A0092B-C50C-407E-A947-70E740481C1C}">
                <a14:useLocalDpi xmlns:a14="http://schemas.microsoft.com/office/drawing/2010/main" val="0"/>
              </a:ext>
            </a:extLst>
          </a:blip>
          <a:srcRect l="51173" t="4233" r="20398" b="2644"/>
          <a:stretch>
            <a:fillRect/>
          </a:stretch>
        </p:blipFill>
        <p:spPr bwMode="auto">
          <a:xfrm>
            <a:off x="7315200" y="1752600"/>
            <a:ext cx="762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129213"/>
            <a:ext cx="1384300" cy="172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2796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fontScale="90000"/>
          </a:bodyPr>
          <a:lstStyle/>
          <a:p>
            <a:pPr eaLnBrk="1" hangingPunct="1"/>
            <a:r>
              <a:rPr lang="en-US" sz="3600" b="1"/>
              <a:t>The Logical Positivists’ </a:t>
            </a:r>
            <a:br>
              <a:rPr lang="en-US" sz="3600" b="1"/>
            </a:br>
            <a:r>
              <a:rPr lang="en-US" sz="3600" b="1"/>
              <a:t>Empiricist View of Science</a:t>
            </a:r>
          </a:p>
        </p:txBody>
      </p:sp>
      <p:sp>
        <p:nvSpPr>
          <p:cNvPr id="4099" name="Rectangle 3"/>
          <p:cNvSpPr>
            <a:spLocks noGrp="1" noChangeArrowheads="1"/>
          </p:cNvSpPr>
          <p:nvPr>
            <p:ph type="body" idx="1"/>
          </p:nvPr>
        </p:nvSpPr>
        <p:spPr>
          <a:xfrm>
            <a:off x="228600" y="1600200"/>
            <a:ext cx="4495800" cy="4876800"/>
          </a:xfrm>
        </p:spPr>
        <p:txBody>
          <a:bodyPr/>
          <a:lstStyle/>
          <a:p>
            <a:pPr eaLnBrk="1" hangingPunct="1">
              <a:buFontTx/>
              <a:buNone/>
              <a:defRPr/>
            </a:pPr>
            <a:endParaRPr lang="en-US" dirty="0"/>
          </a:p>
          <a:p>
            <a:pPr eaLnBrk="1" hangingPunct="1">
              <a:defRPr/>
            </a:pPr>
            <a:r>
              <a:rPr lang="en-US" dirty="0"/>
              <a:t>genuine scientific knowledge is </a:t>
            </a:r>
            <a:r>
              <a:rPr lang="en-US" i="1" dirty="0"/>
              <a:t>empirically testable/ verifiable in experience</a:t>
            </a:r>
          </a:p>
          <a:p>
            <a:pPr eaLnBrk="1" hangingPunct="1">
              <a:defRPr/>
            </a:pPr>
            <a:r>
              <a:rPr lang="en-US" i="1" dirty="0">
                <a:solidFill>
                  <a:srgbClr val="002060"/>
                </a:solidFill>
              </a:rPr>
              <a:t>Science should be applied in society</a:t>
            </a:r>
          </a:p>
          <a:p>
            <a:pPr eaLnBrk="1" hangingPunct="1">
              <a:buFontTx/>
              <a:buNone/>
              <a:defRPr/>
            </a:pPr>
            <a:r>
              <a:rPr lang="en-US" dirty="0"/>
              <a:t> </a:t>
            </a:r>
          </a:p>
          <a:p>
            <a:pPr eaLnBrk="1" hangingPunct="1">
              <a:defRPr/>
            </a:pPr>
            <a:endParaRPr lang="en-US" dirty="0"/>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2288" y="3962400"/>
            <a:ext cx="1728787"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1600200"/>
            <a:ext cx="1871663"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1828800"/>
            <a:ext cx="1541463"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3962400"/>
            <a:ext cx="1566863"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0865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28600" y="274638"/>
            <a:ext cx="8763000" cy="1554162"/>
          </a:xfrm>
        </p:spPr>
        <p:txBody>
          <a:bodyPr/>
          <a:lstStyle/>
          <a:p>
            <a:pPr eaLnBrk="1" hangingPunct="1"/>
            <a:r>
              <a:rPr lang="en-US" sz="3600" b="1" i="1"/>
              <a:t>The Logical Positivists’ </a:t>
            </a:r>
            <a:br>
              <a:rPr lang="en-US" sz="3600" b="1" i="1"/>
            </a:br>
            <a:r>
              <a:rPr lang="en-US" sz="3600" b="1" i="1"/>
              <a:t>View of Science </a:t>
            </a:r>
          </a:p>
        </p:txBody>
      </p:sp>
      <p:sp>
        <p:nvSpPr>
          <p:cNvPr id="17411" name="Rectangle 3"/>
          <p:cNvSpPr>
            <a:spLocks noGrp="1" noChangeArrowheads="1"/>
          </p:cNvSpPr>
          <p:nvPr>
            <p:ph type="body" idx="1"/>
          </p:nvPr>
        </p:nvSpPr>
        <p:spPr>
          <a:xfrm>
            <a:off x="457200" y="2362200"/>
            <a:ext cx="8229600" cy="3429000"/>
          </a:xfrm>
        </p:spPr>
        <p:txBody>
          <a:bodyPr/>
          <a:lstStyle/>
          <a:p>
            <a:pPr eaLnBrk="1" hangingPunct="1">
              <a:buFontTx/>
              <a:buNone/>
              <a:defRPr/>
            </a:pPr>
            <a:r>
              <a:rPr lang="en-US" sz="3000" dirty="0"/>
              <a:t>(1) </a:t>
            </a:r>
            <a:r>
              <a:rPr lang="en-US" sz="3000" b="1" dirty="0">
                <a:solidFill>
                  <a:srgbClr val="FF0000"/>
                </a:solidFill>
              </a:rPr>
              <a:t>Anti-metaphysical</a:t>
            </a:r>
            <a:r>
              <a:rPr lang="en-US" sz="3000" dirty="0"/>
              <a:t>: Free of metaphysics (</a:t>
            </a:r>
            <a:r>
              <a:rPr lang="en-US" sz="3000" i="1" dirty="0">
                <a:solidFill>
                  <a:srgbClr val="FF0000"/>
                </a:solidFill>
              </a:rPr>
              <a:t>negative thesis</a:t>
            </a:r>
            <a:r>
              <a:rPr lang="en-US" sz="3000" dirty="0"/>
              <a:t>)</a:t>
            </a:r>
          </a:p>
          <a:p>
            <a:pPr eaLnBrk="1" hangingPunct="1">
              <a:buFontTx/>
              <a:buNone/>
              <a:defRPr/>
            </a:pPr>
            <a:endParaRPr lang="en-US" sz="3000" dirty="0"/>
          </a:p>
          <a:p>
            <a:pPr eaLnBrk="1" hangingPunct="1">
              <a:buFontTx/>
              <a:buNone/>
              <a:defRPr/>
            </a:pPr>
            <a:r>
              <a:rPr lang="en-US" sz="3000" dirty="0"/>
              <a:t>(2) </a:t>
            </a:r>
            <a:r>
              <a:rPr lang="en-US" sz="3000" b="1" dirty="0">
                <a:solidFill>
                  <a:srgbClr val="002060"/>
                </a:solidFill>
              </a:rPr>
              <a:t>Empirical</a:t>
            </a:r>
            <a:r>
              <a:rPr lang="en-US" sz="3000" dirty="0"/>
              <a:t>: Empirically based, or relatable to experience (</a:t>
            </a:r>
            <a:r>
              <a:rPr lang="en-US" sz="3000" dirty="0">
                <a:solidFill>
                  <a:srgbClr val="002060"/>
                </a:solidFill>
              </a:rPr>
              <a:t>positive thesis</a:t>
            </a:r>
            <a:r>
              <a:rPr lang="en-US" sz="3000" dirty="0"/>
              <a:t>)</a:t>
            </a: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p:txBody>
      </p:sp>
    </p:spTree>
    <p:extLst>
      <p:ext uri="{BB962C8B-B14F-4D97-AF65-F5344CB8AC3E}">
        <p14:creationId xmlns:p14="http://schemas.microsoft.com/office/powerpoint/2010/main" val="973282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
          <p:cNvSpPr>
            <a:spLocks noGrp="1" noChangeArrowheads="1"/>
          </p:cNvSpPr>
          <p:nvPr>
            <p:ph type="title"/>
          </p:nvPr>
        </p:nvSpPr>
        <p:spPr>
          <a:xfrm>
            <a:off x="457200" y="274638"/>
            <a:ext cx="8382000" cy="1143000"/>
          </a:xfrm>
        </p:spPr>
        <p:txBody>
          <a:bodyPr/>
          <a:lstStyle/>
          <a:p>
            <a:pPr eaLnBrk="1" hangingPunct="1"/>
            <a:r>
              <a:rPr lang="en-US" sz="3200" b="1"/>
              <a:t>Science Should be Free of Metaphysics</a:t>
            </a:r>
          </a:p>
        </p:txBody>
      </p:sp>
      <p:sp>
        <p:nvSpPr>
          <p:cNvPr id="18435" name="Rectangle 11"/>
          <p:cNvSpPr>
            <a:spLocks noGrp="1" noChangeArrowheads="1"/>
          </p:cNvSpPr>
          <p:nvPr>
            <p:ph type="body" idx="1"/>
          </p:nvPr>
        </p:nvSpPr>
        <p:spPr/>
        <p:txBody>
          <a:bodyPr/>
          <a:lstStyle/>
          <a:p>
            <a:pPr eaLnBrk="1" hangingPunct="1">
              <a:lnSpc>
                <a:spcPct val="90000"/>
              </a:lnSpc>
              <a:defRPr/>
            </a:pPr>
            <a:r>
              <a:rPr lang="en-US" dirty="0"/>
              <a:t>Metaphysics = theory of what exists</a:t>
            </a:r>
          </a:p>
          <a:p>
            <a:pPr eaLnBrk="1" hangingPunct="1">
              <a:lnSpc>
                <a:spcPct val="90000"/>
              </a:lnSpc>
              <a:defRPr/>
            </a:pPr>
            <a:endParaRPr lang="en-US" dirty="0"/>
          </a:p>
          <a:p>
            <a:pPr eaLnBrk="1" hangingPunct="1">
              <a:lnSpc>
                <a:spcPct val="90000"/>
              </a:lnSpc>
              <a:defRPr/>
            </a:pPr>
            <a:r>
              <a:rPr lang="en-US" dirty="0"/>
              <a:t>Theories of existence </a:t>
            </a:r>
            <a:r>
              <a:rPr lang="en-US" i="1" u="sng" dirty="0"/>
              <a:t>go beyond the observable </a:t>
            </a:r>
            <a:r>
              <a:rPr lang="en-US" dirty="0"/>
              <a:t>(e.g., existence of God)</a:t>
            </a:r>
          </a:p>
          <a:p>
            <a:pPr eaLnBrk="1" hangingPunct="1">
              <a:lnSpc>
                <a:spcPct val="90000"/>
              </a:lnSpc>
              <a:defRPr/>
            </a:pPr>
            <a:endParaRPr lang="en-US" dirty="0"/>
          </a:p>
          <a:p>
            <a:pPr eaLnBrk="1" hangingPunct="1">
              <a:lnSpc>
                <a:spcPct val="90000"/>
              </a:lnSpc>
              <a:defRPr/>
            </a:pPr>
            <a:r>
              <a:rPr lang="en-US" dirty="0">
                <a:solidFill>
                  <a:srgbClr val="002060"/>
                </a:solidFill>
              </a:rPr>
              <a:t>Metaphysical statements are </a:t>
            </a:r>
            <a:r>
              <a:rPr lang="en-US" i="1" dirty="0">
                <a:solidFill>
                  <a:srgbClr val="002060"/>
                </a:solidFill>
              </a:rPr>
              <a:t>meaningless</a:t>
            </a:r>
            <a:r>
              <a:rPr lang="en-US" dirty="0">
                <a:solidFill>
                  <a:srgbClr val="002060"/>
                </a:solidFill>
              </a:rPr>
              <a:t> </a:t>
            </a:r>
            <a:r>
              <a:rPr lang="en-US" dirty="0"/>
              <a:t>because they </a:t>
            </a:r>
            <a:r>
              <a:rPr lang="en-US" i="1" dirty="0"/>
              <a:t>go beyond the empirical</a:t>
            </a:r>
          </a:p>
        </p:txBody>
      </p:sp>
    </p:spTree>
    <p:extLst>
      <p:ext uri="{BB962C8B-B14F-4D97-AF65-F5344CB8AC3E}">
        <p14:creationId xmlns:p14="http://schemas.microsoft.com/office/powerpoint/2010/main" val="21533370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additive="base">
                                        <p:cTn id="7" dur="500" fill="hold"/>
                                        <p:tgtEl>
                                          <p:spTgt spid="184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 calcmode="lin" valueType="num">
                                      <p:cBhvr additive="base">
                                        <p:cTn id="13" dur="5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anim calcmode="lin" valueType="num">
                                      <p:cBhvr additive="base">
                                        <p:cTn id="19" dur="5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28600" y="274638"/>
            <a:ext cx="8763000" cy="1143000"/>
          </a:xfrm>
        </p:spPr>
        <p:txBody>
          <a:bodyPr/>
          <a:lstStyle/>
          <a:p>
            <a:pPr eaLnBrk="1" hangingPunct="1">
              <a:defRPr/>
            </a:pPr>
            <a:r>
              <a:rPr lang="en-US" sz="4000" b="1" i="1" dirty="0">
                <a:solidFill>
                  <a:srgbClr val="4049FE"/>
                </a:solidFill>
              </a:rPr>
              <a:t>Logical Positivism &amp; Technology</a:t>
            </a:r>
          </a:p>
        </p:txBody>
      </p:sp>
      <p:sp>
        <p:nvSpPr>
          <p:cNvPr id="22531" name="Rectangle 3"/>
          <p:cNvSpPr>
            <a:spLocks noGrp="1" noChangeArrowheads="1"/>
          </p:cNvSpPr>
          <p:nvPr>
            <p:ph type="body" idx="1"/>
          </p:nvPr>
        </p:nvSpPr>
        <p:spPr>
          <a:xfrm>
            <a:off x="457200" y="1600200"/>
            <a:ext cx="8229600" cy="5029200"/>
          </a:xfrm>
        </p:spPr>
        <p:txBody>
          <a:bodyPr/>
          <a:lstStyle/>
          <a:p>
            <a:pPr eaLnBrk="1" hangingPunct="1">
              <a:buFont typeface="Wingdings" pitchFamily="2" charset="2"/>
              <a:buChar char="Ø"/>
              <a:defRPr/>
            </a:pPr>
            <a:r>
              <a:rPr lang="en-US" sz="2800" dirty="0">
                <a:solidFill>
                  <a:srgbClr val="FF0000"/>
                </a:solidFill>
              </a:rPr>
              <a:t>Technology is applied science</a:t>
            </a:r>
          </a:p>
          <a:p>
            <a:pPr eaLnBrk="1" hangingPunct="1">
              <a:defRPr/>
            </a:pPr>
            <a:endParaRPr lang="en-US" sz="2800" dirty="0"/>
          </a:p>
          <a:p>
            <a:pPr eaLnBrk="1" hangingPunct="1">
              <a:buFont typeface="Wingdings" pitchFamily="2" charset="2"/>
              <a:buChar char="Ø"/>
              <a:defRPr/>
            </a:pPr>
            <a:r>
              <a:rPr lang="en-US" sz="2800" dirty="0">
                <a:solidFill>
                  <a:srgbClr val="FF0000"/>
                </a:solidFill>
              </a:rPr>
              <a:t>Broad view of science </a:t>
            </a:r>
            <a:r>
              <a:rPr lang="en-US" sz="2800" dirty="0"/>
              <a:t>(and tech.) – includes not only logic and mathematics, but also the “new philosophy” (logical analysis)</a:t>
            </a:r>
          </a:p>
          <a:p>
            <a:pPr eaLnBrk="1" hangingPunct="1">
              <a:defRPr/>
            </a:pPr>
            <a:endParaRPr lang="en-US" sz="2800" dirty="0"/>
          </a:p>
          <a:p>
            <a:pPr eaLnBrk="1" hangingPunct="1">
              <a:buFont typeface="Wingdings" pitchFamily="2" charset="2"/>
              <a:buChar char="Ø"/>
              <a:defRPr/>
            </a:pPr>
            <a:r>
              <a:rPr lang="en-US" sz="2800" dirty="0">
                <a:solidFill>
                  <a:srgbClr val="FF0000"/>
                </a:solidFill>
              </a:rPr>
              <a:t>Science should be applied for the benefit of society </a:t>
            </a:r>
            <a:r>
              <a:rPr lang="en-US" sz="2800" dirty="0">
                <a:solidFill>
                  <a:srgbClr val="4049FE"/>
                </a:solidFill>
              </a:rPr>
              <a:t>(social engineering)</a:t>
            </a:r>
          </a:p>
        </p:txBody>
      </p:sp>
    </p:spTree>
    <p:extLst>
      <p:ext uri="{BB962C8B-B14F-4D97-AF65-F5344CB8AC3E}">
        <p14:creationId xmlns:p14="http://schemas.microsoft.com/office/powerpoint/2010/main" val="3496328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1"/>
          </p:nvPr>
        </p:nvSpPr>
        <p:spPr>
          <a:xfrm>
            <a:off x="457200" y="685800"/>
            <a:ext cx="8229600" cy="5791200"/>
          </a:xfrm>
        </p:spPr>
        <p:txBody>
          <a:bodyPr/>
          <a:lstStyle/>
          <a:p>
            <a:pPr eaLnBrk="1" hangingPunct="1">
              <a:lnSpc>
                <a:spcPct val="90000"/>
              </a:lnSpc>
              <a:buFontTx/>
              <a:buNone/>
            </a:pPr>
            <a:r>
              <a:rPr lang="en-US" altLang="en-US" sz="2400"/>
              <a:t>“The attitudes toward </a:t>
            </a:r>
            <a:r>
              <a:rPr lang="en-US" altLang="en-US" sz="2400">
                <a:solidFill>
                  <a:srgbClr val="FF0000"/>
                </a:solidFill>
              </a:rPr>
              <a:t>questions of life </a:t>
            </a:r>
            <a:r>
              <a:rPr lang="en-US" altLang="en-US" sz="2400"/>
              <a:t>also showed a </a:t>
            </a:r>
          </a:p>
          <a:p>
            <a:pPr eaLnBrk="1" hangingPunct="1">
              <a:lnSpc>
                <a:spcPct val="90000"/>
              </a:lnSpc>
              <a:buFontTx/>
              <a:buNone/>
            </a:pPr>
            <a:r>
              <a:rPr lang="en-US" altLang="en-US" sz="2400"/>
              <a:t>noteworthy agreement, although these questions were not </a:t>
            </a:r>
          </a:p>
          <a:p>
            <a:pPr eaLnBrk="1" hangingPunct="1">
              <a:lnSpc>
                <a:spcPct val="90000"/>
              </a:lnSpc>
              <a:buFontTx/>
              <a:buNone/>
            </a:pPr>
            <a:r>
              <a:rPr lang="en-US" altLang="en-US" sz="2400"/>
              <a:t>in the foreground of themes discussed within the Circle. </a:t>
            </a:r>
          </a:p>
          <a:p>
            <a:pPr eaLnBrk="1" hangingPunct="1">
              <a:lnSpc>
                <a:spcPct val="90000"/>
              </a:lnSpc>
              <a:buFontTx/>
              <a:buNone/>
            </a:pPr>
            <a:r>
              <a:rPr lang="en-US" altLang="en-US" sz="2400"/>
              <a:t>These attitudes are more clearly related to the scientific </a:t>
            </a:r>
          </a:p>
          <a:p>
            <a:pPr eaLnBrk="1" hangingPunct="1">
              <a:lnSpc>
                <a:spcPct val="90000"/>
              </a:lnSpc>
              <a:buFontTx/>
              <a:buNone/>
            </a:pPr>
            <a:r>
              <a:rPr lang="en-US" altLang="en-US" sz="2400"/>
              <a:t>world-conception than it might at first glance appear from a </a:t>
            </a:r>
          </a:p>
          <a:p>
            <a:pPr eaLnBrk="1" hangingPunct="1">
              <a:lnSpc>
                <a:spcPct val="90000"/>
              </a:lnSpc>
              <a:buFontTx/>
              <a:buNone/>
            </a:pPr>
            <a:r>
              <a:rPr lang="en-US" altLang="en-US" sz="2400"/>
              <a:t>purely theoretical point of view. For instance</a:t>
            </a:r>
            <a:r>
              <a:rPr lang="en-US" altLang="en-US" sz="2400" i="1"/>
              <a:t>, </a:t>
            </a:r>
            <a:r>
              <a:rPr lang="en-US" altLang="en-US" sz="2400" i="1">
                <a:solidFill>
                  <a:srgbClr val="FF0000"/>
                </a:solidFill>
              </a:rPr>
              <a:t>endeavors </a:t>
            </a:r>
          </a:p>
          <a:p>
            <a:pPr eaLnBrk="1" hangingPunct="1">
              <a:lnSpc>
                <a:spcPct val="90000"/>
              </a:lnSpc>
              <a:buFontTx/>
              <a:buNone/>
            </a:pPr>
            <a:r>
              <a:rPr lang="en-US" altLang="en-US" sz="2400" i="1">
                <a:solidFill>
                  <a:srgbClr val="FF0000"/>
                </a:solidFill>
              </a:rPr>
              <a:t>toward a new organization of economic and social </a:t>
            </a:r>
          </a:p>
          <a:p>
            <a:pPr eaLnBrk="1" hangingPunct="1">
              <a:lnSpc>
                <a:spcPct val="90000"/>
              </a:lnSpc>
              <a:buFontTx/>
              <a:buNone/>
            </a:pPr>
            <a:r>
              <a:rPr lang="en-US" altLang="en-US" sz="2400" i="1">
                <a:solidFill>
                  <a:srgbClr val="FF0000"/>
                </a:solidFill>
              </a:rPr>
              <a:t>relations, toward the unification of mankind, toward a </a:t>
            </a:r>
          </a:p>
          <a:p>
            <a:pPr eaLnBrk="1" hangingPunct="1">
              <a:lnSpc>
                <a:spcPct val="90000"/>
              </a:lnSpc>
              <a:buFontTx/>
              <a:buNone/>
            </a:pPr>
            <a:r>
              <a:rPr lang="en-US" altLang="en-US" sz="2400" i="1">
                <a:solidFill>
                  <a:srgbClr val="FF0000"/>
                </a:solidFill>
              </a:rPr>
              <a:t>reform of school and education, all show an inner link with </a:t>
            </a:r>
          </a:p>
          <a:p>
            <a:pPr eaLnBrk="1" hangingPunct="1">
              <a:lnSpc>
                <a:spcPct val="90000"/>
              </a:lnSpc>
              <a:buFontTx/>
              <a:buNone/>
            </a:pPr>
            <a:r>
              <a:rPr lang="en-US" altLang="en-US" sz="2400" i="1">
                <a:solidFill>
                  <a:srgbClr val="FF0000"/>
                </a:solidFill>
              </a:rPr>
              <a:t>the scientific world-conception</a:t>
            </a:r>
            <a:r>
              <a:rPr lang="en-US" altLang="en-US" sz="2400" i="1"/>
              <a:t>… </a:t>
            </a:r>
            <a:r>
              <a:rPr lang="en-US" altLang="en-US" sz="2400"/>
              <a:t>these endeavors are </a:t>
            </a:r>
          </a:p>
          <a:p>
            <a:pPr eaLnBrk="1" hangingPunct="1">
              <a:lnSpc>
                <a:spcPct val="90000"/>
              </a:lnSpc>
              <a:buFontTx/>
              <a:buNone/>
            </a:pPr>
            <a:r>
              <a:rPr lang="en-US" altLang="en-US" sz="2400"/>
              <a:t>welcomed and regarded with sympathy by members of the </a:t>
            </a:r>
          </a:p>
          <a:p>
            <a:pPr eaLnBrk="1" hangingPunct="1">
              <a:lnSpc>
                <a:spcPct val="90000"/>
              </a:lnSpc>
              <a:buFontTx/>
              <a:buNone/>
            </a:pPr>
            <a:r>
              <a:rPr lang="en-US" altLang="en-US" sz="2400"/>
              <a:t>Circle” (p. 304)</a:t>
            </a:r>
          </a:p>
        </p:txBody>
      </p:sp>
    </p:spTree>
    <p:extLst>
      <p:ext uri="{BB962C8B-B14F-4D97-AF65-F5344CB8AC3E}">
        <p14:creationId xmlns:p14="http://schemas.microsoft.com/office/powerpoint/2010/main" val="2425768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normAutofit fontScale="90000"/>
          </a:bodyPr>
          <a:lstStyle/>
          <a:p>
            <a:r>
              <a:rPr lang="en-US" sz="3600" b="1" i="1"/>
              <a:t>Benefits of a Non-Metaphysical &amp; Logical Attitude</a:t>
            </a:r>
          </a:p>
        </p:txBody>
      </p:sp>
      <p:sp>
        <p:nvSpPr>
          <p:cNvPr id="3" name="Content Placeholder 2"/>
          <p:cNvSpPr>
            <a:spLocks noGrp="1"/>
          </p:cNvSpPr>
          <p:nvPr>
            <p:ph idx="1"/>
          </p:nvPr>
        </p:nvSpPr>
        <p:spPr>
          <a:xfrm>
            <a:off x="457200" y="1981200"/>
            <a:ext cx="8229600" cy="4525963"/>
          </a:xfrm>
        </p:spPr>
        <p:txBody>
          <a:bodyPr/>
          <a:lstStyle/>
          <a:p>
            <a:pPr eaLnBrk="1" hangingPunct="1">
              <a:lnSpc>
                <a:spcPct val="90000"/>
              </a:lnSpc>
              <a:buFontTx/>
              <a:buNone/>
              <a:defRPr/>
            </a:pPr>
            <a:r>
              <a:rPr lang="en-US" sz="2800" i="1" dirty="0">
                <a:solidFill>
                  <a:srgbClr val="002060"/>
                </a:solidFill>
              </a:rPr>
              <a:t>“the logical clarification of scientific concepts, </a:t>
            </a:r>
          </a:p>
          <a:p>
            <a:pPr eaLnBrk="1" hangingPunct="1">
              <a:lnSpc>
                <a:spcPct val="90000"/>
              </a:lnSpc>
              <a:buFontTx/>
              <a:buNone/>
              <a:defRPr/>
            </a:pPr>
            <a:r>
              <a:rPr lang="en-US" sz="2800" i="1" dirty="0">
                <a:solidFill>
                  <a:srgbClr val="002060"/>
                </a:solidFill>
              </a:rPr>
              <a:t>statements, and methods liberates one from </a:t>
            </a:r>
          </a:p>
          <a:p>
            <a:pPr eaLnBrk="1" hangingPunct="1">
              <a:lnSpc>
                <a:spcPct val="90000"/>
              </a:lnSpc>
              <a:buFontTx/>
              <a:buNone/>
              <a:defRPr/>
            </a:pPr>
            <a:r>
              <a:rPr lang="en-US" sz="2800" i="1" dirty="0">
                <a:solidFill>
                  <a:srgbClr val="002060"/>
                </a:solidFill>
              </a:rPr>
              <a:t>inhibiting prejudices”(316)  </a:t>
            </a:r>
          </a:p>
          <a:p>
            <a:pPr eaLnBrk="1" hangingPunct="1">
              <a:lnSpc>
                <a:spcPct val="90000"/>
              </a:lnSpc>
              <a:buFontTx/>
              <a:buNone/>
              <a:defRPr/>
            </a:pPr>
            <a:endParaRPr lang="en-US" i="1" dirty="0">
              <a:solidFill>
                <a:schemeClr val="accent4"/>
              </a:solidFill>
            </a:endParaRPr>
          </a:p>
          <a:p>
            <a:pPr eaLnBrk="1" hangingPunct="1">
              <a:lnSpc>
                <a:spcPct val="90000"/>
              </a:lnSpc>
              <a:buFontTx/>
              <a:buNone/>
              <a:defRPr/>
            </a:pPr>
            <a:r>
              <a:rPr lang="en-US" sz="2800" dirty="0">
                <a:solidFill>
                  <a:srgbClr val="FF0000"/>
                </a:solidFill>
              </a:rPr>
              <a:t>Metaphysics </a:t>
            </a:r>
            <a:r>
              <a:rPr lang="en-US" sz="2800" dirty="0">
                <a:solidFill>
                  <a:srgbClr val="FF0000"/>
                </a:solidFill>
                <a:sym typeface="Wingdings" pitchFamily="2" charset="2"/>
              </a:rPr>
              <a:t> encourages prejudice and </a:t>
            </a:r>
          </a:p>
          <a:p>
            <a:pPr eaLnBrk="1" hangingPunct="1">
              <a:lnSpc>
                <a:spcPct val="90000"/>
              </a:lnSpc>
              <a:buFontTx/>
              <a:buNone/>
              <a:defRPr/>
            </a:pPr>
            <a:r>
              <a:rPr lang="en-US" sz="2800" dirty="0">
                <a:solidFill>
                  <a:srgbClr val="FF0000"/>
                </a:solidFill>
                <a:sym typeface="Wingdings" pitchFamily="2" charset="2"/>
              </a:rPr>
              <a:t>discourages social change</a:t>
            </a:r>
          </a:p>
          <a:p>
            <a:pPr eaLnBrk="1" hangingPunct="1">
              <a:lnSpc>
                <a:spcPct val="90000"/>
              </a:lnSpc>
              <a:buFontTx/>
              <a:buNone/>
              <a:defRPr/>
            </a:pPr>
            <a:endParaRPr lang="en-US" sz="2800" dirty="0">
              <a:solidFill>
                <a:srgbClr val="FF0000"/>
              </a:solidFill>
              <a:sym typeface="Wingdings" pitchFamily="2" charset="2"/>
            </a:endParaRPr>
          </a:p>
          <a:p>
            <a:pPr eaLnBrk="1" hangingPunct="1">
              <a:lnSpc>
                <a:spcPct val="90000"/>
              </a:lnSpc>
              <a:buFontTx/>
              <a:buNone/>
              <a:defRPr/>
            </a:pPr>
            <a:r>
              <a:rPr lang="en-US" sz="2800" dirty="0">
                <a:solidFill>
                  <a:srgbClr val="002060"/>
                </a:solidFill>
                <a:sym typeface="Wingdings" pitchFamily="2" charset="2"/>
              </a:rPr>
              <a:t>Scientific World Conception  eliminates </a:t>
            </a:r>
          </a:p>
          <a:p>
            <a:pPr eaLnBrk="1" hangingPunct="1">
              <a:lnSpc>
                <a:spcPct val="90000"/>
              </a:lnSpc>
              <a:buFontTx/>
              <a:buNone/>
              <a:defRPr/>
            </a:pPr>
            <a:r>
              <a:rPr lang="en-US" sz="2800" dirty="0">
                <a:solidFill>
                  <a:srgbClr val="002060"/>
                </a:solidFill>
                <a:sym typeface="Wingdings" pitchFamily="2" charset="2"/>
              </a:rPr>
              <a:t>prejudice and encourages social change</a:t>
            </a:r>
          </a:p>
          <a:p>
            <a:pPr eaLnBrk="1" hangingPunct="1">
              <a:lnSpc>
                <a:spcPct val="90000"/>
              </a:lnSpc>
              <a:buFontTx/>
              <a:buNone/>
              <a:defRPr/>
            </a:pPr>
            <a:endParaRPr lang="en-US" dirty="0">
              <a:solidFill>
                <a:schemeClr val="accent4"/>
              </a:solidFill>
              <a:sym typeface="Wingdings" pitchFamily="2" charset="2"/>
            </a:endParaRPr>
          </a:p>
          <a:p>
            <a:pPr eaLnBrk="1" hangingPunct="1">
              <a:lnSpc>
                <a:spcPct val="90000"/>
              </a:lnSpc>
              <a:buFontTx/>
              <a:buNone/>
              <a:defRPr/>
            </a:pPr>
            <a:endParaRPr lang="en-US" dirty="0">
              <a:solidFill>
                <a:schemeClr val="accent4"/>
              </a:solidFill>
            </a:endParaRPr>
          </a:p>
          <a:p>
            <a:pPr eaLnBrk="1" hangingPunct="1">
              <a:lnSpc>
                <a:spcPct val="90000"/>
              </a:lnSpc>
              <a:buFontTx/>
              <a:buNone/>
              <a:defRPr/>
            </a:pPr>
            <a:endParaRPr lang="en-US" i="1" dirty="0">
              <a:solidFill>
                <a:schemeClr val="accent4"/>
              </a:solidFill>
            </a:endParaRPr>
          </a:p>
          <a:p>
            <a:pPr>
              <a:defRPr/>
            </a:pPr>
            <a:endParaRPr lang="en-US" dirty="0"/>
          </a:p>
        </p:txBody>
      </p:sp>
    </p:spTree>
    <p:extLst>
      <p:ext uri="{BB962C8B-B14F-4D97-AF65-F5344CB8AC3E}">
        <p14:creationId xmlns:p14="http://schemas.microsoft.com/office/powerpoint/2010/main" val="1156609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74638"/>
            <a:ext cx="8229600" cy="1477962"/>
          </a:xfrm>
        </p:spPr>
        <p:txBody>
          <a:bodyPr/>
          <a:lstStyle/>
          <a:p>
            <a:pPr eaLnBrk="1" hangingPunct="1">
              <a:defRPr/>
            </a:pPr>
            <a:r>
              <a:rPr lang="en-US" sz="3200" b="1" i="1" dirty="0">
                <a:solidFill>
                  <a:srgbClr val="4049FE"/>
                </a:solidFill>
              </a:rPr>
              <a:t>Instrumentalism about Technology </a:t>
            </a:r>
            <a:br>
              <a:rPr lang="en-US" sz="3200" b="1" i="1" dirty="0">
                <a:solidFill>
                  <a:srgbClr val="4049FE"/>
                </a:solidFill>
              </a:rPr>
            </a:br>
            <a:r>
              <a:rPr lang="en-US" sz="3200" b="1" i="1" dirty="0">
                <a:solidFill>
                  <a:srgbClr val="4049FE"/>
                </a:solidFill>
              </a:rPr>
              <a:t>(Logical Positivism, Dewey)</a:t>
            </a:r>
          </a:p>
        </p:txBody>
      </p:sp>
      <p:sp>
        <p:nvSpPr>
          <p:cNvPr id="10243" name="Rectangle 3"/>
          <p:cNvSpPr>
            <a:spLocks noGrp="1" noChangeArrowheads="1"/>
          </p:cNvSpPr>
          <p:nvPr>
            <p:ph type="body" idx="1"/>
          </p:nvPr>
        </p:nvSpPr>
        <p:spPr>
          <a:xfrm>
            <a:off x="457200" y="2133600"/>
            <a:ext cx="8229600" cy="3505200"/>
          </a:xfrm>
        </p:spPr>
        <p:txBody>
          <a:bodyPr>
            <a:normAutofit fontScale="92500" lnSpcReduction="10000"/>
          </a:bodyPr>
          <a:lstStyle/>
          <a:p>
            <a:pPr eaLnBrk="1" hangingPunct="1"/>
            <a:r>
              <a:rPr lang="en-US" dirty="0"/>
              <a:t>Technology is a </a:t>
            </a:r>
            <a:r>
              <a:rPr lang="en-US" i="1" dirty="0"/>
              <a:t>value-neutral instrument</a:t>
            </a:r>
          </a:p>
          <a:p>
            <a:pPr eaLnBrk="1" hangingPunct="1"/>
            <a:endParaRPr lang="en-US" dirty="0"/>
          </a:p>
          <a:p>
            <a:pPr eaLnBrk="1" hangingPunct="1"/>
            <a:r>
              <a:rPr lang="en-US" dirty="0"/>
              <a:t>Technology can and should be applied in society to facilitate human goals</a:t>
            </a:r>
          </a:p>
          <a:p>
            <a:pPr eaLnBrk="1" hangingPunct="1"/>
            <a:endParaRPr lang="en-US" dirty="0"/>
          </a:p>
          <a:p>
            <a:pPr eaLnBrk="1" hangingPunct="1"/>
            <a:r>
              <a:rPr lang="en-US" dirty="0"/>
              <a:t>Society should deliberately plan how technologies will be implemented in society</a:t>
            </a:r>
          </a:p>
          <a:p>
            <a:pPr eaLnBrk="1" hangingPunct="1">
              <a:buFontTx/>
              <a:buNone/>
            </a:pPr>
            <a:endParaRPr lang="en-US" dirty="0"/>
          </a:p>
          <a:p>
            <a:pPr eaLnBrk="1" hangingPunct="1"/>
            <a:endParaRPr lang="en-US" dirty="0"/>
          </a:p>
        </p:txBody>
      </p:sp>
    </p:spTree>
    <p:extLst>
      <p:ext uri="{BB962C8B-B14F-4D97-AF65-F5344CB8AC3E}">
        <p14:creationId xmlns:p14="http://schemas.microsoft.com/office/powerpoint/2010/main" val="11990740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1075</Words>
  <Application>Microsoft Office PowerPoint</Application>
  <PresentationFormat>On-screen Show (4:3)</PresentationFormat>
  <Paragraphs>159</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Symbol</vt:lpstr>
      <vt:lpstr>Wingdings</vt:lpstr>
      <vt:lpstr>Office Theme</vt:lpstr>
      <vt:lpstr>Exam Tips</vt:lpstr>
      <vt:lpstr>PowerPoint Presentation</vt:lpstr>
      <vt:lpstr>The Logical Positivists’  Empiricist View of Science</vt:lpstr>
      <vt:lpstr>The Logical Positivists’  View of Science </vt:lpstr>
      <vt:lpstr>Science Should be Free of Metaphysics</vt:lpstr>
      <vt:lpstr>Logical Positivism &amp; Technology</vt:lpstr>
      <vt:lpstr>PowerPoint Presentation</vt:lpstr>
      <vt:lpstr>Benefits of a Non-Metaphysical &amp; Logical Attitude</vt:lpstr>
      <vt:lpstr>Instrumentalism about Technology  (Logical Positivism, Dewey)</vt:lpstr>
      <vt:lpstr>Science and Society (1931)</vt:lpstr>
      <vt:lpstr>The “Great Contradiction”</vt:lpstr>
      <vt:lpstr>PowerPoint Presentation</vt:lpstr>
      <vt:lpstr>By Nature and by Art (1944)</vt:lpstr>
      <vt:lpstr>By Nature and by Art</vt:lpstr>
      <vt:lpstr>“Knowledge by art”</vt:lpstr>
      <vt:lpstr>PowerPoint Presentation</vt:lpstr>
      <vt:lpstr>QCT</vt:lpstr>
      <vt:lpstr>        “Revealing”</vt:lpstr>
      <vt:lpstr>Two modes of revealing</vt:lpstr>
      <vt:lpstr>“Challenging”</vt:lpstr>
      <vt:lpstr>“Enframing”</vt:lpstr>
      <vt:lpstr>The Dilemma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Tips: Explaining Ideas</dc:title>
  <dc:creator>Tsou</dc:creator>
  <cp:lastModifiedBy>Tsou, Jonathan Y [PH RS]</cp:lastModifiedBy>
  <cp:revision>10</cp:revision>
  <dcterms:created xsi:type="dcterms:W3CDTF">2013-09-25T22:19:00Z</dcterms:created>
  <dcterms:modified xsi:type="dcterms:W3CDTF">2019-02-13T21:26:07Z</dcterms:modified>
</cp:coreProperties>
</file>