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7" r:id="rId7"/>
    <p:sldId id="278" r:id="rId8"/>
    <p:sldId id="271" r:id="rId9"/>
    <p:sldId id="262" r:id="rId10"/>
    <p:sldId id="274" r:id="rId11"/>
    <p:sldId id="275" r:id="rId12"/>
    <p:sldId id="328" r:id="rId13"/>
    <p:sldId id="287" r:id="rId14"/>
    <p:sldId id="268"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1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FAC54-F68B-42BA-A380-AA36FFE6841A}"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50867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73831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44192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8277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FAC54-F68B-42BA-A380-AA36FFE6841A}" type="datetimeFigureOut">
              <a:rPr lang="en-US" smtClean="0"/>
              <a:t>4/1/2019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228094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FAC54-F68B-42BA-A380-AA36FFE6841A}"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70641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FAC54-F68B-42BA-A380-AA36FFE6841A}" type="datetimeFigureOut">
              <a:rPr lang="en-US" smtClean="0"/>
              <a:t>4/1/2019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45154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FAC54-F68B-42BA-A380-AA36FFE6841A}" type="datetimeFigureOut">
              <a:rPr lang="en-US" smtClean="0"/>
              <a:t>4/1/2019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87107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FAC54-F68B-42BA-A380-AA36FFE6841A}" type="datetimeFigureOut">
              <a:rPr lang="en-US" smtClean="0"/>
              <a:t>4/1/2019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9663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FAC54-F68B-42BA-A380-AA36FFE6841A}"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64776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FAC54-F68B-42BA-A380-AA36FFE6841A}" type="datetimeFigureOut">
              <a:rPr lang="en-US" smtClean="0"/>
              <a:t>4/1/2019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213224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AC54-F68B-42BA-A380-AA36FFE6841A}" type="datetimeFigureOut">
              <a:rPr lang="en-US" smtClean="0"/>
              <a:t>4/1/2019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8FAA7-BAA6-43EA-8655-0F09EF8282C4}" type="slidenum">
              <a:rPr lang="en-US" smtClean="0"/>
              <a:t>‹#›</a:t>
            </a:fld>
            <a:endParaRPr lang="en-US"/>
          </a:p>
        </p:txBody>
      </p:sp>
    </p:spTree>
    <p:extLst>
      <p:ext uri="{BB962C8B-B14F-4D97-AF65-F5344CB8AC3E}">
        <p14:creationId xmlns:p14="http://schemas.microsoft.com/office/powerpoint/2010/main" val="311793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343</a:t>
            </a:r>
          </a:p>
        </p:txBody>
      </p:sp>
      <p:sp>
        <p:nvSpPr>
          <p:cNvPr id="3" name="Subtitle 2"/>
          <p:cNvSpPr>
            <a:spLocks noGrp="1"/>
          </p:cNvSpPr>
          <p:nvPr>
            <p:ph type="subTitle" idx="1"/>
          </p:nvPr>
        </p:nvSpPr>
        <p:spPr/>
        <p:txBody>
          <a:bodyPr/>
          <a:lstStyle/>
          <a:p>
            <a:r>
              <a:rPr lang="en-US" dirty="0">
                <a:solidFill>
                  <a:schemeClr val="tx1"/>
                </a:solidFill>
              </a:rPr>
              <a:t>Exam 2 Review: Patents, Hacking</a:t>
            </a:r>
          </a:p>
        </p:txBody>
      </p:sp>
    </p:spTree>
    <p:extLst>
      <p:ext uri="{BB962C8B-B14F-4D97-AF65-F5344CB8AC3E}">
        <p14:creationId xmlns:p14="http://schemas.microsoft.com/office/powerpoint/2010/main" val="306313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b="1" dirty="0"/>
              <a:t>2. Dorothy Denning (see </a:t>
            </a:r>
            <a:r>
              <a:rPr lang="en-US" b="1" i="1" dirty="0"/>
              <a:t>HN</a:t>
            </a:r>
            <a:r>
              <a:rPr lang="en-US" b="1" dirty="0"/>
              <a:t>, </a:t>
            </a:r>
            <a:r>
              <a:rPr lang="en-US" b="1" dirty="0" err="1"/>
              <a:t>ch.</a:t>
            </a:r>
            <a:r>
              <a:rPr lang="en-US" b="1" dirty="0"/>
              <a:t> 9) discusses exploratory (non-malicious) hacking as an activity aimed at increasing knowledge and increasing free access to information. Explain the ‘hacker ethic’ as discussed in Denning’s article. Do you think exploratory hacking is morally permissible? Why or why not? Discuss some of the criticisms raised by Eugene </a:t>
            </a:r>
            <a:r>
              <a:rPr lang="en-US" b="1" dirty="0" err="1"/>
              <a:t>Spafford</a:t>
            </a:r>
            <a:r>
              <a:rPr lang="en-US" b="1" dirty="0"/>
              <a:t> (reading packet).</a:t>
            </a:r>
            <a:endParaRPr lang="en-US" dirty="0"/>
          </a:p>
          <a:p>
            <a:pPr marL="0" indent="0">
              <a:buNone/>
            </a:pPr>
            <a:endParaRPr lang="en-US" dirty="0"/>
          </a:p>
        </p:txBody>
      </p:sp>
    </p:spTree>
    <p:extLst>
      <p:ext uri="{BB962C8B-B14F-4D97-AF65-F5344CB8AC3E}">
        <p14:creationId xmlns:p14="http://schemas.microsoft.com/office/powerpoint/2010/main" val="327368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Hacker Ethic</a:t>
            </a:r>
            <a:endParaRPr lang="en-US" dirty="0"/>
          </a:p>
        </p:txBody>
      </p:sp>
      <p:sp>
        <p:nvSpPr>
          <p:cNvPr id="3" name="Content Placeholder 2"/>
          <p:cNvSpPr>
            <a:spLocks noGrp="1"/>
          </p:cNvSpPr>
          <p:nvPr>
            <p:ph idx="1"/>
          </p:nvPr>
        </p:nvSpPr>
        <p:spPr/>
        <p:txBody>
          <a:bodyPr/>
          <a:lstStyle/>
          <a:p>
            <a:r>
              <a:rPr lang="en-US" dirty="0"/>
              <a:t>Generally useful information should be free (society will benefit)</a:t>
            </a:r>
          </a:p>
          <a:p>
            <a:endParaRPr lang="en-US" dirty="0"/>
          </a:p>
          <a:p>
            <a:r>
              <a:rPr lang="en-US" dirty="0"/>
              <a:t>Hackers should not access confidential info, do no harm to systems, protect individual’s privacy, possess sufficient skill</a:t>
            </a:r>
          </a:p>
        </p:txBody>
      </p:sp>
    </p:spTree>
    <p:extLst>
      <p:ext uri="{BB962C8B-B14F-4D97-AF65-F5344CB8AC3E}">
        <p14:creationId xmlns:p14="http://schemas.microsoft.com/office/powerpoint/2010/main" val="21342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E96A2F-4075-4AB7-8535-944A754A662F}"/>
              </a:ext>
            </a:extLst>
          </p:cNvPr>
          <p:cNvSpPr>
            <a:spLocks noGrp="1" noChangeArrowheads="1"/>
          </p:cNvSpPr>
          <p:nvPr>
            <p:ph type="title"/>
          </p:nvPr>
        </p:nvSpPr>
        <p:spPr>
          <a:xfrm>
            <a:off x="457200" y="274638"/>
            <a:ext cx="8229600" cy="1706562"/>
          </a:xfrm>
        </p:spPr>
        <p:txBody>
          <a:bodyPr>
            <a:normAutofit/>
          </a:bodyPr>
          <a:lstStyle/>
          <a:p>
            <a:pPr algn="l" eaLnBrk="1" hangingPunct="1"/>
            <a:r>
              <a:rPr lang="en-US" altLang="en-US" sz="3600" b="1" i="1" dirty="0">
                <a:solidFill>
                  <a:srgbClr val="4F1CF2"/>
                </a:solidFill>
              </a:rPr>
              <a:t>Arguments for Exploratory Hacking</a:t>
            </a:r>
          </a:p>
        </p:txBody>
      </p:sp>
      <p:sp>
        <p:nvSpPr>
          <p:cNvPr id="4099" name="Rectangle 3">
            <a:extLst>
              <a:ext uri="{FF2B5EF4-FFF2-40B4-BE49-F238E27FC236}">
                <a16:creationId xmlns:a16="http://schemas.microsoft.com/office/drawing/2014/main" id="{47F46EC8-4E31-41CA-AD6F-8A33A8304D16}"/>
              </a:ext>
            </a:extLst>
          </p:cNvPr>
          <p:cNvSpPr>
            <a:spLocks noGrp="1" noChangeArrowheads="1"/>
          </p:cNvSpPr>
          <p:nvPr>
            <p:ph type="body" idx="1"/>
          </p:nvPr>
        </p:nvSpPr>
        <p:spPr>
          <a:xfrm>
            <a:off x="457200" y="1981200"/>
            <a:ext cx="8229600" cy="3810000"/>
          </a:xfrm>
        </p:spPr>
        <p:txBody>
          <a:bodyPr/>
          <a:lstStyle/>
          <a:p>
            <a:pPr marL="609600" indent="-609600" eaLnBrk="1" hangingPunct="1">
              <a:buFontTx/>
              <a:buAutoNum type="arabicParenBoth"/>
              <a:defRPr/>
            </a:pPr>
            <a:r>
              <a:rPr lang="en-US" altLang="en-US" dirty="0"/>
              <a:t>Greater distribution of information </a:t>
            </a:r>
          </a:p>
          <a:p>
            <a:pPr marL="609600" indent="-609600" eaLnBrk="1" hangingPunct="1">
              <a:buFontTx/>
              <a:buAutoNum type="arabicParenBoth"/>
              <a:defRPr/>
            </a:pPr>
            <a:r>
              <a:rPr lang="en-US" altLang="en-US" dirty="0"/>
              <a:t>Learning about systems</a:t>
            </a:r>
          </a:p>
          <a:p>
            <a:pPr marL="609600" indent="-609600" eaLnBrk="1" hangingPunct="1">
              <a:buFontTx/>
              <a:buAutoNum type="arabicParenBoth"/>
              <a:defRPr/>
            </a:pPr>
            <a:r>
              <a:rPr lang="en-US" altLang="en-US" dirty="0"/>
              <a:t>Discovering security flaws</a:t>
            </a:r>
          </a:p>
          <a:p>
            <a:pPr marL="609600" indent="-609600" eaLnBrk="1" hangingPunct="1">
              <a:buFontTx/>
              <a:buAutoNum type="arabicParenBoth"/>
              <a:defRPr/>
            </a:pPr>
            <a:r>
              <a:rPr lang="en-US" altLang="en-US" dirty="0"/>
              <a:t>Discovering illegal or immoral uses of information technology</a:t>
            </a:r>
          </a:p>
          <a:p>
            <a:pPr marL="609600" indent="-609600" eaLnBrk="1" hangingPunct="1">
              <a:buFontTx/>
              <a:buAutoNum type="arabicParenBoth"/>
              <a:defRPr/>
            </a:pPr>
            <a:endParaRPr lang="en-US" altLang="en-US" sz="2600" dirty="0"/>
          </a:p>
          <a:p>
            <a:pPr marL="0" indent="0" eaLnBrk="1" hangingPunct="1">
              <a:buFontTx/>
              <a:buNone/>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81F97DB-4DEE-4DDB-9DED-49875D94948B}"/>
              </a:ext>
            </a:extLst>
          </p:cNvPr>
          <p:cNvSpPr>
            <a:spLocks noGrp="1" noChangeArrowheads="1"/>
          </p:cNvSpPr>
          <p:nvPr>
            <p:ph type="title"/>
          </p:nvPr>
        </p:nvSpPr>
        <p:spPr>
          <a:xfrm>
            <a:off x="457200" y="274638"/>
            <a:ext cx="8229600" cy="1706562"/>
          </a:xfrm>
        </p:spPr>
        <p:txBody>
          <a:bodyPr>
            <a:normAutofit/>
          </a:bodyPr>
          <a:lstStyle/>
          <a:p>
            <a:pPr algn="l" eaLnBrk="1" hangingPunct="1"/>
            <a:r>
              <a:rPr lang="en-US" altLang="en-US" sz="3600" b="1" i="1" dirty="0">
                <a:solidFill>
                  <a:srgbClr val="4F1CF2"/>
                </a:solidFill>
              </a:rPr>
              <a:t>Arguments against Exploratory Hacking</a:t>
            </a:r>
          </a:p>
        </p:txBody>
      </p:sp>
      <p:sp>
        <p:nvSpPr>
          <p:cNvPr id="4099" name="Rectangle 3">
            <a:extLst>
              <a:ext uri="{FF2B5EF4-FFF2-40B4-BE49-F238E27FC236}">
                <a16:creationId xmlns:a16="http://schemas.microsoft.com/office/drawing/2014/main" id="{47F46EC8-4E31-41CA-AD6F-8A33A8304D16}"/>
              </a:ext>
            </a:extLst>
          </p:cNvPr>
          <p:cNvSpPr>
            <a:spLocks noGrp="1" noChangeArrowheads="1"/>
          </p:cNvSpPr>
          <p:nvPr>
            <p:ph type="body" idx="1"/>
          </p:nvPr>
        </p:nvSpPr>
        <p:spPr>
          <a:xfrm>
            <a:off x="457200" y="2362200"/>
            <a:ext cx="8229600" cy="3429000"/>
          </a:xfrm>
        </p:spPr>
        <p:txBody>
          <a:bodyPr>
            <a:normAutofit fontScale="92500" lnSpcReduction="20000"/>
          </a:bodyPr>
          <a:lstStyle/>
          <a:p>
            <a:pPr marL="609600" indent="-609600" eaLnBrk="1" hangingPunct="1">
              <a:buFontTx/>
              <a:buAutoNum type="arabicParenBoth"/>
              <a:defRPr/>
            </a:pPr>
            <a:r>
              <a:rPr lang="en-US" altLang="en-US" dirty="0"/>
              <a:t>Information should be controlled (owned and private)</a:t>
            </a:r>
          </a:p>
          <a:p>
            <a:pPr marL="609600" indent="-609600" eaLnBrk="1" hangingPunct="1">
              <a:buFontTx/>
              <a:buAutoNum type="arabicParenBoth"/>
              <a:defRPr/>
            </a:pPr>
            <a:r>
              <a:rPr lang="en-US" altLang="en-US" dirty="0"/>
              <a:t>Hacking imposes costs on system admins; does not provide an education</a:t>
            </a:r>
          </a:p>
          <a:p>
            <a:pPr marL="609600" indent="-609600" eaLnBrk="1" hangingPunct="1">
              <a:buFontTx/>
              <a:buAutoNum type="arabicParenBoth"/>
              <a:defRPr/>
            </a:pPr>
            <a:r>
              <a:rPr lang="en-US" altLang="en-US" dirty="0"/>
              <a:t>Don’t need to exploit vulnerabilities to bring attention to them</a:t>
            </a:r>
          </a:p>
          <a:p>
            <a:pPr marL="609600" indent="-609600" eaLnBrk="1" hangingPunct="1">
              <a:buFontTx/>
              <a:buAutoNum type="arabicParenBoth"/>
              <a:defRPr/>
            </a:pPr>
            <a:r>
              <a:rPr lang="en-US" altLang="en-US" dirty="0"/>
              <a:t>Hackers are not the proper people to be reporting illegal or immoral uses of IT</a:t>
            </a:r>
          </a:p>
          <a:p>
            <a:pPr marL="609600" indent="-609600" eaLnBrk="1" hangingPunct="1">
              <a:buFontTx/>
              <a:buAutoNum type="arabicParenBoth"/>
              <a:defRPr/>
            </a:pPr>
            <a:endParaRPr lang="en-US" altLang="en-US" sz="2600" dirty="0"/>
          </a:p>
          <a:p>
            <a:pPr marL="0" indent="0" eaLnBrk="1" hangingPunct="1">
              <a:buFontTx/>
              <a:buNone/>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524000"/>
            <a:ext cx="8229600" cy="4648200"/>
          </a:xfrm>
        </p:spPr>
        <p:txBody>
          <a:bodyPr/>
          <a:lstStyle/>
          <a:p>
            <a:pPr marL="609600" indent="-609600" eaLnBrk="1" hangingPunct="1">
              <a:lnSpc>
                <a:spcPct val="90000"/>
              </a:lnSpc>
              <a:buFont typeface="Symbol" pitchFamily="18" charset="2"/>
              <a:buAutoNum type="arabicParenBoth"/>
            </a:pPr>
            <a:r>
              <a:rPr lang="en-US" sz="2600" b="1"/>
              <a:t>What is the best argument in favor of your position? </a:t>
            </a:r>
          </a:p>
          <a:p>
            <a:pPr marL="609600" indent="-609600" eaLnBrk="1" hangingPunct="1">
              <a:lnSpc>
                <a:spcPct val="90000"/>
              </a:lnSpc>
              <a:buFont typeface="Symbol" pitchFamily="18" charset="2"/>
              <a:buAutoNum type="arabicParenBoth"/>
            </a:pPr>
            <a:endParaRPr lang="en-US" sz="2600" b="1"/>
          </a:p>
          <a:p>
            <a:pPr marL="609600" indent="-609600" eaLnBrk="1" hangingPunct="1">
              <a:lnSpc>
                <a:spcPct val="90000"/>
              </a:lnSpc>
              <a:buFont typeface="Symbol" pitchFamily="18" charset="2"/>
              <a:buAutoNum type="arabicParenBoth"/>
            </a:pPr>
            <a:r>
              <a:rPr lang="en-US" sz="2600" b="1"/>
              <a:t>What kind of ethical framework (utilitarian, Kantian, contractarianism) informs your position?</a:t>
            </a:r>
          </a:p>
          <a:p>
            <a:pPr marL="609600" indent="-609600" eaLnBrk="1" hangingPunct="1">
              <a:lnSpc>
                <a:spcPct val="90000"/>
              </a:lnSpc>
              <a:buFont typeface="Symbol" pitchFamily="18" charset="2"/>
              <a:buAutoNum type="arabicParenBoth"/>
            </a:pPr>
            <a:endParaRPr lang="en-US" sz="2600" b="1"/>
          </a:p>
          <a:p>
            <a:pPr marL="609600" indent="-609600" eaLnBrk="1" hangingPunct="1">
              <a:lnSpc>
                <a:spcPct val="90000"/>
              </a:lnSpc>
              <a:buFont typeface="Symbol" pitchFamily="18" charset="2"/>
              <a:buNone/>
            </a:pPr>
            <a:r>
              <a:rPr lang="en-US" sz="2600" b="1"/>
              <a:t>(3)  What is the weakest aspect of your position? Respond to this weakness.</a:t>
            </a:r>
          </a:p>
          <a:p>
            <a:pPr marL="609600" indent="-609600" eaLnBrk="1" hangingPunct="1">
              <a:lnSpc>
                <a:spcPct val="90000"/>
              </a:lnSpc>
              <a:buFont typeface="Symbol" pitchFamily="18" charset="2"/>
              <a:buNone/>
            </a:pPr>
            <a:endParaRPr lang="en-US" sz="2600" b="1"/>
          </a:p>
          <a:p>
            <a:pPr marL="609600" indent="-609600" eaLnBrk="1" hangingPunct="1">
              <a:lnSpc>
                <a:spcPct val="90000"/>
              </a:lnSpc>
              <a:buFont typeface="Symbol" pitchFamily="18" charset="2"/>
              <a:buNone/>
            </a:pPr>
            <a:endParaRPr lang="en-US" sz="2800"/>
          </a:p>
        </p:txBody>
      </p:sp>
      <p:sp>
        <p:nvSpPr>
          <p:cNvPr id="15363" name="Rectangle 3"/>
          <p:cNvSpPr>
            <a:spLocks noGrp="1" noChangeArrowheads="1"/>
          </p:cNvSpPr>
          <p:nvPr>
            <p:ph type="title"/>
          </p:nvPr>
        </p:nvSpPr>
        <p:spPr>
          <a:xfrm>
            <a:off x="228600" y="274638"/>
            <a:ext cx="8686800" cy="1143000"/>
          </a:xfrm>
        </p:spPr>
        <p:txBody>
          <a:bodyPr/>
          <a:lstStyle/>
          <a:p>
            <a:pPr eaLnBrk="1" hangingPunct="1"/>
            <a:r>
              <a:rPr lang="en-US" sz="3600" b="1" i="1" dirty="0">
                <a:solidFill>
                  <a:srgbClr val="002060"/>
                </a:solidFill>
              </a:rPr>
              <a:t>For and Against Exploratory Hacking</a:t>
            </a:r>
          </a:p>
        </p:txBody>
      </p:sp>
    </p:spTree>
    <p:extLst>
      <p:ext uri="{BB962C8B-B14F-4D97-AF65-F5344CB8AC3E}">
        <p14:creationId xmlns:p14="http://schemas.microsoft.com/office/powerpoint/2010/main" val="26759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FontTx/>
              <a:buNone/>
              <a:defRPr/>
            </a:pPr>
            <a:r>
              <a:rPr lang="en-US" sz="2800" b="1" dirty="0" err="1"/>
              <a:t>Cyberlibertarians</a:t>
            </a:r>
            <a:r>
              <a:rPr lang="en-US" sz="2800" b="1" dirty="0"/>
              <a:t> (e.g., Richard Stallman) argue that all </a:t>
            </a:r>
            <a:r>
              <a:rPr lang="en-US" sz="2800" b="1" i="1" u="sng" dirty="0"/>
              <a:t>generally useful information</a:t>
            </a:r>
            <a:r>
              <a:rPr lang="en-US" sz="2800" b="1" dirty="0"/>
              <a:t> should be free</a:t>
            </a:r>
          </a:p>
          <a:p>
            <a:pPr marL="0" indent="0">
              <a:buFontTx/>
              <a:buNone/>
              <a:defRPr/>
            </a:pPr>
            <a:endParaRPr lang="en-US" sz="2800" b="1" dirty="0"/>
          </a:p>
          <a:p>
            <a:pPr marL="514350" indent="-514350">
              <a:buFontTx/>
              <a:buAutoNum type="arabicParenR"/>
              <a:defRPr/>
            </a:pPr>
            <a:r>
              <a:rPr lang="en-US" sz="2800" b="1" dirty="0"/>
              <a:t>What benefits would society gain if all information was free?</a:t>
            </a:r>
          </a:p>
          <a:p>
            <a:pPr marL="514350" indent="-514350">
              <a:buFontTx/>
              <a:buAutoNum type="arabicParenR"/>
              <a:defRPr/>
            </a:pPr>
            <a:r>
              <a:rPr lang="en-US" sz="2800" b="1" dirty="0"/>
              <a:t>What costs would society face if all information was free?</a:t>
            </a:r>
          </a:p>
          <a:p>
            <a:pPr marL="514350" indent="-514350">
              <a:buFontTx/>
              <a:buAutoNum type="arabicParenR"/>
              <a:defRPr/>
            </a:pPr>
            <a:r>
              <a:rPr lang="en-US" sz="2800" b="1" dirty="0"/>
              <a:t>Should all information be free? Why or why not?</a:t>
            </a:r>
          </a:p>
        </p:txBody>
      </p:sp>
    </p:spTree>
    <p:extLst>
      <p:ext uri="{BB962C8B-B14F-4D97-AF65-F5344CB8AC3E}">
        <p14:creationId xmlns:p14="http://schemas.microsoft.com/office/powerpoint/2010/main" val="301778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en-US" b="1" dirty="0"/>
              <a:t>1. Some authors (e.g., see </a:t>
            </a:r>
            <a:r>
              <a:rPr lang="en-US" b="1" i="1" dirty="0"/>
              <a:t>HN</a:t>
            </a:r>
            <a:r>
              <a:rPr lang="en-US" b="1" dirty="0"/>
              <a:t>, </a:t>
            </a:r>
            <a:r>
              <a:rPr lang="en-US" b="1" dirty="0" err="1"/>
              <a:t>chs</a:t>
            </a:r>
            <a:r>
              <a:rPr lang="en-US" b="1" dirty="0"/>
              <a:t>. 2-3) oppose software patents on the premise that intellectual property such as software is fundamentally different from physical property. Explain this argument, and evaluate it. Do the arguments provided by these authors persuasively show that software patents should be </a:t>
            </a:r>
            <a:r>
              <a:rPr lang="en-US" b="1" i="1" dirty="0"/>
              <a:t>eliminated</a:t>
            </a:r>
            <a:r>
              <a:rPr lang="en-US" b="1" dirty="0"/>
              <a:t>? Why or why not? Discuss some of the criticisms raised by Paul </a:t>
            </a:r>
            <a:r>
              <a:rPr lang="en-US" b="1" dirty="0" err="1"/>
              <a:t>Heckel</a:t>
            </a:r>
            <a:r>
              <a:rPr lang="en-US" b="1" dirty="0"/>
              <a:t> (</a:t>
            </a:r>
            <a:r>
              <a:rPr lang="en-US" b="1" dirty="0" err="1"/>
              <a:t>ch.</a:t>
            </a:r>
            <a:r>
              <a:rPr lang="en-US" b="1" dirty="0"/>
              <a:t> 4)</a:t>
            </a:r>
            <a:endParaRPr lang="en-US" dirty="0"/>
          </a:p>
          <a:p>
            <a:pPr marL="0" indent="0">
              <a:buNone/>
            </a:pPr>
            <a:r>
              <a:rPr lang="en-US" b="1" dirty="0"/>
              <a:t> </a:t>
            </a:r>
            <a:endParaRPr lang="en-US" dirty="0"/>
          </a:p>
          <a:p>
            <a:pPr marL="0" lvl="0" indent="0">
              <a:buNone/>
            </a:pPr>
            <a:r>
              <a:rPr lang="en-US" b="1" dirty="0"/>
              <a:t>2. Dorothy Denning (see </a:t>
            </a:r>
            <a:r>
              <a:rPr lang="en-US" b="1" i="1" dirty="0"/>
              <a:t>HN</a:t>
            </a:r>
            <a:r>
              <a:rPr lang="en-US" b="1" dirty="0"/>
              <a:t>, </a:t>
            </a:r>
            <a:r>
              <a:rPr lang="en-US" b="1" dirty="0" err="1"/>
              <a:t>ch.</a:t>
            </a:r>
            <a:r>
              <a:rPr lang="en-US" b="1" dirty="0"/>
              <a:t> 9) discusses exploratory (non-malicious) hacking as an activity aimed at increasing knowledge and increasing free access to information. Explain the ‘hacker ethic’ as discussed in Denning’s article. Do you think exploratory hacking is morally permissible? Why or why not? Discuss some of the criticisms raised by Eugene </a:t>
            </a:r>
            <a:r>
              <a:rPr lang="en-US" b="1" dirty="0" err="1"/>
              <a:t>Spafford</a:t>
            </a:r>
            <a:r>
              <a:rPr lang="en-US" b="1" dirty="0"/>
              <a:t> (reading packet).</a:t>
            </a:r>
            <a:endParaRPr lang="en-US" dirty="0"/>
          </a:p>
          <a:p>
            <a:pPr marL="0" indent="0">
              <a:buNone/>
            </a:pPr>
            <a:endParaRPr lang="en-US" dirty="0"/>
          </a:p>
        </p:txBody>
      </p:sp>
    </p:spTree>
    <p:extLst>
      <p:ext uri="{BB962C8B-B14F-4D97-AF65-F5344CB8AC3E}">
        <p14:creationId xmlns:p14="http://schemas.microsoft.com/office/powerpoint/2010/main" val="238074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i="1"/>
              <a:t>Tips: Explaining Ideas</a:t>
            </a:r>
          </a:p>
        </p:txBody>
      </p:sp>
      <p:sp>
        <p:nvSpPr>
          <p:cNvPr id="5123" name="Rectangle 3"/>
          <p:cNvSpPr>
            <a:spLocks noGrp="1" noChangeArrowheads="1"/>
          </p:cNvSpPr>
          <p:nvPr>
            <p:ph type="body" sz="half" idx="1"/>
          </p:nvPr>
        </p:nvSpPr>
        <p:spPr>
          <a:xfrm>
            <a:off x="457200" y="1600200"/>
            <a:ext cx="4038600" cy="4953000"/>
          </a:xfrm>
        </p:spPr>
        <p:txBody>
          <a:bodyPr>
            <a:normAutofit lnSpcReduction="10000"/>
          </a:bodyPr>
          <a:lstStyle/>
          <a:p>
            <a:pPr marL="533400" indent="-533400" eaLnBrk="1" hangingPunct="1"/>
            <a:r>
              <a:rPr lang="en-US" sz="2400" b="1" dirty="0"/>
              <a:t>Dos</a:t>
            </a:r>
            <a:endParaRPr lang="en-US" sz="2400" dirty="0"/>
          </a:p>
          <a:p>
            <a:pPr marL="533400" indent="-533400" eaLnBrk="1" hangingPunct="1">
              <a:buFontTx/>
              <a:buAutoNum type="arabicParenBoth"/>
            </a:pPr>
            <a:r>
              <a:rPr lang="en-US" sz="2400" dirty="0"/>
              <a:t>Explain ideas clearly and succinctly</a:t>
            </a:r>
          </a:p>
          <a:p>
            <a:pPr marL="533400" indent="-533400" eaLnBrk="1" hangingPunct="1">
              <a:buFontTx/>
              <a:buAutoNum type="arabicParenBoth"/>
            </a:pPr>
            <a:r>
              <a:rPr lang="en-US" sz="2400" dirty="0"/>
              <a:t>Use your own words</a:t>
            </a:r>
          </a:p>
          <a:p>
            <a:pPr marL="533400" indent="-533400" eaLnBrk="1" hangingPunct="1">
              <a:buFontTx/>
              <a:buAutoNum type="arabicParenBoth"/>
            </a:pPr>
            <a:r>
              <a:rPr lang="en-US" sz="2400" dirty="0">
                <a:solidFill>
                  <a:srgbClr val="FF0000"/>
                </a:solidFill>
              </a:rPr>
              <a:t>Develop/ articulate ideas in sufficient depth</a:t>
            </a:r>
          </a:p>
          <a:p>
            <a:pPr marL="533400" indent="-533400" eaLnBrk="1" hangingPunct="1">
              <a:buFontTx/>
              <a:buAutoNum type="arabicParenBoth"/>
            </a:pPr>
            <a:r>
              <a:rPr lang="en-US" sz="2400" dirty="0"/>
              <a:t>Provide examples</a:t>
            </a:r>
          </a:p>
          <a:p>
            <a:pPr marL="533400" indent="-533400" eaLnBrk="1" hangingPunct="1">
              <a:buFontTx/>
              <a:buAutoNum type="arabicParenBoth"/>
            </a:pPr>
            <a:r>
              <a:rPr lang="en-US" sz="2400" dirty="0"/>
              <a:t>Engage your analysis with the texts</a:t>
            </a:r>
          </a:p>
          <a:p>
            <a:pPr marL="533400" indent="-533400" eaLnBrk="1" hangingPunct="1"/>
            <a:endParaRPr lang="en-US" sz="2400" dirty="0"/>
          </a:p>
          <a:p>
            <a:pPr marL="533400" indent="-533400" eaLnBrk="1" hangingPunct="1">
              <a:buFontTx/>
              <a:buNone/>
            </a:pPr>
            <a:r>
              <a:rPr lang="en-US" sz="2400" u="sng" dirty="0">
                <a:solidFill>
                  <a:srgbClr val="FF0000"/>
                </a:solidFill>
              </a:rPr>
              <a:t>Generally: Demonstrate </a:t>
            </a:r>
          </a:p>
          <a:p>
            <a:pPr marL="533400" indent="-533400" eaLnBrk="1" hangingPunct="1">
              <a:buFontTx/>
              <a:buNone/>
            </a:pPr>
            <a:r>
              <a:rPr lang="en-US" sz="2400" u="sng" dirty="0">
                <a:solidFill>
                  <a:srgbClr val="FF0000"/>
                </a:solidFill>
              </a:rPr>
              <a:t>your understanding!!</a:t>
            </a:r>
          </a:p>
        </p:txBody>
      </p:sp>
      <p:sp>
        <p:nvSpPr>
          <p:cNvPr id="5124" name="Rectangle 4"/>
          <p:cNvSpPr>
            <a:spLocks noGrp="1" noChangeArrowheads="1"/>
          </p:cNvSpPr>
          <p:nvPr>
            <p:ph type="body" sz="half" idx="2"/>
          </p:nvPr>
        </p:nvSpPr>
        <p:spPr>
          <a:xfrm>
            <a:off x="4648200" y="1600200"/>
            <a:ext cx="4038600" cy="5029200"/>
          </a:xfrm>
        </p:spPr>
        <p:txBody>
          <a:bodyPr/>
          <a:lstStyle/>
          <a:p>
            <a:pPr marL="533400" indent="-533400" eaLnBrk="1" hangingPunct="1"/>
            <a:r>
              <a:rPr lang="en-US" sz="2400" b="1"/>
              <a:t>Don’ts</a:t>
            </a:r>
          </a:p>
          <a:p>
            <a:pPr marL="533400" indent="-533400" eaLnBrk="1" hangingPunct="1">
              <a:buFontTx/>
              <a:buAutoNum type="arabicParenBoth"/>
            </a:pPr>
            <a:r>
              <a:rPr lang="en-US" sz="2400"/>
              <a:t>Give long intros</a:t>
            </a:r>
          </a:p>
          <a:p>
            <a:pPr marL="533400" indent="-533400" eaLnBrk="1" hangingPunct="1">
              <a:buFontTx/>
              <a:buAutoNum type="arabicParenBoth"/>
            </a:pPr>
            <a:r>
              <a:rPr lang="en-US" sz="2400"/>
              <a:t>Just repeat things said in lecture/ power-points</a:t>
            </a:r>
          </a:p>
          <a:p>
            <a:pPr marL="533400" indent="-533400" eaLnBrk="1" hangingPunct="1">
              <a:buFontTx/>
              <a:buAutoNum type="arabicParenBoth"/>
            </a:pPr>
            <a:r>
              <a:rPr lang="en-US" sz="2400"/>
              <a:t>Get caught up in details/ go off on tangents</a:t>
            </a:r>
          </a:p>
          <a:p>
            <a:pPr marL="533400" indent="-533400" eaLnBrk="1" hangingPunct="1">
              <a:buFontTx/>
              <a:buAutoNum type="arabicParenBoth"/>
            </a:pPr>
            <a:r>
              <a:rPr lang="en-US" sz="2400"/>
              <a:t>Mischaracterize the views you discuss</a:t>
            </a:r>
          </a:p>
          <a:p>
            <a:pPr marL="533400" indent="-533400" eaLnBrk="1" hangingPunct="1"/>
            <a:endParaRPr lang="en-US" sz="2400"/>
          </a:p>
        </p:txBody>
      </p:sp>
    </p:spTree>
    <p:extLst>
      <p:ext uri="{BB962C8B-B14F-4D97-AF65-F5344CB8AC3E}">
        <p14:creationId xmlns:p14="http://schemas.microsoft.com/office/powerpoint/2010/main" val="239061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i="1"/>
              <a:t>Tips: Evaluating/ Arguing</a:t>
            </a:r>
          </a:p>
        </p:txBody>
      </p:sp>
      <p:sp>
        <p:nvSpPr>
          <p:cNvPr id="6147" name="Rectangle 3"/>
          <p:cNvSpPr>
            <a:spLocks noGrp="1" noChangeArrowheads="1"/>
          </p:cNvSpPr>
          <p:nvPr>
            <p:ph type="body" sz="half" idx="1"/>
          </p:nvPr>
        </p:nvSpPr>
        <p:spPr>
          <a:xfrm>
            <a:off x="457200" y="1600200"/>
            <a:ext cx="4038600" cy="4953000"/>
          </a:xfrm>
        </p:spPr>
        <p:txBody>
          <a:bodyPr/>
          <a:lstStyle/>
          <a:p>
            <a:pPr marL="533400" indent="-533400" eaLnBrk="1" hangingPunct="1">
              <a:lnSpc>
                <a:spcPct val="80000"/>
              </a:lnSpc>
            </a:pPr>
            <a:r>
              <a:rPr lang="en-US" sz="2400" b="1" dirty="0"/>
              <a:t>Dos</a:t>
            </a:r>
          </a:p>
          <a:p>
            <a:pPr marL="533400" indent="-533400" eaLnBrk="1" hangingPunct="1">
              <a:lnSpc>
                <a:spcPct val="80000"/>
              </a:lnSpc>
              <a:buFontTx/>
              <a:buAutoNum type="arabicParenBoth"/>
            </a:pPr>
            <a:r>
              <a:rPr lang="en-US" sz="2400" dirty="0"/>
              <a:t>take a clear/ unambiguous position</a:t>
            </a:r>
          </a:p>
          <a:p>
            <a:pPr marL="533400" indent="-533400" eaLnBrk="1" hangingPunct="1">
              <a:lnSpc>
                <a:spcPct val="80000"/>
              </a:lnSpc>
              <a:buFontTx/>
              <a:buAutoNum type="arabicParenBoth"/>
            </a:pPr>
            <a:r>
              <a:rPr lang="en-US" sz="2400" dirty="0"/>
              <a:t>Present views accurately</a:t>
            </a:r>
          </a:p>
          <a:p>
            <a:pPr marL="533400" indent="-533400" eaLnBrk="1" hangingPunct="1">
              <a:lnSpc>
                <a:spcPct val="80000"/>
              </a:lnSpc>
              <a:buFontTx/>
              <a:buAutoNum type="arabicParenBoth"/>
            </a:pPr>
            <a:r>
              <a:rPr lang="en-US" sz="2400" dirty="0">
                <a:solidFill>
                  <a:srgbClr val="FF0000"/>
                </a:solidFill>
              </a:rPr>
              <a:t>Provide </a:t>
            </a:r>
            <a:r>
              <a:rPr lang="en-US" sz="2400" i="1" dirty="0">
                <a:solidFill>
                  <a:srgbClr val="FF0000"/>
                </a:solidFill>
              </a:rPr>
              <a:t>reasons</a:t>
            </a:r>
            <a:r>
              <a:rPr lang="en-US" sz="2400" dirty="0">
                <a:solidFill>
                  <a:srgbClr val="FF0000"/>
                </a:solidFill>
              </a:rPr>
              <a:t> for your position</a:t>
            </a:r>
          </a:p>
          <a:p>
            <a:pPr marL="533400" indent="-533400" eaLnBrk="1" hangingPunct="1">
              <a:lnSpc>
                <a:spcPct val="80000"/>
              </a:lnSpc>
              <a:buFontTx/>
              <a:buAutoNum type="arabicParenBoth"/>
            </a:pPr>
            <a:r>
              <a:rPr lang="en-US" sz="2400" dirty="0"/>
              <a:t>State your assumptions</a:t>
            </a:r>
          </a:p>
          <a:p>
            <a:pPr marL="533400" indent="-533400" eaLnBrk="1" hangingPunct="1">
              <a:lnSpc>
                <a:spcPct val="80000"/>
              </a:lnSpc>
              <a:buFontTx/>
              <a:buAutoNum type="arabicParenBoth"/>
            </a:pPr>
            <a:r>
              <a:rPr lang="en-US" sz="2400" dirty="0"/>
              <a:t>Address the strongest objection(s) to your views</a:t>
            </a:r>
          </a:p>
          <a:p>
            <a:pPr marL="533400" indent="-533400" eaLnBrk="1" hangingPunct="1">
              <a:lnSpc>
                <a:spcPct val="80000"/>
              </a:lnSpc>
              <a:buFontTx/>
              <a:buAutoNum type="arabicParenBoth"/>
            </a:pPr>
            <a:r>
              <a:rPr lang="en-US" sz="2400" dirty="0"/>
              <a:t>Identify the crucial assumption of the debate</a:t>
            </a:r>
          </a:p>
          <a:p>
            <a:pPr marL="533400" indent="-533400" eaLnBrk="1" hangingPunct="1">
              <a:lnSpc>
                <a:spcPct val="80000"/>
              </a:lnSpc>
            </a:pPr>
            <a:endParaRPr lang="en-US" sz="2400" dirty="0"/>
          </a:p>
        </p:txBody>
      </p:sp>
      <p:sp>
        <p:nvSpPr>
          <p:cNvPr id="6148" name="Rectangle 4"/>
          <p:cNvSpPr>
            <a:spLocks noGrp="1" noChangeArrowheads="1"/>
          </p:cNvSpPr>
          <p:nvPr>
            <p:ph type="body" sz="half" idx="2"/>
          </p:nvPr>
        </p:nvSpPr>
        <p:spPr/>
        <p:txBody>
          <a:bodyPr/>
          <a:lstStyle/>
          <a:p>
            <a:pPr marL="457200" indent="-457200" eaLnBrk="1" hangingPunct="1">
              <a:lnSpc>
                <a:spcPct val="80000"/>
              </a:lnSpc>
            </a:pPr>
            <a:r>
              <a:rPr lang="en-US" sz="2400" b="1"/>
              <a:t>Don’ts</a:t>
            </a:r>
          </a:p>
          <a:p>
            <a:pPr marL="457200" indent="-457200" eaLnBrk="1" hangingPunct="1">
              <a:lnSpc>
                <a:spcPct val="80000"/>
              </a:lnSpc>
              <a:buFontTx/>
              <a:buAutoNum type="arabicParenBoth"/>
            </a:pPr>
            <a:r>
              <a:rPr lang="en-US" sz="2400"/>
              <a:t>Fence-sit/ waffle</a:t>
            </a:r>
          </a:p>
          <a:p>
            <a:pPr marL="457200" indent="-457200" eaLnBrk="1" hangingPunct="1">
              <a:lnSpc>
                <a:spcPct val="80000"/>
              </a:lnSpc>
              <a:buFontTx/>
              <a:buAutoNum type="arabicParenBoth"/>
            </a:pPr>
            <a:r>
              <a:rPr lang="en-US" sz="2400"/>
              <a:t>Argue against a straw- man</a:t>
            </a:r>
          </a:p>
          <a:p>
            <a:pPr marL="457200" indent="-457200" eaLnBrk="1" hangingPunct="1">
              <a:lnSpc>
                <a:spcPct val="80000"/>
              </a:lnSpc>
              <a:buFontTx/>
              <a:buAutoNum type="arabicParenBoth"/>
            </a:pPr>
            <a:r>
              <a:rPr lang="en-US" sz="2400"/>
              <a:t>Just state your opinion without reasons</a:t>
            </a:r>
          </a:p>
          <a:p>
            <a:pPr marL="457200" indent="-457200" eaLnBrk="1" hangingPunct="1">
              <a:lnSpc>
                <a:spcPct val="80000"/>
              </a:lnSpc>
              <a:buFontTx/>
              <a:buAutoNum type="arabicParenBoth"/>
            </a:pPr>
            <a:r>
              <a:rPr lang="en-US" sz="2400"/>
              <a:t>Provide a one-sided argument</a:t>
            </a:r>
          </a:p>
        </p:txBody>
      </p:sp>
    </p:spTree>
    <p:extLst>
      <p:ext uri="{BB962C8B-B14F-4D97-AF65-F5344CB8AC3E}">
        <p14:creationId xmlns:p14="http://schemas.microsoft.com/office/powerpoint/2010/main" val="120501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en-US" b="1" dirty="0"/>
              <a:t>1. Some authors (e.g., see </a:t>
            </a:r>
            <a:r>
              <a:rPr lang="en-US" b="1" i="1" dirty="0"/>
              <a:t>HN</a:t>
            </a:r>
            <a:r>
              <a:rPr lang="en-US" b="1" dirty="0"/>
              <a:t>, </a:t>
            </a:r>
            <a:r>
              <a:rPr lang="en-US" b="1" dirty="0" err="1"/>
              <a:t>chs</a:t>
            </a:r>
            <a:r>
              <a:rPr lang="en-US" b="1" dirty="0"/>
              <a:t>. 2-3) oppose software patents on the premise that intellectual property such as software is fundamentally different from physical property. Explain this argument, and evaluate it. Do the arguments provided by these authors persuasively show that software patents should be </a:t>
            </a:r>
            <a:r>
              <a:rPr lang="en-US" b="1" i="1" dirty="0"/>
              <a:t>eliminated</a:t>
            </a:r>
            <a:r>
              <a:rPr lang="en-US" b="1" dirty="0"/>
              <a:t>? Why or why not? Discuss some of the criticisms raised by Paul </a:t>
            </a:r>
            <a:r>
              <a:rPr lang="en-US" b="1" dirty="0" err="1"/>
              <a:t>Heckel</a:t>
            </a:r>
            <a:r>
              <a:rPr lang="en-US" b="1" dirty="0"/>
              <a:t> (</a:t>
            </a:r>
            <a:r>
              <a:rPr lang="en-US" b="1" dirty="0" err="1"/>
              <a:t>ch.</a:t>
            </a:r>
            <a:r>
              <a:rPr lang="en-US" b="1" dirty="0"/>
              <a:t> 4)</a:t>
            </a:r>
            <a:endParaRPr lang="en-US" dirty="0"/>
          </a:p>
          <a:p>
            <a:pPr marL="0" indent="0">
              <a:buNone/>
            </a:pPr>
            <a:r>
              <a:rPr lang="en-US" b="1" dirty="0"/>
              <a:t> </a:t>
            </a: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327368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vs. Physical Property</a:t>
            </a:r>
          </a:p>
        </p:txBody>
      </p:sp>
      <p:sp>
        <p:nvSpPr>
          <p:cNvPr id="3" name="Content Placeholder 2"/>
          <p:cNvSpPr>
            <a:spLocks noGrp="1"/>
          </p:cNvSpPr>
          <p:nvPr>
            <p:ph idx="1"/>
          </p:nvPr>
        </p:nvSpPr>
        <p:spPr/>
        <p:txBody>
          <a:bodyPr>
            <a:normAutofit fontScale="92500"/>
          </a:bodyPr>
          <a:lstStyle/>
          <a:p>
            <a:r>
              <a:rPr lang="en-US" dirty="0"/>
              <a:t>IP is non-rival/ not owned</a:t>
            </a:r>
          </a:p>
          <a:p>
            <a:r>
              <a:rPr lang="en-US" dirty="0"/>
              <a:t>IP is not a fixed state</a:t>
            </a:r>
          </a:p>
          <a:p>
            <a:r>
              <a:rPr lang="en-US" dirty="0"/>
              <a:t>Scarcity not does necessarily determine its value</a:t>
            </a:r>
          </a:p>
          <a:p>
            <a:r>
              <a:rPr lang="en-US" dirty="0"/>
              <a:t>IP (algorithms/ techniques) in software changes too quickly to be owned with patents</a:t>
            </a:r>
          </a:p>
          <a:p>
            <a:endParaRPr lang="en-US" dirty="0"/>
          </a:p>
          <a:p>
            <a:pPr marL="0" indent="0">
              <a:buNone/>
            </a:pPr>
            <a:endParaRPr lang="en-US" dirty="0"/>
          </a:p>
          <a:p>
            <a:pPr marL="0" indent="0">
              <a:buNone/>
            </a:pPr>
            <a:r>
              <a:rPr lang="en-US" dirty="0"/>
              <a:t>Stallman et al. and Barlow</a:t>
            </a:r>
          </a:p>
        </p:txBody>
      </p:sp>
    </p:spTree>
    <p:extLst>
      <p:ext uri="{BB962C8B-B14F-4D97-AF65-F5344CB8AC3E}">
        <p14:creationId xmlns:p14="http://schemas.microsoft.com/office/powerpoint/2010/main" val="41729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04800" y="228600"/>
            <a:ext cx="8534400" cy="6172200"/>
          </a:xfrm>
        </p:spPr>
        <p:txBody>
          <a:bodyPr/>
          <a:lstStyle/>
          <a:p>
            <a:pPr marL="609600" indent="-609600" algn="ctr" eaLnBrk="1" hangingPunct="1">
              <a:buFontTx/>
              <a:buNone/>
              <a:defRPr/>
            </a:pPr>
            <a:endParaRPr lang="en-US" sz="1800" b="1" i="1" dirty="0"/>
          </a:p>
          <a:p>
            <a:pPr marL="609600" indent="-609600" algn="ctr" eaLnBrk="1" hangingPunct="1">
              <a:buFontTx/>
              <a:buNone/>
              <a:defRPr/>
            </a:pPr>
            <a:r>
              <a:rPr lang="en-US" sz="3600" b="1" i="1" dirty="0"/>
              <a:t>Arguments Against Software Patents</a:t>
            </a:r>
          </a:p>
          <a:p>
            <a:pPr marL="609600" indent="-609600" eaLnBrk="1" hangingPunct="1">
              <a:buFontTx/>
              <a:buNone/>
              <a:defRPr/>
            </a:pPr>
            <a:endParaRPr lang="en-US" sz="2800" dirty="0"/>
          </a:p>
          <a:p>
            <a:pPr marL="609600" indent="-609600" eaLnBrk="1" hangingPunct="1">
              <a:buFontTx/>
              <a:buNone/>
              <a:defRPr/>
            </a:pPr>
            <a:r>
              <a:rPr lang="en-US" sz="2800" dirty="0"/>
              <a:t>(1) algorithms/ techniques are inherently unsuitable to patent (too many, too obvious)</a:t>
            </a:r>
          </a:p>
          <a:p>
            <a:pPr marL="609600" indent="-609600" eaLnBrk="1" hangingPunct="1">
              <a:buFontTx/>
              <a:buNone/>
              <a:defRPr/>
            </a:pPr>
            <a:r>
              <a:rPr lang="en-US" sz="2800" dirty="0"/>
              <a:t>(2) patent process slows down development</a:t>
            </a:r>
          </a:p>
          <a:p>
            <a:pPr marL="609600" indent="-609600" eaLnBrk="1" hangingPunct="1">
              <a:buFontTx/>
              <a:buNone/>
              <a:defRPr/>
            </a:pPr>
            <a:r>
              <a:rPr lang="en-US" sz="2800" dirty="0"/>
              <a:t>(3) patent process marginalizes smaller companies</a:t>
            </a:r>
          </a:p>
          <a:p>
            <a:pPr marL="609600" indent="-609600" eaLnBrk="1" hangingPunct="1">
              <a:buFontTx/>
              <a:buNone/>
              <a:defRPr/>
            </a:pPr>
            <a:r>
              <a:rPr lang="en-US" sz="2800" dirty="0"/>
              <a:t>(4) patents encourage novelty, over quality</a:t>
            </a:r>
          </a:p>
          <a:p>
            <a:pPr marL="0" indent="0" eaLnBrk="1" hangingPunct="1">
              <a:buFontTx/>
              <a:buNone/>
              <a:defRPr/>
            </a:pPr>
            <a:endParaRPr lang="en-US" dirty="0"/>
          </a:p>
          <a:p>
            <a:pPr>
              <a:buFontTx/>
              <a:buNone/>
              <a:defRPr/>
            </a:pPr>
            <a:endParaRPr lang="en-US" dirty="0"/>
          </a:p>
        </p:txBody>
      </p:sp>
    </p:spTree>
    <p:extLst>
      <p:ext uri="{BB962C8B-B14F-4D97-AF65-F5344CB8AC3E}">
        <p14:creationId xmlns:p14="http://schemas.microsoft.com/office/powerpoint/2010/main" val="381565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04800" y="228600"/>
            <a:ext cx="8534400" cy="6172200"/>
          </a:xfrm>
        </p:spPr>
        <p:txBody>
          <a:bodyPr/>
          <a:lstStyle/>
          <a:p>
            <a:pPr marL="609600" indent="-609600" algn="ctr" eaLnBrk="1" hangingPunct="1">
              <a:buFontTx/>
              <a:buNone/>
              <a:defRPr/>
            </a:pPr>
            <a:endParaRPr lang="en-US" sz="1800" b="1" i="1" dirty="0"/>
          </a:p>
          <a:p>
            <a:pPr marL="609600" indent="-609600" algn="ctr" eaLnBrk="1" hangingPunct="1">
              <a:buFontTx/>
              <a:buNone/>
              <a:defRPr/>
            </a:pPr>
            <a:r>
              <a:rPr lang="en-US" sz="3600" b="1" i="1" dirty="0"/>
              <a:t>Arguments for Software Patents</a:t>
            </a:r>
          </a:p>
          <a:p>
            <a:pPr marL="609600" indent="-609600" eaLnBrk="1" hangingPunct="1">
              <a:buFontTx/>
              <a:buNone/>
              <a:defRPr/>
            </a:pPr>
            <a:endParaRPr lang="en-US" sz="2800" dirty="0"/>
          </a:p>
          <a:p>
            <a:pPr marL="609600" indent="-609600" eaLnBrk="1" hangingPunct="1">
              <a:buFontTx/>
              <a:buNone/>
              <a:defRPr/>
            </a:pPr>
            <a:r>
              <a:rPr lang="en-US" sz="2800" dirty="0"/>
              <a:t>(1) The patent system provides incentives for intellectual inventions &amp; is superior to a ‘socialist’ system</a:t>
            </a:r>
          </a:p>
          <a:p>
            <a:pPr marL="609600" indent="-609600" eaLnBrk="1" hangingPunct="1">
              <a:buFontTx/>
              <a:buNone/>
              <a:defRPr/>
            </a:pPr>
            <a:r>
              <a:rPr lang="en-US" sz="2800" dirty="0"/>
              <a:t>(2) The patent system has worked for other areas of technology (involving IP)</a:t>
            </a:r>
          </a:p>
          <a:p>
            <a:pPr marL="609600" indent="-609600">
              <a:buNone/>
              <a:defRPr/>
            </a:pPr>
            <a:r>
              <a:rPr lang="en-US" sz="2800" dirty="0"/>
              <a:t>(3) Software patents have benefited small/ mid-sized companies (stimulate new businesses, allow them to bring products to the market)</a:t>
            </a:r>
          </a:p>
          <a:p>
            <a:pPr marL="609600" indent="-609600" eaLnBrk="1" hangingPunct="1">
              <a:buFontTx/>
              <a:buNone/>
              <a:defRPr/>
            </a:pPr>
            <a:r>
              <a:rPr lang="en-US" sz="2800" dirty="0"/>
              <a:t>(4) The patent system can be revised to address current problems with software patents</a:t>
            </a:r>
          </a:p>
          <a:p>
            <a:pPr marL="0" indent="0" eaLnBrk="1" hangingPunct="1">
              <a:buFontTx/>
              <a:buNone/>
              <a:defRPr/>
            </a:pPr>
            <a:endParaRPr lang="en-US" dirty="0"/>
          </a:p>
          <a:p>
            <a:pPr>
              <a:buFontTx/>
              <a:buNone/>
              <a:defRPr/>
            </a:pPr>
            <a:endParaRPr lang="en-US" dirty="0"/>
          </a:p>
        </p:txBody>
      </p:sp>
    </p:spTree>
    <p:extLst>
      <p:ext uri="{BB962C8B-B14F-4D97-AF65-F5344CB8AC3E}">
        <p14:creationId xmlns:p14="http://schemas.microsoft.com/office/powerpoint/2010/main" val="254071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524000"/>
            <a:ext cx="8229600" cy="4648200"/>
          </a:xfrm>
        </p:spPr>
        <p:txBody>
          <a:bodyPr/>
          <a:lstStyle/>
          <a:p>
            <a:pPr marL="609600" indent="-609600" eaLnBrk="1" hangingPunct="1">
              <a:lnSpc>
                <a:spcPct val="90000"/>
              </a:lnSpc>
              <a:buFont typeface="Symbol" pitchFamily="18" charset="2"/>
              <a:buAutoNum type="arabicParenBoth"/>
            </a:pPr>
            <a:r>
              <a:rPr lang="en-US" sz="2600" b="1"/>
              <a:t>What is the best argument in favor of your position? </a:t>
            </a:r>
          </a:p>
          <a:p>
            <a:pPr marL="609600" indent="-609600" eaLnBrk="1" hangingPunct="1">
              <a:lnSpc>
                <a:spcPct val="90000"/>
              </a:lnSpc>
              <a:buFont typeface="Symbol" pitchFamily="18" charset="2"/>
              <a:buAutoNum type="arabicParenBoth"/>
            </a:pPr>
            <a:endParaRPr lang="en-US" sz="2600" b="1"/>
          </a:p>
          <a:p>
            <a:pPr marL="609600" indent="-609600" eaLnBrk="1" hangingPunct="1">
              <a:lnSpc>
                <a:spcPct val="90000"/>
              </a:lnSpc>
              <a:buFont typeface="Symbol" pitchFamily="18" charset="2"/>
              <a:buAutoNum type="arabicParenBoth"/>
            </a:pPr>
            <a:r>
              <a:rPr lang="en-US" sz="2600" b="1"/>
              <a:t>What kind of ethical framework (utilitarian, Kantian, contractarianism) informs your position?</a:t>
            </a:r>
          </a:p>
          <a:p>
            <a:pPr marL="609600" indent="-609600" eaLnBrk="1" hangingPunct="1">
              <a:lnSpc>
                <a:spcPct val="90000"/>
              </a:lnSpc>
              <a:buFont typeface="Symbol" pitchFamily="18" charset="2"/>
              <a:buAutoNum type="arabicParenBoth"/>
            </a:pPr>
            <a:endParaRPr lang="en-US" sz="2600" b="1"/>
          </a:p>
          <a:p>
            <a:pPr marL="609600" indent="-609600" eaLnBrk="1" hangingPunct="1">
              <a:lnSpc>
                <a:spcPct val="90000"/>
              </a:lnSpc>
              <a:buFont typeface="Symbol" pitchFamily="18" charset="2"/>
              <a:buNone/>
            </a:pPr>
            <a:r>
              <a:rPr lang="en-US" sz="2600" b="1"/>
              <a:t>(3)  What is the weakest aspect of your position? Respond to this weakness.</a:t>
            </a:r>
          </a:p>
          <a:p>
            <a:pPr marL="609600" indent="-609600" eaLnBrk="1" hangingPunct="1">
              <a:lnSpc>
                <a:spcPct val="90000"/>
              </a:lnSpc>
              <a:buFont typeface="Symbol" pitchFamily="18" charset="2"/>
              <a:buNone/>
            </a:pPr>
            <a:endParaRPr lang="en-US" sz="2600" b="1"/>
          </a:p>
          <a:p>
            <a:pPr marL="609600" indent="-609600" eaLnBrk="1" hangingPunct="1">
              <a:lnSpc>
                <a:spcPct val="90000"/>
              </a:lnSpc>
              <a:buFont typeface="Symbol" pitchFamily="18" charset="2"/>
              <a:buNone/>
            </a:pPr>
            <a:endParaRPr lang="en-US" sz="2800"/>
          </a:p>
        </p:txBody>
      </p:sp>
      <p:sp>
        <p:nvSpPr>
          <p:cNvPr id="15363" name="Rectangle 3"/>
          <p:cNvSpPr>
            <a:spLocks noGrp="1" noChangeArrowheads="1"/>
          </p:cNvSpPr>
          <p:nvPr>
            <p:ph type="title"/>
          </p:nvPr>
        </p:nvSpPr>
        <p:spPr>
          <a:xfrm>
            <a:off x="228600" y="274638"/>
            <a:ext cx="8686800" cy="1143000"/>
          </a:xfrm>
        </p:spPr>
        <p:txBody>
          <a:bodyPr/>
          <a:lstStyle/>
          <a:p>
            <a:pPr eaLnBrk="1" hangingPunct="1"/>
            <a:r>
              <a:rPr lang="en-US" sz="3600" b="1" i="1" dirty="0">
                <a:solidFill>
                  <a:srgbClr val="002060"/>
                </a:solidFill>
              </a:rPr>
              <a:t>For and Against Software Patents</a:t>
            </a:r>
          </a:p>
        </p:txBody>
      </p:sp>
    </p:spTree>
    <p:extLst>
      <p:ext uri="{BB962C8B-B14F-4D97-AF65-F5344CB8AC3E}">
        <p14:creationId xmlns:p14="http://schemas.microsoft.com/office/powerpoint/2010/main" val="167965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786</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PHIL 343</vt:lpstr>
      <vt:lpstr>PowerPoint Presentation</vt:lpstr>
      <vt:lpstr>Tips: Explaining Ideas</vt:lpstr>
      <vt:lpstr>Tips: Evaluating/ Arguing</vt:lpstr>
      <vt:lpstr>PowerPoint Presentation</vt:lpstr>
      <vt:lpstr>Intellectual vs. Physical Property</vt:lpstr>
      <vt:lpstr>PowerPoint Presentation</vt:lpstr>
      <vt:lpstr>PowerPoint Presentation</vt:lpstr>
      <vt:lpstr>For and Against Software Patents</vt:lpstr>
      <vt:lpstr>PowerPoint Presentation</vt:lpstr>
      <vt:lpstr>Hacker Ethic</vt:lpstr>
      <vt:lpstr>Arguments for Exploratory Hacking</vt:lpstr>
      <vt:lpstr>Arguments against Exploratory Hacking</vt:lpstr>
      <vt:lpstr>For and Against Exploratory Hacking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343</dc:title>
  <dc:creator>Tsou</dc:creator>
  <cp:lastModifiedBy>Tsou, Jonathan Y [PH RS]</cp:lastModifiedBy>
  <cp:revision>13</cp:revision>
  <dcterms:created xsi:type="dcterms:W3CDTF">2013-11-05T01:09:18Z</dcterms:created>
  <dcterms:modified xsi:type="dcterms:W3CDTF">2019-04-01T16:40:21Z</dcterms:modified>
</cp:coreProperties>
</file>