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BC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B0FDF-079E-BD9D-5B4E-943BA17AC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980AC6-0E68-00AF-3625-C002BA3FC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06634C-4FD4-C626-44B8-FB3CAE84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6C13-AA90-44AA-961A-53109DB66458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B7104F-53DA-AB8D-7926-B9F026E9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D057FD-5B03-4649-8B01-21EECFC3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F1B-D2D9-4F7D-B5E7-88F3C49B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797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0F310-17CC-8C32-2F77-FBA82DF3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DA263F-CB32-BFA3-94B6-53195BB66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DE1887-0FAE-7015-43AE-C29AB08A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6C13-AA90-44AA-961A-53109DB66458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28E06E-CB2D-DBD5-85E5-3CE2F83C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4D7880-5BB6-CACE-3E9C-5BB5E008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F1B-D2D9-4F7D-B5E7-88F3C49B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64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E2BDFB-21E8-BEF0-E1AA-E47762D66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79F44F-3712-938F-AF29-A99C6A52C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E93799-8E5E-D67A-4A3F-F36611C69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6C13-AA90-44AA-961A-53109DB66458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76FBA0-073F-A231-A632-AE17B2B1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DEC752-C53A-1FD2-8536-4E7AF0D0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F1B-D2D9-4F7D-B5E7-88F3C49B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67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E20-961B-35B5-31FC-2F35CCCD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CE099C-E2B8-37C4-F9E8-DB058834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7C6FB5-89FF-3B2E-FEB9-C11B7FFB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6C13-AA90-44AA-961A-53109DB66458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375177-2A7A-0EC8-AD7D-A2292782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407316-CEA4-8997-2E7D-2EE71945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F1B-D2D9-4F7D-B5E7-88F3C49B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35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E20F9-69FC-A05B-39FB-B803FBC1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EC9FB2-4557-0F49-509C-CD5D024E3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FA57F4-FC5B-95CC-0722-66D83BD9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6C13-AA90-44AA-961A-53109DB66458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8113D9-57C0-E531-E571-759425E6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4AE51-F7BE-6B9E-A988-90084196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F1B-D2D9-4F7D-B5E7-88F3C49B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41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20CD8-1D1F-CDB9-A9C4-684AF864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6CD8D-6A53-A91C-9C98-4D86F9A40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5B99CE-17F5-742A-2328-EE8C5C303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B1741E-2353-07C1-84A5-6EF687C5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6C13-AA90-44AA-961A-53109DB66458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05C46B-8A3F-9873-BB93-C49546E9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4AF3A5-F548-8EAA-453D-805E0E16C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F1B-D2D9-4F7D-B5E7-88F3C49B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96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68F5D-94F0-769E-1658-5627F28B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7B8B2E-8B1D-DF3C-6F8A-E4423DB7E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408987-CCEC-8499-4010-53E27902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270EF4C-0AD4-61A4-86CC-A5E7887D0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FB247C9-6757-EE19-C02B-075ED76E9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806307-C0C7-56CF-59A8-C45B4BF1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6C13-AA90-44AA-961A-53109DB66458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C00B6CC-033C-E973-D598-723CF2FBD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2ECB0C0-2D58-29B0-4A9C-E164F293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F1B-D2D9-4F7D-B5E7-88F3C49B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47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A5836-20E2-93A7-E088-8C3AAA69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1E1F04-8DD9-C5A6-8707-B64F4491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6C13-AA90-44AA-961A-53109DB66458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E222FC9-A694-FC43-9950-383316AD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AEE265-9DB0-3940-9F8D-560B1B79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F1B-D2D9-4F7D-B5E7-88F3C49B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83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EE7D6E0-2D46-FB5A-E479-6BE029CB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6C13-AA90-44AA-961A-53109DB66458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B8B65E-8729-9EC0-9062-CF6DC0EB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87683C-B1CC-DB5B-E6E8-650A1F63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F1B-D2D9-4F7D-B5E7-88F3C49B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43C6D-722B-A526-85B2-3AE53BA1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7706F3-D36D-4636-9F55-474444FCE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1582D3-4991-958B-C5DE-5E6F21D28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1DF9DB-2567-9BFB-96FA-7C4A75BB5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6C13-AA90-44AA-961A-53109DB66458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1E8A70-53F5-46B4-7458-2ABC65A5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0B39C4-9154-643E-D3E3-E1DC6D017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F1B-D2D9-4F7D-B5E7-88F3C49B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5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6B4C1-97CE-2337-FE85-308A74FD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F27245-6434-0B32-9073-9A53917575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333026-E027-8EB0-7500-817A479D9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71E9D1-FBE8-742E-D137-9ED82F1A1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46C13-AA90-44AA-961A-53109DB66458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8104FF-8507-5D77-E2AF-BC0F385F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886961-6A42-4088-DF08-08EE903C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07F1B-D2D9-4F7D-B5E7-88F3C49B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75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248A6A6-D4E7-6D16-EA82-667F6C28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3DF88D-0ED7-FD9A-B33F-1AB3507C1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D1ACE6-CF93-546B-832C-55646119E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746C13-AA90-44AA-961A-53109DB66458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6E8E3C-BE4C-4320-3C49-03E0706C6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A3823-72A8-C61D-B72D-7752D7734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07F1B-D2D9-4F7D-B5E7-88F3C49B81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1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69E94E2-A7AF-65A5-B987-F053BEEB58C9}"/>
              </a:ext>
            </a:extLst>
          </p:cNvPr>
          <p:cNvSpPr/>
          <p:nvPr/>
        </p:nvSpPr>
        <p:spPr>
          <a:xfrm>
            <a:off x="0" y="0"/>
            <a:ext cx="4817097" cy="6858000"/>
          </a:xfrm>
          <a:prstGeom prst="rect">
            <a:avLst/>
          </a:prstGeom>
          <a:blipFill dpi="0" rotWithShape="1">
            <a:blip r:embed="rId2"/>
            <a:srcRect/>
            <a:stretch>
              <a:fillRect r="-45000"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D7BE630-F92F-5B54-424D-CE46DAED5B90}"/>
              </a:ext>
            </a:extLst>
          </p:cNvPr>
          <p:cNvSpPr/>
          <p:nvPr/>
        </p:nvSpPr>
        <p:spPr>
          <a:xfrm>
            <a:off x="-1" y="0"/>
            <a:ext cx="4817097" cy="6858000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esenho de criatura com a boca aberta&#10;&#10;O conteúdo gerado por IA pode estar incorreto.">
            <a:extLst>
              <a:ext uri="{FF2B5EF4-FFF2-40B4-BE49-F238E27FC236}">
                <a16:creationId xmlns:a16="http://schemas.microsoft.com/office/drawing/2014/main" id="{7FB7973F-317E-739E-4628-65B7C1AFA8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20" t="15909" r="9646" b="16061"/>
          <a:stretch/>
        </p:blipFill>
        <p:spPr>
          <a:xfrm>
            <a:off x="11488288" y="72736"/>
            <a:ext cx="610194" cy="529936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35E5566-A849-438F-CA31-49F030828E04}"/>
              </a:ext>
            </a:extLst>
          </p:cNvPr>
          <p:cNvGrpSpPr/>
          <p:nvPr/>
        </p:nvGrpSpPr>
        <p:grpSpPr>
          <a:xfrm>
            <a:off x="5860472" y="2326931"/>
            <a:ext cx="5400000" cy="1569660"/>
            <a:chOff x="5860472" y="2503576"/>
            <a:chExt cx="5400000" cy="1569660"/>
          </a:xfrm>
        </p:grpSpPr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6EC9B6FE-0CAB-AE3B-FF65-574D306A2421}"/>
                </a:ext>
              </a:extLst>
            </p:cNvPr>
            <p:cNvCxnSpPr/>
            <p:nvPr/>
          </p:nvCxnSpPr>
          <p:spPr>
            <a:xfrm>
              <a:off x="5860472" y="4073236"/>
              <a:ext cx="5400000" cy="0"/>
            </a:xfrm>
            <a:prstGeom prst="line">
              <a:avLst/>
            </a:prstGeom>
            <a:ln>
              <a:solidFill>
                <a:srgbClr val="FDBC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058879F-F4FA-6D76-B894-EC63DCE26D5E}"/>
                </a:ext>
              </a:extLst>
            </p:cNvPr>
            <p:cNvSpPr txBox="1"/>
            <p:nvPr/>
          </p:nvSpPr>
          <p:spPr>
            <a:xfrm>
              <a:off x="6487485" y="2503576"/>
              <a:ext cx="414597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200" dirty="0"/>
                <a:t>Proposta de novas playlists</a:t>
              </a:r>
            </a:p>
            <a:p>
              <a:pPr algn="ctr"/>
              <a:r>
                <a:rPr lang="pt-BR" sz="3200" dirty="0" err="1"/>
                <a:t>MozartBee</a:t>
              </a:r>
              <a:endParaRPr lang="pt-BR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2383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A0081-2FD3-AF9B-FD64-3625D67B7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criatura com a boca aberta&#10;&#10;O conteúdo gerado por IA pode estar incorreto.">
            <a:extLst>
              <a:ext uri="{FF2B5EF4-FFF2-40B4-BE49-F238E27FC236}">
                <a16:creationId xmlns:a16="http://schemas.microsoft.com/office/drawing/2014/main" id="{5365CB26-46A7-118C-8CA1-92EF8B4EB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20" t="15909" r="9646" b="16061"/>
          <a:stretch/>
        </p:blipFill>
        <p:spPr>
          <a:xfrm>
            <a:off x="11488288" y="72736"/>
            <a:ext cx="610194" cy="529936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B3054CA-F410-05DF-0907-0A62A6D296D3}"/>
              </a:ext>
            </a:extLst>
          </p:cNvPr>
          <p:cNvCxnSpPr/>
          <p:nvPr/>
        </p:nvCxnSpPr>
        <p:spPr>
          <a:xfrm>
            <a:off x="290945" y="519545"/>
            <a:ext cx="5400000" cy="0"/>
          </a:xfrm>
          <a:prstGeom prst="line">
            <a:avLst/>
          </a:prstGeom>
          <a:ln>
            <a:solidFill>
              <a:srgbClr val="FDBC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9F2979-0A93-1045-9BBC-8DBDF835E156}"/>
              </a:ext>
            </a:extLst>
          </p:cNvPr>
          <p:cNvSpPr txBox="1"/>
          <p:nvPr/>
        </p:nvSpPr>
        <p:spPr>
          <a:xfrm>
            <a:off x="290945" y="61278"/>
            <a:ext cx="659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Metodologia – Pré-Processamento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DAE4734-3CE6-A703-B6AD-AC72E1BE82BC}"/>
              </a:ext>
            </a:extLst>
          </p:cNvPr>
          <p:cNvSpPr txBox="1"/>
          <p:nvPr/>
        </p:nvSpPr>
        <p:spPr>
          <a:xfrm>
            <a:off x="290945" y="602672"/>
            <a:ext cx="88322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/>
            </a:lvl1pPr>
          </a:lstStyle>
          <a:p>
            <a:r>
              <a:rPr lang="pt-BR" sz="2400" dirty="0"/>
              <a:t>Foi verificado e </a:t>
            </a:r>
            <a:r>
              <a:rPr lang="pt-BR" sz="2400" dirty="0" err="1"/>
              <a:t>excutado</a:t>
            </a:r>
            <a:r>
              <a:rPr lang="pt-BR" sz="2400" dirty="0"/>
              <a:t>:</a:t>
            </a:r>
          </a:p>
          <a:p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Verificação de nulos: </a:t>
            </a:r>
            <a:r>
              <a:rPr lang="pt-BR" sz="2400" dirty="0" err="1"/>
              <a:t>in_shazam_charts</a:t>
            </a:r>
            <a:r>
              <a:rPr lang="pt-BR" sz="2400" dirty="0"/>
              <a:t> e </a:t>
            </a:r>
            <a:r>
              <a:rPr lang="pt-BR" sz="2400" dirty="0" err="1"/>
              <a:t>key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Valores nulos de </a:t>
            </a:r>
            <a:r>
              <a:rPr lang="pt-BR" sz="2400" dirty="0" err="1"/>
              <a:t>key</a:t>
            </a:r>
            <a:r>
              <a:rPr lang="pt-BR" sz="2400" dirty="0"/>
              <a:t> foram trocados por </a:t>
            </a:r>
            <a:r>
              <a:rPr lang="pt-BR" sz="2400" dirty="0" err="1"/>
              <a:t>unknown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Valores nulos de </a:t>
            </a:r>
            <a:r>
              <a:rPr lang="pt-BR" sz="2400" dirty="0" err="1"/>
              <a:t>in_shazam_charts</a:t>
            </a:r>
            <a:r>
              <a:rPr lang="pt-BR" sz="2400" dirty="0"/>
              <a:t> fora trocados por 0 (nenhuma lista)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Todos os valores de colunas respectivamente numéricas foram convertidas para números, o mesmo para colunas categóricas</a:t>
            </a:r>
          </a:p>
        </p:txBody>
      </p:sp>
      <p:pic>
        <p:nvPicPr>
          <p:cNvPr id="10" name="Imagem 9" descr="Ícone&#10;&#10;O conteúdo gerado por IA pode estar incorreto.">
            <a:extLst>
              <a:ext uri="{FF2B5EF4-FFF2-40B4-BE49-F238E27FC236}">
                <a16:creationId xmlns:a16="http://schemas.microsoft.com/office/drawing/2014/main" id="{CADDD17B-ECEC-E938-ABF3-2EA1F6C5C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594" y="2086841"/>
            <a:ext cx="2684318" cy="268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30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BB781-BDD7-CB30-6790-502DD368B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criatura com a boca aberta&#10;&#10;O conteúdo gerado por IA pode estar incorreto.">
            <a:extLst>
              <a:ext uri="{FF2B5EF4-FFF2-40B4-BE49-F238E27FC236}">
                <a16:creationId xmlns:a16="http://schemas.microsoft.com/office/drawing/2014/main" id="{5198ED5D-F96F-3EAD-9695-70A6BCBE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20" t="15909" r="9646" b="16061"/>
          <a:stretch/>
        </p:blipFill>
        <p:spPr>
          <a:xfrm>
            <a:off x="11488288" y="72736"/>
            <a:ext cx="610194" cy="529936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B30AE0DB-D8B4-5DEA-49EC-2D2013973084}"/>
              </a:ext>
            </a:extLst>
          </p:cNvPr>
          <p:cNvCxnSpPr/>
          <p:nvPr/>
        </p:nvCxnSpPr>
        <p:spPr>
          <a:xfrm>
            <a:off x="290945" y="519545"/>
            <a:ext cx="5400000" cy="0"/>
          </a:xfrm>
          <a:prstGeom prst="line">
            <a:avLst/>
          </a:prstGeom>
          <a:ln>
            <a:solidFill>
              <a:srgbClr val="FDBC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5B379CA4-903E-4EF8-0FEA-D9F36E9F8BD3}"/>
              </a:ext>
            </a:extLst>
          </p:cNvPr>
          <p:cNvSpPr txBox="1"/>
          <p:nvPr/>
        </p:nvSpPr>
        <p:spPr>
          <a:xfrm>
            <a:off x="290945" y="61278"/>
            <a:ext cx="659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Metodologia – Quantidade de Clusters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59801-00B1-6F90-637E-A887174B6755}"/>
              </a:ext>
            </a:extLst>
          </p:cNvPr>
          <p:cNvSpPr txBox="1"/>
          <p:nvPr/>
        </p:nvSpPr>
        <p:spPr>
          <a:xfrm>
            <a:off x="290945" y="602672"/>
            <a:ext cx="512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Elbow</a:t>
            </a: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FCF7F5-AF80-C3FD-EBDE-FDFD30237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5" y="1033678"/>
            <a:ext cx="5127673" cy="3165553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222749A-1620-79E0-035B-E9BFB2251536}"/>
              </a:ext>
            </a:extLst>
          </p:cNvPr>
          <p:cNvCxnSpPr>
            <a:cxnSpLocks/>
          </p:cNvCxnSpPr>
          <p:nvPr/>
        </p:nvCxnSpPr>
        <p:spPr>
          <a:xfrm>
            <a:off x="6123709" y="833504"/>
            <a:ext cx="0" cy="3365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692F90-A3F3-E9A3-06BE-E2F068F05BBB}"/>
              </a:ext>
            </a:extLst>
          </p:cNvPr>
          <p:cNvSpPr txBox="1"/>
          <p:nvPr/>
        </p:nvSpPr>
        <p:spPr>
          <a:xfrm>
            <a:off x="6360615" y="602672"/>
            <a:ext cx="5127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/>
              <a:t>Silhouette</a:t>
            </a:r>
            <a:endParaRPr lang="pt-BR" sz="24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E45608C-3F4D-1385-B25B-0EB89963B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378" y="1034254"/>
            <a:ext cx="5125805" cy="3164400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7C66EFA-9E0C-6249-F8C7-6FD0833AE150}"/>
              </a:ext>
            </a:extLst>
          </p:cNvPr>
          <p:cNvSpPr/>
          <p:nvPr/>
        </p:nvSpPr>
        <p:spPr>
          <a:xfrm>
            <a:off x="101584" y="5736831"/>
            <a:ext cx="11996898" cy="821034"/>
          </a:xfrm>
          <a:prstGeom prst="roundRect">
            <a:avLst>
              <a:gd name="adj" fmla="val 103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Pelos métodos seriam 3 clusters, no entanto a unidade de negócio pediu no mínimo 4. Portanto criaremos 4 cluster.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C210906-35FE-462C-AFC5-A8AAA450D57C}"/>
              </a:ext>
            </a:extLst>
          </p:cNvPr>
          <p:cNvSpPr/>
          <p:nvPr/>
        </p:nvSpPr>
        <p:spPr>
          <a:xfrm>
            <a:off x="101584" y="5373148"/>
            <a:ext cx="2907723" cy="322118"/>
          </a:xfrm>
          <a:prstGeom prst="roundRect">
            <a:avLst/>
          </a:prstGeom>
          <a:solidFill>
            <a:srgbClr val="FDB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Observações do cientista:</a:t>
            </a:r>
          </a:p>
        </p:txBody>
      </p:sp>
    </p:spTree>
    <p:extLst>
      <p:ext uri="{BB962C8B-B14F-4D97-AF65-F5344CB8AC3E}">
        <p14:creationId xmlns:p14="http://schemas.microsoft.com/office/powerpoint/2010/main" val="119584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700F4-8CB8-9D40-77AC-8C9EB7F5A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criatura com a boca aberta&#10;&#10;O conteúdo gerado por IA pode estar incorreto.">
            <a:extLst>
              <a:ext uri="{FF2B5EF4-FFF2-40B4-BE49-F238E27FC236}">
                <a16:creationId xmlns:a16="http://schemas.microsoft.com/office/drawing/2014/main" id="{E32A557E-5C6A-DB3C-8B1C-C7468C74AD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20" t="15909" r="9646" b="16061"/>
          <a:stretch/>
        </p:blipFill>
        <p:spPr>
          <a:xfrm>
            <a:off x="11488288" y="72736"/>
            <a:ext cx="610194" cy="529936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329BFFA-C0C1-279B-B3B0-B77DC4295EEF}"/>
              </a:ext>
            </a:extLst>
          </p:cNvPr>
          <p:cNvCxnSpPr/>
          <p:nvPr/>
        </p:nvCxnSpPr>
        <p:spPr>
          <a:xfrm>
            <a:off x="290945" y="519545"/>
            <a:ext cx="5400000" cy="0"/>
          </a:xfrm>
          <a:prstGeom prst="line">
            <a:avLst/>
          </a:prstGeom>
          <a:ln>
            <a:solidFill>
              <a:srgbClr val="FDBC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63627A-825B-B4DF-AD94-534346166B29}"/>
              </a:ext>
            </a:extLst>
          </p:cNvPr>
          <p:cNvSpPr txBox="1"/>
          <p:nvPr/>
        </p:nvSpPr>
        <p:spPr>
          <a:xfrm>
            <a:off x="290945" y="61278"/>
            <a:ext cx="659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Metodologia – Resultados do modelo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955CF92-1C4D-86F4-0E20-70F1FF8E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0040"/>
            <a:ext cx="12192000" cy="535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36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2AF76-4EC3-4EFA-08AC-8B060DAD7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criatura com a boca aberta&#10;&#10;O conteúdo gerado por IA pode estar incorreto.">
            <a:extLst>
              <a:ext uri="{FF2B5EF4-FFF2-40B4-BE49-F238E27FC236}">
                <a16:creationId xmlns:a16="http://schemas.microsoft.com/office/drawing/2014/main" id="{A63392CD-BFD3-AD1A-97D7-3B232421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20" t="15909" r="9646" b="16061"/>
          <a:stretch/>
        </p:blipFill>
        <p:spPr>
          <a:xfrm>
            <a:off x="11488288" y="72736"/>
            <a:ext cx="610194" cy="529936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EB4E9CE-6F72-9BCF-2A4D-17605BD2BAB3}"/>
              </a:ext>
            </a:extLst>
          </p:cNvPr>
          <p:cNvCxnSpPr/>
          <p:nvPr/>
        </p:nvCxnSpPr>
        <p:spPr>
          <a:xfrm>
            <a:off x="290945" y="519545"/>
            <a:ext cx="5400000" cy="0"/>
          </a:xfrm>
          <a:prstGeom prst="line">
            <a:avLst/>
          </a:prstGeom>
          <a:ln>
            <a:solidFill>
              <a:srgbClr val="FDBC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D27146FD-7391-5371-557B-3FA702DEAA0A}"/>
              </a:ext>
            </a:extLst>
          </p:cNvPr>
          <p:cNvSpPr txBox="1"/>
          <p:nvPr/>
        </p:nvSpPr>
        <p:spPr>
          <a:xfrm>
            <a:off x="290945" y="61278"/>
            <a:ext cx="659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Metodologia – Exemplos de cada Cluster</a:t>
            </a:r>
          </a:p>
        </p:txBody>
      </p:sp>
      <p:pic>
        <p:nvPicPr>
          <p:cNvPr id="3" name="Imagem 2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C60B2DCD-0893-5F4A-C2C0-EDAB27BC6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883" y="940591"/>
            <a:ext cx="5395502" cy="4976818"/>
          </a:xfrm>
          <a:prstGeom prst="rect">
            <a:avLst/>
          </a:prstGeom>
        </p:spPr>
      </p:pic>
      <p:pic>
        <p:nvPicPr>
          <p:cNvPr id="8" name="Imagem 7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DD154449-884D-A91E-6895-D388DC936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66" y="940591"/>
            <a:ext cx="4737958" cy="49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0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7F88C-C42F-3802-44D2-016F8D8D7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criatura com a boca aberta&#10;&#10;O conteúdo gerado por IA pode estar incorreto.">
            <a:extLst>
              <a:ext uri="{FF2B5EF4-FFF2-40B4-BE49-F238E27FC236}">
                <a16:creationId xmlns:a16="http://schemas.microsoft.com/office/drawing/2014/main" id="{49992A1E-297E-9108-B862-0E58396C71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20" t="15909" r="9646" b="16061"/>
          <a:stretch/>
        </p:blipFill>
        <p:spPr>
          <a:xfrm>
            <a:off x="11488288" y="72736"/>
            <a:ext cx="610194" cy="529936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D7AA6AC-3593-5C63-E305-CE08E16F94D4}"/>
              </a:ext>
            </a:extLst>
          </p:cNvPr>
          <p:cNvCxnSpPr/>
          <p:nvPr/>
        </p:nvCxnSpPr>
        <p:spPr>
          <a:xfrm>
            <a:off x="290945" y="519545"/>
            <a:ext cx="5400000" cy="0"/>
          </a:xfrm>
          <a:prstGeom prst="line">
            <a:avLst/>
          </a:prstGeom>
          <a:ln>
            <a:solidFill>
              <a:srgbClr val="FDBC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EFADB3-CB82-D608-6107-8E3E73C57A7B}"/>
              </a:ext>
            </a:extLst>
          </p:cNvPr>
          <p:cNvSpPr txBox="1"/>
          <p:nvPr/>
        </p:nvSpPr>
        <p:spPr>
          <a:xfrm>
            <a:off x="290945" y="61278"/>
            <a:ext cx="659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Metodologia – Nomeando cada Cluster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38BE9DE-3E35-8490-BE67-A2DC8C694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5" y="2021171"/>
            <a:ext cx="6276110" cy="2807482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35A0357-38E4-05E9-5BB1-DC9BFC176213}"/>
              </a:ext>
            </a:extLst>
          </p:cNvPr>
          <p:cNvSpPr/>
          <p:nvPr/>
        </p:nvSpPr>
        <p:spPr>
          <a:xfrm>
            <a:off x="6889173" y="1828994"/>
            <a:ext cx="5011882" cy="3191837"/>
          </a:xfrm>
          <a:prstGeom prst="roundRect">
            <a:avLst>
              <a:gd name="adj" fmla="val 103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Nome de cada Cluster</a:t>
            </a:r>
            <a:endParaRPr lang="pt-B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Trilha das Estrelas – Cluster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Calmamente Pop – Cluster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Entre razões e emoções – Cluster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Flow Pesadão – Cluster 3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2A1F87D-7703-CDDB-F4B9-6BADBB22FA4C}"/>
              </a:ext>
            </a:extLst>
          </p:cNvPr>
          <p:cNvSpPr/>
          <p:nvPr/>
        </p:nvSpPr>
        <p:spPr>
          <a:xfrm>
            <a:off x="6889173" y="1465312"/>
            <a:ext cx="2907723" cy="322118"/>
          </a:xfrm>
          <a:prstGeom prst="roundRect">
            <a:avLst/>
          </a:prstGeom>
          <a:solidFill>
            <a:srgbClr val="FDB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Observações do cientista:</a:t>
            </a:r>
          </a:p>
        </p:txBody>
      </p:sp>
    </p:spTree>
    <p:extLst>
      <p:ext uri="{BB962C8B-B14F-4D97-AF65-F5344CB8AC3E}">
        <p14:creationId xmlns:p14="http://schemas.microsoft.com/office/powerpoint/2010/main" val="2900835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B4620-DD7D-639B-2431-51B72A770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36AB3EE-3321-DEF6-0B95-FD031C979D26}"/>
              </a:ext>
            </a:extLst>
          </p:cNvPr>
          <p:cNvGrpSpPr/>
          <p:nvPr/>
        </p:nvGrpSpPr>
        <p:grpSpPr>
          <a:xfrm>
            <a:off x="2796886" y="353289"/>
            <a:ext cx="6598228" cy="5857153"/>
            <a:chOff x="3168930" y="353289"/>
            <a:chExt cx="6598228" cy="5857153"/>
          </a:xfrm>
        </p:grpSpPr>
        <p:pic>
          <p:nvPicPr>
            <p:cNvPr id="4" name="Imagem 3" descr="Desenho de criatura com a boca aberta&#10;&#10;O conteúdo gerado por IA pode estar incorreto.">
              <a:extLst>
                <a:ext uri="{FF2B5EF4-FFF2-40B4-BE49-F238E27FC236}">
                  <a16:creationId xmlns:a16="http://schemas.microsoft.com/office/drawing/2014/main" id="{7F6F2CEC-45FE-1F3A-43A2-DE0D8349F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020" t="15909" r="9646" b="16061"/>
            <a:stretch/>
          </p:blipFill>
          <p:spPr>
            <a:xfrm>
              <a:off x="3540974" y="353289"/>
              <a:ext cx="5854140" cy="5084153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5EABB377-A836-B4E2-72F7-136F6DCFCCDB}"/>
                </a:ext>
              </a:extLst>
            </p:cNvPr>
            <p:cNvSpPr txBox="1"/>
            <p:nvPr/>
          </p:nvSpPr>
          <p:spPr>
            <a:xfrm>
              <a:off x="3168930" y="5564111"/>
              <a:ext cx="65982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3600" b="1" dirty="0">
                  <a:solidFill>
                    <a:schemeClr val="bg1"/>
                  </a:solidFill>
                </a:rPr>
                <a:t>Obrigado!!!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267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criatura com a boca aberta&#10;&#10;O conteúdo gerado por IA pode estar incorreto.">
            <a:extLst>
              <a:ext uri="{FF2B5EF4-FFF2-40B4-BE49-F238E27FC236}">
                <a16:creationId xmlns:a16="http://schemas.microsoft.com/office/drawing/2014/main" id="{87C7A8F1-E166-6F74-B5B5-DC2330E2B0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20" t="15909" r="9646" b="16061"/>
          <a:stretch/>
        </p:blipFill>
        <p:spPr>
          <a:xfrm>
            <a:off x="11488288" y="72736"/>
            <a:ext cx="610194" cy="529936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152B1F7-B7D6-C57F-8AF4-902CE59F6A80}"/>
              </a:ext>
            </a:extLst>
          </p:cNvPr>
          <p:cNvCxnSpPr/>
          <p:nvPr/>
        </p:nvCxnSpPr>
        <p:spPr>
          <a:xfrm>
            <a:off x="290945" y="519545"/>
            <a:ext cx="5400000" cy="0"/>
          </a:xfrm>
          <a:prstGeom prst="line">
            <a:avLst/>
          </a:prstGeom>
          <a:ln>
            <a:solidFill>
              <a:srgbClr val="FDBC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BE61DFB7-F313-BCE7-9D1E-D88760E53E94}"/>
              </a:ext>
            </a:extLst>
          </p:cNvPr>
          <p:cNvSpPr txBox="1"/>
          <p:nvPr/>
        </p:nvSpPr>
        <p:spPr>
          <a:xfrm>
            <a:off x="290945" y="61278"/>
            <a:ext cx="659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Objetivo e Características Técnicas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DBD20CB-79EB-B0D3-B7DA-1ADACAE3EA5A}"/>
              </a:ext>
            </a:extLst>
          </p:cNvPr>
          <p:cNvSpPr txBox="1"/>
          <p:nvPr/>
        </p:nvSpPr>
        <p:spPr>
          <a:xfrm>
            <a:off x="290945" y="675408"/>
            <a:ext cx="88322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/>
            </a:lvl1pPr>
          </a:lstStyle>
          <a:p>
            <a:r>
              <a:rPr lang="pt-BR" sz="2400" b="1" dirty="0"/>
              <a:t>Objetivo: </a:t>
            </a:r>
            <a:r>
              <a:rPr lang="pt-BR" sz="2400" dirty="0"/>
              <a:t>A empresa </a:t>
            </a:r>
            <a:r>
              <a:rPr lang="pt-BR" sz="2400" dirty="0" err="1"/>
              <a:t>MozartBee</a:t>
            </a:r>
            <a:r>
              <a:rPr lang="pt-BR" sz="2400" dirty="0"/>
              <a:t> possui um novo e inovador aplicativo de música criado para ser concorrente do Spotify. Como o aplicativo busca novos ouvintes, a empresa precisa criar novas listas de músicas agrupando-as com base em suas características para sugerir novas playlists aos usuários.</a:t>
            </a:r>
          </a:p>
          <a:p>
            <a:br>
              <a:rPr lang="pt-BR" sz="2400" dirty="0"/>
            </a:br>
            <a:r>
              <a:rPr lang="pt-BR" sz="2400" b="1" dirty="0"/>
              <a:t>Tipo de modelo: </a:t>
            </a:r>
            <a:r>
              <a:rPr lang="pt-BR" sz="2400" dirty="0"/>
              <a:t>Não Supervisionado</a:t>
            </a:r>
          </a:p>
          <a:p>
            <a:br>
              <a:rPr lang="pt-BR" sz="2400" dirty="0"/>
            </a:br>
            <a:r>
              <a:rPr lang="pt-BR" sz="2400" b="1" dirty="0"/>
              <a:t>Técnica: </a:t>
            </a:r>
            <a:r>
              <a:rPr lang="pt-BR" sz="2400" dirty="0"/>
              <a:t>Clusterização</a:t>
            </a:r>
          </a:p>
          <a:p>
            <a:br>
              <a:rPr lang="pt-BR" sz="2400" dirty="0"/>
            </a:br>
            <a:r>
              <a:rPr lang="pt-BR" sz="2400" b="1" dirty="0"/>
              <a:t>Técnicas para definir clusters: </a:t>
            </a:r>
            <a:r>
              <a:rPr lang="pt-BR" sz="2400" dirty="0" err="1"/>
              <a:t>Silhouette</a:t>
            </a:r>
            <a:r>
              <a:rPr lang="pt-BR" sz="2400" dirty="0"/>
              <a:t> e </a:t>
            </a:r>
            <a:r>
              <a:rPr lang="pt-BR" sz="2400" dirty="0" err="1"/>
              <a:t>Elbow</a:t>
            </a:r>
            <a:r>
              <a:rPr lang="pt-BR" sz="2400" dirty="0"/>
              <a:t>.</a:t>
            </a:r>
          </a:p>
          <a:p>
            <a:br>
              <a:rPr lang="pt-BR" sz="2400" dirty="0"/>
            </a:br>
            <a:r>
              <a:rPr lang="pt-BR" sz="2400" b="1" dirty="0"/>
              <a:t>Algoritmo: </a:t>
            </a:r>
            <a:r>
              <a:rPr lang="pt-BR" sz="2400" dirty="0" err="1"/>
              <a:t>KMeans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00876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553DB-D43C-5043-9A6E-87E57F1DB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criatura com a boca aberta&#10;&#10;O conteúdo gerado por IA pode estar incorreto.">
            <a:extLst>
              <a:ext uri="{FF2B5EF4-FFF2-40B4-BE49-F238E27FC236}">
                <a16:creationId xmlns:a16="http://schemas.microsoft.com/office/drawing/2014/main" id="{7890D569-9CA6-CBBA-061F-E3EB519D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20" t="15909" r="9646" b="16061"/>
          <a:stretch/>
        </p:blipFill>
        <p:spPr>
          <a:xfrm>
            <a:off x="11488288" y="72736"/>
            <a:ext cx="610194" cy="529936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2ADDAAF7-1EB3-F50B-AC57-50E4AC7921F1}"/>
              </a:ext>
            </a:extLst>
          </p:cNvPr>
          <p:cNvCxnSpPr/>
          <p:nvPr/>
        </p:nvCxnSpPr>
        <p:spPr>
          <a:xfrm>
            <a:off x="290945" y="519545"/>
            <a:ext cx="5400000" cy="0"/>
          </a:xfrm>
          <a:prstGeom prst="line">
            <a:avLst/>
          </a:prstGeom>
          <a:ln>
            <a:solidFill>
              <a:srgbClr val="FDBC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587DE5-5010-3C11-D76F-1F1DEDB6561F}"/>
              </a:ext>
            </a:extLst>
          </p:cNvPr>
          <p:cNvSpPr txBox="1"/>
          <p:nvPr/>
        </p:nvSpPr>
        <p:spPr>
          <a:xfrm>
            <a:off x="290945" y="61278"/>
            <a:ext cx="659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Alinhamento com o negócio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83FFB7D-F79A-2C97-1AFD-30F98932C133}"/>
              </a:ext>
            </a:extLst>
          </p:cNvPr>
          <p:cNvSpPr txBox="1"/>
          <p:nvPr/>
        </p:nvSpPr>
        <p:spPr>
          <a:xfrm>
            <a:off x="290945" y="727004"/>
            <a:ext cx="88322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/>
            </a:lvl1pPr>
          </a:lstStyle>
          <a:p>
            <a:pPr marL="342900" indent="-342900">
              <a:buFontTx/>
              <a:buChar char="-"/>
            </a:pPr>
            <a:r>
              <a:rPr lang="pt-BR" sz="2400" dirty="0"/>
              <a:t>Quantidade de listas (cluster): no mínimo 4, a intenção é descobrir novas listas de indicação de músicas;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/>
              <a:t>Os artistas mais populares são os que possuem maiores </a:t>
            </a:r>
            <a:r>
              <a:rPr lang="pt-BR" sz="2400" dirty="0" err="1"/>
              <a:t>streams</a:t>
            </a:r>
            <a:r>
              <a:rPr lang="pt-BR" sz="2400" dirty="0"/>
              <a:t>;</a:t>
            </a:r>
          </a:p>
          <a:p>
            <a:pPr marL="342900" indent="-342900">
              <a:buFontTx/>
              <a:buChar char="-"/>
            </a:pPr>
            <a:endParaRPr lang="pt-BR" sz="2400" dirty="0"/>
          </a:p>
          <a:p>
            <a:pPr marL="342900" indent="-342900">
              <a:buFontTx/>
              <a:buChar char="-"/>
            </a:pPr>
            <a:r>
              <a:rPr lang="pt-BR" sz="2400" dirty="0"/>
              <a:t>Variáveis consideradas: O </a:t>
            </a:r>
            <a:r>
              <a:rPr lang="pt-BR" sz="2400" dirty="0" err="1"/>
              <a:t>dataset</a:t>
            </a:r>
            <a:r>
              <a:rPr lang="pt-BR" sz="2400" dirty="0"/>
              <a:t> fornecido para análise já considera as colunas importantes para a regra de negócio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8121015-8031-4900-1D81-23DD671E4262}"/>
              </a:ext>
            </a:extLst>
          </p:cNvPr>
          <p:cNvSpPr/>
          <p:nvPr/>
        </p:nvSpPr>
        <p:spPr>
          <a:xfrm>
            <a:off x="199159" y="5351316"/>
            <a:ext cx="11793682" cy="1350819"/>
          </a:xfrm>
          <a:prstGeom prst="roundRect">
            <a:avLst>
              <a:gd name="adj" fmla="val 103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Para a determinação da quantidade de Cluster iremos utilizar o método do cotovelo e o coeficiente de “</a:t>
            </a:r>
            <a:r>
              <a:rPr lang="pt-BR" sz="1800" dirty="0" err="1">
                <a:solidFill>
                  <a:schemeClr val="tx1"/>
                </a:solidFill>
              </a:rPr>
              <a:t>Silhouette</a:t>
            </a:r>
            <a:r>
              <a:rPr lang="pt-BR" sz="1800" dirty="0">
                <a:solidFill>
                  <a:schemeClr val="tx1"/>
                </a:solidFill>
              </a:rPr>
              <a:t>”, caso o valor seja menor do que o solicitado, iremos </a:t>
            </a:r>
            <a:r>
              <a:rPr lang="pt-BR" sz="1800" dirty="0">
                <a:solidFill>
                  <a:schemeClr val="tx1"/>
                </a:solidFill>
                <a:highlight>
                  <a:srgbClr val="00FF00"/>
                </a:highlight>
              </a:rPr>
              <a:t>adotar o mínimo </a:t>
            </a:r>
            <a:r>
              <a:rPr lang="pt-BR" sz="1800" dirty="0">
                <a:solidFill>
                  <a:schemeClr val="tx1"/>
                </a:solidFill>
              </a:rPr>
              <a:t>solicitado pelo time de negócios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Iremos usar a distância euclidiana (k-</a:t>
            </a:r>
            <a:r>
              <a:rPr lang="pt-BR" sz="1800" dirty="0" err="1">
                <a:solidFill>
                  <a:schemeClr val="tx1"/>
                </a:solidFill>
              </a:rPr>
              <a:t>means</a:t>
            </a:r>
            <a:r>
              <a:rPr lang="pt-BR" sz="1800" dirty="0">
                <a:solidFill>
                  <a:schemeClr val="tx1"/>
                </a:solidFill>
              </a:rPr>
              <a:t>) para a fase de clusterização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25520F5-6438-A48F-F773-EE9FFB509D6C}"/>
              </a:ext>
            </a:extLst>
          </p:cNvPr>
          <p:cNvSpPr/>
          <p:nvPr/>
        </p:nvSpPr>
        <p:spPr>
          <a:xfrm>
            <a:off x="199159" y="5003239"/>
            <a:ext cx="2907723" cy="322118"/>
          </a:xfrm>
          <a:prstGeom prst="roundRect">
            <a:avLst/>
          </a:prstGeom>
          <a:solidFill>
            <a:srgbClr val="FDB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Observações do cientista:</a:t>
            </a:r>
          </a:p>
        </p:txBody>
      </p:sp>
      <p:pic>
        <p:nvPicPr>
          <p:cNvPr id="9" name="Imagem 8" descr="Ícone&#10;&#10;O conteúdo gerado por IA pode estar incorreto.">
            <a:extLst>
              <a:ext uri="{FF2B5EF4-FFF2-40B4-BE49-F238E27FC236}">
                <a16:creationId xmlns:a16="http://schemas.microsoft.com/office/drawing/2014/main" id="{4D81DAD6-B525-2376-1F52-934FFAAAF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218" y="1386362"/>
            <a:ext cx="2669286" cy="266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5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57CE0-6066-DF1B-51C7-A8E1C822D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criatura com a boca aberta&#10;&#10;O conteúdo gerado por IA pode estar incorreto.">
            <a:extLst>
              <a:ext uri="{FF2B5EF4-FFF2-40B4-BE49-F238E27FC236}">
                <a16:creationId xmlns:a16="http://schemas.microsoft.com/office/drawing/2014/main" id="{26F66E05-5BEF-E5F3-BD7E-0F2FEFAFFB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20" t="15909" r="9646" b="16061"/>
          <a:stretch/>
        </p:blipFill>
        <p:spPr>
          <a:xfrm>
            <a:off x="11488288" y="72736"/>
            <a:ext cx="610194" cy="529936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03A5A18-0F14-6CDF-F2EA-D0C45C106C06}"/>
              </a:ext>
            </a:extLst>
          </p:cNvPr>
          <p:cNvCxnSpPr/>
          <p:nvPr/>
        </p:nvCxnSpPr>
        <p:spPr>
          <a:xfrm>
            <a:off x="290945" y="519545"/>
            <a:ext cx="5400000" cy="0"/>
          </a:xfrm>
          <a:prstGeom prst="line">
            <a:avLst/>
          </a:prstGeom>
          <a:ln>
            <a:solidFill>
              <a:srgbClr val="FDBC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AB6E1F87-EDEA-BE78-6D10-D509E5F1BF68}"/>
              </a:ext>
            </a:extLst>
          </p:cNvPr>
          <p:cNvSpPr txBox="1"/>
          <p:nvPr/>
        </p:nvSpPr>
        <p:spPr>
          <a:xfrm>
            <a:off x="290945" y="61278"/>
            <a:ext cx="659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Metodologia – Análise exploratória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4B35F61-4E01-F80A-7490-F532D12A4A09}"/>
              </a:ext>
            </a:extLst>
          </p:cNvPr>
          <p:cNvSpPr txBox="1"/>
          <p:nvPr/>
        </p:nvSpPr>
        <p:spPr>
          <a:xfrm>
            <a:off x="290945" y="727004"/>
            <a:ext cx="883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/>
            </a:lvl1pPr>
          </a:lstStyle>
          <a:p>
            <a:r>
              <a:rPr lang="pt-BR" sz="2400" dirty="0"/>
              <a:t>Colunas e especificações: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256484E-46AC-EDDE-E2F7-56B7D066FDAC}"/>
              </a:ext>
            </a:extLst>
          </p:cNvPr>
          <p:cNvSpPr/>
          <p:nvPr/>
        </p:nvSpPr>
        <p:spPr>
          <a:xfrm>
            <a:off x="8580565" y="2224350"/>
            <a:ext cx="2907723" cy="3191837"/>
          </a:xfrm>
          <a:prstGeom prst="roundRect">
            <a:avLst>
              <a:gd name="adj" fmla="val 103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Variáveis selecionadas: bpm, </a:t>
            </a:r>
            <a:r>
              <a:rPr lang="pt-BR" sz="1800" dirty="0" err="1">
                <a:solidFill>
                  <a:schemeClr val="tx1"/>
                </a:solidFill>
              </a:rPr>
              <a:t>danceability</a:t>
            </a:r>
            <a:r>
              <a:rPr lang="pt-BR" sz="1800" dirty="0">
                <a:solidFill>
                  <a:schemeClr val="tx1"/>
                </a:solidFill>
              </a:rPr>
              <a:t>_%, </a:t>
            </a:r>
            <a:r>
              <a:rPr lang="pt-BR" sz="1800" dirty="0" err="1">
                <a:solidFill>
                  <a:schemeClr val="tx1"/>
                </a:solidFill>
              </a:rPr>
              <a:t>energy</a:t>
            </a:r>
            <a:r>
              <a:rPr lang="pt-BR" sz="1800" dirty="0">
                <a:solidFill>
                  <a:schemeClr val="tx1"/>
                </a:solidFill>
              </a:rPr>
              <a:t>_%, </a:t>
            </a:r>
            <a:r>
              <a:rPr lang="pt-BR" sz="1800" dirty="0" err="1">
                <a:solidFill>
                  <a:schemeClr val="tx1"/>
                </a:solidFill>
              </a:rPr>
              <a:t>valence</a:t>
            </a:r>
            <a:r>
              <a:rPr lang="pt-BR" sz="1800" dirty="0">
                <a:solidFill>
                  <a:schemeClr val="tx1"/>
                </a:solidFill>
              </a:rPr>
              <a:t>_%, </a:t>
            </a:r>
            <a:r>
              <a:rPr lang="pt-BR" sz="1800" dirty="0" err="1">
                <a:solidFill>
                  <a:schemeClr val="tx1"/>
                </a:solidFill>
              </a:rPr>
              <a:t>liveness</a:t>
            </a:r>
            <a:r>
              <a:rPr lang="pt-BR" sz="1800" dirty="0">
                <a:solidFill>
                  <a:schemeClr val="tx1"/>
                </a:solidFill>
              </a:rPr>
              <a:t>_%, </a:t>
            </a:r>
            <a:r>
              <a:rPr lang="pt-BR" sz="1800" dirty="0" err="1">
                <a:solidFill>
                  <a:schemeClr val="tx1"/>
                </a:solidFill>
              </a:rPr>
              <a:t>speechiness</a:t>
            </a:r>
            <a:r>
              <a:rPr lang="pt-BR" sz="1800" dirty="0">
                <a:solidFill>
                  <a:schemeClr val="tx1"/>
                </a:solidFill>
              </a:rPr>
              <a:t>_% para clusterização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DEF098D-E552-5156-A01C-702E907EFBFD}"/>
              </a:ext>
            </a:extLst>
          </p:cNvPr>
          <p:cNvSpPr/>
          <p:nvPr/>
        </p:nvSpPr>
        <p:spPr>
          <a:xfrm>
            <a:off x="8580565" y="1860668"/>
            <a:ext cx="2907723" cy="322118"/>
          </a:xfrm>
          <a:prstGeom prst="roundRect">
            <a:avLst/>
          </a:prstGeom>
          <a:solidFill>
            <a:srgbClr val="FDB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Observações do cientista:</a:t>
            </a:r>
          </a:p>
        </p:txBody>
      </p:sp>
      <p:pic>
        <p:nvPicPr>
          <p:cNvPr id="10" name="Imagem 9" descr="Diagrama&#10;&#10;O conteúdo gerado por IA pode estar incorreto.">
            <a:extLst>
              <a:ext uri="{FF2B5EF4-FFF2-40B4-BE49-F238E27FC236}">
                <a16:creationId xmlns:a16="http://schemas.microsoft.com/office/drawing/2014/main" id="{10247B72-7572-6440-CC28-D8E695CBF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761" y="1188668"/>
            <a:ext cx="3904367" cy="5626883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CFCE4F3-2F47-FE99-9651-31B865B5E938}"/>
              </a:ext>
            </a:extLst>
          </p:cNvPr>
          <p:cNvSpPr/>
          <p:nvPr/>
        </p:nvSpPr>
        <p:spPr>
          <a:xfrm>
            <a:off x="3738761" y="5260323"/>
            <a:ext cx="3904366" cy="6001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206C885-5008-CE30-E015-2E226C656841}"/>
              </a:ext>
            </a:extLst>
          </p:cNvPr>
          <p:cNvSpPr/>
          <p:nvPr/>
        </p:nvSpPr>
        <p:spPr>
          <a:xfrm>
            <a:off x="3738761" y="6338455"/>
            <a:ext cx="3904366" cy="47709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6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DDC1A-30CA-45ED-1A78-BC81F3E0E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criatura com a boca aberta&#10;&#10;O conteúdo gerado por IA pode estar incorreto.">
            <a:extLst>
              <a:ext uri="{FF2B5EF4-FFF2-40B4-BE49-F238E27FC236}">
                <a16:creationId xmlns:a16="http://schemas.microsoft.com/office/drawing/2014/main" id="{3F7880DD-74D6-6990-DE2B-FBCE2E4E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20" t="15909" r="9646" b="16061"/>
          <a:stretch/>
        </p:blipFill>
        <p:spPr>
          <a:xfrm>
            <a:off x="11488288" y="72736"/>
            <a:ext cx="610194" cy="529936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31766D89-3385-400B-6B2F-4E8B3AD659E8}"/>
              </a:ext>
            </a:extLst>
          </p:cNvPr>
          <p:cNvCxnSpPr/>
          <p:nvPr/>
        </p:nvCxnSpPr>
        <p:spPr>
          <a:xfrm>
            <a:off x="290945" y="519545"/>
            <a:ext cx="5400000" cy="0"/>
          </a:xfrm>
          <a:prstGeom prst="line">
            <a:avLst/>
          </a:prstGeom>
          <a:ln>
            <a:solidFill>
              <a:srgbClr val="FDBC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264F90-E513-6878-79EB-2145D09B48B1}"/>
              </a:ext>
            </a:extLst>
          </p:cNvPr>
          <p:cNvSpPr txBox="1"/>
          <p:nvPr/>
        </p:nvSpPr>
        <p:spPr>
          <a:xfrm>
            <a:off x="290945" y="61278"/>
            <a:ext cx="659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Metodologia – Análise exploratória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31F019-9078-D257-C384-B17789225380}"/>
              </a:ext>
            </a:extLst>
          </p:cNvPr>
          <p:cNvSpPr txBox="1"/>
          <p:nvPr/>
        </p:nvSpPr>
        <p:spPr>
          <a:xfrm>
            <a:off x="290945" y="727004"/>
            <a:ext cx="883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/>
            </a:lvl1pPr>
          </a:lstStyle>
          <a:p>
            <a:r>
              <a:rPr lang="pt-BR" sz="2400" dirty="0"/>
              <a:t>Como colunas foram definidas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3644C085-8886-58CB-1DCC-4065D9189294}"/>
              </a:ext>
            </a:extLst>
          </p:cNvPr>
          <p:cNvSpPr/>
          <p:nvPr/>
        </p:nvSpPr>
        <p:spPr>
          <a:xfrm>
            <a:off x="101584" y="3573272"/>
            <a:ext cx="11996898" cy="3196118"/>
          </a:xfrm>
          <a:prstGeom prst="roundRect">
            <a:avLst>
              <a:gd name="adj" fmla="val 103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bpm: ritmo em sua maioria moderado e animado com valor médio aproximado de 120 BPM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tx1"/>
                </a:solidFill>
              </a:rPr>
              <a:t>danceability</a:t>
            </a:r>
            <a:r>
              <a:rPr lang="pt-BR" sz="1800" dirty="0">
                <a:solidFill>
                  <a:schemeClr val="tx1"/>
                </a:solidFill>
              </a:rPr>
              <a:t>_%: média acima de 60%, indicando maioria de músicas dançantes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tx1"/>
                </a:solidFill>
              </a:rPr>
              <a:t>energy</a:t>
            </a:r>
            <a:r>
              <a:rPr lang="pt-BR" sz="1800" dirty="0">
                <a:solidFill>
                  <a:schemeClr val="tx1"/>
                </a:solidFill>
              </a:rPr>
              <a:t>_%: média acima de 60%, indicando ritmo forte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tx1"/>
                </a:solidFill>
              </a:rPr>
              <a:t>valence</a:t>
            </a:r>
            <a:r>
              <a:rPr lang="pt-BR" sz="1800" dirty="0">
                <a:solidFill>
                  <a:schemeClr val="tx1"/>
                </a:solidFill>
              </a:rPr>
              <a:t>_%: média acima de 50% indicando emoções equilibradas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tx1"/>
                </a:solidFill>
              </a:rPr>
              <a:t>acousticness</a:t>
            </a:r>
            <a:r>
              <a:rPr lang="pt-BR" sz="1800" dirty="0">
                <a:solidFill>
                  <a:schemeClr val="tx1"/>
                </a:solidFill>
              </a:rPr>
              <a:t>_%: média baixa indicada pala alta quantidade de zeros, maioria das músicas produzidas por instrumentos eletrônicos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tx1"/>
                </a:solidFill>
              </a:rPr>
              <a:t>instrumentalness</a:t>
            </a:r>
            <a:r>
              <a:rPr lang="pt-BR" sz="1800" dirty="0">
                <a:solidFill>
                  <a:schemeClr val="tx1"/>
                </a:solidFill>
              </a:rPr>
              <a:t>_%: média próxima de 2%, a maioria das músicas possui vocais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tx1"/>
                </a:solidFill>
              </a:rPr>
              <a:t>speechiness</a:t>
            </a:r>
            <a:r>
              <a:rPr lang="pt-BR" sz="1800" dirty="0">
                <a:solidFill>
                  <a:schemeClr val="tx1"/>
                </a:solidFill>
              </a:rPr>
              <a:t>_%: média de 10% com máximo de 64% indicando presença de raps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tx1"/>
                </a:solidFill>
              </a:rPr>
              <a:t>liveness</a:t>
            </a:r>
            <a:r>
              <a:rPr lang="pt-BR" sz="1800" dirty="0">
                <a:solidFill>
                  <a:schemeClr val="tx1"/>
                </a:solidFill>
              </a:rPr>
              <a:t>_%: média de 18% com 50%-75% das música com nível de </a:t>
            </a:r>
            <a:r>
              <a:rPr lang="pt-BR" sz="1800" dirty="0" err="1">
                <a:solidFill>
                  <a:schemeClr val="tx1"/>
                </a:solidFill>
              </a:rPr>
              <a:t>liveness</a:t>
            </a:r>
            <a:r>
              <a:rPr lang="pt-BR" sz="1800" dirty="0">
                <a:solidFill>
                  <a:schemeClr val="tx1"/>
                </a:solidFill>
              </a:rPr>
              <a:t>_% médio variando entre 10%-24% com um máximo de 97% indicando a presença de músicas gravadas em ambientes abertos como shows e com efeitos de plateia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92FB688-606D-87A7-DDBB-8F61F847244E}"/>
              </a:ext>
            </a:extLst>
          </p:cNvPr>
          <p:cNvSpPr/>
          <p:nvPr/>
        </p:nvSpPr>
        <p:spPr>
          <a:xfrm>
            <a:off x="101584" y="3209589"/>
            <a:ext cx="2907723" cy="322118"/>
          </a:xfrm>
          <a:prstGeom prst="roundRect">
            <a:avLst/>
          </a:prstGeom>
          <a:solidFill>
            <a:srgbClr val="FDB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Observações do cientista:</a:t>
            </a:r>
          </a:p>
        </p:txBody>
      </p:sp>
      <p:pic>
        <p:nvPicPr>
          <p:cNvPr id="9" name="Imagem 8" descr="Tabela&#10;&#10;O conteúdo gerado por IA pode estar incorreto.">
            <a:extLst>
              <a:ext uri="{FF2B5EF4-FFF2-40B4-BE49-F238E27FC236}">
                <a16:creationId xmlns:a16="http://schemas.microsoft.com/office/drawing/2014/main" id="{3FD08178-3E86-31EF-A388-5D7F13A8D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70" b="36981"/>
          <a:stretch/>
        </p:blipFill>
        <p:spPr>
          <a:xfrm>
            <a:off x="0" y="1443135"/>
            <a:ext cx="12192000" cy="176645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2CB2034-C148-8C5E-5686-A2D727DF4CFF}"/>
              </a:ext>
            </a:extLst>
          </p:cNvPr>
          <p:cNvSpPr txBox="1"/>
          <p:nvPr/>
        </p:nvSpPr>
        <p:spPr>
          <a:xfrm>
            <a:off x="290945" y="1187297"/>
            <a:ext cx="8832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/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Describe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30027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B941C-39E3-AFE6-BB54-7F1D4A90C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criatura com a boca aberta&#10;&#10;O conteúdo gerado por IA pode estar incorreto.">
            <a:extLst>
              <a:ext uri="{FF2B5EF4-FFF2-40B4-BE49-F238E27FC236}">
                <a16:creationId xmlns:a16="http://schemas.microsoft.com/office/drawing/2014/main" id="{9749B699-D6E7-F5E1-881B-B617BFDA90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20" t="15909" r="9646" b="16061"/>
          <a:stretch/>
        </p:blipFill>
        <p:spPr>
          <a:xfrm>
            <a:off x="11488288" y="72736"/>
            <a:ext cx="610194" cy="529936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05F46E5-3234-1A58-DBEF-DD8A6AD232A9}"/>
              </a:ext>
            </a:extLst>
          </p:cNvPr>
          <p:cNvCxnSpPr/>
          <p:nvPr/>
        </p:nvCxnSpPr>
        <p:spPr>
          <a:xfrm>
            <a:off x="290945" y="519545"/>
            <a:ext cx="5400000" cy="0"/>
          </a:xfrm>
          <a:prstGeom prst="line">
            <a:avLst/>
          </a:prstGeom>
          <a:ln>
            <a:solidFill>
              <a:srgbClr val="FDBC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29D0D8-B820-5838-5F54-AB3B4499EBB8}"/>
              </a:ext>
            </a:extLst>
          </p:cNvPr>
          <p:cNvSpPr txBox="1"/>
          <p:nvPr/>
        </p:nvSpPr>
        <p:spPr>
          <a:xfrm>
            <a:off x="290945" y="61278"/>
            <a:ext cx="659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Metodologia – Análise exploratória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BB4CD85-B258-EB2E-3B0E-1A07BBE4955B}"/>
              </a:ext>
            </a:extLst>
          </p:cNvPr>
          <p:cNvSpPr txBox="1"/>
          <p:nvPr/>
        </p:nvSpPr>
        <p:spPr>
          <a:xfrm>
            <a:off x="290945" y="655751"/>
            <a:ext cx="883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/>
            </a:lvl1pPr>
          </a:lstStyle>
          <a:p>
            <a:r>
              <a:rPr lang="pt-BR" sz="2400" dirty="0"/>
              <a:t>Variáveis Categóricas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03E0B5E-CE9A-E64B-E584-28923CA88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39" y="1042765"/>
            <a:ext cx="8765923" cy="284300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A55EE86-15E6-D44F-B98C-27259C950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239" y="3885767"/>
            <a:ext cx="8769000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4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32629-8CF7-C349-26BA-C5FC4CD5E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criatura com a boca aberta&#10;&#10;O conteúdo gerado por IA pode estar incorreto.">
            <a:extLst>
              <a:ext uri="{FF2B5EF4-FFF2-40B4-BE49-F238E27FC236}">
                <a16:creationId xmlns:a16="http://schemas.microsoft.com/office/drawing/2014/main" id="{3192A9A4-D34C-3C91-D4F6-0CE49AC280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20" t="15909" r="9646" b="16061"/>
          <a:stretch/>
        </p:blipFill>
        <p:spPr>
          <a:xfrm>
            <a:off x="11488288" y="72736"/>
            <a:ext cx="610194" cy="529936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F56E70A2-CDA4-FDC1-DB45-73AEA797E76D}"/>
              </a:ext>
            </a:extLst>
          </p:cNvPr>
          <p:cNvCxnSpPr/>
          <p:nvPr/>
        </p:nvCxnSpPr>
        <p:spPr>
          <a:xfrm>
            <a:off x="290945" y="519545"/>
            <a:ext cx="5400000" cy="0"/>
          </a:xfrm>
          <a:prstGeom prst="line">
            <a:avLst/>
          </a:prstGeom>
          <a:ln>
            <a:solidFill>
              <a:srgbClr val="FDBC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ECF1D311-CC5C-1E99-B4EB-8209FD77BA69}"/>
              </a:ext>
            </a:extLst>
          </p:cNvPr>
          <p:cNvSpPr txBox="1"/>
          <p:nvPr/>
        </p:nvSpPr>
        <p:spPr>
          <a:xfrm>
            <a:off x="290945" y="61278"/>
            <a:ext cx="659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Metodologia – Análise exploratória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96B0E3-0485-C23D-A360-90F49DFDB8F8}"/>
              </a:ext>
            </a:extLst>
          </p:cNvPr>
          <p:cNvSpPr txBox="1"/>
          <p:nvPr/>
        </p:nvSpPr>
        <p:spPr>
          <a:xfrm>
            <a:off x="290945" y="655751"/>
            <a:ext cx="883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/>
            </a:lvl1pPr>
          </a:lstStyle>
          <a:p>
            <a:r>
              <a:rPr lang="pt-BR" sz="2400" dirty="0"/>
              <a:t>Variáveis Numéricas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6DBAB5-BF53-1FC6-4567-97711374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852"/>
            <a:ext cx="12192000" cy="1944148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AD0E538-1624-95E6-3A87-6938C90E6B61}"/>
              </a:ext>
            </a:extLst>
          </p:cNvPr>
          <p:cNvSpPr/>
          <p:nvPr/>
        </p:nvSpPr>
        <p:spPr>
          <a:xfrm>
            <a:off x="101584" y="5736831"/>
            <a:ext cx="11996898" cy="821034"/>
          </a:xfrm>
          <a:prstGeom prst="roundRect">
            <a:avLst>
              <a:gd name="adj" fmla="val 103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Temos três curvas de tendência para </a:t>
            </a:r>
            <a:r>
              <a:rPr lang="pt-BR" sz="1800" dirty="0" err="1">
                <a:solidFill>
                  <a:schemeClr val="tx1"/>
                </a:solidFill>
              </a:rPr>
              <a:t>daceability</a:t>
            </a:r>
            <a:r>
              <a:rPr lang="pt-BR" sz="1800" dirty="0">
                <a:solidFill>
                  <a:schemeClr val="tx1"/>
                </a:solidFill>
              </a:rPr>
              <a:t>_% e </a:t>
            </a:r>
            <a:r>
              <a:rPr lang="pt-BR" sz="1800" dirty="0" err="1">
                <a:solidFill>
                  <a:schemeClr val="tx1"/>
                </a:solidFill>
              </a:rPr>
              <a:t>energy</a:t>
            </a:r>
            <a:r>
              <a:rPr lang="pt-BR" sz="1800" dirty="0">
                <a:solidFill>
                  <a:schemeClr val="tx1"/>
                </a:solidFill>
              </a:rPr>
              <a:t>_% com picos nos 60% e </a:t>
            </a:r>
            <a:r>
              <a:rPr lang="pt-BR" sz="1800" dirty="0" err="1">
                <a:solidFill>
                  <a:schemeClr val="tx1"/>
                </a:solidFill>
              </a:rPr>
              <a:t>valence</a:t>
            </a:r>
            <a:r>
              <a:rPr lang="pt-BR" sz="1800" dirty="0">
                <a:solidFill>
                  <a:schemeClr val="tx1"/>
                </a:solidFill>
              </a:rPr>
              <a:t>_% temos o pico entre 40% a 60%, provavelmente as músicas mais populares ficam nesses intervalos de qualidade.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EDBF735-DE6C-E923-7D32-C6C6769963AD}"/>
              </a:ext>
            </a:extLst>
          </p:cNvPr>
          <p:cNvSpPr/>
          <p:nvPr/>
        </p:nvSpPr>
        <p:spPr>
          <a:xfrm>
            <a:off x="101584" y="5373148"/>
            <a:ext cx="2907723" cy="322118"/>
          </a:xfrm>
          <a:prstGeom prst="roundRect">
            <a:avLst/>
          </a:prstGeom>
          <a:solidFill>
            <a:srgbClr val="FDB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Observações do cientista:</a:t>
            </a:r>
          </a:p>
        </p:txBody>
      </p:sp>
    </p:spTree>
    <p:extLst>
      <p:ext uri="{BB962C8B-B14F-4D97-AF65-F5344CB8AC3E}">
        <p14:creationId xmlns:p14="http://schemas.microsoft.com/office/powerpoint/2010/main" val="4266925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B6416-F789-9024-4EC7-4EFEACE2B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criatura com a boca aberta&#10;&#10;O conteúdo gerado por IA pode estar incorreto.">
            <a:extLst>
              <a:ext uri="{FF2B5EF4-FFF2-40B4-BE49-F238E27FC236}">
                <a16:creationId xmlns:a16="http://schemas.microsoft.com/office/drawing/2014/main" id="{A3C19A65-2A8F-6532-059A-E616FE88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20" t="15909" r="9646" b="16061"/>
          <a:stretch/>
        </p:blipFill>
        <p:spPr>
          <a:xfrm>
            <a:off x="11488288" y="72736"/>
            <a:ext cx="610194" cy="529936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2471DF2-3360-264E-C02F-AABFC8E2B032}"/>
              </a:ext>
            </a:extLst>
          </p:cNvPr>
          <p:cNvCxnSpPr/>
          <p:nvPr/>
        </p:nvCxnSpPr>
        <p:spPr>
          <a:xfrm>
            <a:off x="290945" y="519545"/>
            <a:ext cx="5400000" cy="0"/>
          </a:xfrm>
          <a:prstGeom prst="line">
            <a:avLst/>
          </a:prstGeom>
          <a:ln>
            <a:solidFill>
              <a:srgbClr val="FDBC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20F087-8DC9-65FC-55E5-B8376A8D4EE3}"/>
              </a:ext>
            </a:extLst>
          </p:cNvPr>
          <p:cNvSpPr txBox="1"/>
          <p:nvPr/>
        </p:nvSpPr>
        <p:spPr>
          <a:xfrm>
            <a:off x="290945" y="61278"/>
            <a:ext cx="659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Metodologia – Análise exploratória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D87CAB-F3C6-9F2F-30CC-7F45D1DA3F09}"/>
              </a:ext>
            </a:extLst>
          </p:cNvPr>
          <p:cNvSpPr txBox="1"/>
          <p:nvPr/>
        </p:nvSpPr>
        <p:spPr>
          <a:xfrm>
            <a:off x="290945" y="655751"/>
            <a:ext cx="883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/>
            </a:lvl1pPr>
          </a:lstStyle>
          <a:p>
            <a:r>
              <a:rPr lang="pt-BR" sz="2400" dirty="0"/>
              <a:t>Variáveis Numéricas – Distribuição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81D7639-FF99-EDF3-C93E-F72B47455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7416"/>
            <a:ext cx="12192000" cy="53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0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119B6-DD3D-FCCD-EECD-10E1D6B97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esenho de criatura com a boca aberta&#10;&#10;O conteúdo gerado por IA pode estar incorreto.">
            <a:extLst>
              <a:ext uri="{FF2B5EF4-FFF2-40B4-BE49-F238E27FC236}">
                <a16:creationId xmlns:a16="http://schemas.microsoft.com/office/drawing/2014/main" id="{C0FAA49F-F391-2CF7-4538-1F1FAFA2A2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20" t="15909" r="9646" b="16061"/>
          <a:stretch/>
        </p:blipFill>
        <p:spPr>
          <a:xfrm>
            <a:off x="11488288" y="72736"/>
            <a:ext cx="610194" cy="529936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601C29B-4C85-62BC-2381-7A509B47269B}"/>
              </a:ext>
            </a:extLst>
          </p:cNvPr>
          <p:cNvCxnSpPr/>
          <p:nvPr/>
        </p:nvCxnSpPr>
        <p:spPr>
          <a:xfrm>
            <a:off x="290945" y="519545"/>
            <a:ext cx="5400000" cy="0"/>
          </a:xfrm>
          <a:prstGeom prst="line">
            <a:avLst/>
          </a:prstGeom>
          <a:ln>
            <a:solidFill>
              <a:srgbClr val="FDBC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215A7820-EEF0-7C27-AEBA-F196E6F53E19}"/>
              </a:ext>
            </a:extLst>
          </p:cNvPr>
          <p:cNvSpPr txBox="1"/>
          <p:nvPr/>
        </p:nvSpPr>
        <p:spPr>
          <a:xfrm>
            <a:off x="290945" y="61278"/>
            <a:ext cx="6598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Metodologia – Análise exploratória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2D1F867-BE7A-6A48-431A-A0EDA2D4FDB9}"/>
              </a:ext>
            </a:extLst>
          </p:cNvPr>
          <p:cNvSpPr txBox="1"/>
          <p:nvPr/>
        </p:nvSpPr>
        <p:spPr>
          <a:xfrm>
            <a:off x="290945" y="655751"/>
            <a:ext cx="8832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2800"/>
            </a:lvl1pPr>
          </a:lstStyle>
          <a:p>
            <a:r>
              <a:rPr lang="pt-BR" sz="2400" dirty="0"/>
              <a:t>Matriz de Correlação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4972C6B-363C-D275-BAE6-1531489C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5" y="1117416"/>
            <a:ext cx="6369628" cy="5726821"/>
          </a:xfrm>
          <a:prstGeom prst="rect">
            <a:avLst/>
          </a:prstGeom>
        </p:spPr>
      </p:pic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38772B6-0D58-026B-BF0F-3CC6DDB6A3F8}"/>
              </a:ext>
            </a:extLst>
          </p:cNvPr>
          <p:cNvSpPr/>
          <p:nvPr/>
        </p:nvSpPr>
        <p:spPr>
          <a:xfrm>
            <a:off x="6889173" y="2203067"/>
            <a:ext cx="5011882" cy="3191837"/>
          </a:xfrm>
          <a:prstGeom prst="roundRect">
            <a:avLst>
              <a:gd name="adj" fmla="val 1035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Como </a:t>
            </a:r>
            <a:r>
              <a:rPr lang="pt-BR" sz="1800" dirty="0" err="1">
                <a:solidFill>
                  <a:schemeClr val="tx1"/>
                </a:solidFill>
              </a:rPr>
              <a:t>energy</a:t>
            </a:r>
            <a:r>
              <a:rPr lang="pt-BR" sz="1800" dirty="0">
                <a:solidFill>
                  <a:schemeClr val="tx1"/>
                </a:solidFill>
              </a:rPr>
              <a:t>_% e </a:t>
            </a:r>
            <a:r>
              <a:rPr lang="pt-BR" sz="1800" dirty="0" err="1">
                <a:solidFill>
                  <a:schemeClr val="tx1"/>
                </a:solidFill>
              </a:rPr>
              <a:t>accousticness</a:t>
            </a:r>
            <a:r>
              <a:rPr lang="pt-BR" sz="1800" dirty="0">
                <a:solidFill>
                  <a:schemeClr val="tx1"/>
                </a:solidFill>
              </a:rPr>
              <a:t>_% possuem correlação de -60% temos uma correlação inversa forte, podemos descartar do nosso modelo uma das duas variáveis.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tx1"/>
                </a:solidFill>
              </a:rPr>
              <a:t>Como </a:t>
            </a:r>
            <a:r>
              <a:rPr lang="pt-BR" sz="1800" dirty="0" err="1">
                <a:solidFill>
                  <a:schemeClr val="tx1"/>
                </a:solidFill>
              </a:rPr>
              <a:t>energy</a:t>
            </a:r>
            <a:r>
              <a:rPr lang="pt-BR" sz="1800" dirty="0">
                <a:solidFill>
                  <a:schemeClr val="tx1"/>
                </a:solidFill>
              </a:rPr>
              <a:t>_% de acordo com os gráficos da distribuição normal e </a:t>
            </a:r>
            <a:r>
              <a:rPr lang="pt-BR" sz="1800" dirty="0" err="1">
                <a:solidFill>
                  <a:schemeClr val="tx1"/>
                </a:solidFill>
              </a:rPr>
              <a:t>boxplot</a:t>
            </a:r>
            <a:r>
              <a:rPr lang="pt-BR" sz="1800" dirty="0">
                <a:solidFill>
                  <a:schemeClr val="tx1"/>
                </a:solidFill>
              </a:rPr>
              <a:t> possuem uma distribuição melhor, facilitando para o modelo durante a previsão.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E727144-18B6-3608-BCF7-C42087B8E820}"/>
              </a:ext>
            </a:extLst>
          </p:cNvPr>
          <p:cNvSpPr/>
          <p:nvPr/>
        </p:nvSpPr>
        <p:spPr>
          <a:xfrm>
            <a:off x="6889173" y="1839385"/>
            <a:ext cx="2907723" cy="322118"/>
          </a:xfrm>
          <a:prstGeom prst="roundRect">
            <a:avLst/>
          </a:prstGeom>
          <a:solidFill>
            <a:srgbClr val="FDBC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Observações do cientista:</a:t>
            </a:r>
          </a:p>
        </p:txBody>
      </p:sp>
    </p:spTree>
    <p:extLst>
      <p:ext uri="{BB962C8B-B14F-4D97-AF65-F5344CB8AC3E}">
        <p14:creationId xmlns:p14="http://schemas.microsoft.com/office/powerpoint/2010/main" val="34226347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645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Gomes, Leonardo</dc:creator>
  <cp:lastModifiedBy>Gomes, Leonardo</cp:lastModifiedBy>
  <cp:revision>1</cp:revision>
  <dcterms:created xsi:type="dcterms:W3CDTF">2025-04-21T17:14:52Z</dcterms:created>
  <dcterms:modified xsi:type="dcterms:W3CDTF">2025-04-21T18:15:00Z</dcterms:modified>
</cp:coreProperties>
</file>