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830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8E3-9626-B4C7-7FD7-3BA5BE90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4689-F38B-8B4F-6EF8-71F5992F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D255-272F-A6C9-A2DD-279BCF5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49AA-7422-BCCB-FBC8-6DA95E0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9464-514E-A76E-819F-C8CE0C4E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AAAE-076A-C11B-0C29-9863E94F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53CCF-7370-D922-C088-15924333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CBEB-C2B1-B200-F7C2-F3AB7FB7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4C7A-6878-94E3-6864-9B071DC1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2C11-4C69-487A-EE5C-1BDD531A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C16-65D9-0A9A-A86A-AE86C3194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009B-8C03-ACCB-70E9-51CE88983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068A-7A3E-689A-E6E8-021DD48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869D-EBCC-B21C-BA8C-DBAB4289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19D7-65CC-3C71-5981-A9F0E42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E1B-3EA4-1E99-6053-2F6BFBBA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14A8-0220-73FE-BDC5-FFF1E1D9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62D6-6E3A-2648-1F36-692DC216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EBF7-0768-C038-0DAE-03D6E98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2225-A8F4-B45B-A502-34D76D39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756-0703-5342-724C-9592892A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CA86-4B23-E442-0C8F-FF315B8E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7DA2-98D5-3477-48FC-033C1E64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953A-3F03-F11B-E110-7F3B218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A4C6-78A3-DBA4-ACAA-A8055700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EA94-5216-831E-C11A-C9261823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9610-2075-B6DB-D08E-07DF9F41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AFBE3-BD9C-734B-4585-881E6355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6037D-D670-6115-B939-2B2747D9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55BB-9221-7C1A-EDE7-AF89DE5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846D-A3CF-7563-9D2F-8B2B7E4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0695-6D8B-9E52-2239-468598CC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0EE5-C87C-AE9A-E6FA-508B5340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05E79-B970-7C3F-BE25-A21A92FBB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00EA2-03DF-30A1-52E5-869BB10B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023BB-B7C4-B93E-2424-A93AA7C60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1557D-127D-7571-1910-45F3018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127E4-81DE-C9A7-2CF6-0FD92D59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9099-98F6-58D2-1225-3C96524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280F-3E34-EFF1-54E3-CBCBA25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649-D8AC-EA19-7AE8-C5942B1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BBC1-5960-BB1F-224D-19A49DAF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C75DB-D98B-C00E-4A2E-3586CC5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C69B2-B2AC-E1CD-D74B-A659C65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38555-CAF9-043C-CA46-7BCF19E5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8BF2-6A3C-6EF7-7B83-4EFE571C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06AB-7A7A-AC35-70A1-29744A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B406-8F17-5539-2362-56F5B4B6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C25C-8E16-BF3C-0B5B-6FE728C5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82AD-4672-5FB0-691C-C9D2444C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AC77-C0A3-7320-15D0-FF8EC00B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ADB9-97BC-1A69-92C7-2259985C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037A-C669-DDB9-F96D-85B6456D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01369-F937-8103-F5B2-E95ED856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9BDF-E65D-956C-ADFA-5D153753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0503-BCEB-B733-CD3E-3FDB575C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86C7-D5C7-499C-0A32-8CC270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E14B-E130-42E0-5918-4C36F630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F1D7-7AAB-DEE7-FB31-D31BAB63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4874-ABC7-CFCF-9BC5-A22920EB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3FA6-205B-8DF9-9993-6205B9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E94F-9949-384B-9BC8-118C3AA8415E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D299-AA79-97AA-B444-A51CFD8A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096-2D3F-50FD-9B59-05D26A3B7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DCF3-878A-6D9C-D01B-CC5D56881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</a:t>
            </a:r>
            <a:r>
              <a:rPr lang="en-US"/>
              <a:t>modelling competition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EEB5A-6915-2F1D-C4F4-F8D1D5DBE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69395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ridge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1D0B69-6E3F-9E94-A1C4-A9077864B8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~$19k</a:t>
            </a:r>
          </a:p>
          <a:p>
            <a:r>
              <a:rPr lang="en-US" dirty="0"/>
              <a:t>Test RMSE: ~$17k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~0.97</a:t>
            </a:r>
          </a:p>
          <a:p>
            <a:r>
              <a:rPr lang="en-US" dirty="0"/>
              <a:t>Test r^2: ~0.96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302CC8FA-372E-7A31-A2E4-017CE8155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766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3E7-CF3B-10B2-A805-08D43AC6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C42A-4DB3-5FE4-A2F7-BEF58D04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doesn’t lie: Build models considering the data patterns.</a:t>
            </a:r>
          </a:p>
          <a:p>
            <a:r>
              <a:rPr lang="en-US" dirty="0"/>
              <a:t>It’s hard to summarize inter-parameter interactions.</a:t>
            </a:r>
          </a:p>
          <a:p>
            <a:r>
              <a:rPr lang="en-US" dirty="0"/>
              <a:t>Parameters like overall quality and garage area are important.</a:t>
            </a:r>
          </a:p>
          <a:p>
            <a:r>
              <a:rPr lang="en-US" dirty="0"/>
              <a:t>Some data is almost irrelevant.</a:t>
            </a:r>
          </a:p>
          <a:p>
            <a:r>
              <a:rPr lang="en-US" dirty="0"/>
              <a:t>A 2</a:t>
            </a:r>
            <a:r>
              <a:rPr lang="en-US" baseline="30000" dirty="0"/>
              <a:t>nd</a:t>
            </a:r>
            <a:r>
              <a:rPr lang="en-US" dirty="0"/>
              <a:t> degree polynomial ridge model </a:t>
            </a:r>
            <a:r>
              <a:rPr lang="en-US"/>
              <a:t>is efficient.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13F-68A7-28FE-AA80-1B4AE2F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A071-BEB8-3377-B8B2-DE4B1F9D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J. O, M. Harris, "Ames Iowa Submission". 2024. https://</a:t>
            </a:r>
            <a:r>
              <a:rPr lang="en-US" dirty="0" err="1"/>
              <a:t>kaggle.com</a:t>
            </a:r>
            <a:r>
              <a:rPr lang="en-US" dirty="0"/>
              <a:t>/competitions</a:t>
            </a:r>
            <a:r>
              <a:rPr lang="en-US"/>
              <a:t>/adobe-dsb-34.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43D9-AABF-C428-7234-16C0C2B4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housing prices?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7FB8-EE45-5E59-8FCD-F15C33EA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have:</a:t>
            </a:r>
          </a:p>
          <a:p>
            <a:pPr lvl="1"/>
            <a:r>
              <a:rPr lang="en-US" dirty="0"/>
              <a:t>A dataset of properties sold from 2006 to 2010 in Ames, IA.</a:t>
            </a:r>
          </a:p>
          <a:p>
            <a:pPr lvl="1"/>
            <a:r>
              <a:rPr lang="en-US" dirty="0"/>
              <a:t>~1500 entries.</a:t>
            </a:r>
          </a:p>
          <a:p>
            <a:pPr lvl="1"/>
            <a:r>
              <a:rPr lang="en-US" dirty="0"/>
              <a:t>~80 parameters.</a:t>
            </a:r>
          </a:p>
          <a:p>
            <a:r>
              <a:rPr lang="en-US" dirty="0"/>
              <a:t>We want:</a:t>
            </a:r>
          </a:p>
          <a:p>
            <a:pPr lvl="1"/>
            <a:r>
              <a:rPr lang="en-US" dirty="0"/>
              <a:t>A model to predict housing prices.</a:t>
            </a:r>
          </a:p>
          <a:p>
            <a:pPr lvl="1"/>
            <a:r>
              <a:rPr lang="en-US" dirty="0"/>
              <a:t>To minimize the error in terms of dollars (RMSE).</a:t>
            </a:r>
          </a:p>
        </p:txBody>
      </p:sp>
    </p:spTree>
    <p:extLst>
      <p:ext uri="{BB962C8B-B14F-4D97-AF65-F5344CB8AC3E}">
        <p14:creationId xmlns:p14="http://schemas.microsoft.com/office/powerpoint/2010/main" val="128614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7357-5FD9-C310-F37F-51B105F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CA76-B23E-C712-7BF3-DC493373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Consider the features we want to use.</a:t>
            </a:r>
          </a:p>
          <a:p>
            <a:pPr marL="514350" indent="-514350">
              <a:buAutoNum type="arabicPeriod"/>
            </a:pPr>
            <a:r>
              <a:rPr lang="en-US" dirty="0"/>
              <a:t>Clean the data.</a:t>
            </a:r>
          </a:p>
          <a:p>
            <a:pPr marL="514350" indent="-514350">
              <a:buAutoNum type="arabicPeriod"/>
            </a:pPr>
            <a:r>
              <a:rPr lang="en-US" dirty="0"/>
              <a:t>Transform the data (encode, standardize, normalize).</a:t>
            </a:r>
          </a:p>
          <a:p>
            <a:pPr marL="514350" indent="-514350">
              <a:buAutoNum type="arabicPeriod"/>
            </a:pPr>
            <a:r>
              <a:rPr lang="en-US" dirty="0"/>
              <a:t>Try different models.</a:t>
            </a:r>
          </a:p>
          <a:p>
            <a:pPr marL="514350" indent="-514350">
              <a:buAutoNum type="arabicPeriod"/>
            </a:pPr>
            <a:r>
              <a:rPr lang="en-US" dirty="0"/>
              <a:t>Choose the best performing model.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5C8-052F-2547-07B3-61848805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093-0D1B-A259-8BDE-EB4E28F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quality.</a:t>
            </a:r>
          </a:p>
          <a:p>
            <a:r>
              <a:rPr lang="en-US" dirty="0"/>
              <a:t>Living area area.</a:t>
            </a:r>
          </a:p>
          <a:p>
            <a:r>
              <a:rPr lang="en-US" dirty="0"/>
              <a:t>Basement area.</a:t>
            </a:r>
          </a:p>
          <a:p>
            <a:r>
              <a:rPr lang="en-US" dirty="0"/>
              <a:t>Garage car capacity.</a:t>
            </a:r>
          </a:p>
          <a:p>
            <a:r>
              <a:rPr lang="en-US" dirty="0"/>
              <a:t>Garage area.</a:t>
            </a:r>
          </a:p>
        </p:txBody>
      </p:sp>
      <p:pic>
        <p:nvPicPr>
          <p:cNvPr id="9" name="Picture 8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D1DE40C1-A269-C776-A3B9-6AD7CFFC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condition.</a:t>
            </a:r>
          </a:p>
          <a:p>
            <a:r>
              <a:rPr lang="en-US" dirty="0"/>
              <a:t>Year sold.</a:t>
            </a:r>
          </a:p>
          <a:p>
            <a:r>
              <a:rPr lang="en-US" dirty="0"/>
              <a:t>Month sold.</a:t>
            </a:r>
          </a:p>
          <a:p>
            <a:r>
              <a:rPr lang="en-US" dirty="0"/>
              <a:t>Pool area.</a:t>
            </a:r>
          </a:p>
          <a:p>
            <a:r>
              <a:rPr lang="en-US" dirty="0"/>
              <a:t>Basement half bathrooms.</a:t>
            </a:r>
          </a:p>
        </p:txBody>
      </p:sp>
      <p:pic>
        <p:nvPicPr>
          <p:cNvPr id="6" name="Picture 5" descr="A chart of a variety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34C8435-1576-F5FC-3ADE-539B3E87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log1p.</a:t>
            </a:r>
          </a:p>
          <a:p>
            <a:r>
              <a:rPr lang="en-US" dirty="0"/>
              <a:t>Power.</a:t>
            </a:r>
          </a:p>
          <a:p>
            <a:r>
              <a:rPr lang="en-US" dirty="0"/>
              <a:t>KNN imputation.</a:t>
            </a:r>
          </a:p>
          <a:p>
            <a:r>
              <a:rPr lang="en-US" dirty="0"/>
              <a:t>Standard scaling.</a:t>
            </a:r>
          </a:p>
        </p:txBody>
      </p:sp>
      <p:pic>
        <p:nvPicPr>
          <p:cNvPr id="5" name="Picture 4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A041694E-C57D-886C-3265-4CB7A6A1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52388"/>
            <a:ext cx="4368800" cy="32766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B6794ECF-FF33-54B6-5DE7-AC31C1BF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3529012"/>
            <a:ext cx="436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Linear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3D836B-04DF-7078-4733-C7B93B964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~$17k</a:t>
            </a:r>
          </a:p>
          <a:p>
            <a:r>
              <a:rPr lang="en-US" dirty="0"/>
              <a:t>Test RMSE: ~$21k</a:t>
            </a:r>
          </a:p>
          <a:p>
            <a:endParaRPr lang="en-US" dirty="0"/>
          </a:p>
          <a:p>
            <a:r>
              <a:rPr lang="en-US" dirty="0"/>
              <a:t>Train r^2: ~0.95</a:t>
            </a:r>
          </a:p>
          <a:p>
            <a:r>
              <a:rPr lang="en-US" dirty="0"/>
              <a:t>Test r^2: ~0.93</a:t>
            </a:r>
          </a:p>
        </p:txBody>
      </p:sp>
      <p:pic>
        <p:nvPicPr>
          <p:cNvPr id="10" name="Content Placeholder 9" descr="A graph of blue dots&#10;&#10;Description automatically generated">
            <a:extLst>
              <a:ext uri="{FF2B5EF4-FFF2-40B4-BE49-F238E27FC236}">
                <a16:creationId xmlns:a16="http://schemas.microsoft.com/office/drawing/2014/main" id="{95B91258-3B2D-29E2-4302-9C3F2304AA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0196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Ridge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FDAFDD-2BFD-E80B-39EA-02D92B57B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MSE: ~$21k</a:t>
            </a:r>
          </a:p>
          <a:p>
            <a:r>
              <a:rPr lang="en-US" dirty="0"/>
              <a:t>Test MSE: ~22k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0.94</a:t>
            </a:r>
          </a:p>
          <a:p>
            <a:r>
              <a:rPr lang="en-US" dirty="0"/>
              <a:t>Test r^2: 0.93</a:t>
            </a:r>
          </a:p>
        </p:txBody>
      </p:sp>
      <p:pic>
        <p:nvPicPr>
          <p:cNvPr id="6" name="Content Placeholder 5" descr="A graph of blue dots&#10;&#10;Description automatically generated">
            <a:extLst>
              <a:ext uri="{FF2B5EF4-FFF2-40B4-BE49-F238E27FC236}">
                <a16:creationId xmlns:a16="http://schemas.microsoft.com/office/drawing/2014/main" id="{A2984074-5881-B1D0-E71B-C46B84F70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559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linear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513D36-3F62-2F4E-86B7-D643BD67F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~$34k</a:t>
            </a:r>
          </a:p>
          <a:p>
            <a:r>
              <a:rPr lang="en-US" dirty="0"/>
              <a:t>Test RMSE: ~$68k</a:t>
            </a:r>
          </a:p>
          <a:p>
            <a:endParaRPr lang="en-US" dirty="0"/>
          </a:p>
          <a:p>
            <a:r>
              <a:rPr lang="en-US" dirty="0"/>
              <a:t>Train r^2: 1.0</a:t>
            </a:r>
          </a:p>
          <a:p>
            <a:r>
              <a:rPr lang="en-US" dirty="0"/>
              <a:t>Test r^2: 0.87</a:t>
            </a:r>
          </a:p>
        </p:txBody>
      </p:sp>
      <p:pic>
        <p:nvPicPr>
          <p:cNvPr id="12" name="Content Placeholder 11" descr="A graph with blue dots&#10;&#10;Description automatically generated">
            <a:extLst>
              <a:ext uri="{FF2B5EF4-FFF2-40B4-BE49-F238E27FC236}">
                <a16:creationId xmlns:a16="http://schemas.microsoft.com/office/drawing/2014/main" id="{505783AA-5463-E557-9433-0FB79B9AF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62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330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Housing price modelling competition</vt:lpstr>
      <vt:lpstr>Can we predict housing prices?</vt:lpstr>
      <vt:lpstr>Process overview</vt:lpstr>
      <vt:lpstr>What features to use</vt:lpstr>
      <vt:lpstr>What not to use</vt:lpstr>
      <vt:lpstr>Helpful transformations</vt:lpstr>
      <vt:lpstr>My models: Linear</vt:lpstr>
      <vt:lpstr>My models: Ridge</vt:lpstr>
      <vt:lpstr>My models: Polynomial linear</vt:lpstr>
      <vt:lpstr>My models: Polynomial ridge</vt:lpstr>
      <vt:lpstr>Findings and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dataset challenge</dc:title>
  <dc:creator>Leonardo Blas</dc:creator>
  <cp:lastModifiedBy>Leonardo Blas</cp:lastModifiedBy>
  <cp:revision>22</cp:revision>
  <dcterms:created xsi:type="dcterms:W3CDTF">2024-03-29T09:16:00Z</dcterms:created>
  <dcterms:modified xsi:type="dcterms:W3CDTF">2024-04-04T03:36:10Z</dcterms:modified>
</cp:coreProperties>
</file>