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94"/>
  </p:normalViewPr>
  <p:slideViewPr>
    <p:cSldViewPr snapToGrid="0">
      <p:cViewPr varScale="1">
        <p:scale>
          <a:sx n="121" d="100"/>
          <a:sy n="121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5094-E4BC-042E-78E5-756CB334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26B2-19E1-2547-3B04-C2C5296DB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0AC3-31F7-17D2-DB11-4FF84433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F80B-860B-A150-2D4C-A22F4425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F6DD-74C7-9B9A-6F0B-4F21AC8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8FC3-1AF6-AB1E-7626-B9FA876A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0CE02-F485-F8AB-D77A-75930A63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9BB0-91F6-6CE4-5F88-F46276F6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83EE-B8D4-35E9-27EC-865BF3EE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D4E6-CF7F-2DBB-764C-1CE865EA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5B05E-993D-01F2-2BD0-53348A789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EAE0-837E-EE8E-6A25-6DA8CAEE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F6B4-BDA9-B6AD-C5B5-A713241E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703B-DF3F-081F-3770-38E09666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E585-B973-2BF5-50DF-97CD71FA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8E61-C80A-BF3A-59CD-B3CB43CE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793B-24D4-DAF4-8C1F-81015C59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7677-B4FC-555B-C557-861D21BE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3575-70AD-6576-E521-83E59CA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E826-DBA1-4B9B-CF5C-02A06635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4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1CBE-5C54-C116-CC6D-18E9178A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F69ED-16CA-3BD4-79E1-2B6765DF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71B2-458A-BC54-F94D-4DA642C9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3FAE-287B-1657-E20E-FB2EF53D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B262-8AAE-DC6F-00FC-DFDE7F31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7DE7-DEA1-5347-572B-87FEC6FE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3E0-2250-9027-5F79-0409D4178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4053-7048-C83E-3A77-7E3C51EA5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CBA58-2F8D-59AF-2437-615329D2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46C4F-034C-9BEE-27BC-C883E388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D910C-EDD0-7E33-4720-4FF8E9EF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BF0F-2E58-8A40-4653-F0DA3FC6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3D4E-222E-D6ED-6CFD-EFE1B4CB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C98B1-7243-052C-EA13-EC306A02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D2087-1545-0273-394E-9812D713D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C6CDB-2921-7484-990D-3FFD34CFE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9FB98-11B1-83CC-89CC-D58FE05F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2369E-1B63-F2D8-3786-EE99E70B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CFA31-DB9B-8E6D-D4BF-827BBC17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23DF-C798-3F83-F6C3-1C07DB10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4785-0998-FAE8-BBE2-3FA97514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D3F7-31F3-819F-8827-47A6B226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C9999-9A41-7018-C2B0-C9EDCC32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8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0E05-73F3-68C5-2B32-E1A5CD8A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2F836-5AA7-FF81-C234-9E8E17EF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3462-4DE7-A0D9-DA5A-AD0A2867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73E0-6DFE-EF47-2C15-0C9183AD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AAF4-7113-B1D1-E3AA-8C6BA568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E270-E0C9-0ADF-04F2-52259882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29EF-D3A9-C4AC-1B24-85522A7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9B22-1B0D-04DD-11CC-628B3D5B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25A6-2872-A65E-91E7-66C155E9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1203-4160-E447-A67B-04B3AF7A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E6467-1A4E-7DB0-629A-8F79170B3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BD26C-36A2-B8A5-B2DC-9749DEA1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0A002-4BE4-4841-E1F7-549ECF48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67A7-ABF4-C547-588F-05609AF4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3831-5369-71EA-D66E-D67BBC4F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5F9FF-5786-4085-6F36-8643EB14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C7C1-48F8-E3CE-290C-EC3FC8C0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D230-4DA9-BB7A-B520-EE31930DF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574A-8E43-044C-8BE2-959768F1E31F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5BC6E-82CB-F1E0-9E56-23C0E8D84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94B2-D8B4-26BA-5B0B-97BC715E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1D8-89A3-DA4D-9D55-3994EF524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6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65C-C002-8369-EEDC-294F8136C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trafficking, population, and GNI per capita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2C977-03B7-174E-13C3-FC83F2490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41651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6546-F408-96E3-7236-4FEF4CD4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human trafficking?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308F-9088-15B1-098F-E0792280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Coercing someone into labor, servitude, slavery, commercial sex, or organ removal.</a:t>
            </a:r>
          </a:p>
          <a:p>
            <a:r>
              <a:rPr lang="en-US" dirty="0"/>
              <a:t>Not smuggling, but smugglers may be or become traffickers.</a:t>
            </a:r>
          </a:p>
          <a:p>
            <a:r>
              <a:rPr lang="en-US" dirty="0"/>
              <a:t>Doesn’t necessarily involve transporting people.</a:t>
            </a:r>
          </a:p>
          <a:p>
            <a:r>
              <a:rPr lang="en-US" dirty="0"/>
              <a:t>Two stages: Recruitment and exploitation.</a:t>
            </a:r>
          </a:p>
        </p:txBody>
      </p:sp>
    </p:spTree>
    <p:extLst>
      <p:ext uri="{BB962C8B-B14F-4D97-AF65-F5344CB8AC3E}">
        <p14:creationId xmlns:p14="http://schemas.microsoft.com/office/powerpoint/2010/main" val="299895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63D9-7E35-B422-6C48-AF40EE1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with datasets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94F5-BAD2-A773-C98D-225EEB6FB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victim’s economic background connected to the way they were recruited?</a:t>
            </a:r>
          </a:p>
          <a:p>
            <a:r>
              <a:rPr lang="en-US" dirty="0"/>
              <a:t>Is a victim’s majority at entry connected to the country of exploitation’s population?</a:t>
            </a:r>
          </a:p>
        </p:txBody>
      </p:sp>
    </p:spTree>
    <p:extLst>
      <p:ext uri="{BB962C8B-B14F-4D97-AF65-F5344CB8AC3E}">
        <p14:creationId xmlns:p14="http://schemas.microsoft.com/office/powerpoint/2010/main" val="210187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D57E2-E131-E17C-566F-CB3FAE73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 types vs. victims’ economic background</a:t>
            </a:r>
          </a:p>
        </p:txBody>
      </p:sp>
      <p:pic>
        <p:nvPicPr>
          <p:cNvPr id="10" name="Content Placeholder 9" descr="A graph of a crime&#10;&#10;Description automatically generated with medium confidence">
            <a:extLst>
              <a:ext uri="{FF2B5EF4-FFF2-40B4-BE49-F238E27FC236}">
                <a16:creationId xmlns:a16="http://schemas.microsoft.com/office/drawing/2014/main" id="{13D0FF9F-8D14-6D14-0CC9-C1F26050A6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74E0C-2E9E-8581-6697-1323B5607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the victim’s year of report and citizenship to query GNI per capita, a wealth metric.</a:t>
            </a:r>
          </a:p>
          <a:p>
            <a:r>
              <a:rPr lang="en-US" dirty="0"/>
              <a:t>Linked the wealth metric to the type of recruitment.</a:t>
            </a:r>
          </a:p>
          <a:p>
            <a:r>
              <a:rPr lang="en-US" dirty="0"/>
              <a:t>“Other” include traffickers, smugglers, contractors, etc.</a:t>
            </a:r>
          </a:p>
          <a:p>
            <a:r>
              <a:rPr lang="en-US" b="1" dirty="0"/>
              <a:t>There seems to be a connection between a victim’s economic background and their recruiters.</a:t>
            </a:r>
          </a:p>
        </p:txBody>
      </p:sp>
    </p:spTree>
    <p:extLst>
      <p:ext uri="{BB962C8B-B14F-4D97-AF65-F5344CB8AC3E}">
        <p14:creationId xmlns:p14="http://schemas.microsoft.com/office/powerpoint/2010/main" val="179367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D57E2-E131-E17C-566F-CB3FAE73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Victims’ majority at entry vs. population of the countries of exploitation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74E0C-2E9E-8581-6697-1323B5607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Victims are not necessarily exploited when entering trafficking.</a:t>
            </a:r>
          </a:p>
          <a:p>
            <a:r>
              <a:rPr lang="en-US" dirty="0"/>
              <a:t>Reportedly, most victims who enter trafficking as minors are exploited in the U.S. (only 1 case in the Philippines).</a:t>
            </a:r>
          </a:p>
          <a:p>
            <a:r>
              <a:rPr lang="en-US" b="1" dirty="0"/>
              <a:t>There seems to be a connection between adult human trafficking and countries with lower population.</a:t>
            </a:r>
          </a:p>
        </p:txBody>
      </p:sp>
      <p:pic>
        <p:nvPicPr>
          <p:cNvPr id="27" name="Content Placeholder 26" descr="A graph of a crime&#10;&#10;Description automatically generated with medium confidence">
            <a:extLst>
              <a:ext uri="{FF2B5EF4-FFF2-40B4-BE49-F238E27FC236}">
                <a16:creationId xmlns:a16="http://schemas.microsoft.com/office/drawing/2014/main" id="{84238786-1068-8987-894D-B6CBC9717A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44272"/>
            <a:ext cx="5181600" cy="3714044"/>
          </a:xfrm>
        </p:spPr>
      </p:pic>
    </p:spTree>
    <p:extLst>
      <p:ext uri="{BB962C8B-B14F-4D97-AF65-F5344CB8AC3E}">
        <p14:creationId xmlns:p14="http://schemas.microsoft.com/office/powerpoint/2010/main" val="46634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24A-0BBC-30E0-3E91-64D4CA9B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E83B-B9E2-29E8-856E-37D39071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computational social science to alleviate online components of human trafficking.</a:t>
            </a:r>
          </a:p>
          <a:p>
            <a:r>
              <a:rPr lang="en-US" dirty="0"/>
              <a:t>In a United Nations’ report of cases from 2004 to 2018:</a:t>
            </a:r>
          </a:p>
          <a:p>
            <a:pPr lvl="1"/>
            <a:r>
              <a:rPr lang="en-US" dirty="0"/>
              <a:t>~45% of cases involved online victim recruitment (texts, recruitment ads).</a:t>
            </a:r>
          </a:p>
          <a:p>
            <a:pPr lvl="1"/>
            <a:r>
              <a:rPr lang="en-US" dirty="0"/>
              <a:t>~57% of cases involved online ads for trafficking costumers. </a:t>
            </a:r>
          </a:p>
          <a:p>
            <a:r>
              <a:rPr lang="en-US" dirty="0"/>
              <a:t>Software could be used to disrupt recruitment ads or texts and identify trafficking ads, victims, or traffickers.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1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5852-CEBD-3F4C-8906-939A3855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FCF385-7DE7-6BB1-630C-E603EB7D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 Counter Trafficking Data Collaborative, "The Global K-anonymized Dataset". 2023. https://</a:t>
            </a:r>
            <a:r>
              <a:rPr lang="en-US" dirty="0" err="1"/>
              <a:t>www.ctdatacollaborative.org</a:t>
            </a:r>
            <a:r>
              <a:rPr lang="en-US" dirty="0"/>
              <a:t>/sites/g/files/tmzbdl2011/files/The%20Global%20K-anon%20Dataset%2015%20July%202021.xlsx.</a:t>
            </a:r>
          </a:p>
          <a:p>
            <a:pPr marL="0" indent="0">
              <a:buNone/>
            </a:pPr>
            <a:r>
              <a:rPr lang="en-US" dirty="0"/>
              <a:t>[2] Counter Trafficking Data Collaborative, "Counter Trafficking Data Collaborative (CTDC) K-anonymized Data Codebook". 2021. https://</a:t>
            </a:r>
            <a:r>
              <a:rPr lang="en-US" dirty="0" err="1"/>
              <a:t>www.ctdatacollaborative.org</a:t>
            </a:r>
            <a:r>
              <a:rPr lang="en-US" dirty="0"/>
              <a:t>/sites/g/files/tmzbdl2011/files/CTDCk_codebook_v7_1.pdf.</a:t>
            </a:r>
          </a:p>
          <a:p>
            <a:pPr marL="0" indent="0">
              <a:buNone/>
            </a:pPr>
            <a:r>
              <a:rPr lang="en-US" dirty="0"/>
              <a:t>[3] Counter Trafficking Data Collaborative, "The Global K-anonymized Data Dictionary". 2021. https://</a:t>
            </a:r>
            <a:r>
              <a:rPr lang="en-US" dirty="0" err="1"/>
              <a:t>www.ctdatacollaborative.org</a:t>
            </a:r>
            <a:r>
              <a:rPr lang="en-US" dirty="0"/>
              <a:t>/sites/g/files/tmzbdl2011/files/CTDC%20Global%20K-anon%20Dataset%20DATA%20DICTIONARY%20version%2020210825.xlsx.</a:t>
            </a:r>
          </a:p>
          <a:p>
            <a:pPr marL="0" indent="0">
              <a:buNone/>
            </a:pPr>
            <a:r>
              <a:rPr lang="en-US" dirty="0"/>
              <a:t>[4] C. Fraser, "An analysis of the emerging role of social media in human trafficking: Examples from </a:t>
            </a:r>
            <a:r>
              <a:rPr lang="en-US" dirty="0" err="1"/>
              <a:t>labour</a:t>
            </a:r>
            <a:r>
              <a:rPr lang="en-US" dirty="0"/>
              <a:t> and human organ trading," International Journal of Development Issues, vol. 15, no. 2, pp. 98-112, 2016. Available: https://</a:t>
            </a:r>
            <a:r>
              <a:rPr lang="en-US" dirty="0" err="1"/>
              <a:t>doi.org</a:t>
            </a:r>
            <a:r>
              <a:rPr lang="en-US" dirty="0"/>
              <a:t>/10.1108/IJDI-12-2015-0076.</a:t>
            </a:r>
          </a:p>
          <a:p>
            <a:pPr marL="0" indent="0">
              <a:buNone/>
            </a:pPr>
            <a:r>
              <a:rPr lang="en-US" dirty="0"/>
              <a:t>[5] UNODC, Global Report on </a:t>
            </a:r>
            <a:r>
              <a:rPr lang="en-US" dirty="0" err="1"/>
              <a:t>Tracking</a:t>
            </a:r>
            <a:r>
              <a:rPr lang="en-US" dirty="0"/>
              <a:t> in Persons 2020. 2020. https://</a:t>
            </a:r>
            <a:r>
              <a:rPr lang="en-US" dirty="0" err="1"/>
              <a:t>www.unodc.org</a:t>
            </a:r>
            <a:r>
              <a:rPr lang="en-US" dirty="0"/>
              <a:t>/documents/data-and-analysis/tip/2021/GLOTiP_2020_Chapter5.pdf.</a:t>
            </a:r>
          </a:p>
          <a:p>
            <a:pPr marL="0" indent="0">
              <a:buNone/>
            </a:pPr>
            <a:r>
              <a:rPr lang="en-US" dirty="0"/>
              <a:t>[6] UNODC, Global Report on </a:t>
            </a:r>
            <a:r>
              <a:rPr lang="en-US" dirty="0" err="1"/>
              <a:t>Tracking</a:t>
            </a:r>
            <a:r>
              <a:rPr lang="en-US" dirty="0"/>
              <a:t> in Persons 2022. 2020. https://</a:t>
            </a:r>
            <a:r>
              <a:rPr lang="en-US" dirty="0" err="1"/>
              <a:t>www.unodc.org</a:t>
            </a:r>
            <a:r>
              <a:rPr lang="en-US" dirty="0"/>
              <a:t>/documents/data-and-analysis/</a:t>
            </a:r>
            <a:r>
              <a:rPr lang="en-US" dirty="0" err="1"/>
              <a:t>glotip</a:t>
            </a:r>
            <a:r>
              <a:rPr lang="en-US" dirty="0"/>
              <a:t>/2022/GLOTiP_2022_web.pdf.</a:t>
            </a:r>
          </a:p>
          <a:p>
            <a:pPr marL="0" indent="0">
              <a:buNone/>
            </a:pPr>
            <a:r>
              <a:rPr lang="en-US" dirty="0"/>
              <a:t>[7] P. Campana, "Online and technology-facilitated trafficking in human beings", Council of Europe. 2022. https://</a:t>
            </a:r>
            <a:r>
              <a:rPr lang="en-US" dirty="0" err="1"/>
              <a:t>rm.coe.int</a:t>
            </a:r>
            <a:r>
              <a:rPr lang="en-US" dirty="0"/>
              <a:t>/online-and-technology-facilitated-trafficking-in-human-beings-summary-/1680a5e10c.</a:t>
            </a:r>
          </a:p>
        </p:txBody>
      </p:sp>
    </p:spTree>
    <p:extLst>
      <p:ext uri="{BB962C8B-B14F-4D97-AF65-F5344CB8AC3E}">
        <p14:creationId xmlns:p14="http://schemas.microsoft.com/office/powerpoint/2010/main" val="316319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614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Human trafficking, population, and GNI per capita</vt:lpstr>
      <vt:lpstr>What is human trafficking?</vt:lpstr>
      <vt:lpstr>Questions with datasets in mind</vt:lpstr>
      <vt:lpstr>Recruitment types vs. victims’ economic background</vt:lpstr>
      <vt:lpstr>Victims’ majority at entry vs. population of the countries of exploitation</vt:lpstr>
      <vt:lpstr>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trafficking, population, and GNI per capita</dc:title>
  <dc:creator>Leonardo Blas</dc:creator>
  <cp:lastModifiedBy>Leonardo Blas</cp:lastModifiedBy>
  <cp:revision>15</cp:revision>
  <dcterms:created xsi:type="dcterms:W3CDTF">2024-03-15T09:43:49Z</dcterms:created>
  <dcterms:modified xsi:type="dcterms:W3CDTF">2024-03-17T04:40:55Z</dcterms:modified>
</cp:coreProperties>
</file>