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TT Lakes Neue Bold" charset="1" panose="02010001040000080307"/>
      <p:regular r:id="rId34"/>
    </p:embeddedFont>
    <p:embeddedFont>
      <p:font typeface="TT Lakes Neue" charset="1" panose="02010001040000080307"/>
      <p:regular r:id="rId35"/>
    </p:embeddedFont>
    <p:embeddedFont>
      <p:font typeface="Raleway" charset="1" panose="00000000000000000000"/>
      <p:regular r:id="rId36"/>
    </p:embeddedFont>
    <p:embeddedFont>
      <p:font typeface="Raleway Bold" charset="1" panose="00000000000000000000"/>
      <p:regular r:id="rId37"/>
    </p:embeddedFont>
    <p:embeddedFont>
      <p:font typeface="Raleway Semi-Bold" charset="1" panose="000000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eepai.org/machine-learning-glossary-and-terms/turing-machine" TargetMode="External" Type="http://schemas.openxmlformats.org/officeDocument/2006/relationships/hyperlink"/><Relationship Id="rId3" Target="https://deepai.org/machine-learning-glossary-and-terms/neural-network" TargetMode="External" Type="http://schemas.openxmlformats.org/officeDocument/2006/relationships/hyperlink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https://deepai.org/machine-learning-glossary-and-terms/backpropagation" TargetMode="External" Type="http://schemas.openxmlformats.org/officeDocument/2006/relationships/hyperlink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5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https://oliveiraweb.com.br/o-que-e-uma-maquina-de-turing/" TargetMode="External" Type="http://schemas.openxmlformats.org/officeDocument/2006/relationships/hyperlink"/><Relationship Id="rId5" Target="https://www.ufrgs.br/alanturingbrasil2012/Maquina_de_Turing.pdf" TargetMode="External" Type="http://schemas.openxmlformats.org/officeDocument/2006/relationships/hyperlink"/><Relationship Id="rId6" Target="https://medium.com/@benjamin_47408/neural-turing-machines-an-artificial-working-memory-cd913420508b" TargetMode="External" Type="http://schemas.openxmlformats.org/officeDocument/2006/relationships/hyperlink"/><Relationship Id="rId7" Target="https://www.ibm.com/br-pt/think/topics/neural-networks" TargetMode="External" Type="http://schemas.openxmlformats.org/officeDocument/2006/relationships/hyperlink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71022"/>
            <a:ext cx="5126886" cy="5033670"/>
          </a:xfrm>
          <a:custGeom>
            <a:avLst/>
            <a:gdLst/>
            <a:ahLst/>
            <a:cxnLst/>
            <a:rect r="r" b="b" t="t" l="l"/>
            <a:pathLst>
              <a:path h="5033670" w="5126886">
                <a:moveTo>
                  <a:pt x="0" y="0"/>
                </a:moveTo>
                <a:lnTo>
                  <a:pt x="5126886" y="0"/>
                </a:lnTo>
                <a:lnTo>
                  <a:pt x="5126886" y="5033670"/>
                </a:lnTo>
                <a:lnTo>
                  <a:pt x="0" y="503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41372" y="1028700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5" y="0"/>
                </a:lnTo>
                <a:lnTo>
                  <a:pt x="742265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67785" y="3861601"/>
            <a:ext cx="6888725" cy="247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1"/>
              </a:lnSpc>
              <a:spcBef>
                <a:spcPct val="0"/>
              </a:spcBef>
            </a:pPr>
            <a:r>
              <a:rPr lang="en-US" b="true" sz="9058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MÁQUINA DE TURING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83071" y="6298100"/>
            <a:ext cx="5705797" cy="120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6"/>
              </a:lnSpc>
              <a:spcBef>
                <a:spcPct val="0"/>
              </a:spcBef>
            </a:pPr>
            <a:r>
              <a:rPr lang="en-US" b="true" sz="8685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NEURAL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1970" y="1153877"/>
            <a:ext cx="2137330" cy="52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ENGENHARIA DA COMPUTAÇÃO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83071" y="8346279"/>
            <a:ext cx="8754036" cy="151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2"/>
              </a:lnSpc>
            </a:pPr>
            <a:r>
              <a:rPr lang="en-US" sz="255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DISCENTES:</a:t>
            </a:r>
          </a:p>
          <a:p>
            <a:pPr algn="l">
              <a:lnSpc>
                <a:spcPts val="2932"/>
              </a:lnSpc>
            </a:pPr>
          </a:p>
          <a:p>
            <a:pPr algn="l">
              <a:lnSpc>
                <a:spcPts val="2932"/>
              </a:lnSpc>
            </a:pPr>
            <a:r>
              <a:rPr lang="en-US" sz="255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LEONARDO ABREU FERREIRA</a:t>
            </a:r>
          </a:p>
          <a:p>
            <a:pPr algn="l">
              <a:lnSpc>
                <a:spcPts val="2932"/>
              </a:lnSpc>
            </a:pPr>
            <a:r>
              <a:rPr lang="en-US" sz="255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PEDRO ARTHUR DA SILVA GUIMARÃES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83071" y="7552317"/>
            <a:ext cx="6176070" cy="42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  <a:spcBef>
                <a:spcPct val="0"/>
              </a:spcBef>
            </a:pPr>
            <a:r>
              <a:rPr lang="en-US" b="true" sz="31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INVERSORA DE SEQUÊNCIAS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060701"/>
            <a:ext cx="6357757" cy="22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REDES </a:t>
            </a:r>
            <a:r>
              <a:rPr lang="en-US" b="true" sz="835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NEURAIS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74014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11588" y="3361925"/>
            <a:ext cx="8265271" cy="567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Redes neurais recorrente (RNRs):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Usam informações sequenciais, como dados de registro de data e hora de um sensor ou uma frase dita. Essas informações são compostas por uma sequência de termos. 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Diferentemente das redes neurais tradicionais, as entradas de uma rede neural recorrente não são independentes umas das outras, e os resultados para cada elemento dependem da computação dos elementos precedentes.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RNRs são utilizadas na previsão e aplicação de séries temporais, análise de sentimento e outras aplicações de texto.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060701"/>
            <a:ext cx="6357757" cy="22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REDES </a:t>
            </a:r>
            <a:r>
              <a:rPr lang="en-US" b="true" sz="835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NEURAIS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94029" y="4110365"/>
            <a:ext cx="8265271" cy="3016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Redes neurais feedforward: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Cada perceptron em uma camada é conectado a todo perceptron da camada seguinte. 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 informação é entregue de maneira antecipada de uma camada à seguinte seguindo sempre em frente. Não há loops de feedback.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674014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060701"/>
            <a:ext cx="6357757" cy="22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REDES </a:t>
            </a:r>
            <a:r>
              <a:rPr lang="en-US" b="true" sz="835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NEURAIS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94029" y="3202683"/>
            <a:ext cx="8265271" cy="5342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Redes neurais autoencoder: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São utilizadas para criar abstrações chamadas encoders, criados a partir de um conjunto estipulado de entradas.  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Procuram modelar as entradas por si só e, portanto, o método é considerado não supervisionado. A premissa dos autoencoders é diminuir a sensibilidade ao que é irrelevante e aumentar ao que é.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Conforme camadas são adicionadas, outras abstrações são formuladas em camadas mais altas (camadas mais próximas ao ponto onde uma camada decodificadora é introduzida). 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674014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154471" y="4467598"/>
            <a:ext cx="7125630" cy="177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26"/>
              </a:lnSpc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  <a:hlinkClick r:id="rId2" tooltip="https://deepai.org/machine-learning-glossary-and-terms/turing-machine"/>
              </a:rPr>
              <a:t>Uma Máquina de Turing</a:t>
            </a: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Neural (NTM) é um tipo de </a:t>
            </a: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  <a:hlinkClick r:id="rId3" tooltip="https://deepai.org/machine-learning-glossary-and-terms/neural-network"/>
              </a:rPr>
              <a:t>rede neural</a:t>
            </a: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artificial que combina redes neurais tradicionais com capacidades de memória semelhantes às de uma máquina de Turing.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10933"/>
            <a:ext cx="6357757" cy="227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MÁQUINA DE TURING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2808" y="6359631"/>
            <a:ext cx="5266008" cy="110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6"/>
              </a:lnSpc>
              <a:spcBef>
                <a:spcPct val="0"/>
              </a:spcBef>
            </a:pPr>
            <a:r>
              <a:rPr lang="en-US" b="true" sz="8015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NEURAL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674014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5034" y="4577557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48644" y="4895743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55294" y="4895743"/>
            <a:ext cx="3811192" cy="370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1"/>
              </a:lnSpc>
              <a:spcBef>
                <a:spcPct val="0"/>
              </a:spcBef>
            </a:pPr>
            <a:r>
              <a:rPr lang="en-US" b="true" sz="26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CONTROLADOR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55294" y="5467696"/>
            <a:ext cx="6377190" cy="34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5"/>
              </a:lnSpc>
              <a:spcBef>
                <a:spcPct val="0"/>
              </a:spcBef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"Controla" as entradas e saídas da célula.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731849" y="6641614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175459" y="6959801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82110" y="6959801"/>
            <a:ext cx="4955189" cy="370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1"/>
              </a:lnSpc>
              <a:spcBef>
                <a:spcPct val="0"/>
              </a:spcBef>
            </a:pPr>
            <a:r>
              <a:rPr lang="en-US" b="true" sz="2633" strike="noStrike" u="non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BANCO DE MEMÓRIA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82110" y="7531753"/>
            <a:ext cx="6377190" cy="6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5"/>
              </a:lnSpc>
              <a:spcBef>
                <a:spcPct val="0"/>
              </a:spcBef>
            </a:pPr>
            <a:r>
              <a:rPr lang="en-US" b="true" sz="2457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É acessada, ou seja, "lida" e "escrita", pelos cabeçalhos de parâmetros.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110933"/>
            <a:ext cx="6357757" cy="227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MÁQUINA DE TURING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2808" y="6359631"/>
            <a:ext cx="5266008" cy="110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6"/>
              </a:lnSpc>
              <a:spcBef>
                <a:spcPct val="0"/>
              </a:spcBef>
            </a:pPr>
            <a:r>
              <a:rPr lang="en-US" b="true" sz="8015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NEURAL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5034" y="3471404"/>
            <a:ext cx="7086599" cy="34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5"/>
              </a:lnSpc>
              <a:spcBef>
                <a:spcPct val="0"/>
              </a:spcBef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COMPONENTES BÁSICOS: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674014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353882" y="2857458"/>
            <a:ext cx="8149535" cy="6119560"/>
          </a:xfrm>
          <a:custGeom>
            <a:avLst/>
            <a:gdLst/>
            <a:ahLst/>
            <a:cxnLst/>
            <a:rect r="r" b="b" t="t" l="l"/>
            <a:pathLst>
              <a:path h="6119560" w="8149535">
                <a:moveTo>
                  <a:pt x="0" y="0"/>
                </a:moveTo>
                <a:lnTo>
                  <a:pt x="8149535" y="0"/>
                </a:lnTo>
                <a:lnTo>
                  <a:pt x="8149535" y="6119560"/>
                </a:lnTo>
                <a:lnTo>
                  <a:pt x="0" y="611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54649" y="3670708"/>
            <a:ext cx="6548001" cy="4758257"/>
            <a:chOff x="0" y="0"/>
            <a:chExt cx="1281971" cy="9315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1971" cy="931574"/>
            </a:xfrm>
            <a:custGeom>
              <a:avLst/>
              <a:gdLst/>
              <a:ahLst/>
              <a:cxnLst/>
              <a:rect r="r" b="b" t="t" l="l"/>
              <a:pathLst>
                <a:path h="931574" w="1281971">
                  <a:moveTo>
                    <a:pt x="0" y="0"/>
                  </a:moveTo>
                  <a:lnTo>
                    <a:pt x="1281971" y="0"/>
                  </a:lnTo>
                  <a:lnTo>
                    <a:pt x="1281971" y="931574"/>
                  </a:lnTo>
                  <a:lnTo>
                    <a:pt x="0" y="931574"/>
                  </a:lnTo>
                  <a:close/>
                </a:path>
              </a:pathLst>
            </a:custGeom>
            <a:blipFill>
              <a:blip r:embed="rId4"/>
              <a:stretch>
                <a:fillRect l="-2130" t="0" r="-213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449807" y="3105845"/>
            <a:ext cx="8144688" cy="91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22"/>
              </a:lnSpc>
              <a:spcBef>
                <a:spcPct val="0"/>
              </a:spcBef>
            </a:pPr>
            <a:r>
              <a:rPr lang="en-US" b="true" sz="65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FUNCIONAMENTO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49807" y="4372030"/>
            <a:ext cx="8144688" cy="4713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As Máquinas de Turing Neurais operam em uma sequência de etapas que envolvem a leitura e a escrita na matriz de memória. A cada passo de tempo, o controlador recebe uma entrada e usa seu estado atual para determinar as operações de leitura e escrita. Os mecanismos de atenção ajudam o controlador a se concentrar em partes específicas da memória, permitindo leitura e escrita seletivas. A saída da MNT é então computada com base no estado do controlador e nas informações recuperadas da memória.</a:t>
            </a:r>
          </a:p>
          <a:p>
            <a:pPr algn="just">
              <a:lnSpc>
                <a:spcPts val="2181"/>
              </a:lnSpc>
            </a:pPr>
          </a:p>
          <a:p>
            <a:pPr algn="just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Um dos aspectos inovadores dos NTMs é que todo o sistema é diferenciável, o que significa que ele pode ser treinado de ponta a ponta usando gradiente descendente e 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  <a:hlinkClick r:id="rId5" tooltip="https://deepai.org/machine-learning-glossary-and-terms/backpropagation"/>
              </a:rPr>
              <a:t>retropropagação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. Isso permite que os NTMs aprendam tarefas complexas ajustando os pesos da rede neural e os parâmetros que regem as interações de memória.</a:t>
            </a:r>
          </a:p>
          <a:p>
            <a:pPr algn="just">
              <a:lnSpc>
                <a:spcPts val="2181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91633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0474" y="2889852"/>
            <a:ext cx="18688947" cy="4507296"/>
            <a:chOff x="0" y="0"/>
            <a:chExt cx="4922192" cy="11871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2192" cy="1187107"/>
            </a:xfrm>
            <a:custGeom>
              <a:avLst/>
              <a:gdLst/>
              <a:ahLst/>
              <a:cxnLst/>
              <a:rect r="r" b="b" t="t" l="l"/>
              <a:pathLst>
                <a:path h="1187107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187107"/>
                  </a:lnTo>
                  <a:lnTo>
                    <a:pt x="0" y="1187107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922192" cy="1158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65622" y="4616737"/>
            <a:ext cx="10356756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IMPLEMENTAÇÃO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55965" y="5832188"/>
            <a:ext cx="6176070" cy="42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  <a:spcBef>
                <a:spcPct val="0"/>
              </a:spcBef>
            </a:pPr>
            <a:r>
              <a:rPr lang="en-US" b="true" sz="3150">
                <a:solidFill>
                  <a:srgbClr val="21DEE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INVERSORA DE SEQUÊNCIAS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91633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1353" y="1495490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79"/>
                </a:lnTo>
                <a:lnTo>
                  <a:pt x="0" y="2447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80837" y="2324188"/>
            <a:ext cx="8526325" cy="59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0"/>
              </a:lnSpc>
              <a:spcBef>
                <a:spcPct val="0"/>
              </a:spcBef>
            </a:pPr>
            <a:r>
              <a:rPr lang="en-US" b="true" sz="43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INVERSORA DE SEQUÊNCIAS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00474" y="4192382"/>
            <a:ext cx="18688947" cy="3721654"/>
            <a:chOff x="0" y="0"/>
            <a:chExt cx="4922192" cy="9801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22192" cy="980189"/>
            </a:xfrm>
            <a:custGeom>
              <a:avLst/>
              <a:gdLst/>
              <a:ahLst/>
              <a:cxnLst/>
              <a:rect r="r" b="b" t="t" l="l"/>
              <a:pathLst>
                <a:path h="980189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980189"/>
                  </a:lnTo>
                  <a:lnTo>
                    <a:pt x="0" y="98018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4922192" cy="951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11939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55549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62199" y="5122042"/>
            <a:ext cx="3811192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“CÉREBRO” - CONTROLADOR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62199" y="5703519"/>
            <a:ext cx="3811192" cy="139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Recebe a informação de fora (o bit que está entrando, '0' ou '1') e também o que ele acabou de "ler". Finalmente, toma adecisão.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940091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83701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90352" y="4979167"/>
            <a:ext cx="3447270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CADERNO DE ANOTAÇÕES” - MEMÓRIA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90352" y="5703519"/>
            <a:ext cx="3811192" cy="846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É onde a NTM pode guardar informações e depois pegá-las de volta.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168243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11853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22164" y="4979167"/>
            <a:ext cx="3811192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“AS MÃOS” - MECANISMO DE ATENÇÃO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18504" y="5703519"/>
            <a:ext cx="3811192" cy="29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Chave e peso de atenção.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691633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1353" y="1495490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79"/>
                </a:lnTo>
                <a:lnTo>
                  <a:pt x="0" y="2447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80837" y="2324188"/>
            <a:ext cx="8526325" cy="59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0"/>
              </a:lnSpc>
              <a:spcBef>
                <a:spcPct val="0"/>
              </a:spcBef>
            </a:pPr>
            <a:r>
              <a:rPr lang="en-US" b="true" sz="43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INVERSORA DE SEQUÊNCIAS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00474" y="4192382"/>
            <a:ext cx="18688947" cy="3721654"/>
            <a:chOff x="0" y="0"/>
            <a:chExt cx="4922192" cy="9801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22192" cy="980189"/>
            </a:xfrm>
            <a:custGeom>
              <a:avLst/>
              <a:gdLst/>
              <a:ahLst/>
              <a:cxnLst/>
              <a:rect r="r" b="b" t="t" l="l"/>
              <a:pathLst>
                <a:path h="980189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980189"/>
                  </a:lnTo>
                  <a:lnTo>
                    <a:pt x="0" y="98018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4922192" cy="951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11939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55549" y="5131567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4.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62199" y="4963252"/>
            <a:ext cx="4521502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“ROTINA DIÁRIA” - MÉTODO FOWARD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62199" y="5703519"/>
            <a:ext cx="3811192" cy="846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Sequência de ações que a NTM faz para cada  informação que ela recebe.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940091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83701" y="5131567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5.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90352" y="4857836"/>
            <a:ext cx="3447270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GERAÇÃO DE DADOS E PARÂMETROS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90352" y="5703519"/>
            <a:ext cx="3811192" cy="56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As configurações e dataset iniciais.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168243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11853" y="5131567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6.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22164" y="4979167"/>
            <a:ext cx="3811192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LOOP DE TREINAMENTO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18504" y="5703519"/>
            <a:ext cx="3811192" cy="29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Processo de estudo da NTM.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691633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1353" y="1495490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79"/>
                </a:lnTo>
                <a:lnTo>
                  <a:pt x="0" y="2447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61581" y="2183321"/>
            <a:ext cx="8164838" cy="1129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5"/>
              </a:lnSpc>
              <a:spcBef>
                <a:spcPct val="0"/>
              </a:spcBef>
            </a:pPr>
            <a:r>
              <a:rPr lang="en-US" b="true" sz="414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“ROTINA DIÁRIA” - MÉTODO FOWARD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00474" y="4192382"/>
            <a:ext cx="18688947" cy="3721654"/>
            <a:chOff x="0" y="0"/>
            <a:chExt cx="4922192" cy="9801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22192" cy="980189"/>
            </a:xfrm>
            <a:custGeom>
              <a:avLst/>
              <a:gdLst/>
              <a:ahLst/>
              <a:cxnLst/>
              <a:rect r="r" b="b" t="t" l="l"/>
              <a:pathLst>
                <a:path h="980189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980189"/>
                  </a:lnTo>
                  <a:lnTo>
                    <a:pt x="0" y="98018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4922192" cy="951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93454" y="4431198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37064" y="4749385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43714" y="4739860"/>
            <a:ext cx="3811192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RECEBE UM BIT;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93454" y="550720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37064" y="5825391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43714" y="5815866"/>
            <a:ext cx="4909965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PROCESSAMENTO E ATUALIZAÇÃO;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3454" y="6587844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37064" y="6906030"/>
            <a:ext cx="20166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43714" y="6896505"/>
            <a:ext cx="5706177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LEITURA DA MEMÓRIA COM O MECANISMO DE ATENÇÃO;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367885" y="4431198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811496" y="4749385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21806" y="4596985"/>
            <a:ext cx="3811192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ESCREVE/APAGA NA MEMÓRIA;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371545" y="552311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815155" y="5841296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5.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21806" y="5831771"/>
            <a:ext cx="3811192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RESPOSTA DO BIT;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0371545" y="6615793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815155" y="6933979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6.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21806" y="6924454"/>
            <a:ext cx="3811192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PRÓXIMO BIT.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6691633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0474" y="3090335"/>
            <a:ext cx="18688947" cy="4507296"/>
            <a:chOff x="0" y="0"/>
            <a:chExt cx="4922192" cy="11871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2192" cy="1187107"/>
            </a:xfrm>
            <a:custGeom>
              <a:avLst/>
              <a:gdLst/>
              <a:ahLst/>
              <a:cxnLst/>
              <a:rect r="r" b="b" t="t" l="l"/>
              <a:pathLst>
                <a:path h="1187107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187107"/>
                  </a:lnTo>
                  <a:lnTo>
                    <a:pt x="0" y="1187107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922192" cy="1158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11939" y="1922509"/>
            <a:ext cx="5972745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SUMÁRIO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63427" y="3552742"/>
            <a:ext cx="5469769" cy="567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  <a:spcBef>
                <a:spcPct val="0"/>
              </a:spcBef>
            </a:pPr>
            <a:r>
              <a:rPr lang="en-US" b="true" sz="40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INTRODUÇÃO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3427" y="4338825"/>
            <a:ext cx="5469769" cy="567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  <a:spcBef>
                <a:spcPct val="0"/>
              </a:spcBef>
            </a:pPr>
            <a:r>
              <a:rPr lang="en-US" b="true" sz="40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IMPLEMENTAÇÃO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3427" y="5124908"/>
            <a:ext cx="3374678" cy="567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  <a:spcBef>
                <a:spcPct val="0"/>
              </a:spcBef>
            </a:pPr>
            <a:r>
              <a:rPr lang="en-US" b="true" sz="40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63427" y="5910991"/>
            <a:ext cx="5469769" cy="567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  <a:spcBef>
                <a:spcPct val="0"/>
              </a:spcBef>
            </a:pPr>
            <a:r>
              <a:rPr lang="en-US" b="true" sz="40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CONCLUSÃO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63427" y="6697075"/>
            <a:ext cx="5469769" cy="567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  <a:spcBef>
                <a:spcPct val="0"/>
              </a:spcBef>
            </a:pPr>
            <a:r>
              <a:rPr lang="en-US" b="true" sz="40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REFERÊNCIAS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30695" y="3505117"/>
            <a:ext cx="685226" cy="672767"/>
          </a:xfrm>
          <a:custGeom>
            <a:avLst/>
            <a:gdLst/>
            <a:ahLst/>
            <a:cxnLst/>
            <a:rect r="r" b="b" t="t" l="l"/>
            <a:pathLst>
              <a:path h="672767" w="685226">
                <a:moveTo>
                  <a:pt x="0" y="0"/>
                </a:moveTo>
                <a:lnTo>
                  <a:pt x="685225" y="0"/>
                </a:lnTo>
                <a:lnTo>
                  <a:pt x="685225" y="672767"/>
                </a:lnTo>
                <a:lnTo>
                  <a:pt x="0" y="672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77363" y="3717905"/>
            <a:ext cx="538557" cy="32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  <a:spcBef>
                <a:spcPct val="0"/>
              </a:spcBef>
            </a:pPr>
            <a:r>
              <a:rPr lang="en-US" b="true" sz="239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03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30695" y="4262133"/>
            <a:ext cx="685226" cy="672767"/>
          </a:xfrm>
          <a:custGeom>
            <a:avLst/>
            <a:gdLst/>
            <a:ahLst/>
            <a:cxnLst/>
            <a:rect r="r" b="b" t="t" l="l"/>
            <a:pathLst>
              <a:path h="672767" w="685226">
                <a:moveTo>
                  <a:pt x="0" y="0"/>
                </a:moveTo>
                <a:lnTo>
                  <a:pt x="685225" y="0"/>
                </a:lnTo>
                <a:lnTo>
                  <a:pt x="685225" y="672767"/>
                </a:lnTo>
                <a:lnTo>
                  <a:pt x="0" y="672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42660" y="4455085"/>
            <a:ext cx="538557" cy="32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  <a:spcBef>
                <a:spcPct val="0"/>
              </a:spcBef>
            </a:pPr>
            <a:r>
              <a:rPr lang="en-US" b="true" sz="239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16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30695" y="5048216"/>
            <a:ext cx="685226" cy="672767"/>
          </a:xfrm>
          <a:custGeom>
            <a:avLst/>
            <a:gdLst/>
            <a:ahLst/>
            <a:cxnLst/>
            <a:rect r="r" b="b" t="t" l="l"/>
            <a:pathLst>
              <a:path h="672767" w="685226">
                <a:moveTo>
                  <a:pt x="0" y="0"/>
                </a:moveTo>
                <a:lnTo>
                  <a:pt x="685225" y="0"/>
                </a:lnTo>
                <a:lnTo>
                  <a:pt x="685225" y="672767"/>
                </a:lnTo>
                <a:lnTo>
                  <a:pt x="0" y="672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42660" y="5230175"/>
            <a:ext cx="538557" cy="32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  <a:spcBef>
                <a:spcPct val="0"/>
              </a:spcBef>
            </a:pPr>
            <a:r>
              <a:rPr lang="en-US" b="true" sz="239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21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30695" y="5834300"/>
            <a:ext cx="685226" cy="672767"/>
          </a:xfrm>
          <a:custGeom>
            <a:avLst/>
            <a:gdLst/>
            <a:ahLst/>
            <a:cxnLst/>
            <a:rect r="r" b="b" t="t" l="l"/>
            <a:pathLst>
              <a:path h="672767" w="685226">
                <a:moveTo>
                  <a:pt x="0" y="0"/>
                </a:moveTo>
                <a:lnTo>
                  <a:pt x="685225" y="0"/>
                </a:lnTo>
                <a:lnTo>
                  <a:pt x="685225" y="672766"/>
                </a:lnTo>
                <a:lnTo>
                  <a:pt x="0" y="672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77363" y="6026517"/>
            <a:ext cx="538557" cy="32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  <a:spcBef>
                <a:spcPct val="0"/>
              </a:spcBef>
            </a:pPr>
            <a:r>
              <a:rPr lang="en-US" b="true" sz="239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25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48486" y="6591316"/>
            <a:ext cx="685226" cy="672767"/>
          </a:xfrm>
          <a:custGeom>
            <a:avLst/>
            <a:gdLst/>
            <a:ahLst/>
            <a:cxnLst/>
            <a:rect r="r" b="b" t="t" l="l"/>
            <a:pathLst>
              <a:path h="672767" w="685226">
                <a:moveTo>
                  <a:pt x="0" y="0"/>
                </a:moveTo>
                <a:lnTo>
                  <a:pt x="685225" y="0"/>
                </a:lnTo>
                <a:lnTo>
                  <a:pt x="685225" y="672767"/>
                </a:lnTo>
                <a:lnTo>
                  <a:pt x="0" y="672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95154" y="6783534"/>
            <a:ext cx="538557" cy="32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  <a:spcBef>
                <a:spcPct val="0"/>
              </a:spcBef>
            </a:pPr>
            <a:r>
              <a:rPr lang="en-US" b="true" sz="239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27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1353" y="1495490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79"/>
                </a:lnTo>
                <a:lnTo>
                  <a:pt x="0" y="2447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61581" y="2463487"/>
            <a:ext cx="8164838" cy="569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  <a:spcBef>
                <a:spcPct val="0"/>
              </a:spcBef>
            </a:pPr>
            <a:r>
              <a:rPr lang="en-US" b="true" sz="414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LÓGICA DE INVERSÃO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00474" y="4192382"/>
            <a:ext cx="18688947" cy="3721654"/>
            <a:chOff x="0" y="0"/>
            <a:chExt cx="4922192" cy="9801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22192" cy="980189"/>
            </a:xfrm>
            <a:custGeom>
              <a:avLst/>
              <a:gdLst/>
              <a:ahLst/>
              <a:cxnLst/>
              <a:rect r="r" b="b" t="t" l="l"/>
              <a:pathLst>
                <a:path h="980189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980189"/>
                  </a:lnTo>
                  <a:lnTo>
                    <a:pt x="0" y="98018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4922192" cy="951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76945" y="5302288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20555" y="5620474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206" y="5610949"/>
            <a:ext cx="3811192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ESCRITA DOS BITS NA ORDEM DE LEITURA;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880293" y="5302288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23903" y="5620474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30553" y="5610949"/>
            <a:ext cx="4909965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LEITURA DOS BITS NA ORDEM REVERSA;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496908" y="5448202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940518" y="5766388"/>
            <a:ext cx="20166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47168" y="5756863"/>
            <a:ext cx="5706177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ESCRITA DOS BITS NA ORDEM INVERSA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691633" y="9064497"/>
            <a:ext cx="68522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0474" y="2889852"/>
            <a:ext cx="18688947" cy="4507296"/>
            <a:chOff x="0" y="0"/>
            <a:chExt cx="4922192" cy="11871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2192" cy="1187107"/>
            </a:xfrm>
            <a:custGeom>
              <a:avLst/>
              <a:gdLst/>
              <a:ahLst/>
              <a:cxnLst/>
              <a:rect r="r" b="b" t="t" l="l"/>
              <a:pathLst>
                <a:path h="1187107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187107"/>
                  </a:lnTo>
                  <a:lnTo>
                    <a:pt x="0" y="1187107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922192" cy="1158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65622" y="4616737"/>
            <a:ext cx="10356756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RESULTADOS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91633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65980" y="599675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80"/>
                </a:lnTo>
                <a:lnTo>
                  <a:pt x="0" y="244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12044" y="3672657"/>
            <a:ext cx="11690640" cy="5801480"/>
          </a:xfrm>
          <a:custGeom>
            <a:avLst/>
            <a:gdLst/>
            <a:ahLst/>
            <a:cxnLst/>
            <a:rect r="r" b="b" t="t" l="l"/>
            <a:pathLst>
              <a:path h="5801480" w="11690640">
                <a:moveTo>
                  <a:pt x="0" y="0"/>
                </a:moveTo>
                <a:lnTo>
                  <a:pt x="11690639" y="0"/>
                </a:lnTo>
                <a:lnTo>
                  <a:pt x="11690639" y="5801480"/>
                </a:lnTo>
                <a:lnTo>
                  <a:pt x="0" y="5801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57150" cap="sq">
            <a:solidFill>
              <a:srgbClr val="00BBDE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049816" y="1375351"/>
            <a:ext cx="8660652" cy="98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70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RESULTADOS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75468" y="9677878"/>
            <a:ext cx="3409348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FONTE: AUTORES (2025)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91633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65980" y="599675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80"/>
                </a:lnTo>
                <a:lnTo>
                  <a:pt x="0" y="244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20586" y="3311317"/>
            <a:ext cx="10846828" cy="6074224"/>
          </a:xfrm>
          <a:custGeom>
            <a:avLst/>
            <a:gdLst/>
            <a:ahLst/>
            <a:cxnLst/>
            <a:rect r="r" b="b" t="t" l="l"/>
            <a:pathLst>
              <a:path h="6074224" w="10846828">
                <a:moveTo>
                  <a:pt x="0" y="0"/>
                </a:moveTo>
                <a:lnTo>
                  <a:pt x="10846828" y="0"/>
                </a:lnTo>
                <a:lnTo>
                  <a:pt x="10846828" y="6074224"/>
                </a:lnTo>
                <a:lnTo>
                  <a:pt x="0" y="6074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21DEE8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049816" y="1375351"/>
            <a:ext cx="8660652" cy="98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70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RESULTADOS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75468" y="9677878"/>
            <a:ext cx="3409348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FONTE: AUTORES (2025)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91633" y="9064497"/>
            <a:ext cx="58528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65980" y="599675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80"/>
                </a:lnTo>
                <a:lnTo>
                  <a:pt x="0" y="244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30917" y="5433727"/>
            <a:ext cx="4950624" cy="1545099"/>
          </a:xfrm>
          <a:custGeom>
            <a:avLst/>
            <a:gdLst/>
            <a:ahLst/>
            <a:cxnLst/>
            <a:rect r="r" b="b" t="t" l="l"/>
            <a:pathLst>
              <a:path h="1545099" w="4950624">
                <a:moveTo>
                  <a:pt x="0" y="0"/>
                </a:moveTo>
                <a:lnTo>
                  <a:pt x="4950624" y="0"/>
                </a:lnTo>
                <a:lnTo>
                  <a:pt x="4950624" y="1545100"/>
                </a:lnTo>
                <a:lnTo>
                  <a:pt x="0" y="1545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40893" y="5433727"/>
            <a:ext cx="4355619" cy="1490080"/>
          </a:xfrm>
          <a:custGeom>
            <a:avLst/>
            <a:gdLst/>
            <a:ahLst/>
            <a:cxnLst/>
            <a:rect r="r" b="b" t="t" l="l"/>
            <a:pathLst>
              <a:path h="1490080" w="4355619">
                <a:moveTo>
                  <a:pt x="0" y="0"/>
                </a:moveTo>
                <a:lnTo>
                  <a:pt x="4355619" y="0"/>
                </a:lnTo>
                <a:lnTo>
                  <a:pt x="4355619" y="1490080"/>
                </a:lnTo>
                <a:lnTo>
                  <a:pt x="0" y="1490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0048" y="5433727"/>
            <a:ext cx="4494834" cy="1545099"/>
          </a:xfrm>
          <a:custGeom>
            <a:avLst/>
            <a:gdLst/>
            <a:ahLst/>
            <a:cxnLst/>
            <a:rect r="r" b="b" t="t" l="l"/>
            <a:pathLst>
              <a:path h="1545099" w="4494834">
                <a:moveTo>
                  <a:pt x="0" y="0"/>
                </a:moveTo>
                <a:lnTo>
                  <a:pt x="4494834" y="0"/>
                </a:lnTo>
                <a:lnTo>
                  <a:pt x="4494834" y="1545100"/>
                </a:lnTo>
                <a:lnTo>
                  <a:pt x="0" y="1545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49816" y="1375351"/>
            <a:ext cx="8660652" cy="98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70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RESULTADOS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86893" y="7448484"/>
            <a:ext cx="3409348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FONTE: AUTORES (2025)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14882" y="3724469"/>
            <a:ext cx="6582694" cy="370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b="true" sz="26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EXEMPLOS DE LOGS DE SAÍDA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2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91633" y="9064497"/>
            <a:ext cx="68522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0474" y="2889852"/>
            <a:ext cx="18688947" cy="4507296"/>
            <a:chOff x="0" y="0"/>
            <a:chExt cx="4922192" cy="11871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2192" cy="1187107"/>
            </a:xfrm>
            <a:custGeom>
              <a:avLst/>
              <a:gdLst/>
              <a:ahLst/>
              <a:cxnLst/>
              <a:rect r="r" b="b" t="t" l="l"/>
              <a:pathLst>
                <a:path h="1187107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187107"/>
                  </a:lnTo>
                  <a:lnTo>
                    <a:pt x="0" y="1187107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922192" cy="1158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65622" y="4616737"/>
            <a:ext cx="10356756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CONCLUSÃO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91633" y="9064497"/>
            <a:ext cx="68522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1353" y="1495490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79"/>
                </a:lnTo>
                <a:lnTo>
                  <a:pt x="0" y="2447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5189" y="2271165"/>
            <a:ext cx="8660652" cy="98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70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CONCLUSÃO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00474" y="4192382"/>
            <a:ext cx="18688947" cy="3721654"/>
            <a:chOff x="0" y="0"/>
            <a:chExt cx="4922192" cy="9801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22192" cy="980189"/>
            </a:xfrm>
            <a:custGeom>
              <a:avLst/>
              <a:gdLst/>
              <a:ahLst/>
              <a:cxnLst/>
              <a:rect r="r" b="b" t="t" l="l"/>
              <a:pathLst>
                <a:path h="980189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980189"/>
                  </a:lnTo>
                  <a:lnTo>
                    <a:pt x="0" y="98018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4922192" cy="951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11939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55549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62199" y="5122042"/>
            <a:ext cx="2857861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PRECISÃO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62199" y="5703519"/>
            <a:ext cx="3811192" cy="29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ACCURANCY &gt;= 64%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63426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907036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13686" y="5122042"/>
            <a:ext cx="3431346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RESULTADOS EFICIENTES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13686" y="5703519"/>
            <a:ext cx="3811192" cy="56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 algoritmo consegue cumprir a sua função de inversora.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168243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11853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22164" y="4963261"/>
            <a:ext cx="4275991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POSSIBILIDADE DE ESCALONAMENTO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18504" y="5703519"/>
            <a:ext cx="3811192" cy="846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Com mudanças de datasets é possível gerar maior aprendizado.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691633" y="9064497"/>
            <a:ext cx="68522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1353" y="1495490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79"/>
                </a:lnTo>
                <a:lnTo>
                  <a:pt x="0" y="2447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5189" y="2271165"/>
            <a:ext cx="8660652" cy="98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70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REFERÊNCIAS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00474" y="4192382"/>
            <a:ext cx="18688947" cy="6094618"/>
            <a:chOff x="0" y="0"/>
            <a:chExt cx="4922192" cy="16051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22192" cy="1605167"/>
            </a:xfrm>
            <a:custGeom>
              <a:avLst/>
              <a:gdLst/>
              <a:ahLst/>
              <a:cxnLst/>
              <a:rect r="r" b="b" t="t" l="l"/>
              <a:pathLst>
                <a:path h="1605167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605167"/>
                  </a:lnTo>
                  <a:lnTo>
                    <a:pt x="0" y="1605167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4922192" cy="1576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067095" y="4927116"/>
            <a:ext cx="12316840" cy="416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OLIVEIRA, Fernando. O que é uma máquina de Turing? Disponível em: 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  <a:hlinkClick r:id="rId4" tooltip="https://oliveiraweb.com.br/o-que-e-uma-maquina-de-turing/"/>
              </a:rPr>
              <a:t>As Máquinas de Turing Neurais operam em uma sequência de etapas que envolvem a leitura e a escrita na matriz de memória.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Acesso em: 20 jun. 2025.</a:t>
            </a:r>
          </a:p>
          <a:p>
            <a:pPr algn="just">
              <a:lnSpc>
                <a:spcPts val="2181"/>
              </a:lnSpc>
            </a:pPr>
          </a:p>
          <a:p>
            <a:pPr algn="just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UNIVERSIDADE FEDERAL DO RIO GRANDE DO SUL (UFRGS). Máquina de Turing. Porto Alegre: UFRGS, 2012. Disponível em: 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  <a:hlinkClick r:id="rId5" tooltip="https://www.ufrgs.br/alanturingbrasil2012/Maquina_de_Turing.pdf"/>
              </a:rPr>
              <a:t>https://www.ufrgs.br/alanturingbrasil2012/Maquina_de_Turing.pdf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. Acesso em: 21 jun. 2025.</a:t>
            </a:r>
          </a:p>
          <a:p>
            <a:pPr algn="just">
              <a:lnSpc>
                <a:spcPts val="2181"/>
              </a:lnSpc>
            </a:pPr>
          </a:p>
          <a:p>
            <a:pPr algn="just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ETIENNE, Benjamin. Neural Turing Machines: an “artificial” working memory? Medium, 2 ago. 2018. Disponível em: 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  <a:hlinkClick r:id="rId6" tooltip="https://medium.com/@benjamin_47408/neural-turing-machines-an-artificial-working-memory-cd913420508b"/>
              </a:rPr>
              <a:t>https://medium.com/@benjamin_47408/neural-turing-machines-an-artificial-working-memory-cd913420508b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. Acesso em: 21 jun. 2025.</a:t>
            </a:r>
          </a:p>
          <a:p>
            <a:pPr algn="just">
              <a:lnSpc>
                <a:spcPts val="2181"/>
              </a:lnSpc>
            </a:pPr>
          </a:p>
          <a:p>
            <a:pPr algn="just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IBM Data and AI Team. What Is a Neural Network? IBM Think. Disponível em: 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  <a:hlinkClick r:id="rId7" tooltip="https://www.ibm.com/br-pt/think/topics/neural-networks"/>
              </a:rPr>
              <a:t>https://www.ibm.com/br-pt/think/topics/neural-networks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. Acesso em: 22 jun. 2025.</a:t>
            </a:r>
          </a:p>
          <a:p>
            <a:pPr algn="just">
              <a:lnSpc>
                <a:spcPts val="2181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2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691633" y="9064497"/>
            <a:ext cx="685226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984803" y="-1314334"/>
            <a:ext cx="8318394" cy="13299759"/>
          </a:xfrm>
          <a:custGeom>
            <a:avLst/>
            <a:gdLst/>
            <a:ahLst/>
            <a:cxnLst/>
            <a:rect r="r" b="b" t="t" l="l"/>
            <a:pathLst>
              <a:path h="13299759" w="8318394">
                <a:moveTo>
                  <a:pt x="0" y="0"/>
                </a:moveTo>
                <a:lnTo>
                  <a:pt x="8318394" y="0"/>
                </a:lnTo>
                <a:lnTo>
                  <a:pt x="8318394" y="13299759"/>
                </a:lnTo>
                <a:lnTo>
                  <a:pt x="0" y="1329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11853" y="4598180"/>
            <a:ext cx="10464293" cy="1636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494121" y="857710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0474" y="2889852"/>
            <a:ext cx="18688947" cy="4507296"/>
            <a:chOff x="0" y="0"/>
            <a:chExt cx="4922192" cy="11871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2192" cy="1187107"/>
            </a:xfrm>
            <a:custGeom>
              <a:avLst/>
              <a:gdLst/>
              <a:ahLst/>
              <a:cxnLst/>
              <a:rect r="r" b="b" t="t" l="l"/>
              <a:pathLst>
                <a:path h="1187107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187107"/>
                  </a:lnTo>
                  <a:lnTo>
                    <a:pt x="0" y="1187107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922192" cy="1158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88281" y="4616737"/>
            <a:ext cx="8111437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INTRODUÇÃO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91572" y="9064497"/>
            <a:ext cx="283352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060701"/>
            <a:ext cx="6357757" cy="22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MÁQUINA DE </a:t>
            </a:r>
            <a:r>
              <a:rPr lang="en-US" b="true" sz="835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TURING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55169" y="3438774"/>
            <a:ext cx="7086599" cy="1072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26"/>
              </a:lnSpc>
            </a:pPr>
            <a:r>
              <a:rPr lang="en-US" b="true" sz="2457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Uma Máquina de Turing é uma máquina de estados finitos na qual em sua transição imprime um símbolo na fita.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55169" y="5163721"/>
            <a:ext cx="7086599" cy="34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5"/>
              </a:lnSpc>
              <a:spcBef>
                <a:spcPct val="0"/>
              </a:spcBef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COMPONENTES BÁSICOS: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55169" y="5751852"/>
            <a:ext cx="7086599" cy="1382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0680" indent="-265340" lvl="1">
              <a:lnSpc>
                <a:spcPts val="3686"/>
              </a:lnSpc>
              <a:buFont typeface="Arial"/>
              <a:buChar char="•"/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Fita;</a:t>
            </a:r>
          </a:p>
          <a:p>
            <a:pPr algn="just" marL="530680" indent="-265340" lvl="1">
              <a:lnSpc>
                <a:spcPts val="3686"/>
              </a:lnSpc>
              <a:buFont typeface="Arial"/>
              <a:buChar char="•"/>
            </a:pPr>
            <a:r>
              <a:rPr lang="en-US" b="true" sz="2457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Unidade de controle;</a:t>
            </a:r>
          </a:p>
          <a:p>
            <a:pPr algn="just" marL="530680" indent="-265340" lvl="1">
              <a:lnSpc>
                <a:spcPts val="3686"/>
              </a:lnSpc>
              <a:buFont typeface="Arial"/>
              <a:buChar char="•"/>
            </a:pPr>
            <a:r>
              <a:rPr lang="en-US" b="true" sz="2457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Programa / Função de transição.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791572" y="9064497"/>
            <a:ext cx="283352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72047" y="4112880"/>
            <a:ext cx="7313040" cy="5491428"/>
          </a:xfrm>
          <a:custGeom>
            <a:avLst/>
            <a:gdLst/>
            <a:ahLst/>
            <a:cxnLst/>
            <a:rect r="r" b="b" t="t" l="l"/>
            <a:pathLst>
              <a:path h="5491428" w="7313040">
                <a:moveTo>
                  <a:pt x="0" y="0"/>
                </a:moveTo>
                <a:lnTo>
                  <a:pt x="7313040" y="0"/>
                </a:lnTo>
                <a:lnTo>
                  <a:pt x="7313040" y="5491428"/>
                </a:lnTo>
                <a:lnTo>
                  <a:pt x="0" y="5491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87018" y="4857588"/>
            <a:ext cx="3696072" cy="507304"/>
          </a:xfrm>
          <a:custGeom>
            <a:avLst/>
            <a:gdLst/>
            <a:ahLst/>
            <a:cxnLst/>
            <a:rect r="r" b="b" t="t" l="l"/>
            <a:pathLst>
              <a:path h="507304" w="3696072">
                <a:moveTo>
                  <a:pt x="0" y="0"/>
                </a:moveTo>
                <a:lnTo>
                  <a:pt x="3696072" y="0"/>
                </a:lnTo>
                <a:lnTo>
                  <a:pt x="3696072" y="507304"/>
                </a:lnTo>
                <a:lnTo>
                  <a:pt x="0" y="507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87018" y="5908046"/>
            <a:ext cx="6761509" cy="1903726"/>
          </a:xfrm>
          <a:custGeom>
            <a:avLst/>
            <a:gdLst/>
            <a:ahLst/>
            <a:cxnLst/>
            <a:rect r="r" b="b" t="t" l="l"/>
            <a:pathLst>
              <a:path h="1903726" w="6761509">
                <a:moveTo>
                  <a:pt x="0" y="0"/>
                </a:moveTo>
                <a:lnTo>
                  <a:pt x="6761509" y="0"/>
                </a:lnTo>
                <a:lnTo>
                  <a:pt x="6761509" y="1903726"/>
                </a:lnTo>
                <a:lnTo>
                  <a:pt x="0" y="19037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060701"/>
            <a:ext cx="6357757" cy="22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MÁQUINA DE </a:t>
            </a:r>
            <a:r>
              <a:rPr lang="en-US" b="true" sz="835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TURING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87018" y="3578367"/>
            <a:ext cx="7086599" cy="36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26"/>
              </a:lnSpc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DEFINIÇÃO FORMAL: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815690" y="925830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117624" y="9500042"/>
            <a:ext cx="283352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060701"/>
            <a:ext cx="6357757" cy="22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MÁQUINA DE </a:t>
            </a:r>
            <a:r>
              <a:rPr lang="en-US" b="true" sz="835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TURING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64078" y="3549783"/>
            <a:ext cx="7421008" cy="283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26"/>
              </a:lnSpc>
            </a:pPr>
            <a:r>
              <a:rPr lang="en-US" b="true" sz="2457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 interpretação e execução dos algoritmos são realizadas por estados e uma função de transição determina o novo conteúdo da fita.</a:t>
            </a:r>
          </a:p>
          <a:p>
            <a:pPr algn="just" marL="0" indent="0" lvl="0">
              <a:lnSpc>
                <a:spcPts val="2826"/>
              </a:lnSpc>
            </a:pPr>
          </a:p>
          <a:p>
            <a:pPr algn="just" marL="0" indent="0" lvl="0">
              <a:lnSpc>
                <a:spcPts val="2826"/>
              </a:lnSpc>
            </a:pPr>
            <a:r>
              <a:rPr lang="en-US" b="true" sz="2457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Desde modo, por restrição imposta ao algoritmo, pode‐se alterar o conteúdo de apenas um quadrado por vez ou movimentar a cabeça, no máximo uma célula em qualquer direção.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91572" y="9064497"/>
            <a:ext cx="283352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144000" y="2904681"/>
            <a:ext cx="8648632" cy="6494336"/>
          </a:xfrm>
          <a:custGeom>
            <a:avLst/>
            <a:gdLst/>
            <a:ahLst/>
            <a:cxnLst/>
            <a:rect r="r" b="b" t="t" l="l"/>
            <a:pathLst>
              <a:path h="6494336" w="8648632">
                <a:moveTo>
                  <a:pt x="0" y="0"/>
                </a:moveTo>
                <a:lnTo>
                  <a:pt x="8648632" y="0"/>
                </a:lnTo>
                <a:lnTo>
                  <a:pt x="8648632" y="6494337"/>
                </a:lnTo>
                <a:lnTo>
                  <a:pt x="0" y="6494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84533" y="3840244"/>
            <a:ext cx="7739965" cy="1926314"/>
          </a:xfrm>
          <a:custGeom>
            <a:avLst/>
            <a:gdLst/>
            <a:ahLst/>
            <a:cxnLst/>
            <a:rect r="r" b="b" t="t" l="l"/>
            <a:pathLst>
              <a:path h="1926314" w="7739965">
                <a:moveTo>
                  <a:pt x="0" y="0"/>
                </a:moveTo>
                <a:lnTo>
                  <a:pt x="7739965" y="0"/>
                </a:lnTo>
                <a:lnTo>
                  <a:pt x="7739965" y="1926315"/>
                </a:lnTo>
                <a:lnTo>
                  <a:pt x="0" y="1926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3274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384533" y="6151850"/>
            <a:ext cx="7739965" cy="2280653"/>
          </a:xfrm>
          <a:custGeom>
            <a:avLst/>
            <a:gdLst/>
            <a:ahLst/>
            <a:cxnLst/>
            <a:rect r="r" b="b" t="t" l="l"/>
            <a:pathLst>
              <a:path h="2280653" w="7739965">
                <a:moveTo>
                  <a:pt x="0" y="0"/>
                </a:moveTo>
                <a:lnTo>
                  <a:pt x="7739965" y="0"/>
                </a:lnTo>
                <a:lnTo>
                  <a:pt x="7739965" y="2280652"/>
                </a:lnTo>
                <a:lnTo>
                  <a:pt x="0" y="22806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3274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4060701"/>
            <a:ext cx="6357757" cy="22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MÁQUINA DE </a:t>
            </a:r>
            <a:r>
              <a:rPr lang="en-US" b="true" sz="835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TURING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0502" y="2556178"/>
            <a:ext cx="7086599" cy="34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5"/>
              </a:lnSpc>
              <a:spcBef>
                <a:spcPct val="0"/>
              </a:spcBef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ESTRUTURA: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680888" y="925830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982822" y="9500042"/>
            <a:ext cx="283352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060701"/>
            <a:ext cx="6357757" cy="22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REDES </a:t>
            </a:r>
            <a:r>
              <a:rPr lang="en-US" b="true" sz="835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NEURAIS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58926" y="3965451"/>
            <a:ext cx="7316721" cy="293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5"/>
              </a:lnSpc>
              <a:spcBef>
                <a:spcPct val="0"/>
              </a:spcBef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Redes neurais são sistemas computacionais inspirados no funcionamento do cérebro humano, utilizados em inteligência artificial para aprendizado de máquna.</a:t>
            </a:r>
          </a:p>
          <a:p>
            <a:pPr algn="just">
              <a:lnSpc>
                <a:spcPts val="2605"/>
              </a:lnSpc>
              <a:spcBef>
                <a:spcPct val="0"/>
              </a:spcBef>
            </a:pPr>
          </a:p>
          <a:p>
            <a:pPr algn="just">
              <a:lnSpc>
                <a:spcPts val="2605"/>
              </a:lnSpc>
              <a:spcBef>
                <a:spcPct val="0"/>
              </a:spcBef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Toda rede neural é composta por camadas de nós, ou neurônios artificiais: uma camada de entrada, uma ou mais camadas ocultas e uma camada de saída.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91572" y="9064497"/>
            <a:ext cx="283352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060701"/>
            <a:ext cx="6357757" cy="22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1"/>
              </a:lnSpc>
              <a:spcBef>
                <a:spcPct val="0"/>
              </a:spcBef>
            </a:pPr>
            <a:r>
              <a:rPr lang="en-US" b="true" sz="83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REDES </a:t>
            </a:r>
            <a:r>
              <a:rPr lang="en-US" b="true" sz="835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NEURAIS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9638" y="8822755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90"/>
                </a:lnTo>
                <a:lnTo>
                  <a:pt x="0" y="87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91572" y="9064497"/>
            <a:ext cx="283352" cy="42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b="true" sz="305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11588" y="3409698"/>
            <a:ext cx="8265271" cy="434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Redes neurais </a:t>
            </a: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convolucionais (RNCs):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Contêm cinco tipos de camadas: de entradas, de convolução, de agrupamento, as completamente conectadas e as de saída. 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>
              <a:lnSpc>
                <a:spcPts val="2693"/>
              </a:lnSpc>
              <a:spcBef>
                <a:spcPct val="0"/>
              </a:spcBef>
            </a:pP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Cada camada tem um propósito específico, como de resumo, conexão ou ativação. As redes neurais convolucionais popularizaram a classificação de imagens e a detecção de objetos.</a:t>
            </a:r>
            <a:r>
              <a:rPr lang="en-US" b="true" sz="2541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</a:t>
            </a: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6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DAGsChHTwFs</dc:identifier>
  <dcterms:modified xsi:type="dcterms:W3CDTF">2011-08-01T06:04:30Z</dcterms:modified>
  <cp:revision>1</cp:revision>
  <dc:title>Blue Modern AI Technology Presentation</dc:title>
</cp:coreProperties>
</file>