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61" r:id="rId4"/>
    <p:sldId id="267" r:id="rId5"/>
    <p:sldId id="274" r:id="rId6"/>
    <p:sldId id="275" r:id="rId7"/>
    <p:sldId id="276" r:id="rId8"/>
    <p:sldId id="268" r:id="rId9"/>
    <p:sldId id="277" r:id="rId10"/>
    <p:sldId id="279" r:id="rId11"/>
    <p:sldId id="269" r:id="rId12"/>
    <p:sldId id="280" r:id="rId13"/>
    <p:sldId id="271" r:id="rId14"/>
    <p:sldId id="281" r:id="rId15"/>
    <p:sldId id="282" r:id="rId16"/>
    <p:sldId id="263" r:id="rId17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719C"/>
    <a:srgbClr val="053A52"/>
    <a:srgbClr val="0F142A"/>
    <a:srgbClr val="0A487B"/>
    <a:srgbClr val="217FCE"/>
    <a:srgbClr val="2D9FFB"/>
    <a:srgbClr val="259CF1"/>
    <a:srgbClr val="C1C4C7"/>
    <a:srgbClr val="A6A9AC"/>
    <a:srgbClr val="074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7" autoAdjust="0"/>
    <p:restoredTop sz="94664" autoAdjust="0"/>
  </p:normalViewPr>
  <p:slideViewPr>
    <p:cSldViewPr snapToGrid="0">
      <p:cViewPr varScale="1">
        <p:scale>
          <a:sx n="59" d="100"/>
          <a:sy n="59" d="100"/>
        </p:scale>
        <p:origin x="2946" y="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690C4-4ECE-471A-822B-CAB02B5AE787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1475-E4B4-4817-BB02-35F50161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4997-A673-4304-A879-2A8AC44778AF}" type="datetime1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6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F3E5-C314-4089-A7F2-B9F83BB35B67}" type="datetime1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507F-DBA1-430D-B1E2-86EF53E8073D}" type="datetime1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C118-F9F2-486E-91C1-A4E43E4A3F43}" type="datetime1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4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F7FF-8660-45BB-9810-783C268E378A}" type="datetime1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7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C03-AE52-4E4F-B558-E89BBB3648E2}" type="datetime1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4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BB79-79D2-4DD1-9459-FD3A8B019B73}" type="datetime1">
              <a:rPr lang="pt-BR" smtClean="0"/>
              <a:t>23/10/2025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4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D950-6BA9-4416-9E69-4AA56816B2DE}" type="datetime1">
              <a:rPr lang="pt-BR" smtClean="0"/>
              <a:t>23/10/2025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8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7653-5690-4FDD-AF59-5D71954E4678}" type="datetime1">
              <a:rPr lang="pt-BR" smtClean="0"/>
              <a:t>23/10/2025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7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CB7-674A-4258-A3C6-AD42BC99BC72}" type="datetime1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41F-7F1D-479A-9026-7B5F52300165}" type="datetime1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1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238D-6BD7-4D40-A7F1-B17E70C303AC}" type="datetime1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A050-B99D-46FF-BADD-5211772A3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02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onardo-ferreiraa/prompts-recipe-to-create-a-ebook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no de fundo"/>
          <p:cNvSpPr/>
          <p:nvPr/>
        </p:nvSpPr>
        <p:spPr>
          <a:xfrm>
            <a:off x="6516" y="0"/>
            <a:ext cx="9601200" cy="12801600"/>
          </a:xfrm>
          <a:prstGeom prst="rect">
            <a:avLst/>
          </a:pr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0" y="352926"/>
            <a:ext cx="9601200" cy="1271849"/>
          </a:xfrm>
        </p:spPr>
        <p:txBody>
          <a:bodyPr>
            <a:noAutofit/>
          </a:bodyPr>
          <a:lstStyle/>
          <a:p>
            <a:r>
              <a:rPr lang="pt-BR" sz="5400" dirty="0" smtClean="0">
                <a:ln w="0">
                  <a:solidFill>
                    <a:srgbClr val="053143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Orbitron" panose="02000000000000000000" pitchFamily="2" charset="0"/>
              </a:rPr>
              <a:t>SENTINELA DO CÓDIGO</a:t>
            </a:r>
            <a:endParaRPr lang="pt-BR" sz="5400" dirty="0">
              <a:ln w="0">
                <a:solidFill>
                  <a:srgbClr val="053143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Orbitron" panose="02000000000000000000" pitchFamily="2" charset="0"/>
            </a:endParaRPr>
          </a:p>
        </p:txBody>
      </p:sp>
      <p:pic>
        <p:nvPicPr>
          <p:cNvPr id="7" name="Ilustraçã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1909"/>
            <a:ext cx="9601200" cy="9604612"/>
          </a:xfrm>
          <a:prstGeom prst="rect">
            <a:avLst/>
          </a:prstGeom>
        </p:spPr>
      </p:pic>
      <p:sp>
        <p:nvSpPr>
          <p:cNvPr id="4" name="Subtítulo"/>
          <p:cNvSpPr>
            <a:spLocks noGrp="1"/>
          </p:cNvSpPr>
          <p:nvPr>
            <p:ph type="subTitle" idx="1"/>
          </p:nvPr>
        </p:nvSpPr>
        <p:spPr>
          <a:xfrm>
            <a:off x="0" y="1977701"/>
            <a:ext cx="9601200" cy="984208"/>
          </a:xfrm>
          <a:solidFill>
            <a:srgbClr val="053A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VEJA O MUNDO CIBERNÉTICO COMO ELE REALMENTE É</a:t>
            </a:r>
            <a:endParaRPr lang="pt-BR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Autor"/>
          <p:cNvSpPr txBox="1">
            <a:spLocks/>
          </p:cNvSpPr>
          <p:nvPr/>
        </p:nvSpPr>
        <p:spPr>
          <a:xfrm>
            <a:off x="1150269" y="11582313"/>
            <a:ext cx="7300662" cy="984208"/>
          </a:xfrm>
          <a:prstGeom prst="rect">
            <a:avLst/>
          </a:prstGeom>
          <a:solidFill>
            <a:srgbClr val="053A5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LEONARDO FERREIRA DA SILVA VIEIRA</a:t>
            </a:r>
            <a:endParaRPr lang="pt-BR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MÉTODOS DE INFILTRAÇÃO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r>
              <a:rPr lang="pt-BR" sz="2400" b="1" dirty="0"/>
              <a:t>Engenharia social e </a:t>
            </a:r>
            <a:r>
              <a:rPr lang="pt-BR" sz="2400" b="1" dirty="0" err="1" smtClean="0"/>
              <a:t>phishing</a:t>
            </a:r>
            <a:r>
              <a:rPr lang="pt-BR" sz="2400" b="1" dirty="0" smtClean="0"/>
              <a:t>: </a:t>
            </a:r>
            <a:r>
              <a:rPr lang="pt-BR" sz="2400" dirty="0" smtClean="0"/>
              <a:t>Ataques </a:t>
            </a:r>
            <a:r>
              <a:rPr lang="pt-BR" sz="2400" dirty="0"/>
              <a:t>que exploram a confiança humana.</a:t>
            </a:r>
            <a:br>
              <a:rPr lang="pt-BR" sz="2400" dirty="0"/>
            </a:br>
            <a:r>
              <a:rPr lang="pt-BR" sz="2400" dirty="0"/>
              <a:t>Mensagens falsas induzem o usuário a clicar em links maliciosos ou compartilhar </a:t>
            </a:r>
            <a:r>
              <a:rPr lang="pt-BR" sz="2400" dirty="0" smtClean="0"/>
              <a:t>senhas.</a:t>
            </a:r>
          </a:p>
          <a:p>
            <a:r>
              <a:rPr lang="pt-BR" sz="2400" b="1" dirty="0" err="1" smtClean="0"/>
              <a:t>Botnets</a:t>
            </a:r>
            <a:r>
              <a:rPr lang="pt-BR" sz="2400" b="1" dirty="0" smtClean="0"/>
              <a:t> </a:t>
            </a:r>
            <a:r>
              <a:rPr lang="pt-BR" sz="2400" b="1" dirty="0"/>
              <a:t>e ataques de </a:t>
            </a:r>
            <a:r>
              <a:rPr lang="pt-BR" sz="2400" b="1" dirty="0" smtClean="0"/>
              <a:t>rede: </a:t>
            </a:r>
            <a:r>
              <a:rPr lang="pt-BR" sz="2400" dirty="0" err="1" smtClean="0"/>
              <a:t>Botnets</a:t>
            </a:r>
            <a:r>
              <a:rPr lang="pt-BR" sz="2400" dirty="0" smtClean="0"/>
              <a:t> </a:t>
            </a:r>
            <a:r>
              <a:rPr lang="pt-BR" sz="2400" dirty="0"/>
              <a:t>são redes de máquinas infectadas controladas remotamente.</a:t>
            </a:r>
            <a:br>
              <a:rPr lang="pt-BR" sz="2400" dirty="0"/>
            </a:br>
            <a:r>
              <a:rPr lang="pt-BR" sz="2400" dirty="0"/>
              <a:t>Podem derrubar sites, enviar spam ou roubar dados sem que o dono perceba.</a:t>
            </a:r>
          </a:p>
          <a:p>
            <a:r>
              <a:rPr lang="pt-BR" sz="2400" b="1" dirty="0" err="1"/>
              <a:t>Exploits</a:t>
            </a:r>
            <a:r>
              <a:rPr lang="pt-BR" sz="2400" b="1" dirty="0"/>
              <a:t> e </a:t>
            </a:r>
            <a:r>
              <a:rPr lang="pt-BR" sz="2400" b="1" dirty="0" smtClean="0"/>
              <a:t>vulnerabilidades: </a:t>
            </a:r>
            <a:r>
              <a:rPr lang="pt-BR" sz="2400" dirty="0" smtClean="0"/>
              <a:t>Um </a:t>
            </a:r>
            <a:r>
              <a:rPr lang="pt-BR" sz="2400" dirty="0" err="1"/>
              <a:t>exploit</a:t>
            </a:r>
            <a:r>
              <a:rPr lang="pt-BR" sz="2400" dirty="0"/>
              <a:t> explora uma falha em software ou hardware.</a:t>
            </a:r>
            <a:br>
              <a:rPr lang="pt-BR" sz="2400" dirty="0"/>
            </a:br>
            <a:r>
              <a:rPr lang="pt-BR" sz="2400" dirty="0"/>
              <a:t>Falhas sem atualização permitem que invasores assumam o controle do sistema.</a:t>
            </a:r>
          </a:p>
          <a:p>
            <a:r>
              <a:rPr lang="pt-BR" sz="2400" b="1" dirty="0"/>
              <a:t>Falhas em </a:t>
            </a:r>
            <a:r>
              <a:rPr lang="pt-BR" sz="2400" b="1" dirty="0" smtClean="0"/>
              <a:t>atualizações: </a:t>
            </a:r>
            <a:r>
              <a:rPr lang="pt-BR" sz="2400" dirty="0" smtClean="0"/>
              <a:t>Muitos </a:t>
            </a:r>
            <a:r>
              <a:rPr lang="pt-BR" sz="2400" dirty="0"/>
              <a:t>ataques usam brechas já conhecidas.</a:t>
            </a:r>
            <a:br>
              <a:rPr lang="pt-BR" sz="2400" dirty="0"/>
            </a:br>
            <a:r>
              <a:rPr lang="pt-BR" sz="2400" dirty="0"/>
              <a:t>Quando o sistema não é atualizado, continua vulnerável, mesmo que o erro já tenha sido corrigido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componente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/>
          <p:cNvSpPr txBox="1">
            <a:spLocks/>
          </p:cNvSpPr>
          <p:nvPr/>
        </p:nvSpPr>
        <p:spPr>
          <a:xfrm>
            <a:off x="228600" y="1514447"/>
            <a:ext cx="9372600" cy="140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Defesa prática</a:t>
            </a:r>
          </a:p>
        </p:txBody>
      </p:sp>
      <p:pic>
        <p:nvPicPr>
          <p:cNvPr id="16" name="Imagem_ilustrativa_compon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8" y="2269574"/>
            <a:ext cx="8617663" cy="8617663"/>
          </a:xfrm>
          <a:prstGeom prst="rect">
            <a:avLst/>
          </a:prstGeom>
        </p:spPr>
      </p:pic>
      <p:sp>
        <p:nvSpPr>
          <p:cNvPr id="8" name="Capítulo_componente"/>
          <p:cNvSpPr txBox="1">
            <a:spLocks/>
          </p:cNvSpPr>
          <p:nvPr/>
        </p:nvSpPr>
        <p:spPr>
          <a:xfrm>
            <a:off x="1917247" y="4036459"/>
            <a:ext cx="5765346" cy="472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0" dirty="0" smtClean="0">
                <a:solidFill>
                  <a:srgbClr val="217FCE"/>
                </a:solidFill>
                <a:latin typeface="Bahnschrift SemiBold" panose="020B0502040204020203" pitchFamily="34" charset="0"/>
              </a:rPr>
              <a:t>0</a:t>
            </a:r>
            <a:r>
              <a:rPr lang="pt-BR" sz="28000" dirty="0">
                <a:solidFill>
                  <a:srgbClr val="217FCE"/>
                </a:solidFill>
                <a:latin typeface="Bahnschrift SemiBold" panose="020B0502040204020203" pitchFamily="34" charset="0"/>
              </a:rPr>
              <a:t>3</a:t>
            </a:r>
            <a:endParaRPr lang="pt-BR" sz="23300" dirty="0">
              <a:solidFill>
                <a:srgbClr val="217FC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aixa_componente"/>
          <p:cNvSpPr/>
          <p:nvPr/>
        </p:nvSpPr>
        <p:spPr>
          <a:xfrm>
            <a:off x="429983" y="1514447"/>
            <a:ext cx="8948058" cy="140064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ulo_componente"/>
          <p:cNvSpPr txBox="1"/>
          <p:nvPr/>
        </p:nvSpPr>
        <p:spPr>
          <a:xfrm>
            <a:off x="1662901" y="10462505"/>
            <a:ext cx="627403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>
              <a:lnSpc>
                <a:spcPct val="90000"/>
              </a:lnSpc>
              <a:spcBef>
                <a:spcPct val="0"/>
              </a:spcBef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Aprenda práticas simples e eficazes para proteger seus dispositivos, senhas, dados e identidade digital. A segurança começa com hábitos diários.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 smtClean="0"/>
              <a:t>O QUE SIGNIFICA PROTEGER DISPOSITIVOS E REDES?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683349" y="20990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Proteger </a:t>
            </a:r>
            <a:r>
              <a:rPr lang="pt-BR" sz="2400" dirty="0"/>
              <a:t>é aplicar um conjunto de medidas, tecnologias e processos para defender sistemas digitais contra ameaças cibernéticas, como ataques, acesso não autorizado e perda de </a:t>
            </a:r>
            <a:r>
              <a:rPr lang="pt-BR" sz="2400" dirty="0" smtClean="0"/>
              <a:t>dados, como estes exemplos: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r>
              <a:rPr lang="pt-BR" sz="2400" b="1" dirty="0"/>
              <a:t>Cuidados com computadores e </a:t>
            </a:r>
            <a:r>
              <a:rPr lang="pt-BR" sz="2400" b="1" dirty="0" smtClean="0"/>
              <a:t>celulares: </a:t>
            </a:r>
            <a:r>
              <a:rPr lang="pt-BR" sz="2400" dirty="0" smtClean="0"/>
              <a:t>Atualizações</a:t>
            </a:r>
            <a:r>
              <a:rPr lang="pt-BR" sz="2400" dirty="0"/>
              <a:t>, antivírus ativo e downloads de fontes confiáveis são a </a:t>
            </a:r>
            <a:r>
              <a:rPr lang="pt-BR" sz="2400" dirty="0" smtClean="0"/>
              <a:t>base.</a:t>
            </a:r>
          </a:p>
          <a:p>
            <a:r>
              <a:rPr lang="pt-BR" sz="2400" b="1" dirty="0" smtClean="0"/>
              <a:t>Segurança </a:t>
            </a:r>
            <a:r>
              <a:rPr lang="pt-BR" sz="2400" b="1" dirty="0"/>
              <a:t>de </a:t>
            </a:r>
            <a:r>
              <a:rPr lang="pt-BR" sz="2400" b="1" dirty="0" smtClean="0"/>
              <a:t>senhas: </a:t>
            </a:r>
            <a:r>
              <a:rPr lang="pt-BR" sz="2400" dirty="0" smtClean="0"/>
              <a:t>Senhas </a:t>
            </a:r>
            <a:r>
              <a:rPr lang="pt-BR" sz="2400" dirty="0"/>
              <a:t>fortes são longas, únicas e misturam letras, números e </a:t>
            </a:r>
            <a:r>
              <a:rPr lang="pt-BR" sz="2400" dirty="0" smtClean="0"/>
              <a:t>símbolos.</a:t>
            </a:r>
            <a:endParaRPr lang="pt-BR" sz="2400" dirty="0"/>
          </a:p>
          <a:p>
            <a:r>
              <a:rPr lang="pt-BR" sz="2400" b="1" dirty="0" smtClean="0"/>
              <a:t>Riscos </a:t>
            </a:r>
            <a:r>
              <a:rPr lang="pt-BR" sz="2400" b="1" dirty="0"/>
              <a:t>do Wi-Fi </a:t>
            </a:r>
            <a:r>
              <a:rPr lang="pt-BR" sz="2400" b="1" dirty="0" smtClean="0"/>
              <a:t>público: </a:t>
            </a:r>
            <a:r>
              <a:rPr lang="pt-BR" sz="2400" dirty="0" smtClean="0"/>
              <a:t>Redes </a:t>
            </a:r>
            <a:r>
              <a:rPr lang="pt-BR" sz="2400" dirty="0"/>
              <a:t>abertas podem ser </a:t>
            </a:r>
            <a:r>
              <a:rPr lang="pt-BR" sz="2400" dirty="0" smtClean="0"/>
              <a:t>monitoradas.</a:t>
            </a:r>
          </a:p>
          <a:p>
            <a:r>
              <a:rPr lang="pt-BR" sz="2400" b="1" dirty="0" smtClean="0"/>
              <a:t>Manutenção </a:t>
            </a:r>
            <a:r>
              <a:rPr lang="pt-BR" sz="2400" b="1" dirty="0"/>
              <a:t>e proteção de </a:t>
            </a:r>
            <a:r>
              <a:rPr lang="pt-BR" sz="2400" b="1" dirty="0" smtClean="0"/>
              <a:t>dados: </a:t>
            </a:r>
            <a:r>
              <a:rPr lang="pt-BR" sz="2400" dirty="0" smtClean="0"/>
              <a:t>Criptografia </a:t>
            </a:r>
            <a:r>
              <a:rPr lang="pt-BR" sz="2400" dirty="0"/>
              <a:t>protege informações sigilosas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b="1" dirty="0"/>
              <a:t>Exclusão segura de </a:t>
            </a:r>
            <a:r>
              <a:rPr lang="pt-BR" sz="2400" b="1" dirty="0" smtClean="0"/>
              <a:t>dados: </a:t>
            </a:r>
            <a:r>
              <a:rPr lang="pt-BR" sz="2400" dirty="0" smtClean="0"/>
              <a:t>Use ferramentas </a:t>
            </a:r>
            <a:r>
              <a:rPr lang="pt-BR" sz="2400" dirty="0"/>
              <a:t>específicas ou criptografia com destruição de chaves garantem a exclusão total.</a:t>
            </a:r>
          </a:p>
          <a:p>
            <a:r>
              <a:rPr lang="pt-BR" sz="2400" b="1" dirty="0"/>
              <a:t>Protegendo a privacidade </a:t>
            </a:r>
            <a:r>
              <a:rPr lang="pt-BR" sz="2400" b="1" dirty="0" smtClean="0"/>
              <a:t>online:</a:t>
            </a:r>
            <a:r>
              <a:rPr lang="pt-BR" sz="2400" dirty="0" smtClean="0"/>
              <a:t> Evite </a:t>
            </a:r>
            <a:r>
              <a:rPr lang="pt-BR" sz="2400" dirty="0"/>
              <a:t>divulgar localização, documentos e informações </a:t>
            </a:r>
            <a:r>
              <a:rPr lang="pt-BR" sz="2400" dirty="0" smtClean="0"/>
              <a:t>pessoais em redes sociais.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componente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/>
          <p:cNvSpPr txBox="1">
            <a:spLocks/>
          </p:cNvSpPr>
          <p:nvPr/>
        </p:nvSpPr>
        <p:spPr>
          <a:xfrm>
            <a:off x="228600" y="1514447"/>
            <a:ext cx="9372600" cy="140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Boas </a:t>
            </a:r>
            <a:r>
              <a:rPr lang="pt-BR" sz="66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práticas</a:t>
            </a:r>
            <a:endParaRPr lang="pt-BR" sz="6600" dirty="0">
              <a:solidFill>
                <a:schemeClr val="bg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m_ilustrativa_compon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8" y="2269574"/>
            <a:ext cx="8617663" cy="8617663"/>
          </a:xfrm>
          <a:prstGeom prst="rect">
            <a:avLst/>
          </a:prstGeom>
        </p:spPr>
      </p:pic>
      <p:sp>
        <p:nvSpPr>
          <p:cNvPr id="8" name="Capítulo_componente"/>
          <p:cNvSpPr txBox="1">
            <a:spLocks/>
          </p:cNvSpPr>
          <p:nvPr/>
        </p:nvSpPr>
        <p:spPr>
          <a:xfrm>
            <a:off x="1917247" y="4036459"/>
            <a:ext cx="5765346" cy="472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0" dirty="0" smtClean="0">
                <a:solidFill>
                  <a:srgbClr val="217FCE"/>
                </a:solidFill>
                <a:latin typeface="Bahnschrift SemiBold" panose="020B0502040204020203" pitchFamily="34" charset="0"/>
              </a:rPr>
              <a:t>0</a:t>
            </a:r>
            <a:r>
              <a:rPr lang="pt-BR" sz="28000" dirty="0">
                <a:solidFill>
                  <a:srgbClr val="217FCE"/>
                </a:solidFill>
                <a:latin typeface="Bahnschrift SemiBold" panose="020B0502040204020203" pitchFamily="34" charset="0"/>
              </a:rPr>
              <a:t>4</a:t>
            </a:r>
            <a:endParaRPr lang="pt-BR" sz="23300" dirty="0">
              <a:solidFill>
                <a:srgbClr val="217FC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aixa_componente"/>
          <p:cNvSpPr/>
          <p:nvPr/>
        </p:nvSpPr>
        <p:spPr>
          <a:xfrm>
            <a:off x="429983" y="1514447"/>
            <a:ext cx="8948058" cy="140064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ulo_componente"/>
          <p:cNvSpPr txBox="1"/>
          <p:nvPr/>
        </p:nvSpPr>
        <p:spPr>
          <a:xfrm>
            <a:off x="1662901" y="10462505"/>
            <a:ext cx="627403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>
              <a:lnSpc>
                <a:spcPct val="90000"/>
              </a:lnSpc>
              <a:spcBef>
                <a:spcPct val="0"/>
              </a:spcBef>
            </a:pPr>
            <a:r>
              <a:rPr lang="pt-BR" sz="2400" dirty="0" err="1" smtClean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Checklist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rápido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O QUE SÃO BOAS PRÁTICAS DE SEGURANÇA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683349" y="2099051"/>
            <a:ext cx="8281035" cy="913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hábitos e medidas simples que ajudam a proteger informações, dispositivos e redes contra ameaças e falhas</a:t>
            </a:r>
            <a:r>
              <a:rPr lang="pt-BR" sz="2400" dirty="0" smtClean="0"/>
              <a:t>.</a:t>
            </a:r>
          </a:p>
          <a:p>
            <a:r>
              <a:rPr lang="pt-BR" sz="2400" b="1" dirty="0"/>
              <a:t>Atualizações </a:t>
            </a:r>
            <a:r>
              <a:rPr lang="pt-BR" sz="2400" b="1" dirty="0" smtClean="0"/>
              <a:t>constantes: </a:t>
            </a:r>
            <a:r>
              <a:rPr lang="pt-BR" sz="2400" dirty="0" smtClean="0"/>
              <a:t>Manter </a:t>
            </a:r>
            <a:r>
              <a:rPr lang="pt-BR" sz="2400" dirty="0"/>
              <a:t>o sistema e os aplicativos atualizados corrige falhas conhecidas e impede invasões baseadas em brechas antigas.</a:t>
            </a:r>
          </a:p>
          <a:p>
            <a:r>
              <a:rPr lang="pt-BR" sz="2400" b="1" dirty="0"/>
              <a:t>Uso de autenticação </a:t>
            </a:r>
            <a:r>
              <a:rPr lang="pt-BR" sz="2400" b="1" dirty="0" err="1"/>
              <a:t>multifator</a:t>
            </a:r>
            <a:r>
              <a:rPr lang="pt-BR" sz="2400" b="1" dirty="0"/>
              <a:t> (</a:t>
            </a:r>
            <a:r>
              <a:rPr lang="pt-BR" sz="2400" b="1" dirty="0" smtClean="0"/>
              <a:t>MFA): </a:t>
            </a:r>
            <a:r>
              <a:rPr lang="pt-BR" sz="2400" dirty="0" smtClean="0"/>
              <a:t>Além </a:t>
            </a:r>
            <a:r>
              <a:rPr lang="pt-BR" sz="2400" dirty="0"/>
              <a:t>da senha, o sistema exige outro fator, como um código no celular.</a:t>
            </a:r>
            <a:br>
              <a:rPr lang="pt-BR" sz="2400" dirty="0"/>
            </a:br>
            <a:r>
              <a:rPr lang="pt-BR" sz="2400" dirty="0"/>
              <a:t>Isso bloqueia acessos mesmo que a senha seja descoberta.</a:t>
            </a:r>
          </a:p>
          <a:p>
            <a:r>
              <a:rPr lang="pt-BR" sz="2400" b="1" dirty="0"/>
              <a:t>Educação e </a:t>
            </a:r>
            <a:r>
              <a:rPr lang="pt-BR" sz="2400" b="1" dirty="0" smtClean="0"/>
              <a:t>conscientização: </a:t>
            </a:r>
            <a:r>
              <a:rPr lang="pt-BR" sz="2400" dirty="0" smtClean="0"/>
              <a:t>Entender </a:t>
            </a:r>
            <a:r>
              <a:rPr lang="pt-BR" sz="2400" dirty="0"/>
              <a:t>como golpes funcionam ajuda a evitá-los.</a:t>
            </a:r>
            <a:br>
              <a:rPr lang="pt-BR" sz="2400" dirty="0"/>
            </a:br>
            <a:r>
              <a:rPr lang="pt-BR" sz="2400" dirty="0"/>
              <a:t>Fique atento a mensagens suspeitas e confirme sempre a origem antes de clicar.</a:t>
            </a:r>
          </a:p>
          <a:p>
            <a:r>
              <a:rPr lang="pt-BR" sz="2400" b="1" dirty="0"/>
              <a:t>Monitoramento e </a:t>
            </a:r>
            <a:r>
              <a:rPr lang="pt-BR" sz="2400" b="1" dirty="0" smtClean="0"/>
              <a:t>verificação: </a:t>
            </a:r>
            <a:r>
              <a:rPr lang="pt-BR" sz="2400" dirty="0" smtClean="0"/>
              <a:t>Verifique </a:t>
            </a:r>
            <a:r>
              <a:rPr lang="pt-BR" sz="2400" dirty="0"/>
              <a:t>atividades de login e revise permissões em suas contas e dispositivos regularmente.</a:t>
            </a:r>
          </a:p>
          <a:p>
            <a:r>
              <a:rPr lang="pt-BR" sz="2400" b="1" dirty="0"/>
              <a:t>Backups </a:t>
            </a:r>
            <a:r>
              <a:rPr lang="pt-BR" sz="2400" b="1" dirty="0" smtClean="0"/>
              <a:t>frequentes: </a:t>
            </a:r>
            <a:r>
              <a:rPr lang="pt-BR" sz="2400" dirty="0" smtClean="0"/>
              <a:t>Manter </a:t>
            </a:r>
            <a:r>
              <a:rPr lang="pt-BR" sz="2400" dirty="0"/>
              <a:t>cópias dos arquivos em locais diferentes protege contra falhas, ataques e perda acidental de dados.</a:t>
            </a:r>
          </a:p>
          <a:p>
            <a:r>
              <a:rPr lang="pt-BR" sz="2400" b="1" dirty="0"/>
              <a:t>Cultura de </a:t>
            </a:r>
            <a:r>
              <a:rPr lang="pt-BR" sz="2400" b="1" dirty="0" smtClean="0"/>
              <a:t>segurança: </a:t>
            </a:r>
            <a:r>
              <a:rPr lang="pt-BR" sz="2400" dirty="0" smtClean="0"/>
              <a:t>Segurança </a:t>
            </a:r>
            <a:r>
              <a:rPr lang="pt-BR" sz="2400" dirty="0"/>
              <a:t>é rotina, não evento único.</a:t>
            </a:r>
            <a:br>
              <a:rPr lang="pt-BR" sz="2400" dirty="0"/>
            </a:br>
            <a:r>
              <a:rPr lang="pt-BR" sz="2400" dirty="0"/>
              <a:t>Aplique as boas práticas em casa, no trabalho e em qualquer ambiente digital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componente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/>
          <p:cNvSpPr txBox="1">
            <a:spLocks/>
          </p:cNvSpPr>
          <p:nvPr/>
        </p:nvSpPr>
        <p:spPr>
          <a:xfrm>
            <a:off x="228600" y="1514447"/>
            <a:ext cx="9372600" cy="140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Agradecimentos</a:t>
            </a:r>
            <a:endParaRPr lang="pt-BR" sz="6600" dirty="0">
              <a:solidFill>
                <a:schemeClr val="bg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aixa_componente"/>
          <p:cNvSpPr/>
          <p:nvPr/>
        </p:nvSpPr>
        <p:spPr>
          <a:xfrm>
            <a:off x="429983" y="1514447"/>
            <a:ext cx="8948058" cy="140064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9" y="2318656"/>
            <a:ext cx="8615666" cy="8615666"/>
          </a:xfrm>
          <a:prstGeom prst="rect">
            <a:avLst/>
          </a:prstGeo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0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2505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Esse </a:t>
            </a:r>
            <a:r>
              <a:rPr lang="pt-BR" sz="2400" dirty="0" err="1" smtClean="0"/>
              <a:t>ebook</a:t>
            </a:r>
            <a:r>
              <a:rPr lang="pt-BR" sz="2400" dirty="0" smtClean="0"/>
              <a:t> foi gerado por IA com o conhecimento adquirido na plataforma DIO Trainee Santander, e diagramado por humano. O passo a passo se encontra no meu </a:t>
            </a:r>
            <a:r>
              <a:rPr lang="pt-BR" sz="2400" dirty="0" err="1" smtClean="0"/>
              <a:t>github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0" indent="0" algn="ctr">
              <a:buNone/>
            </a:pPr>
            <a:r>
              <a:rPr lang="pt-BR" sz="2400" dirty="0"/>
              <a:t>Esse conteúdo foi gerado com fins didáticos de construção, não foi realizado uma validação cuidadosa humana no conteúdo e pode conter erros gerados por uma IA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16</a:t>
            </a:fld>
            <a:endParaRPr lang="pt-BR"/>
          </a:p>
        </p:txBody>
      </p:sp>
      <p:sp>
        <p:nvSpPr>
          <p:cNvPr id="11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OBRIGADO POR LER ATÉ AQUI</a:t>
            </a:r>
            <a:endParaRPr lang="pt-BR" sz="32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90" y="4984712"/>
            <a:ext cx="1432419" cy="143241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4" y="7549308"/>
            <a:ext cx="9046029" cy="416335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116416" y="6919047"/>
            <a:ext cx="736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https://github.com/leonardo-ferreiraa/prompts-recipe-to-create-a-ebook.git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6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1403227"/>
            <a:ext cx="8281035" cy="630000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Guia rápido de </a:t>
            </a:r>
            <a:r>
              <a:rPr lang="pt-BR" sz="3200" dirty="0" err="1"/>
              <a:t>cibersegurança</a:t>
            </a:r>
            <a:endParaRPr lang="pt-BR" sz="3200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Vivemos num mundo cada vez mais conectado: aplicativos, servidores, câmeras, geladeiras e carros trocam informações constantemente. A </a:t>
            </a:r>
            <a:r>
              <a:rPr lang="pt-BR" sz="2400" dirty="0" err="1" smtClean="0"/>
              <a:t>cibersegurança</a:t>
            </a:r>
            <a:r>
              <a:rPr lang="pt-BR" sz="2400" dirty="0" smtClean="0"/>
              <a:t> existe para proteger essa troca — preservando confidencialidade, integridade e disponibilidade dos dados. Este </a:t>
            </a:r>
            <a:r>
              <a:rPr lang="pt-BR" sz="2400" dirty="0" err="1" smtClean="0"/>
              <a:t>eBook</a:t>
            </a:r>
            <a:r>
              <a:rPr lang="pt-BR" sz="2400" dirty="0" smtClean="0"/>
              <a:t> apresenta, de forma direta, o que você precisa saber para entender riscos, reconhecer ameaças e adotar práticas básicas de proteção.</a:t>
            </a:r>
          </a:p>
          <a:p>
            <a:endParaRPr lang="pt-BR" sz="2400" dirty="0" smtClean="0"/>
          </a:p>
          <a:p>
            <a:endParaRPr lang="pt-BR" dirty="0"/>
          </a:p>
        </p:txBody>
      </p:sp>
      <p:sp>
        <p:nvSpPr>
          <p:cNvPr id="5" name="Titulo_componente"/>
          <p:cNvSpPr txBox="1">
            <a:spLocks/>
          </p:cNvSpPr>
          <p:nvPr/>
        </p:nvSpPr>
        <p:spPr>
          <a:xfrm>
            <a:off x="813978" y="593558"/>
            <a:ext cx="8281035" cy="629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smtClean="0"/>
              <a:t>DENTRO DA MATRIZ DIGITAL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95" y="4457700"/>
            <a:ext cx="7772400" cy="7772400"/>
          </a:xfrm>
          <a:prstGeom prst="rect">
            <a:avLst/>
          </a:prstGeo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componente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/>
          <p:cNvSpPr txBox="1">
            <a:spLocks/>
          </p:cNvSpPr>
          <p:nvPr/>
        </p:nvSpPr>
        <p:spPr>
          <a:xfrm>
            <a:off x="228600" y="1514447"/>
            <a:ext cx="9372600" cy="140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Fundamentos</a:t>
            </a:r>
            <a:endParaRPr lang="pt-BR" sz="6600" dirty="0">
              <a:solidFill>
                <a:schemeClr val="bg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Capítulo_componente"/>
          <p:cNvSpPr txBox="1">
            <a:spLocks/>
          </p:cNvSpPr>
          <p:nvPr/>
        </p:nvSpPr>
        <p:spPr>
          <a:xfrm>
            <a:off x="1917247" y="4036459"/>
            <a:ext cx="5765346" cy="472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0" dirty="0" smtClean="0">
                <a:solidFill>
                  <a:srgbClr val="217FCE"/>
                </a:solidFill>
                <a:latin typeface="Bahnschrift SemiBold" panose="020B0502040204020203" pitchFamily="34" charset="0"/>
              </a:rPr>
              <a:t>01</a:t>
            </a:r>
            <a:endParaRPr lang="pt-BR" sz="23300" dirty="0">
              <a:solidFill>
                <a:srgbClr val="217FC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aixa_componente"/>
          <p:cNvSpPr/>
          <p:nvPr/>
        </p:nvSpPr>
        <p:spPr>
          <a:xfrm>
            <a:off x="429983" y="1514447"/>
            <a:ext cx="8948058" cy="140064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_ilustrativa_compon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8" y="2269574"/>
            <a:ext cx="8617663" cy="8617663"/>
          </a:xfrm>
          <a:prstGeom prst="rect">
            <a:avLst/>
          </a:prstGeom>
        </p:spPr>
      </p:pic>
      <p:sp>
        <p:nvSpPr>
          <p:cNvPr id="9" name="Subtitulo_componente"/>
          <p:cNvSpPr txBox="1"/>
          <p:nvPr/>
        </p:nvSpPr>
        <p:spPr>
          <a:xfrm>
            <a:off x="1662901" y="10462505"/>
            <a:ext cx="627403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>
              <a:lnSpc>
                <a:spcPct val="90000"/>
              </a:lnSpc>
              <a:spcBef>
                <a:spcPct val="0"/>
              </a:spcBef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Conheça os principais fundamentos da </a:t>
            </a:r>
            <a:r>
              <a:rPr lang="pt-BR" sz="2400" dirty="0" err="1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cibersegurança</a:t>
            </a: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: o que é, por que importa e como seus dados e dispositivos são 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alvos.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3"/>
            <a:ext cx="8281035" cy="630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O QUE É CIBERSEGURANÇA?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err="1" smtClean="0"/>
              <a:t>Cibersegurança</a:t>
            </a:r>
            <a:r>
              <a:rPr lang="pt-BR" sz="2400" dirty="0" smtClean="0"/>
              <a:t> </a:t>
            </a:r>
            <a:r>
              <a:rPr lang="pt-BR" sz="2400" dirty="0"/>
              <a:t>é o conjunto de medidas técnicas, humanas e organizacionais que protegem sistemas e dados contra acessos indevidos e ataques digitais.</a:t>
            </a:r>
            <a:br>
              <a:rPr lang="pt-BR" sz="2400" dirty="0"/>
            </a:br>
            <a:r>
              <a:rPr lang="pt-BR" sz="2400" dirty="0"/>
              <a:t>Ela se baseia em três pilares</a:t>
            </a:r>
            <a:r>
              <a:rPr lang="pt-BR" sz="2400" dirty="0" smtClean="0"/>
              <a:t>:</a:t>
            </a:r>
          </a:p>
          <a:p>
            <a:pPr marL="0" indent="0" algn="ctr">
              <a:buNone/>
            </a:pPr>
            <a:endParaRPr lang="pt-BR" sz="2400" dirty="0"/>
          </a:p>
          <a:p>
            <a:r>
              <a:rPr lang="pt-BR" sz="2400" b="1" dirty="0"/>
              <a:t>Confidencialidade:</a:t>
            </a:r>
            <a:r>
              <a:rPr lang="pt-BR" sz="2400" dirty="0"/>
              <a:t> apenas quem deve ver, vê.</a:t>
            </a:r>
          </a:p>
          <a:p>
            <a:r>
              <a:rPr lang="pt-BR" sz="2400" b="1" dirty="0"/>
              <a:t>Integridade:</a:t>
            </a:r>
            <a:r>
              <a:rPr lang="pt-BR" sz="2400" dirty="0"/>
              <a:t> dados não são alterados sem permissão.</a:t>
            </a:r>
          </a:p>
          <a:p>
            <a:r>
              <a:rPr lang="pt-BR" sz="2400" b="1" dirty="0"/>
              <a:t>Disponibilidade:</a:t>
            </a:r>
            <a:r>
              <a:rPr lang="pt-BR" sz="2400" dirty="0"/>
              <a:t> serviços funcionam quando necessários.</a:t>
            </a:r>
          </a:p>
          <a:p>
            <a:r>
              <a:rPr lang="pt-BR" sz="2400" dirty="0"/>
              <a:t>Esses princípios garantem que a tecnologia funcione de forma confiável e segura no dia a dia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8" y="7047017"/>
            <a:ext cx="4744675" cy="42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3"/>
            <a:ext cx="8281035" cy="630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O QUE SÃO DADOS PESSOAIS?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São informações que identificam você — como nome, CPF, e-mail, telefone, fotos ou localização.</a:t>
            </a:r>
            <a:br>
              <a:rPr lang="pt-BR" sz="2400" dirty="0"/>
            </a:br>
            <a:r>
              <a:rPr lang="pt-BR" sz="2400" dirty="0"/>
              <a:t>Dados sensíveis, como crenças, saúde ou biometria, precisam de proteção ainda mais forte, pois revelam aspectos íntimos da sua vida.</a:t>
            </a:r>
            <a:br>
              <a:rPr lang="pt-BR" sz="2400" dirty="0"/>
            </a:br>
            <a:r>
              <a:rPr lang="pt-BR" sz="2400" dirty="0"/>
              <a:t>Cada dado pessoal é um pedaço da sua identidade digital e deve ser tratado com cuidado.</a:t>
            </a:r>
            <a:endParaRPr lang="pt-BR" sz="2400" dirty="0" smtClean="0"/>
          </a:p>
          <a:p>
            <a:endParaRPr lang="pt-BR" sz="2400" dirty="0" smtClean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0" y="5438720"/>
            <a:ext cx="7786460" cy="53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 smtClean="0"/>
              <a:t>COMO DISPOSITIVOS INTELIGENTES USAM SEUS </a:t>
            </a:r>
            <a:r>
              <a:rPr lang="pt-BR" sz="3200" b="1" dirty="0" smtClean="0"/>
              <a:t>DADOS?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Celulares, </a:t>
            </a:r>
            <a:r>
              <a:rPr lang="pt-BR" sz="2400" dirty="0" err="1"/>
              <a:t>smart</a:t>
            </a:r>
            <a:r>
              <a:rPr lang="pt-BR" sz="2400" dirty="0"/>
              <a:t> TVs e assistentes virtuais coletam dados para funcionar: localização, voz, preferências e histórico de uso</a:t>
            </a:r>
            <a:r>
              <a:rPr lang="pt-BR" sz="2400" dirty="0" smtClean="0"/>
              <a:t>.</a:t>
            </a:r>
          </a:p>
          <a:p>
            <a:pPr marL="0" indent="0" algn="ctr">
              <a:buNone/>
            </a:pPr>
            <a:r>
              <a:rPr lang="pt-BR" sz="2400" dirty="0" smtClean="0"/>
              <a:t>Essas </a:t>
            </a:r>
            <a:r>
              <a:rPr lang="pt-BR" sz="2400" dirty="0"/>
              <a:t>informações viajam por redes até servidores, onde são processadas</a:t>
            </a:r>
            <a:r>
              <a:rPr lang="pt-BR" sz="2400" dirty="0" smtClean="0"/>
              <a:t>.</a:t>
            </a:r>
          </a:p>
          <a:p>
            <a:pPr marL="0" indent="0" algn="ctr">
              <a:buNone/>
            </a:pPr>
            <a:r>
              <a:rPr lang="pt-BR" sz="2400" dirty="0" smtClean="0"/>
              <a:t>Cada </a:t>
            </a:r>
            <a:r>
              <a:rPr lang="pt-BR" sz="2400" dirty="0"/>
              <a:t>etapa traz riscos: aplicativos mal configurados, redes inseguras e servidores vulneráveis podem expor seus dados a invasores</a:t>
            </a:r>
            <a:r>
              <a:rPr lang="pt-BR" sz="2400" dirty="0" smtClean="0"/>
              <a:t>.</a:t>
            </a:r>
          </a:p>
          <a:p>
            <a:pPr marL="0" indent="0" algn="ctr">
              <a:buNone/>
            </a:pPr>
            <a:r>
              <a:rPr lang="pt-BR" sz="2400" dirty="0" smtClean="0"/>
              <a:t>Por </a:t>
            </a:r>
            <a:r>
              <a:rPr lang="pt-BR" sz="2400" dirty="0"/>
              <a:t>isso, entender como os dispositivos “falam entre si” é o primeiro </a:t>
            </a:r>
            <a:r>
              <a:rPr lang="pt-BR" sz="2400" dirty="0" smtClean="0"/>
              <a:t>passo </a:t>
            </a:r>
            <a:r>
              <a:rPr lang="pt-BR" sz="2400" dirty="0"/>
              <a:t>para se proteger.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59" y="5906759"/>
            <a:ext cx="5698671" cy="56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POR QUE SOMOS </a:t>
            </a:r>
            <a:r>
              <a:rPr lang="pt-BR" sz="3200" b="1" dirty="0" smtClean="0"/>
              <a:t>ALVOS?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Os dados são o novo petróleo digital — valiosos para empresas e criminosos</a:t>
            </a:r>
            <a:r>
              <a:rPr lang="pt-BR" sz="2400" dirty="0" smtClean="0"/>
              <a:t>.</a:t>
            </a:r>
          </a:p>
          <a:p>
            <a:pPr marL="0" indent="0" algn="ctr">
              <a:buNone/>
            </a:pPr>
            <a:r>
              <a:rPr lang="pt-BR" sz="2400" dirty="0" smtClean="0"/>
              <a:t>Golpistas </a:t>
            </a:r>
            <a:r>
              <a:rPr lang="pt-BR" sz="2400" dirty="0"/>
              <a:t>buscam informações pessoais para clonar contas, aplicar fraudes ou vender no mercado ilegal</a:t>
            </a:r>
            <a:r>
              <a:rPr lang="pt-BR" sz="2400" dirty="0" smtClean="0"/>
              <a:t>.</a:t>
            </a:r>
          </a:p>
          <a:p>
            <a:pPr marL="0" indent="0" algn="ctr">
              <a:buNone/>
            </a:pPr>
            <a:r>
              <a:rPr lang="pt-BR" sz="2400" dirty="0" smtClean="0"/>
              <a:t>Qualquer </a:t>
            </a:r>
            <a:r>
              <a:rPr lang="pt-BR" sz="2400" dirty="0"/>
              <a:t>pessoa conectada pode ser um alvo, e a prevenção começa pelo conhecimento.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7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" y="4433572"/>
            <a:ext cx="913653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_componente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/>
          <p:cNvSpPr txBox="1">
            <a:spLocks/>
          </p:cNvSpPr>
          <p:nvPr/>
        </p:nvSpPr>
        <p:spPr>
          <a:xfrm>
            <a:off x="228600" y="1514447"/>
            <a:ext cx="9372600" cy="140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Como atacam</a:t>
            </a:r>
          </a:p>
        </p:txBody>
      </p:sp>
      <p:pic>
        <p:nvPicPr>
          <p:cNvPr id="16" name="Imagem_ilustrativa_compon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8" y="2269574"/>
            <a:ext cx="8617663" cy="8617663"/>
          </a:xfrm>
          <a:prstGeom prst="rect">
            <a:avLst/>
          </a:prstGeom>
        </p:spPr>
      </p:pic>
      <p:sp>
        <p:nvSpPr>
          <p:cNvPr id="8" name="Capítulo_componente"/>
          <p:cNvSpPr txBox="1">
            <a:spLocks/>
          </p:cNvSpPr>
          <p:nvPr/>
        </p:nvSpPr>
        <p:spPr>
          <a:xfrm>
            <a:off x="1917247" y="4036459"/>
            <a:ext cx="5765346" cy="472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0" dirty="0" smtClean="0">
                <a:solidFill>
                  <a:srgbClr val="217FCE"/>
                </a:solidFill>
                <a:latin typeface="Bahnschrift SemiBold" panose="020B0502040204020203" pitchFamily="34" charset="0"/>
              </a:rPr>
              <a:t>02</a:t>
            </a:r>
          </a:p>
        </p:txBody>
      </p:sp>
      <p:sp>
        <p:nvSpPr>
          <p:cNvPr id="6" name="Caixa_componente"/>
          <p:cNvSpPr/>
          <p:nvPr/>
        </p:nvSpPr>
        <p:spPr>
          <a:xfrm>
            <a:off x="429983" y="1514447"/>
            <a:ext cx="8948058" cy="140064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itulo_componente"/>
          <p:cNvSpPr txBox="1"/>
          <p:nvPr/>
        </p:nvSpPr>
        <p:spPr>
          <a:xfrm>
            <a:off x="1662901" y="10462505"/>
            <a:ext cx="627403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>
              <a:lnSpc>
                <a:spcPct val="90000"/>
              </a:lnSpc>
              <a:spcBef>
                <a:spcPct val="0"/>
              </a:spcBef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Descubra como os ataques cibernéticos surgem, quais são os principais tipos de </a:t>
            </a:r>
            <a:r>
              <a:rPr lang="pt-BR" sz="2400" dirty="0" err="1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malware</a:t>
            </a: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Arial" panose="020B0604020202020204" pitchFamily="34" charset="0"/>
              </a:rPr>
              <a:t> e de que forma os criminosos digitais exploram falhas e vulnerabilidades.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3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ulo_componente"/>
          <p:cNvSpPr>
            <a:spLocks noGrp="1"/>
          </p:cNvSpPr>
          <p:nvPr>
            <p:ph type="title"/>
          </p:nvPr>
        </p:nvSpPr>
        <p:spPr>
          <a:xfrm>
            <a:off x="813978" y="688642"/>
            <a:ext cx="8281035" cy="911557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O QUE É UM MALWARE?</a:t>
            </a:r>
            <a:endParaRPr lang="pt-BR" sz="3200" b="1" dirty="0"/>
          </a:p>
        </p:txBody>
      </p:sp>
      <p:sp>
        <p:nvSpPr>
          <p:cNvPr id="3" name="Texto_componente"/>
          <p:cNvSpPr>
            <a:spLocks noGrp="1"/>
          </p:cNvSpPr>
          <p:nvPr>
            <p:ph idx="1"/>
          </p:nvPr>
        </p:nvSpPr>
        <p:spPr>
          <a:xfrm>
            <a:off x="813978" y="2213351"/>
            <a:ext cx="8281035" cy="9132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err="1"/>
              <a:t>Malware</a:t>
            </a:r>
            <a:r>
              <a:rPr lang="pt-BR" sz="2400" dirty="0"/>
              <a:t> é qualquer software criado para causar danos, roubar dados, obter acesso indevido ou interromper sistemas e redes</a:t>
            </a:r>
            <a:r>
              <a:rPr lang="pt-BR" sz="2400" dirty="0" smtClean="0"/>
              <a:t>.</a:t>
            </a:r>
            <a:br>
              <a:rPr lang="pt-BR" sz="2400" dirty="0" smtClean="0"/>
            </a:br>
            <a:r>
              <a:rPr lang="pt-BR" sz="2400" dirty="0" smtClean="0"/>
              <a:t>Alguns tipos </a:t>
            </a:r>
            <a:r>
              <a:rPr lang="pt-BR" sz="2400" dirty="0"/>
              <a:t>de </a:t>
            </a:r>
            <a:r>
              <a:rPr lang="pt-BR" sz="2400" dirty="0" err="1" smtClean="0"/>
              <a:t>malware</a:t>
            </a:r>
            <a:endParaRPr lang="pt-BR" sz="2400" dirty="0" smtClean="0"/>
          </a:p>
          <a:p>
            <a:r>
              <a:rPr lang="pt-BR" sz="2400" b="1" dirty="0"/>
              <a:t>Vírus e </a:t>
            </a:r>
            <a:r>
              <a:rPr lang="pt-BR" sz="2400" b="1" dirty="0" err="1"/>
              <a:t>worms</a:t>
            </a:r>
            <a:r>
              <a:rPr lang="pt-BR" sz="2400" b="1" dirty="0"/>
              <a:t>:</a:t>
            </a:r>
            <a:r>
              <a:rPr lang="pt-BR" sz="2400" dirty="0"/>
              <a:t> se espalham automaticamente entre </a:t>
            </a:r>
            <a:r>
              <a:rPr lang="pt-BR" sz="2400" dirty="0" smtClean="0"/>
              <a:t>dispositivos.</a:t>
            </a:r>
          </a:p>
          <a:p>
            <a:r>
              <a:rPr lang="pt-BR" sz="2400" b="1" dirty="0" err="1" smtClean="0"/>
              <a:t>Ransomware</a:t>
            </a:r>
            <a:r>
              <a:rPr lang="pt-BR" sz="2400" b="1" dirty="0"/>
              <a:t>:</a:t>
            </a:r>
            <a:r>
              <a:rPr lang="pt-BR" sz="2400" dirty="0"/>
              <a:t> sequestra dados e pede </a:t>
            </a:r>
            <a:r>
              <a:rPr lang="pt-BR" sz="2400" dirty="0" smtClean="0"/>
              <a:t>resgate.</a:t>
            </a:r>
          </a:p>
          <a:p>
            <a:r>
              <a:rPr lang="pt-BR" sz="2400" b="1" dirty="0" smtClean="0"/>
              <a:t>Trojans</a:t>
            </a:r>
            <a:r>
              <a:rPr lang="pt-BR" sz="2400" b="1" dirty="0"/>
              <a:t>:</a:t>
            </a:r>
            <a:r>
              <a:rPr lang="pt-BR" sz="2400" dirty="0"/>
              <a:t> fingem ser programas </a:t>
            </a:r>
            <a:r>
              <a:rPr lang="pt-BR" sz="2400" dirty="0" smtClean="0"/>
              <a:t>legítimos.</a:t>
            </a:r>
          </a:p>
          <a:p>
            <a:r>
              <a:rPr lang="pt-BR" sz="2400" b="1" dirty="0" err="1" smtClean="0"/>
              <a:t>Spyware</a:t>
            </a:r>
            <a:r>
              <a:rPr lang="pt-BR" sz="2400" b="1" dirty="0"/>
              <a:t>:</a:t>
            </a:r>
            <a:r>
              <a:rPr lang="pt-BR" sz="2400" dirty="0"/>
              <a:t> espiona suas ações e envia informações sigilosas.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349" y="0"/>
            <a:ext cx="130629" cy="1003643"/>
          </a:xfrm>
          <a:prstGeom prst="rect">
            <a:avLst/>
          </a:prstGeom>
          <a:solidFill>
            <a:srgbClr val="41719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Nos bastidores da cibersegurança – Leonardo Ferreira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050-B99D-46FF-BADD-5211772A3B3A}" type="slidenum">
              <a:rPr lang="pt-BR" smtClean="0"/>
              <a:t>9</a:t>
            </a:fld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" y="8482314"/>
            <a:ext cx="4625121" cy="308341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9292" r="15093" b="11059"/>
          <a:stretch/>
        </p:blipFill>
        <p:spPr>
          <a:xfrm>
            <a:off x="5231318" y="5646786"/>
            <a:ext cx="3135086" cy="28575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0" r="21139"/>
          <a:stretch/>
        </p:blipFill>
        <p:spPr>
          <a:xfrm>
            <a:off x="5164319" y="8338707"/>
            <a:ext cx="3233057" cy="313644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8" r="27094"/>
          <a:stretch/>
        </p:blipFill>
        <p:spPr>
          <a:xfrm>
            <a:off x="944989" y="5617951"/>
            <a:ext cx="3086100" cy="28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796</Words>
  <Application>Microsoft Office PowerPoint</Application>
  <PresentationFormat>Papel A3 (297 x 420 mm)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Bahnschrift SemiBold</vt:lpstr>
      <vt:lpstr>Calibri</vt:lpstr>
      <vt:lpstr>Calibri Light</vt:lpstr>
      <vt:lpstr>Georgia</vt:lpstr>
      <vt:lpstr>Impact</vt:lpstr>
      <vt:lpstr>Orbitron</vt:lpstr>
      <vt:lpstr>Tema do Office</vt:lpstr>
      <vt:lpstr>SENTINELA DO CÓDIGO</vt:lpstr>
      <vt:lpstr>Guia rápido de cibersegurança</vt:lpstr>
      <vt:lpstr>Apresentação do PowerPoint</vt:lpstr>
      <vt:lpstr>O QUE É CIBERSEGURANÇA?</vt:lpstr>
      <vt:lpstr>O QUE SÃO DADOS PESSOAIS?</vt:lpstr>
      <vt:lpstr>COMO DISPOSITIVOS INTELIGENTES USAM SEUS DADOS?</vt:lpstr>
      <vt:lpstr>POR QUE SOMOS ALVOS?</vt:lpstr>
      <vt:lpstr>Apresentação do PowerPoint</vt:lpstr>
      <vt:lpstr>O QUE É UM MALWARE?</vt:lpstr>
      <vt:lpstr>MÉTODOS DE INFILTRAÇÃO</vt:lpstr>
      <vt:lpstr>Apresentação do PowerPoint</vt:lpstr>
      <vt:lpstr>O QUE SIGNIFICA PROTEGER DISPOSITIVOS E REDES?</vt:lpstr>
      <vt:lpstr>Apresentação do PowerPoint</vt:lpstr>
      <vt:lpstr>O QUE SÃO BOAS PRÁTICAS DE SEGURANÇA</vt:lpstr>
      <vt:lpstr>Apresentação do PowerPoint</vt:lpstr>
      <vt:lpstr>OBRIGADO POR LER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LIDIA</dc:creator>
  <cp:lastModifiedBy>LIDIA</cp:lastModifiedBy>
  <cp:revision>42</cp:revision>
  <dcterms:created xsi:type="dcterms:W3CDTF">2025-10-22T17:02:04Z</dcterms:created>
  <dcterms:modified xsi:type="dcterms:W3CDTF">2025-10-23T19:44:08Z</dcterms:modified>
</cp:coreProperties>
</file>