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3" r:id="rId9"/>
    <p:sldId id="262" r:id="rId10"/>
    <p:sldId id="261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7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51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54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69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7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7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9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1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6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2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A3CC-C607-4BF6-9EA1-B2E4F9CFAA0B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CA7885-5072-44FA-AC54-54CD570E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3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nic92/200-financial-indicators-of-us-stocks-2014201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F561-A919-4A67-B3C2-18E465025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712" y="1734423"/>
            <a:ext cx="8001000" cy="924887"/>
          </a:xfrm>
        </p:spPr>
        <p:txBody>
          <a:bodyPr/>
          <a:lstStyle/>
          <a:p>
            <a:r>
              <a:rPr lang="en-US" dirty="0"/>
              <a:t>Stock Classification Based on Annual Financial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14380-9275-438E-AE24-04E02491A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3157946" cy="4093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Leonardo Leal Filho</a:t>
            </a:r>
          </a:p>
        </p:txBody>
      </p:sp>
    </p:spTree>
    <p:extLst>
      <p:ext uri="{BB962C8B-B14F-4D97-AF65-F5344CB8AC3E}">
        <p14:creationId xmlns:p14="http://schemas.microsoft.com/office/powerpoint/2010/main" val="100230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39377-6B08-4548-B152-DFFDE5E2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69" y="99780"/>
            <a:ext cx="6640319" cy="11132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2CBDB50-A1DE-432E-BBBA-57D248750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69" y="1572789"/>
            <a:ext cx="6652821" cy="44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3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39377-6B08-4548-B152-DFFDE5E2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69" y="99780"/>
            <a:ext cx="6640319" cy="11132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31BC87E7-AD97-4804-9B72-1E2A31206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49" y="1504226"/>
            <a:ext cx="5801155" cy="38495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F38BBA-7BB1-48E5-BB95-6FA3E50EF8F3}"/>
              </a:ext>
            </a:extLst>
          </p:cNvPr>
          <p:cNvSpPr txBox="1"/>
          <p:nvPr/>
        </p:nvSpPr>
        <p:spPr>
          <a:xfrm>
            <a:off x="609600" y="2828835"/>
            <a:ext cx="4829175" cy="12003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n-US"/>
            </a:defPPr>
            <a:lvl1pPr marL="2857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1pPr>
            <a:lvl2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Some features demonstrated a clear difference in std.</a:t>
            </a:r>
          </a:p>
          <a:p>
            <a:r>
              <a:rPr lang="en-US" dirty="0"/>
              <a:t>Could signify that said features could be affected or affect other features.</a:t>
            </a:r>
          </a:p>
        </p:txBody>
      </p:sp>
    </p:spTree>
    <p:extLst>
      <p:ext uri="{BB962C8B-B14F-4D97-AF65-F5344CB8AC3E}">
        <p14:creationId xmlns:p14="http://schemas.microsoft.com/office/powerpoint/2010/main" val="397381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39377-6B08-4548-B152-DFFDE5E2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69" y="99780"/>
            <a:ext cx="6640319" cy="11132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033C81F-C815-4519-A50D-8D4A4A16B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504226"/>
            <a:ext cx="5638799" cy="3849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5C54EF-7B9F-430E-89EC-EE49B8354014}"/>
              </a:ext>
            </a:extLst>
          </p:cNvPr>
          <p:cNvSpPr txBox="1"/>
          <p:nvPr/>
        </p:nvSpPr>
        <p:spPr>
          <a:xfrm>
            <a:off x="533400" y="2551836"/>
            <a:ext cx="4829175" cy="17543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1pPr>
            <a:lvl2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Some features demonstrated extremely similar distributions.</a:t>
            </a:r>
          </a:p>
          <a:p>
            <a:r>
              <a:rPr lang="en-US" dirty="0"/>
              <a:t>Permutation tests concluded there were a difference of means in some features.</a:t>
            </a:r>
          </a:p>
          <a:p>
            <a:r>
              <a:rPr lang="en-US" dirty="0"/>
              <a:t>The debt ratio being the only feature that did not “pass” the permutation test.</a:t>
            </a:r>
          </a:p>
        </p:txBody>
      </p:sp>
    </p:spTree>
    <p:extLst>
      <p:ext uri="{BB962C8B-B14F-4D97-AF65-F5344CB8AC3E}">
        <p14:creationId xmlns:p14="http://schemas.microsoft.com/office/powerpoint/2010/main" val="336512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39377-6B08-4548-B152-DFFDE5E2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69" y="99780"/>
            <a:ext cx="6640319" cy="11132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9B6AA-6C38-4030-B3D2-D7000B41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688" y="2115846"/>
            <a:ext cx="4878387" cy="26263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sectors can be considered evenly divided.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invest decision has more sectors favoring said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standout sector being the Energy sector for being the only sector that so clearly favors the decline decision.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A1385E0-2A85-4F64-9FEC-0B741021A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29" y="1485900"/>
            <a:ext cx="649877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9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39377-6B08-4548-B152-DFFDE5E2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69" y="99780"/>
            <a:ext cx="6640319" cy="11132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9B6AA-6C38-4030-B3D2-D7000B41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337" y="2891258"/>
            <a:ext cx="4010491" cy="25538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features have a considerable correlation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Mostly considered a positive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Profit Margin and Price to Sales Ratio have a high negative correlation.</a:t>
            </a:r>
          </a:p>
        </p:txBody>
      </p:sp>
      <p:pic>
        <p:nvPicPr>
          <p:cNvPr id="3" name="Picture 2" descr="Shape, square&#10;&#10;Description automatically generated">
            <a:extLst>
              <a:ext uri="{FF2B5EF4-FFF2-40B4-BE49-F238E27FC236}">
                <a16:creationId xmlns:a16="http://schemas.microsoft.com/office/drawing/2014/main" id="{DF862C40-6B72-4FC1-B452-A46DC4AD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04" y="1872671"/>
            <a:ext cx="5268446" cy="459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5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39377-6B08-4548-B152-DFFDE5E2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69" y="99780"/>
            <a:ext cx="6640319" cy="1113200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DC9B6AA-6C38-4030-B3D2-D7000B4197C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4213" y="2341984"/>
                <a:ext cx="8534400" cy="3652416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Methods: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Random Forest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Extreme Gradient Boosting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Datasets: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Regular dataset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Power Transformed dataset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Scoring: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Recall Score, Accuracy Score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Precision 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DC9B6AA-6C38-4030-B3D2-D7000B419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2341984"/>
                <a:ext cx="8534400" cy="3652416"/>
              </a:xfrm>
              <a:blipFill>
                <a:blip r:embed="rId2"/>
                <a:stretch>
                  <a:fillRect l="-286" t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48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39377-6B08-4548-B152-DFFDE5E2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5EEF82-368D-4838-9965-340C08506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930400"/>
            <a:ext cx="5619749" cy="806845"/>
          </a:xfrm>
        </p:spPr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4E3970-E4CF-4973-AA91-BC517C1AD0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Extreme Gradient Boosting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Precision Score: 0.626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Specificity Score: 0.437</a:t>
            </a:r>
          </a:p>
        </p:txBody>
      </p:sp>
      <p:pic>
        <p:nvPicPr>
          <p:cNvPr id="11" name="Content Placeholder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A03CDC-8F6B-4BF2-BB1C-E00FAD3F88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76" y="1345075"/>
            <a:ext cx="5177750" cy="4167849"/>
          </a:xfrm>
        </p:spPr>
      </p:pic>
    </p:spTree>
    <p:extLst>
      <p:ext uri="{BB962C8B-B14F-4D97-AF65-F5344CB8AC3E}">
        <p14:creationId xmlns:p14="http://schemas.microsoft.com/office/powerpoint/2010/main" val="44912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68BB-E546-4BC0-B6CD-ADC0F8CA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Results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20469E69-EFD0-4019-9427-B1B297447F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97" y="1270000"/>
            <a:ext cx="5374541" cy="5374541"/>
          </a:xfrm>
        </p:spPr>
      </p:pic>
    </p:spTree>
    <p:extLst>
      <p:ext uri="{BB962C8B-B14F-4D97-AF65-F5344CB8AC3E}">
        <p14:creationId xmlns:p14="http://schemas.microsoft.com/office/powerpoint/2010/main" val="265798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68BB-E546-4BC0-B6CD-ADC0F8CA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Results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22901B79-72C3-4745-BE48-DAFCCCA73B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12" y="1270000"/>
            <a:ext cx="5705711" cy="5705711"/>
          </a:xfrm>
        </p:spPr>
      </p:pic>
    </p:spTree>
    <p:extLst>
      <p:ext uri="{BB962C8B-B14F-4D97-AF65-F5344CB8AC3E}">
        <p14:creationId xmlns:p14="http://schemas.microsoft.com/office/powerpoint/2010/main" val="3982720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68BB-E546-4BC0-B6CD-ADC0F8CA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Results</a:t>
            </a:r>
          </a:p>
        </p:txBody>
      </p:sp>
      <p:pic>
        <p:nvPicPr>
          <p:cNvPr id="6" name="Content Placeholder 5" descr="Shape, square&#10;&#10;Description automatically generated">
            <a:extLst>
              <a:ext uri="{FF2B5EF4-FFF2-40B4-BE49-F238E27FC236}">
                <a16:creationId xmlns:a16="http://schemas.microsoft.com/office/drawing/2014/main" id="{469829A0-4138-4B22-8AE1-F389F31638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9" y="1270000"/>
            <a:ext cx="7241977" cy="5178425"/>
          </a:xfrm>
        </p:spPr>
      </p:pic>
    </p:spTree>
    <p:extLst>
      <p:ext uri="{BB962C8B-B14F-4D97-AF65-F5344CB8AC3E}">
        <p14:creationId xmlns:p14="http://schemas.microsoft.com/office/powerpoint/2010/main" val="21913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39377-6B08-4548-B152-DFFDE5E2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69" y="99780"/>
            <a:ext cx="6640319" cy="1113200"/>
          </a:xfrm>
        </p:spPr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9B6AA-6C38-4030-B3D2-D7000B41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341984"/>
            <a:ext cx="8534400" cy="36524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Wrangling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Eliminate unwanted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features to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Decipher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Classification prediction</a:t>
            </a:r>
          </a:p>
        </p:txBody>
      </p:sp>
    </p:spTree>
    <p:extLst>
      <p:ext uri="{BB962C8B-B14F-4D97-AF65-F5344CB8AC3E}">
        <p14:creationId xmlns:p14="http://schemas.microsoft.com/office/powerpoint/2010/main" val="310724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39377-6B08-4548-B152-DFFDE5E2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69" y="99780"/>
            <a:ext cx="6640319" cy="1113200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9B6AA-6C38-4030-B3D2-D7000B41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341984"/>
            <a:ext cx="8534400" cy="36524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2"/>
              </a:rPr>
              <a:t>https://www.kaggle.com/cnic92/200-financial-indicators-of-us-stocks-20142018</a:t>
            </a:r>
            <a:endParaRPr lang="en-US" sz="1800" b="0" i="0" u="sng" strike="noStrike" dirty="0">
              <a:solidFill>
                <a:srgbClr val="0563C1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Stock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Volatile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Highly affected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 Interest rates, inflation, unemployment,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Annual Financial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 it helpful?</a:t>
            </a:r>
          </a:p>
        </p:txBody>
      </p:sp>
    </p:spTree>
    <p:extLst>
      <p:ext uri="{BB962C8B-B14F-4D97-AF65-F5344CB8AC3E}">
        <p14:creationId xmlns:p14="http://schemas.microsoft.com/office/powerpoint/2010/main" val="145277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39377-6B08-4548-B152-DFFDE5E2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69" y="99780"/>
            <a:ext cx="6640319" cy="111320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9B6AA-6C38-4030-B3D2-D7000B41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341984"/>
            <a:ext cx="8534400" cy="36524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5 years (2014 –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224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Multiple repeat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2 index (year &amp; stock)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Over 20,000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75% or more null values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Feature Selection/Creation</a:t>
            </a:r>
          </a:p>
        </p:txBody>
      </p:sp>
    </p:spTree>
    <p:extLst>
      <p:ext uri="{BB962C8B-B14F-4D97-AF65-F5344CB8AC3E}">
        <p14:creationId xmlns:p14="http://schemas.microsoft.com/office/powerpoint/2010/main" val="100963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39377-6B08-4548-B152-DFFDE5E2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69" y="99780"/>
            <a:ext cx="7418355" cy="1113200"/>
          </a:xfrm>
        </p:spPr>
        <p:txBody>
          <a:bodyPr>
            <a:normAutofit/>
          </a:bodyPr>
          <a:lstStyle/>
          <a:p>
            <a:r>
              <a:rPr lang="en-US" dirty="0"/>
              <a:t>Feature selection/creation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9B6AA-6C38-4030-B3D2-D7000B41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341984"/>
            <a:ext cx="8534400" cy="365241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Profitability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Liquidity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Coverage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text, vector graphics, clock, sign&#10;&#10;Description automatically generated">
            <a:extLst>
              <a:ext uri="{FF2B5EF4-FFF2-40B4-BE49-F238E27FC236}">
                <a16:creationId xmlns:a16="http://schemas.microsoft.com/office/drawing/2014/main" id="{F96585FF-5095-4E98-9464-5D7DF7DA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64" y="1594055"/>
            <a:ext cx="2761582" cy="1495857"/>
          </a:xfrm>
          <a:prstGeom prst="rect">
            <a:avLst/>
          </a:prstGeom>
        </p:spPr>
      </p:pic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4F9DE82-811E-49EE-9D54-090E6BEE6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055" y="3254904"/>
            <a:ext cx="2761582" cy="1495857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918D48-D37D-4E4B-917C-98DC6F28D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46" y="4915753"/>
            <a:ext cx="2761582" cy="14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0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39377-6B08-4548-B152-DFFDE5E2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69" y="99780"/>
            <a:ext cx="7418355" cy="1113200"/>
          </a:xfrm>
        </p:spPr>
        <p:txBody>
          <a:bodyPr>
            <a:normAutofit/>
          </a:bodyPr>
          <a:lstStyle/>
          <a:p>
            <a:r>
              <a:rPr lang="en-US" dirty="0"/>
              <a:t>Profitability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DC9B6AA-6C38-4030-B3D2-D7000B4197C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4213" y="2341984"/>
                <a:ext cx="8534400" cy="3652416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Return on Assets (ROA)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𝐼𝑛𝑐𝑜𝑚𝑒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𝐴𝑠𝑠𝑒𝑡𝑠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Return on Equity (ROE)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𝐼𝑛𝑐𝑜𝑚𝑒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𝑆h𝑎𝑟𝑒h𝑜𝑙𝑑𝑒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𝐸𝑞𝑢𝑖𝑡𝑦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Profit Margin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𝑅𝑒𝑣𝑒𝑛𝑢𝑒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𝐶𝑜𝑠𝑡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𝑅𝑒𝑣𝑒𝑛𝑢𝑒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DC9B6AA-6C38-4030-B3D2-D7000B419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2341984"/>
                <a:ext cx="8534400" cy="3652416"/>
              </a:xfrm>
              <a:blipFill>
                <a:blip r:embed="rId2"/>
                <a:stretch>
                  <a:fillRect l="-286" t="-1002" b="-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81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39377-6B08-4548-B152-DFFDE5E2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69" y="99780"/>
            <a:ext cx="7418355" cy="1113200"/>
          </a:xfrm>
        </p:spPr>
        <p:txBody>
          <a:bodyPr>
            <a:normAutofit/>
          </a:bodyPr>
          <a:lstStyle/>
          <a:p>
            <a:r>
              <a:rPr lang="en-US" dirty="0"/>
              <a:t>Liquidity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DC9B6AA-6C38-4030-B3D2-D7000B4197C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4213" y="2341984"/>
                <a:ext cx="8534400" cy="3652416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Current Ratio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𝐶𝑢𝑟𝑟𝑒𝑛𝑡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𝐴𝑠𝑠𝑒𝑡𝑠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𝐶𝑢𝑟𝑟𝑒𝑛𝑡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𝐿𝑖𝑎𝑏𝑖𝑙𝑖𝑡𝑖𝑒𝑠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Quick Ratio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𝐶𝑢𝑟𝑟𝑒𝑛𝑡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𝐴𝑠𝑠𝑒𝑡𝑠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𝐼𝑛𝑣𝑒𝑛𝑡𝑜𝑟𝑦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𝐶𝑢𝑟𝑟𝑒𝑛𝑡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𝐿𝑖𝑎𝑏𝑖𝑙𝑖𝑡𝑖𝑒𝑠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Cash Ratio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𝐶𝑎𝑠h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𝑀𝑎𝑟𝑘𝑒𝑡𝑎𝑏𝑙𝑒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𝑆𝑒𝑐𝑢𝑟𝑖𝑡𝑖𝑒𝑠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𝐶𝑢𝑟𝑟𝑒𝑛𝑡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𝐿𝑖𝑎𝑏𝑖𝑙𝑖𝑡𝑖𝑒𝑠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DC9B6AA-6C38-4030-B3D2-D7000B419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2341984"/>
                <a:ext cx="8534400" cy="3652416"/>
              </a:xfrm>
              <a:blipFill>
                <a:blip r:embed="rId2"/>
                <a:stretch>
                  <a:fillRect l="-286" t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3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39377-6B08-4548-B152-DFFDE5E2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69" y="99780"/>
            <a:ext cx="7418355" cy="1113200"/>
          </a:xfrm>
        </p:spPr>
        <p:txBody>
          <a:bodyPr>
            <a:normAutofit/>
          </a:bodyPr>
          <a:lstStyle/>
          <a:p>
            <a:r>
              <a:rPr lang="en-US" dirty="0"/>
              <a:t>Coverage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DC9B6AA-6C38-4030-B3D2-D7000B4197C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4213" y="2341984"/>
                <a:ext cx="8534400" cy="4020716"/>
              </a:xfrm>
            </p:spPr>
            <p:txBody>
              <a:bodyPr>
                <a:normAutofit fontScale="850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Debt Ratio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𝐷𝑒𝑏𝑡𝑠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𝐴𝑠𝑠𝑒𝑡𝑠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Debt to Equity Ratio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𝐷𝑒𝑏𝑡𝑠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𝑆h𝑎𝑟𝑒h𝑜𝑙𝑑𝑒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𝐸𝑞𝑢𝑖𝑡𝑦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Interest Coverage Ratio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𝐸𝑎𝑟𝑛𝑖𝑛𝑔𝑠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𝐵𝑒𝑓𝑜𝑟𝑒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𝐼𝑛𝑡𝑒𝑟𝑒𝑠𝑡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𝑇𝑎𝑥𝑒𝑠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𝐸𝐵𝐼𝑇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𝐼𝑛𝑡𝑒𝑟𝑒𝑠𝑡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𝐸𝑥𝑝𝑒𝑛𝑠𝑒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Cash Flow to Debt Ratio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𝐶𝑎𝑠h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𝐹𝑙𝑜𝑤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𝑂𝑝𝑒𝑟𝑎𝑡𝑖𝑜𝑛𝑠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𝐷𝑒𝑏𝑡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DC9B6AA-6C38-4030-B3D2-D7000B419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2341984"/>
                <a:ext cx="8534400" cy="4020716"/>
              </a:xfrm>
              <a:blipFill>
                <a:blip r:embed="rId2"/>
                <a:stretch>
                  <a:fillRect l="-71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87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39377-6B08-4548-B152-DFFDE5E2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69" y="99780"/>
            <a:ext cx="7418355" cy="1113200"/>
          </a:xfrm>
        </p:spPr>
        <p:txBody>
          <a:bodyPr>
            <a:normAutofit/>
          </a:bodyPr>
          <a:lstStyle/>
          <a:p>
            <a:r>
              <a:rPr lang="en-US"/>
              <a:t>Additional Relevant Features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DC9B6AA-6C38-4030-B3D2-D7000B4197C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4213" y="2341984"/>
                <a:ext cx="8534400" cy="3652416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Sector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Industry Sector of each company.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Class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Decision whether to invest or not (the label)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Price Variance Percentage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Stock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Price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end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year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Stock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Price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beginning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year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Stock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Price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beginning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year</m:t>
                        </m:r>
                      </m:den>
                    </m:f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Dictates which class the stock will be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DC9B6AA-6C38-4030-B3D2-D7000B419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2341984"/>
                <a:ext cx="8534400" cy="3652416"/>
              </a:xfrm>
              <a:blipFill>
                <a:blip r:embed="rId3"/>
                <a:stretch>
                  <a:fillRect l="-286" t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159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7531</TotalTime>
  <Words>390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Times New Roman</vt:lpstr>
      <vt:lpstr>Trebuchet MS</vt:lpstr>
      <vt:lpstr>Wingdings 3</vt:lpstr>
      <vt:lpstr>Facet</vt:lpstr>
      <vt:lpstr>Stock Classification Based on Annual Financial Report</vt:lpstr>
      <vt:lpstr>Project objectives</vt:lpstr>
      <vt:lpstr>The data</vt:lpstr>
      <vt:lpstr>Data wrangling</vt:lpstr>
      <vt:lpstr>Feature selection/creation</vt:lpstr>
      <vt:lpstr>Profitability features</vt:lpstr>
      <vt:lpstr>Liquidity features</vt:lpstr>
      <vt:lpstr>Coverage features</vt:lpstr>
      <vt:lpstr>Additional Relevant Features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Machine Learning</vt:lpstr>
      <vt:lpstr>Machine Learning Results</vt:lpstr>
      <vt:lpstr>Machine Learning Results</vt:lpstr>
      <vt:lpstr>Machine Learning Results</vt:lpstr>
      <vt:lpstr>Machine Learning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data project</dc:title>
  <dc:creator>Leonardo Leal Filho</dc:creator>
  <cp:lastModifiedBy>Leonardo Leal Filho</cp:lastModifiedBy>
  <cp:revision>31</cp:revision>
  <dcterms:created xsi:type="dcterms:W3CDTF">2021-03-13T02:29:28Z</dcterms:created>
  <dcterms:modified xsi:type="dcterms:W3CDTF">2021-05-15T10:18:14Z</dcterms:modified>
</cp:coreProperties>
</file>