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58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162D-A5EA-461D-815F-FD9C6D47F7AD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881D-66A2-4EA5-B087-51A4FA78F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31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162D-A5EA-461D-815F-FD9C6D47F7AD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881D-66A2-4EA5-B087-51A4FA78F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27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162D-A5EA-461D-815F-FD9C6D47F7AD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881D-66A2-4EA5-B087-51A4FA78F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05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162D-A5EA-461D-815F-FD9C6D47F7AD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881D-66A2-4EA5-B087-51A4FA78F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42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162D-A5EA-461D-815F-FD9C6D47F7AD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881D-66A2-4EA5-B087-51A4FA78F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61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162D-A5EA-461D-815F-FD9C6D47F7AD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881D-66A2-4EA5-B087-51A4FA78F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74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162D-A5EA-461D-815F-FD9C6D47F7AD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881D-66A2-4EA5-B087-51A4FA78F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74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162D-A5EA-461D-815F-FD9C6D47F7AD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881D-66A2-4EA5-B087-51A4FA78F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83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162D-A5EA-461D-815F-FD9C6D47F7AD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881D-66A2-4EA5-B087-51A4FA78F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86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162D-A5EA-461D-815F-FD9C6D47F7AD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881D-66A2-4EA5-B087-51A4FA78F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88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162D-A5EA-461D-815F-FD9C6D47F7AD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881D-66A2-4EA5-B087-51A4FA78F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1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6162D-A5EA-461D-815F-FD9C6D47F7AD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881D-66A2-4EA5-B087-51A4FA78FE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38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>
            <a:extLst>
              <a:ext uri="{FF2B5EF4-FFF2-40B4-BE49-F238E27FC236}">
                <a16:creationId xmlns:a16="http://schemas.microsoft.com/office/drawing/2014/main" id="{8B55DFB5-3F78-8144-8B11-CDABA4831608}"/>
              </a:ext>
            </a:extLst>
          </p:cNvPr>
          <p:cNvSpPr txBox="1"/>
          <p:nvPr/>
        </p:nvSpPr>
        <p:spPr>
          <a:xfrm>
            <a:off x="360219" y="2136339"/>
            <a:ext cx="918556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b="0" i="0" u="none" strike="noStrike" baseline="0" dirty="0">
                <a:latin typeface="CambriaMath"/>
              </a:rPr>
              <a:t>Ao realizar um checkout, as seguintes regras devem ser seguidas para calcular o frete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55999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>
            <a:extLst>
              <a:ext uri="{FF2B5EF4-FFF2-40B4-BE49-F238E27FC236}">
                <a16:creationId xmlns:a16="http://schemas.microsoft.com/office/drawing/2014/main" id="{8B55DFB5-3F78-8144-8B11-CDABA4831608}"/>
              </a:ext>
            </a:extLst>
          </p:cNvPr>
          <p:cNvSpPr txBox="1"/>
          <p:nvPr/>
        </p:nvSpPr>
        <p:spPr>
          <a:xfrm>
            <a:off x="266008" y="198097"/>
            <a:ext cx="4954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latin typeface="CambriaMath"/>
              </a:rPr>
              <a:t>Com base na quantidade de itens do carrinho: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031CA05-71E4-8488-8171-461FA9FFB8B5}"/>
              </a:ext>
            </a:extLst>
          </p:cNvPr>
          <p:cNvSpPr txBox="1"/>
          <p:nvPr/>
        </p:nvSpPr>
        <p:spPr>
          <a:xfrm>
            <a:off x="6615830" y="2366502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 </a:t>
            </a:r>
            <a:r>
              <a:rPr lang="pt-BR" dirty="0" err="1"/>
              <a:t>add</a:t>
            </a:r>
            <a:r>
              <a:rPr lang="pt-BR" dirty="0"/>
              <a:t> r$10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EB98A6F-5974-B152-A382-2A16F6BE7B25}"/>
              </a:ext>
            </a:extLst>
          </p:cNvPr>
          <p:cNvGrpSpPr/>
          <p:nvPr/>
        </p:nvGrpSpPr>
        <p:grpSpPr>
          <a:xfrm>
            <a:off x="3668592" y="1227255"/>
            <a:ext cx="2568815" cy="5368658"/>
            <a:chOff x="3668592" y="1227255"/>
            <a:chExt cx="2568815" cy="5368658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1E886176-BC37-6067-EE73-18D391D61497}"/>
                </a:ext>
              </a:extLst>
            </p:cNvPr>
            <p:cNvSpPr/>
            <p:nvPr/>
          </p:nvSpPr>
          <p:spPr>
            <a:xfrm>
              <a:off x="4261589" y="1227255"/>
              <a:ext cx="1404851" cy="442237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6A24E11-3E11-3006-D64B-C855C0956484}"/>
                </a:ext>
              </a:extLst>
            </p:cNvPr>
            <p:cNvSpPr txBox="1"/>
            <p:nvPr/>
          </p:nvSpPr>
          <p:spPr>
            <a:xfrm>
              <a:off x="4261589" y="5949582"/>
              <a:ext cx="1667880" cy="64633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Quantidade de itens</a:t>
              </a:r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F7467F97-B6B9-A6E6-B018-AC7E6F0E48DA}"/>
                </a:ext>
              </a:extLst>
            </p:cNvPr>
            <p:cNvSpPr txBox="1"/>
            <p:nvPr/>
          </p:nvSpPr>
          <p:spPr>
            <a:xfrm>
              <a:off x="4655275" y="273583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[1,5[</a:t>
              </a: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4F7C7AFD-A489-FA66-E5ED-EEEE20AADE83}"/>
                </a:ext>
              </a:extLst>
            </p:cNvPr>
            <p:cNvCxnSpPr>
              <a:cxnSpLocks/>
            </p:cNvCxnSpPr>
            <p:nvPr/>
          </p:nvCxnSpPr>
          <p:spPr>
            <a:xfrm>
              <a:off x="3668592" y="3377614"/>
              <a:ext cx="2568815" cy="768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17A5E69A-6D3F-8624-C131-7D0EDD1DEEEB}"/>
                </a:ext>
              </a:extLst>
            </p:cNvPr>
            <p:cNvSpPr txBox="1"/>
            <p:nvPr/>
          </p:nvSpPr>
          <p:spPr>
            <a:xfrm>
              <a:off x="4474639" y="3999373"/>
              <a:ext cx="1074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]5, </a:t>
              </a:r>
              <a:r>
                <a:rPr lang="pt-BR" sz="1400" dirty="0"/>
                <a:t>infinito</a:t>
              </a:r>
              <a:r>
                <a:rPr lang="pt-BR" dirty="0"/>
                <a:t>]</a:t>
              </a:r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C0CFEDB-C06B-FF4C-AB51-239F4D249439}"/>
              </a:ext>
            </a:extLst>
          </p:cNvPr>
          <p:cNvSpPr txBox="1"/>
          <p:nvPr/>
        </p:nvSpPr>
        <p:spPr>
          <a:xfrm>
            <a:off x="6821815" y="419034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Add</a:t>
            </a:r>
            <a:r>
              <a:rPr lang="pt-BR" dirty="0"/>
              <a:t> r$10</a:t>
            </a:r>
          </a:p>
        </p:txBody>
      </p:sp>
    </p:spTree>
    <p:extLst>
      <p:ext uri="{BB962C8B-B14F-4D97-AF65-F5344CB8AC3E}">
        <p14:creationId xmlns:p14="http://schemas.microsoft.com/office/powerpoint/2010/main" val="139537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>
            <a:extLst>
              <a:ext uri="{FF2B5EF4-FFF2-40B4-BE49-F238E27FC236}">
                <a16:creationId xmlns:a16="http://schemas.microsoft.com/office/drawing/2014/main" id="{8B55DFB5-3F78-8144-8B11-CDABA4831608}"/>
              </a:ext>
            </a:extLst>
          </p:cNvPr>
          <p:cNvSpPr txBox="1"/>
          <p:nvPr/>
        </p:nvSpPr>
        <p:spPr>
          <a:xfrm>
            <a:off x="266008" y="198097"/>
            <a:ext cx="4954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latin typeface="CambriaMath"/>
              </a:rPr>
              <a:t>Com base no peso do carrinho: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101D661-C373-0053-587F-7C5C735B537B}"/>
              </a:ext>
            </a:extLst>
          </p:cNvPr>
          <p:cNvSpPr txBox="1"/>
          <p:nvPr/>
        </p:nvSpPr>
        <p:spPr>
          <a:xfrm>
            <a:off x="6424637" y="1533215"/>
            <a:ext cx="19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 cobra-se frete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F40E391-0FCC-0ADA-FF26-6B43269A0BD1}"/>
              </a:ext>
            </a:extLst>
          </p:cNvPr>
          <p:cNvSpPr txBox="1"/>
          <p:nvPr/>
        </p:nvSpPr>
        <p:spPr>
          <a:xfrm>
            <a:off x="6424637" y="2673961"/>
            <a:ext cx="155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Cobra 2 por kg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031CA05-71E4-8488-8171-461FA9FFB8B5}"/>
              </a:ext>
            </a:extLst>
          </p:cNvPr>
          <p:cNvSpPr txBox="1"/>
          <p:nvPr/>
        </p:nvSpPr>
        <p:spPr>
          <a:xfrm>
            <a:off x="6424638" y="3814707"/>
            <a:ext cx="155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Cobra 4 por kg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84B34AB-465E-1AF8-2ED7-17B05CD1BD33}"/>
              </a:ext>
            </a:extLst>
          </p:cNvPr>
          <p:cNvGrpSpPr/>
          <p:nvPr/>
        </p:nvGrpSpPr>
        <p:grpSpPr>
          <a:xfrm>
            <a:off x="3668593" y="1227913"/>
            <a:ext cx="2568815" cy="4935503"/>
            <a:chOff x="3668593" y="1227913"/>
            <a:chExt cx="2568815" cy="4935503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2F34B891-BA88-3113-6A8A-826297E998AD}"/>
                </a:ext>
              </a:extLst>
            </p:cNvPr>
            <p:cNvGrpSpPr/>
            <p:nvPr/>
          </p:nvGrpSpPr>
          <p:grpSpPr>
            <a:xfrm>
              <a:off x="4081080" y="1227913"/>
              <a:ext cx="1802029" cy="4935503"/>
              <a:chOff x="4891569" y="430476"/>
              <a:chExt cx="1802029" cy="4935503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E449B140-DC37-EEB1-F8CF-475BDD0A7C86}"/>
                  </a:ext>
                </a:extLst>
              </p:cNvPr>
              <p:cNvSpPr/>
              <p:nvPr/>
            </p:nvSpPr>
            <p:spPr>
              <a:xfrm>
                <a:off x="5090159" y="430476"/>
                <a:ext cx="1404851" cy="442237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2A052BB-3CDA-58F5-DE54-40202CA18389}"/>
                  </a:ext>
                </a:extLst>
              </p:cNvPr>
              <p:cNvSpPr txBox="1"/>
              <p:nvPr/>
            </p:nvSpPr>
            <p:spPr>
              <a:xfrm>
                <a:off x="4891569" y="4996647"/>
                <a:ext cx="1802029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Peso do pedido</a:t>
                </a:r>
              </a:p>
            </p:txBody>
          </p:sp>
        </p:grp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9A0E1F68-AD6E-499C-DFED-AAB3780D875A}"/>
                </a:ext>
              </a:extLst>
            </p:cNvPr>
            <p:cNvCxnSpPr>
              <a:cxnSpLocks/>
            </p:cNvCxnSpPr>
            <p:nvPr/>
          </p:nvCxnSpPr>
          <p:spPr>
            <a:xfrm>
              <a:off x="3955792" y="2414846"/>
              <a:ext cx="21114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F7467F97-B6B9-A6E6-B018-AC7E6F0E48DA}"/>
                </a:ext>
              </a:extLst>
            </p:cNvPr>
            <p:cNvSpPr txBox="1"/>
            <p:nvPr/>
          </p:nvSpPr>
          <p:spPr>
            <a:xfrm>
              <a:off x="4646907" y="1574604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[0, 2]</a:t>
              </a:r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885BFA5C-0FC9-CC42-BB98-D11AC01B0BD9}"/>
                </a:ext>
              </a:extLst>
            </p:cNvPr>
            <p:cNvSpPr txBox="1"/>
            <p:nvPr/>
          </p:nvSpPr>
          <p:spPr>
            <a:xfrm>
              <a:off x="4617811" y="2659701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]2, 10[</a:t>
              </a: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ADD7BAD1-AC83-D8E2-752B-F4E5F35D098A}"/>
                </a:ext>
              </a:extLst>
            </p:cNvPr>
            <p:cNvCxnSpPr>
              <a:cxnSpLocks/>
            </p:cNvCxnSpPr>
            <p:nvPr/>
          </p:nvCxnSpPr>
          <p:spPr>
            <a:xfrm>
              <a:off x="3724937" y="3310358"/>
              <a:ext cx="2512471" cy="1446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09763F6-7DE1-4534-0678-D87F832754E2}"/>
                </a:ext>
              </a:extLst>
            </p:cNvPr>
            <p:cNvSpPr txBox="1"/>
            <p:nvPr/>
          </p:nvSpPr>
          <p:spPr>
            <a:xfrm>
              <a:off x="4529886" y="382282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]10, 50[</a:t>
              </a: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4F7C7AFD-A489-FA66-E5ED-EEEE20AADE83}"/>
                </a:ext>
              </a:extLst>
            </p:cNvPr>
            <p:cNvCxnSpPr>
              <a:cxnSpLocks/>
            </p:cNvCxnSpPr>
            <p:nvPr/>
          </p:nvCxnSpPr>
          <p:spPr>
            <a:xfrm>
              <a:off x="3668593" y="4375737"/>
              <a:ext cx="2568815" cy="768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17A5E69A-6D3F-8624-C131-7D0EDD1DEEEB}"/>
                </a:ext>
              </a:extLst>
            </p:cNvPr>
            <p:cNvSpPr txBox="1"/>
            <p:nvPr/>
          </p:nvSpPr>
          <p:spPr>
            <a:xfrm>
              <a:off x="4415607" y="4636184"/>
              <a:ext cx="1191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]50, </a:t>
              </a:r>
              <a:r>
                <a:rPr lang="pt-BR" sz="1400" dirty="0"/>
                <a:t>infinito</a:t>
              </a:r>
              <a:r>
                <a:rPr lang="pt-BR" dirty="0"/>
                <a:t>]</a:t>
              </a:r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C0CFEDB-C06B-FF4C-AB51-239F4D249439}"/>
              </a:ext>
            </a:extLst>
          </p:cNvPr>
          <p:cNvSpPr txBox="1"/>
          <p:nvPr/>
        </p:nvSpPr>
        <p:spPr>
          <a:xfrm>
            <a:off x="6424637" y="4770787"/>
            <a:ext cx="155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Cobra 7 por kg</a:t>
            </a:r>
          </a:p>
        </p:txBody>
      </p:sp>
    </p:spTree>
    <p:extLst>
      <p:ext uri="{BB962C8B-B14F-4D97-AF65-F5344CB8AC3E}">
        <p14:creationId xmlns:p14="http://schemas.microsoft.com/office/powerpoint/2010/main" val="131797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>
            <a:extLst>
              <a:ext uri="{FF2B5EF4-FFF2-40B4-BE49-F238E27FC236}">
                <a16:creationId xmlns:a16="http://schemas.microsoft.com/office/drawing/2014/main" id="{8B55DFB5-3F78-8144-8B11-CDABA4831608}"/>
              </a:ext>
            </a:extLst>
          </p:cNvPr>
          <p:cNvSpPr txBox="1"/>
          <p:nvPr/>
        </p:nvSpPr>
        <p:spPr>
          <a:xfrm>
            <a:off x="266008" y="198097"/>
            <a:ext cx="4954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latin typeface="CambriaMath"/>
              </a:rPr>
              <a:t>Com base na repetição de itens: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031CA05-71E4-8488-8171-461FA9FFB8B5}"/>
              </a:ext>
            </a:extLst>
          </p:cNvPr>
          <p:cNvSpPr txBox="1"/>
          <p:nvPr/>
        </p:nvSpPr>
        <p:spPr>
          <a:xfrm>
            <a:off x="6615830" y="2366502"/>
            <a:ext cx="230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 desconto no frete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C0CFEDB-C06B-FF4C-AB51-239F4D249439}"/>
              </a:ext>
            </a:extLst>
          </p:cNvPr>
          <p:cNvSpPr txBox="1"/>
          <p:nvPr/>
        </p:nvSpPr>
        <p:spPr>
          <a:xfrm>
            <a:off x="6615830" y="4168036"/>
            <a:ext cx="249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Desconto no frete de 5%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419AF19-FD5B-488A-124B-7BA7C61800B6}"/>
              </a:ext>
            </a:extLst>
          </p:cNvPr>
          <p:cNvGrpSpPr/>
          <p:nvPr/>
        </p:nvGrpSpPr>
        <p:grpSpPr>
          <a:xfrm>
            <a:off x="3668592" y="1227255"/>
            <a:ext cx="2568815" cy="5091659"/>
            <a:chOff x="3668592" y="1227255"/>
            <a:chExt cx="2568815" cy="5091659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EC6702A-7F6C-FEF9-5EBE-FF01DA96EB44}"/>
                </a:ext>
              </a:extLst>
            </p:cNvPr>
            <p:cNvGrpSpPr/>
            <p:nvPr/>
          </p:nvGrpSpPr>
          <p:grpSpPr>
            <a:xfrm>
              <a:off x="4261589" y="1227255"/>
              <a:ext cx="1667880" cy="5091659"/>
              <a:chOff x="3147962" y="274320"/>
              <a:chExt cx="1667880" cy="5091659"/>
            </a:xfrm>
            <a:solidFill>
              <a:srgbClr val="92D050"/>
            </a:solidFill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1E886176-BC37-6067-EE73-18D391D61497}"/>
                  </a:ext>
                </a:extLst>
              </p:cNvPr>
              <p:cNvSpPr/>
              <p:nvPr/>
            </p:nvSpPr>
            <p:spPr>
              <a:xfrm>
                <a:off x="3147962" y="274320"/>
                <a:ext cx="1404851" cy="442237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6A24E11-3E11-3006-D64B-C855C0956484}"/>
                  </a:ext>
                </a:extLst>
              </p:cNvPr>
              <p:cNvSpPr txBox="1"/>
              <p:nvPr/>
            </p:nvSpPr>
            <p:spPr>
              <a:xfrm>
                <a:off x="3147962" y="4996647"/>
                <a:ext cx="166788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Itens repetidos</a:t>
                </a:r>
              </a:p>
            </p:txBody>
          </p:sp>
        </p:grp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F7467F97-B6B9-A6E6-B018-AC7E6F0E48DA}"/>
                </a:ext>
              </a:extLst>
            </p:cNvPr>
            <p:cNvSpPr txBox="1"/>
            <p:nvPr/>
          </p:nvSpPr>
          <p:spPr>
            <a:xfrm>
              <a:off x="4309603" y="2766612"/>
              <a:ext cx="1404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Sem repetição</a:t>
              </a: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4F7C7AFD-A489-FA66-E5ED-EEEE20AADE83}"/>
                </a:ext>
              </a:extLst>
            </p:cNvPr>
            <p:cNvCxnSpPr>
              <a:cxnSpLocks/>
            </p:cNvCxnSpPr>
            <p:nvPr/>
          </p:nvCxnSpPr>
          <p:spPr>
            <a:xfrm>
              <a:off x="3668592" y="3377614"/>
              <a:ext cx="2568815" cy="768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71668614-CDAF-35F3-0264-4C9D1F288C95}"/>
                </a:ext>
              </a:extLst>
            </p:cNvPr>
            <p:cNvSpPr txBox="1"/>
            <p:nvPr/>
          </p:nvSpPr>
          <p:spPr>
            <a:xfrm>
              <a:off x="4285596" y="3726924"/>
              <a:ext cx="1404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Com repetição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050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>
            <a:extLst>
              <a:ext uri="{FF2B5EF4-FFF2-40B4-BE49-F238E27FC236}">
                <a16:creationId xmlns:a16="http://schemas.microsoft.com/office/drawing/2014/main" id="{8B55DFB5-3F78-8144-8B11-CDABA4831608}"/>
              </a:ext>
            </a:extLst>
          </p:cNvPr>
          <p:cNvSpPr txBox="1"/>
          <p:nvPr/>
        </p:nvSpPr>
        <p:spPr>
          <a:xfrm>
            <a:off x="266008" y="198097"/>
            <a:ext cx="4954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latin typeface="CambriaMath"/>
              </a:rPr>
              <a:t>Com base no valor do carrinho: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E4387D-6B47-D76B-6C24-90401120F73E}"/>
              </a:ext>
            </a:extLst>
          </p:cNvPr>
          <p:cNvSpPr txBox="1"/>
          <p:nvPr/>
        </p:nvSpPr>
        <p:spPr>
          <a:xfrm>
            <a:off x="6424636" y="2000183"/>
            <a:ext cx="150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 desconto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1B46964-862C-5956-0A92-1ECC133F84B0}"/>
              </a:ext>
            </a:extLst>
          </p:cNvPr>
          <p:cNvSpPr txBox="1"/>
          <p:nvPr/>
        </p:nvSpPr>
        <p:spPr>
          <a:xfrm>
            <a:off x="6272351" y="3169939"/>
            <a:ext cx="180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Desconto de 10%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10E6503-E43F-A3E1-B23F-07033654073D}"/>
              </a:ext>
            </a:extLst>
          </p:cNvPr>
          <p:cNvGrpSpPr/>
          <p:nvPr/>
        </p:nvGrpSpPr>
        <p:grpSpPr>
          <a:xfrm>
            <a:off x="3697686" y="1227913"/>
            <a:ext cx="2568815" cy="4935503"/>
            <a:chOff x="3697686" y="1227913"/>
            <a:chExt cx="2568815" cy="4935503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94D826E8-12A2-8019-BEAD-B96EAB43074B}"/>
                </a:ext>
              </a:extLst>
            </p:cNvPr>
            <p:cNvGrpSpPr/>
            <p:nvPr/>
          </p:nvGrpSpPr>
          <p:grpSpPr>
            <a:xfrm>
              <a:off x="4081080" y="1227913"/>
              <a:ext cx="1802029" cy="4935503"/>
              <a:chOff x="4891569" y="430476"/>
              <a:chExt cx="1802029" cy="4935503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6484971F-C476-6343-F9AA-7404C247F626}"/>
                  </a:ext>
                </a:extLst>
              </p:cNvPr>
              <p:cNvSpPr/>
              <p:nvPr/>
            </p:nvSpPr>
            <p:spPr>
              <a:xfrm>
                <a:off x="5090159" y="430476"/>
                <a:ext cx="1404851" cy="442237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7F1C77D-C827-F098-9BEE-E09D33263B93}"/>
                  </a:ext>
                </a:extLst>
              </p:cNvPr>
              <p:cNvSpPr txBox="1"/>
              <p:nvPr/>
            </p:nvSpPr>
            <p:spPr>
              <a:xfrm>
                <a:off x="4891569" y="4996647"/>
                <a:ext cx="1802029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Valor do pedido</a:t>
                </a:r>
              </a:p>
            </p:txBody>
          </p:sp>
        </p:grp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A9EE9FF-6CA4-730D-CED2-0107ED420CF5}"/>
                </a:ext>
              </a:extLst>
            </p:cNvPr>
            <p:cNvCxnSpPr>
              <a:cxnSpLocks/>
            </p:cNvCxnSpPr>
            <p:nvPr/>
          </p:nvCxnSpPr>
          <p:spPr>
            <a:xfrm>
              <a:off x="3897284" y="2672541"/>
              <a:ext cx="21114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95D9860-7F69-5947-18BB-B7AFE9D4B7AA}"/>
                </a:ext>
              </a:extLst>
            </p:cNvPr>
            <p:cNvSpPr txBox="1"/>
            <p:nvPr/>
          </p:nvSpPr>
          <p:spPr>
            <a:xfrm>
              <a:off x="4604342" y="1972967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[1, 500]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B22D895-87E7-78B4-1247-FAEA2C8E0DBA}"/>
                </a:ext>
              </a:extLst>
            </p:cNvPr>
            <p:cNvSpPr txBox="1"/>
            <p:nvPr/>
          </p:nvSpPr>
          <p:spPr>
            <a:xfrm>
              <a:off x="4371685" y="3105642"/>
              <a:ext cx="1255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]500, 1000[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93C5D86-E0ED-0AA2-CEF7-56FCF0C052D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686" y="3991416"/>
              <a:ext cx="2568815" cy="768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A879836E-F8EE-2658-39B8-C0F86C502D99}"/>
                </a:ext>
              </a:extLst>
            </p:cNvPr>
            <p:cNvSpPr txBox="1"/>
            <p:nvPr/>
          </p:nvSpPr>
          <p:spPr>
            <a:xfrm>
              <a:off x="4371685" y="4423350"/>
              <a:ext cx="126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]1000, </a:t>
              </a:r>
              <a:r>
                <a:rPr lang="pt-BR" sz="1200" dirty="0"/>
                <a:t>infinito</a:t>
              </a:r>
              <a:r>
                <a:rPr lang="pt-BR" sz="1600" dirty="0"/>
                <a:t>]</a:t>
              </a:r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29962D0-5D8C-2F01-960E-4C26475238C8}"/>
              </a:ext>
            </a:extLst>
          </p:cNvPr>
          <p:cNvSpPr txBox="1"/>
          <p:nvPr/>
        </p:nvSpPr>
        <p:spPr>
          <a:xfrm>
            <a:off x="6378213" y="4544044"/>
            <a:ext cx="180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Desconto de 20%</a:t>
            </a:r>
          </a:p>
        </p:txBody>
      </p:sp>
    </p:spTree>
    <p:extLst>
      <p:ext uri="{BB962C8B-B14F-4D97-AF65-F5344CB8AC3E}">
        <p14:creationId xmlns:p14="http://schemas.microsoft.com/office/powerpoint/2010/main" val="223434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>
            <a:extLst>
              <a:ext uri="{FF2B5EF4-FFF2-40B4-BE49-F238E27FC236}">
                <a16:creationId xmlns:a16="http://schemas.microsoft.com/office/drawing/2014/main" id="{8B55DFB5-3F78-8144-8B11-CDABA4831608}"/>
              </a:ext>
            </a:extLst>
          </p:cNvPr>
          <p:cNvSpPr txBox="1"/>
          <p:nvPr/>
        </p:nvSpPr>
        <p:spPr>
          <a:xfrm>
            <a:off x="266008" y="198097"/>
            <a:ext cx="4954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latin typeface="CambriaMath"/>
              </a:rPr>
              <a:t>Ao realizar um checkout, as seguintes regras devem ser seguidas.</a:t>
            </a:r>
            <a:endParaRPr lang="pt-BR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CC5E897-0B58-117C-8C47-A0CD0291C2C8}"/>
              </a:ext>
            </a:extLst>
          </p:cNvPr>
          <p:cNvGrpSpPr/>
          <p:nvPr/>
        </p:nvGrpSpPr>
        <p:grpSpPr>
          <a:xfrm>
            <a:off x="357448" y="1291245"/>
            <a:ext cx="2568815" cy="5368658"/>
            <a:chOff x="3668592" y="1227255"/>
            <a:chExt cx="2568815" cy="5368658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125F798B-4629-6CDF-A1E5-316AD93CC8A0}"/>
                </a:ext>
              </a:extLst>
            </p:cNvPr>
            <p:cNvSpPr/>
            <p:nvPr/>
          </p:nvSpPr>
          <p:spPr>
            <a:xfrm>
              <a:off x="4261589" y="1227255"/>
              <a:ext cx="1404851" cy="442237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CA3C47C-BB55-F3AE-ED3C-CC8857800342}"/>
                </a:ext>
              </a:extLst>
            </p:cNvPr>
            <p:cNvSpPr txBox="1"/>
            <p:nvPr/>
          </p:nvSpPr>
          <p:spPr>
            <a:xfrm>
              <a:off x="4261589" y="5949582"/>
              <a:ext cx="1667880" cy="64633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/>
                <a:t>Quantidade de itens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88E4B9F-C927-BCCC-79E3-3986991FDFEB}"/>
                </a:ext>
              </a:extLst>
            </p:cNvPr>
            <p:cNvSpPr txBox="1"/>
            <p:nvPr/>
          </p:nvSpPr>
          <p:spPr>
            <a:xfrm>
              <a:off x="4655275" y="273583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[</a:t>
              </a:r>
              <a:r>
                <a:rPr lang="pt-BR" u="sng" dirty="0"/>
                <a:t>1,5</a:t>
              </a:r>
              <a:r>
                <a:rPr lang="pt-BR" dirty="0"/>
                <a:t>[</a:t>
              </a: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134A7770-23DA-A93B-0662-2C62140EB5BF}"/>
                </a:ext>
              </a:extLst>
            </p:cNvPr>
            <p:cNvCxnSpPr>
              <a:cxnSpLocks/>
            </p:cNvCxnSpPr>
            <p:nvPr/>
          </p:nvCxnSpPr>
          <p:spPr>
            <a:xfrm>
              <a:off x="3668592" y="3377614"/>
              <a:ext cx="2568815" cy="768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CCF7184-EE5A-29BC-845F-C6CB5671AEF9}"/>
                </a:ext>
              </a:extLst>
            </p:cNvPr>
            <p:cNvSpPr txBox="1"/>
            <p:nvPr/>
          </p:nvSpPr>
          <p:spPr>
            <a:xfrm>
              <a:off x="4474639" y="3999373"/>
              <a:ext cx="1074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]5, </a:t>
              </a:r>
              <a:r>
                <a:rPr lang="pt-BR" sz="1400" dirty="0"/>
                <a:t>infinito</a:t>
              </a:r>
              <a:r>
                <a:rPr lang="pt-BR" dirty="0"/>
                <a:t>]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8EFC700-06E3-99C0-6226-0FB86DA6DF1E}"/>
              </a:ext>
            </a:extLst>
          </p:cNvPr>
          <p:cNvGrpSpPr/>
          <p:nvPr/>
        </p:nvGrpSpPr>
        <p:grpSpPr>
          <a:xfrm>
            <a:off x="2600257" y="1507823"/>
            <a:ext cx="2568815" cy="4935503"/>
            <a:chOff x="3668593" y="1227913"/>
            <a:chExt cx="2568815" cy="4935503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CAFF3CA1-1006-898B-9462-D7CC5C01713D}"/>
                </a:ext>
              </a:extLst>
            </p:cNvPr>
            <p:cNvGrpSpPr/>
            <p:nvPr/>
          </p:nvGrpSpPr>
          <p:grpSpPr>
            <a:xfrm>
              <a:off x="4081080" y="1227913"/>
              <a:ext cx="1802029" cy="4935503"/>
              <a:chOff x="4891569" y="430476"/>
              <a:chExt cx="1802029" cy="4935503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586DA73C-C974-C58E-0333-F6853E6BA0C1}"/>
                  </a:ext>
                </a:extLst>
              </p:cNvPr>
              <p:cNvSpPr/>
              <p:nvPr/>
            </p:nvSpPr>
            <p:spPr>
              <a:xfrm>
                <a:off x="5090159" y="430476"/>
                <a:ext cx="1404851" cy="442237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6BE342CF-CCF2-F2C4-8860-8E1262B957F4}"/>
                  </a:ext>
                </a:extLst>
              </p:cNvPr>
              <p:cNvSpPr txBox="1"/>
              <p:nvPr/>
            </p:nvSpPr>
            <p:spPr>
              <a:xfrm>
                <a:off x="4891569" y="4996647"/>
                <a:ext cx="1802029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Peso do pedido</a:t>
                </a:r>
              </a:p>
            </p:txBody>
          </p:sp>
        </p:grp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61344811-F0C9-DEA8-58B7-3DC44F0D0885}"/>
                </a:ext>
              </a:extLst>
            </p:cNvPr>
            <p:cNvCxnSpPr>
              <a:cxnSpLocks/>
            </p:cNvCxnSpPr>
            <p:nvPr/>
          </p:nvCxnSpPr>
          <p:spPr>
            <a:xfrm>
              <a:off x="3955792" y="2414846"/>
              <a:ext cx="21114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55C6C3A1-4F9C-BE4F-97E0-97DEE99F1D91}"/>
                </a:ext>
              </a:extLst>
            </p:cNvPr>
            <p:cNvSpPr txBox="1"/>
            <p:nvPr/>
          </p:nvSpPr>
          <p:spPr>
            <a:xfrm>
              <a:off x="4646907" y="1574604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[0, 2]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4071D6F8-AF2E-7C6D-B4C1-E363823351A0}"/>
                </a:ext>
              </a:extLst>
            </p:cNvPr>
            <p:cNvSpPr txBox="1"/>
            <p:nvPr/>
          </p:nvSpPr>
          <p:spPr>
            <a:xfrm>
              <a:off x="4617811" y="2659701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]2, 10[</a:t>
              </a: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D91385D-B03B-CDF6-1285-E98B22CFECDC}"/>
                </a:ext>
              </a:extLst>
            </p:cNvPr>
            <p:cNvCxnSpPr>
              <a:cxnSpLocks/>
            </p:cNvCxnSpPr>
            <p:nvPr/>
          </p:nvCxnSpPr>
          <p:spPr>
            <a:xfrm>
              <a:off x="3724937" y="3310358"/>
              <a:ext cx="2512471" cy="1446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5A9393A1-D22A-F310-7D37-80A92C104DB5}"/>
                </a:ext>
              </a:extLst>
            </p:cNvPr>
            <p:cNvSpPr txBox="1"/>
            <p:nvPr/>
          </p:nvSpPr>
          <p:spPr>
            <a:xfrm>
              <a:off x="4529886" y="382282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]10, 50[</a:t>
              </a:r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A688B0B0-422F-CE32-0D5B-C4838C03D118}"/>
                </a:ext>
              </a:extLst>
            </p:cNvPr>
            <p:cNvCxnSpPr>
              <a:cxnSpLocks/>
            </p:cNvCxnSpPr>
            <p:nvPr/>
          </p:nvCxnSpPr>
          <p:spPr>
            <a:xfrm>
              <a:off x="3668593" y="4375737"/>
              <a:ext cx="2568815" cy="768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E978FA3-2CCD-7248-A133-30FF4A2F9A59}"/>
                </a:ext>
              </a:extLst>
            </p:cNvPr>
            <p:cNvSpPr txBox="1"/>
            <p:nvPr/>
          </p:nvSpPr>
          <p:spPr>
            <a:xfrm>
              <a:off x="4415607" y="4636184"/>
              <a:ext cx="1191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]50, </a:t>
              </a:r>
              <a:r>
                <a:rPr lang="pt-BR" sz="1400" dirty="0"/>
                <a:t>infinito</a:t>
              </a:r>
              <a:r>
                <a:rPr lang="pt-BR" dirty="0"/>
                <a:t>]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72646AE1-159C-F33C-F079-0ABE00F86B83}"/>
              </a:ext>
            </a:extLst>
          </p:cNvPr>
          <p:cNvGrpSpPr/>
          <p:nvPr/>
        </p:nvGrpSpPr>
        <p:grpSpPr>
          <a:xfrm>
            <a:off x="4843066" y="1429745"/>
            <a:ext cx="2568815" cy="5091659"/>
            <a:chOff x="3668592" y="1227255"/>
            <a:chExt cx="2568815" cy="5091659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DFEC0DB0-9A05-3594-6B11-D5E481F503DC}"/>
                </a:ext>
              </a:extLst>
            </p:cNvPr>
            <p:cNvGrpSpPr/>
            <p:nvPr/>
          </p:nvGrpSpPr>
          <p:grpSpPr>
            <a:xfrm>
              <a:off x="4261589" y="1227255"/>
              <a:ext cx="1667880" cy="5091659"/>
              <a:chOff x="3147962" y="274320"/>
              <a:chExt cx="1667880" cy="5091659"/>
            </a:xfrm>
            <a:solidFill>
              <a:srgbClr val="92D050"/>
            </a:solidFill>
          </p:grpSpPr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6F9E21D7-9D1C-CC25-6DA0-2D8529BD928D}"/>
                  </a:ext>
                </a:extLst>
              </p:cNvPr>
              <p:cNvSpPr/>
              <p:nvPr/>
            </p:nvSpPr>
            <p:spPr>
              <a:xfrm>
                <a:off x="3147962" y="274320"/>
                <a:ext cx="1404851" cy="442237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6164F16-2BCD-B9CF-9665-D7EB06493A5C}"/>
                  </a:ext>
                </a:extLst>
              </p:cNvPr>
              <p:cNvSpPr txBox="1"/>
              <p:nvPr/>
            </p:nvSpPr>
            <p:spPr>
              <a:xfrm>
                <a:off x="3147962" y="4996647"/>
                <a:ext cx="166788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Itens repetidos</a:t>
                </a:r>
              </a:p>
            </p:txBody>
          </p:sp>
        </p:grp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EA7D47A8-97B0-3B2A-6118-1F0C68F213DA}"/>
                </a:ext>
              </a:extLst>
            </p:cNvPr>
            <p:cNvSpPr txBox="1"/>
            <p:nvPr/>
          </p:nvSpPr>
          <p:spPr>
            <a:xfrm>
              <a:off x="4309603" y="2766612"/>
              <a:ext cx="1404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Sem repetição</a:t>
              </a:r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3624EBAA-2320-0368-1536-D7904381E7A9}"/>
                </a:ext>
              </a:extLst>
            </p:cNvPr>
            <p:cNvCxnSpPr>
              <a:cxnSpLocks/>
            </p:cNvCxnSpPr>
            <p:nvPr/>
          </p:nvCxnSpPr>
          <p:spPr>
            <a:xfrm>
              <a:off x="3668592" y="3377614"/>
              <a:ext cx="2568815" cy="768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A5CCD57-C1CC-708D-DF8C-86436B8DF8AB}"/>
                </a:ext>
              </a:extLst>
            </p:cNvPr>
            <p:cNvSpPr txBox="1"/>
            <p:nvPr/>
          </p:nvSpPr>
          <p:spPr>
            <a:xfrm>
              <a:off x="4285596" y="3726924"/>
              <a:ext cx="1404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Com repetição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987B5C0A-89C5-C20E-48DF-CAEC5F009B2C}"/>
              </a:ext>
            </a:extLst>
          </p:cNvPr>
          <p:cNvGrpSpPr/>
          <p:nvPr/>
        </p:nvGrpSpPr>
        <p:grpSpPr>
          <a:xfrm>
            <a:off x="7085875" y="1507823"/>
            <a:ext cx="2568815" cy="4935503"/>
            <a:chOff x="3697686" y="1227913"/>
            <a:chExt cx="2568815" cy="4935503"/>
          </a:xfrm>
        </p:grpSpPr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5E69455C-1803-3021-C004-727AD4B970E8}"/>
                </a:ext>
              </a:extLst>
            </p:cNvPr>
            <p:cNvGrpSpPr/>
            <p:nvPr/>
          </p:nvGrpSpPr>
          <p:grpSpPr>
            <a:xfrm>
              <a:off x="4081080" y="1227913"/>
              <a:ext cx="1802029" cy="4935503"/>
              <a:chOff x="4891569" y="430476"/>
              <a:chExt cx="1802029" cy="4935503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D370D6D1-19D0-3EA6-1055-4AEC9844631E}"/>
                  </a:ext>
                </a:extLst>
              </p:cNvPr>
              <p:cNvSpPr/>
              <p:nvPr/>
            </p:nvSpPr>
            <p:spPr>
              <a:xfrm>
                <a:off x="5090159" y="430476"/>
                <a:ext cx="1404851" cy="442237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D2398E30-F490-E28D-018A-6EC2D591C7AB}"/>
                  </a:ext>
                </a:extLst>
              </p:cNvPr>
              <p:cNvSpPr txBox="1"/>
              <p:nvPr/>
            </p:nvSpPr>
            <p:spPr>
              <a:xfrm>
                <a:off x="4891569" y="4996647"/>
                <a:ext cx="1802029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Valor do pedido</a:t>
                </a:r>
              </a:p>
            </p:txBody>
          </p:sp>
        </p:grp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6550999A-CB96-26EE-2DD1-5FE44E777288}"/>
                </a:ext>
              </a:extLst>
            </p:cNvPr>
            <p:cNvCxnSpPr>
              <a:cxnSpLocks/>
            </p:cNvCxnSpPr>
            <p:nvPr/>
          </p:nvCxnSpPr>
          <p:spPr>
            <a:xfrm>
              <a:off x="3897284" y="2672541"/>
              <a:ext cx="21114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AEF878F4-94B4-BC5B-4832-D9EC4C4982A8}"/>
                </a:ext>
              </a:extLst>
            </p:cNvPr>
            <p:cNvSpPr txBox="1"/>
            <p:nvPr/>
          </p:nvSpPr>
          <p:spPr>
            <a:xfrm>
              <a:off x="4604342" y="1972967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[1, 500]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CEDE3D6C-D1D7-5006-1A48-41A0B44364BC}"/>
                </a:ext>
              </a:extLst>
            </p:cNvPr>
            <p:cNvSpPr txBox="1"/>
            <p:nvPr/>
          </p:nvSpPr>
          <p:spPr>
            <a:xfrm>
              <a:off x="4371685" y="3105642"/>
              <a:ext cx="1255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]500, 1000[</a:t>
              </a:r>
            </a:p>
          </p:txBody>
        </p: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DD8EDC69-F73A-ADE9-9036-8ABD48634D44}"/>
                </a:ext>
              </a:extLst>
            </p:cNvPr>
            <p:cNvCxnSpPr>
              <a:cxnSpLocks/>
            </p:cNvCxnSpPr>
            <p:nvPr/>
          </p:nvCxnSpPr>
          <p:spPr>
            <a:xfrm>
              <a:off x="3697686" y="3991416"/>
              <a:ext cx="2568815" cy="768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DC226EB6-1637-DF74-026F-7E0BCDD016D0}"/>
                </a:ext>
              </a:extLst>
            </p:cNvPr>
            <p:cNvSpPr txBox="1"/>
            <p:nvPr/>
          </p:nvSpPr>
          <p:spPr>
            <a:xfrm>
              <a:off x="4371685" y="4423350"/>
              <a:ext cx="126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]1000, </a:t>
              </a:r>
              <a:r>
                <a:rPr lang="pt-BR" sz="1200" dirty="0"/>
                <a:t>infinito</a:t>
              </a:r>
              <a:r>
                <a:rPr lang="pt-BR" sz="1600" dirty="0"/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0071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98</TotalTime>
  <Words>217</Words>
  <Application>Microsoft Office PowerPoint</Application>
  <PresentationFormat>Papel A4 (210 x 297 mm)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Lucena</dc:creator>
  <cp:lastModifiedBy>Leonardo Lucena</cp:lastModifiedBy>
  <cp:revision>5</cp:revision>
  <dcterms:created xsi:type="dcterms:W3CDTF">2023-12-08T15:03:55Z</dcterms:created>
  <dcterms:modified xsi:type="dcterms:W3CDTF">2023-12-08T16:42:29Z</dcterms:modified>
</cp:coreProperties>
</file>