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2D1F-1001-5053-0849-4919AEAB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16E10-A8B1-1C1B-62E3-D1DFBBC2F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0ED8-F0DB-412B-57E2-102651DF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653C-9E83-92B5-84BC-5C940D43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5002-87D0-1BAE-B00E-FEC0BD23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9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0E0E-8D5F-9399-1F16-F9ACD179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AB0A8-0B13-B54C-4A82-A44E3AFF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A9D4-A4DC-8D82-30F8-AE44023A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9DE2-250C-6E36-6580-E1149992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48A4-DB21-D4FE-0E0C-8DDCC892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6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507E3-DF92-D38C-C0E9-4859F05D5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1308F-F4B3-4B23-B218-3E3899B41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C26F-21E8-A910-9A7C-1694E823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19F3-3FC3-FF78-1B05-F18DA6B9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68E0-C805-6F8D-0B9E-60139E23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0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992F-C445-BFB2-85B2-B8836D5E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0EB8-7804-9C20-AAE4-30B9EF5C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B0E6-849E-1E39-8531-10FEDF14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D8376-B800-8C92-EE83-04B212BF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5C11-352D-9880-648C-B51B1798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5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74C8-2135-742C-9E8B-379E1C68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F6C9-C56C-74E8-FC30-D3832B74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6A15-0256-8276-3BB3-E6AD685C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5EF9-186C-5910-E204-FF320626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9389-6F0C-625C-5EEB-B23BA2E7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C02A-1FCE-01AD-2767-408A45A6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3906-9201-CE06-0187-B1A5466C1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CE142-6246-81C3-BA59-51F3F066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DAB9-6724-525B-360D-A168B1DD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5365-66E6-F18D-5F54-A7B40A68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20B33-0400-3A81-696D-2CACE613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81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D80A-CD27-8053-F31E-10CF95CB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5C49F-03CD-21B7-7074-3A04A2D6B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B6FC3-E946-BFAD-14AA-234B0F2F4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C6DFD-2132-8BFF-ADB0-DC977FB30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5E9BC-4790-CC2A-524E-55E68BD3B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D2169-CE70-06F3-951B-C1681957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C297B-0027-9704-8DDA-4DF9671B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FDAE3-B2E3-2898-0140-E22202E7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FEE-9239-6480-2639-33EB705C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DEE3C-DCB0-F0BC-9805-03D8EA99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9E0EA-5D20-45D6-F92B-82A96A70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8E5F-1446-0891-1958-D93DB09D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80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5BC59-4DB3-9B6A-4C2F-FB150FE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069C0-237F-F91C-71FB-EB54582A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92688-F673-F979-E597-276530D1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87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EF40-2DA6-DD38-985C-99AF13B7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E520-32EA-FB17-15F4-FB08C306B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697E7-C832-07CD-2F0E-4888DE3ED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3D89D-D6EF-88A3-475D-88030D91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8578-3B9E-5E03-662E-C2CB217E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C2935-9D8D-F427-E118-C0B58724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9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94CA-D5FA-A0EA-EB03-538F5D62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3ACFA-4050-16BE-933B-2B22651FF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4807-2E06-358E-E036-4D18D93A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3CD67-D269-86CC-369F-97655CF9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7EDF-2154-72A7-7715-EDF7F552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9F8E-AB1A-5927-88DD-700E3143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8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2FCBC-72BF-F656-E592-30C71710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E805-E360-9691-C785-FE3A2F0E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3CDB-03D3-6E58-9643-379791951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F448-4F09-402C-914F-B92E6AB00FF0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4B7F-9FE5-3739-CDD9-8600F75E5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12E5-8F20-0E34-C6EE-6D8B7B6F0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8535-7696-4DC6-92AF-808579A9C4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5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1088-F36E-F212-736E-17C90CF8D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C# 10 | </a:t>
            </a:r>
            <a:r>
              <a:rPr lang="pt-BR" dirty="0" err="1"/>
              <a:t>Ultimate</a:t>
            </a:r>
            <a:r>
              <a:rPr lang="pt-BR" dirty="0"/>
              <a:t> </a:t>
            </a:r>
            <a:r>
              <a:rPr lang="pt-BR" dirty="0" err="1"/>
              <a:t>Guide</a:t>
            </a:r>
            <a:br>
              <a:rPr lang="pt-BR" dirty="0"/>
            </a:br>
            <a:r>
              <a:rPr lang="pt-BR" dirty="0" err="1"/>
              <a:t>Beginner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Advanced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38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736F-F746-9CF7-BC7F-93A8B42D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1.6 .NET Framework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2EF0AE-9866-1424-C5F4-EE48BE6EC8D8}"/>
              </a:ext>
            </a:extLst>
          </p:cNvPr>
          <p:cNvSpPr/>
          <p:nvPr/>
        </p:nvSpPr>
        <p:spPr>
          <a:xfrm>
            <a:off x="238541" y="1611176"/>
            <a:ext cx="1974574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C#.NET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349EC-C0B8-9CB8-6DAC-ED454238A8DD}"/>
              </a:ext>
            </a:extLst>
          </p:cNvPr>
          <p:cNvSpPr/>
          <p:nvPr/>
        </p:nvSpPr>
        <p:spPr>
          <a:xfrm>
            <a:off x="2696819" y="1611176"/>
            <a:ext cx="1974574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VB.NET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57FF5-38B0-ACD6-8EDA-FD5D62EFA9FC}"/>
              </a:ext>
            </a:extLst>
          </p:cNvPr>
          <p:cNvSpPr/>
          <p:nvPr/>
        </p:nvSpPr>
        <p:spPr>
          <a:xfrm>
            <a:off x="5155097" y="1611175"/>
            <a:ext cx="1974574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VC++.NET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88CC6-44BE-480D-6413-DA34B977220D}"/>
              </a:ext>
            </a:extLst>
          </p:cNvPr>
          <p:cNvSpPr/>
          <p:nvPr/>
        </p:nvSpPr>
        <p:spPr>
          <a:xfrm>
            <a:off x="7613375" y="1611175"/>
            <a:ext cx="1974574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err="1"/>
              <a:t>Others</a:t>
            </a:r>
            <a:endParaRPr lang="pt-BR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9DA4AC-129E-2BF7-778C-803613636649}"/>
              </a:ext>
            </a:extLst>
          </p:cNvPr>
          <p:cNvSpPr/>
          <p:nvPr/>
        </p:nvSpPr>
        <p:spPr>
          <a:xfrm>
            <a:off x="238541" y="2509015"/>
            <a:ext cx="9349408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Common </a:t>
            </a:r>
            <a:r>
              <a:rPr lang="pt-BR" sz="2400" b="1" dirty="0" err="1"/>
              <a:t>Language</a:t>
            </a:r>
            <a:r>
              <a:rPr lang="pt-BR" sz="2400" b="1" dirty="0"/>
              <a:t> </a:t>
            </a:r>
            <a:r>
              <a:rPr lang="pt-BR" sz="2400" b="1" dirty="0" err="1"/>
              <a:t>Specification</a:t>
            </a:r>
            <a:r>
              <a:rPr lang="pt-BR" sz="2400" b="1" dirty="0"/>
              <a:t> (CLS)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F6311-B3BA-AF1E-B03E-97E443ACEB52}"/>
              </a:ext>
            </a:extLst>
          </p:cNvPr>
          <p:cNvSpPr/>
          <p:nvPr/>
        </p:nvSpPr>
        <p:spPr>
          <a:xfrm>
            <a:off x="238541" y="3403538"/>
            <a:ext cx="1974574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err="1"/>
              <a:t>Win</a:t>
            </a:r>
            <a:r>
              <a:rPr lang="pt-BR" sz="2400" b="1" dirty="0"/>
              <a:t> </a:t>
            </a:r>
            <a:r>
              <a:rPr lang="pt-BR" sz="2400" b="1" dirty="0" err="1"/>
              <a:t>Forms</a:t>
            </a:r>
            <a:endParaRPr lang="pt-BR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6B474-4644-9512-711E-033E517CE43C}"/>
              </a:ext>
            </a:extLst>
          </p:cNvPr>
          <p:cNvSpPr/>
          <p:nvPr/>
        </p:nvSpPr>
        <p:spPr>
          <a:xfrm>
            <a:off x="2696819" y="3403538"/>
            <a:ext cx="1974574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ASP.NET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622C8-181B-7825-B4E9-ACD43140E9CC}"/>
              </a:ext>
            </a:extLst>
          </p:cNvPr>
          <p:cNvSpPr/>
          <p:nvPr/>
        </p:nvSpPr>
        <p:spPr>
          <a:xfrm>
            <a:off x="5155097" y="3403537"/>
            <a:ext cx="1974574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WPF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02BE5D-2686-2D99-91CC-7F56880623DA}"/>
              </a:ext>
            </a:extLst>
          </p:cNvPr>
          <p:cNvSpPr/>
          <p:nvPr/>
        </p:nvSpPr>
        <p:spPr>
          <a:xfrm>
            <a:off x="7613375" y="3403537"/>
            <a:ext cx="1974574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err="1"/>
              <a:t>Others</a:t>
            </a:r>
            <a:endParaRPr lang="pt-BR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2D04C-DF71-F4D8-1633-7B266C9F919D}"/>
              </a:ext>
            </a:extLst>
          </p:cNvPr>
          <p:cNvSpPr/>
          <p:nvPr/>
        </p:nvSpPr>
        <p:spPr>
          <a:xfrm>
            <a:off x="238541" y="4298059"/>
            <a:ext cx="9349408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ADO.NET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322CD8-1B70-E835-EC09-C5DE9F8B1115}"/>
              </a:ext>
            </a:extLst>
          </p:cNvPr>
          <p:cNvSpPr/>
          <p:nvPr/>
        </p:nvSpPr>
        <p:spPr>
          <a:xfrm>
            <a:off x="238541" y="5192580"/>
            <a:ext cx="9349408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Base </a:t>
            </a:r>
            <a:r>
              <a:rPr lang="pt-BR" sz="2400" b="1" dirty="0" err="1"/>
              <a:t>Class</a:t>
            </a:r>
            <a:r>
              <a:rPr lang="pt-BR" sz="2400" b="1" dirty="0"/>
              <a:t> 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33ECE8-F6C7-1A17-87DD-D943BE4CAAFE}"/>
              </a:ext>
            </a:extLst>
          </p:cNvPr>
          <p:cNvSpPr/>
          <p:nvPr/>
        </p:nvSpPr>
        <p:spPr>
          <a:xfrm>
            <a:off x="238541" y="6087101"/>
            <a:ext cx="9349408" cy="5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Common </a:t>
            </a:r>
            <a:r>
              <a:rPr lang="pt-BR" sz="2400" b="1" dirty="0" err="1"/>
              <a:t>Language</a:t>
            </a:r>
            <a:r>
              <a:rPr lang="pt-BR" sz="2400" b="1" dirty="0"/>
              <a:t> </a:t>
            </a:r>
            <a:r>
              <a:rPr lang="pt-BR" sz="2400" b="1" dirty="0" err="1"/>
              <a:t>Runtime</a:t>
            </a:r>
            <a:endParaRPr lang="pt-BR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5CFB12-0116-6CAB-5B34-2B8972B89F33}"/>
              </a:ext>
            </a:extLst>
          </p:cNvPr>
          <p:cNvSpPr/>
          <p:nvPr/>
        </p:nvSpPr>
        <p:spPr>
          <a:xfrm>
            <a:off x="92765" y="3234576"/>
            <a:ext cx="9674087" cy="274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A297FD-1587-039C-28D8-68D8AA5DCB92}"/>
              </a:ext>
            </a:extLst>
          </p:cNvPr>
          <p:cNvSpPr/>
          <p:nvPr/>
        </p:nvSpPr>
        <p:spPr>
          <a:xfrm>
            <a:off x="10091532" y="3724383"/>
            <a:ext cx="1683024" cy="1762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FCL</a:t>
            </a:r>
          </a:p>
          <a:p>
            <a:pPr algn="ctr"/>
            <a:r>
              <a:rPr lang="pt-BR" dirty="0"/>
              <a:t>(Framework </a:t>
            </a:r>
            <a:r>
              <a:rPr lang="pt-BR" dirty="0" err="1"/>
              <a:t>Class</a:t>
            </a:r>
            <a:r>
              <a:rPr lang="pt-BR" dirty="0"/>
              <a:t> Library)</a:t>
            </a:r>
          </a:p>
        </p:txBody>
      </p:sp>
    </p:spTree>
    <p:extLst>
      <p:ext uri="{BB962C8B-B14F-4D97-AF65-F5344CB8AC3E}">
        <p14:creationId xmlns:p14="http://schemas.microsoft.com/office/powerpoint/2010/main" val="345763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BEC-D624-89A3-3A8D-0A703E1E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BCL (Base </a:t>
            </a:r>
            <a:r>
              <a:rPr lang="pt-BR" dirty="0" err="1"/>
              <a:t>Class</a:t>
            </a:r>
            <a:r>
              <a:rPr lang="pt-BR" dirty="0"/>
              <a:t> Library)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Contains</a:t>
            </a:r>
            <a:r>
              <a:rPr lang="pt-BR" dirty="0"/>
              <a:t> a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pre-defined</a:t>
            </a:r>
            <a:r>
              <a:rPr lang="pt-BR" dirty="0"/>
              <a:t> classes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in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.NET apps &amp; </a:t>
            </a:r>
            <a:r>
              <a:rPr lang="pt-BR" dirty="0" err="1"/>
              <a:t>languages</a:t>
            </a:r>
            <a:r>
              <a:rPr lang="pt-BR" dirty="0"/>
              <a:t> for general I/O </a:t>
            </a:r>
            <a:r>
              <a:rPr lang="pt-BR" dirty="0" err="1"/>
              <a:t>operations</a:t>
            </a:r>
            <a:r>
              <a:rPr lang="pt-BR" dirty="0"/>
              <a:t>,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conversion</a:t>
            </a:r>
            <a:r>
              <a:rPr lang="pt-BR" dirty="0"/>
              <a:t>, </a:t>
            </a:r>
            <a:r>
              <a:rPr lang="pt-BR" dirty="0" err="1"/>
              <a:t>creation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threads etc.</a:t>
            </a:r>
          </a:p>
          <a:p>
            <a:r>
              <a:rPr lang="pt-BR" dirty="0" err="1"/>
              <a:t>Ex</a:t>
            </a:r>
            <a:r>
              <a:rPr lang="pt-BR" dirty="0"/>
              <a:t>: Console,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StringBuilder</a:t>
            </a:r>
            <a:r>
              <a:rPr lang="pt-BR" dirty="0"/>
              <a:t>, </a:t>
            </a:r>
            <a:r>
              <a:rPr lang="pt-BR" dirty="0" err="1"/>
              <a:t>Convert</a:t>
            </a:r>
            <a:r>
              <a:rPr lang="pt-BR" dirty="0"/>
              <a:t>, Thread,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31BC1-561E-4A72-FA65-3BE1708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1.6 .NET Framework </a:t>
            </a:r>
            <a:r>
              <a:rPr lang="pt-BR" dirty="0" err="1"/>
              <a:t>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39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BEC-D624-89A3-3A8D-0A703E1E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ADO.NET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Contains</a:t>
            </a:r>
            <a:r>
              <a:rPr lang="pt-BR" dirty="0"/>
              <a:t> a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pre-defined</a:t>
            </a:r>
            <a:r>
              <a:rPr lang="pt-BR" dirty="0"/>
              <a:t> classes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in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.NET apps &amp; </a:t>
            </a:r>
            <a:r>
              <a:rPr lang="pt-BR" dirty="0" err="1"/>
              <a:t>languages</a:t>
            </a:r>
            <a:r>
              <a:rPr lang="pt-BR" dirty="0"/>
              <a:t> for </a:t>
            </a:r>
            <a:r>
              <a:rPr lang="pt-BR" dirty="0" err="1"/>
              <a:t>connecting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databases</a:t>
            </a:r>
            <a:r>
              <a:rPr lang="pt-BR" dirty="0"/>
              <a:t>, </a:t>
            </a:r>
            <a:r>
              <a:rPr lang="pt-BR" dirty="0" err="1"/>
              <a:t>retrieving</a:t>
            </a:r>
            <a:r>
              <a:rPr lang="pt-BR" dirty="0"/>
              <a:t> data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databases</a:t>
            </a:r>
            <a:r>
              <a:rPr lang="pt-BR" dirty="0"/>
              <a:t>, </a:t>
            </a:r>
            <a:r>
              <a:rPr lang="pt-BR" dirty="0" err="1"/>
              <a:t>inserting</a:t>
            </a:r>
            <a:r>
              <a:rPr lang="pt-BR" dirty="0"/>
              <a:t>, </a:t>
            </a:r>
            <a:r>
              <a:rPr lang="pt-BR" dirty="0" err="1"/>
              <a:t>updating</a:t>
            </a:r>
            <a:r>
              <a:rPr lang="pt-BR" dirty="0"/>
              <a:t>...</a:t>
            </a:r>
          </a:p>
          <a:p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SqlConnection</a:t>
            </a:r>
            <a:r>
              <a:rPr lang="pt-BR" dirty="0"/>
              <a:t>, </a:t>
            </a:r>
            <a:r>
              <a:rPr lang="pt-BR" dirty="0" err="1"/>
              <a:t>SqlCommand</a:t>
            </a:r>
            <a:r>
              <a:rPr lang="pt-BR" dirty="0"/>
              <a:t>, </a:t>
            </a:r>
            <a:r>
              <a:rPr lang="pt-BR" dirty="0" err="1"/>
              <a:t>SqlDataAdapter</a:t>
            </a:r>
            <a:r>
              <a:rPr lang="pt-BR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31BC1-561E-4A72-FA65-3BE1708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1.6 .NET Framework </a:t>
            </a:r>
            <a:r>
              <a:rPr lang="pt-BR" dirty="0" err="1"/>
              <a:t>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73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BEC-D624-89A3-3A8D-0A703E1E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Win</a:t>
            </a:r>
            <a:r>
              <a:rPr lang="pt-BR" dirty="0"/>
              <a:t> </a:t>
            </a:r>
            <a:r>
              <a:rPr lang="pt-BR" dirty="0" err="1"/>
              <a:t>Forms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Contains</a:t>
            </a:r>
            <a:r>
              <a:rPr lang="pt-BR" dirty="0"/>
              <a:t> a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pre-defined</a:t>
            </a:r>
            <a:r>
              <a:rPr lang="pt-BR" dirty="0"/>
              <a:t> classes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in Windows GUI apps for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GUI </a:t>
            </a:r>
            <a:r>
              <a:rPr lang="pt-BR" dirty="0" err="1"/>
              <a:t>elements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dirty="0" err="1"/>
              <a:t>form</a:t>
            </a:r>
            <a:r>
              <a:rPr lang="pt-BR" dirty="0"/>
              <a:t>, </a:t>
            </a:r>
            <a:r>
              <a:rPr lang="pt-BR" dirty="0" err="1"/>
              <a:t>textbox</a:t>
            </a:r>
            <a:r>
              <a:rPr lang="pt-BR" dirty="0"/>
              <a:t>, </a:t>
            </a:r>
            <a:r>
              <a:rPr lang="pt-BR" dirty="0" err="1"/>
              <a:t>button</a:t>
            </a:r>
            <a:r>
              <a:rPr lang="pt-BR" dirty="0"/>
              <a:t>, </a:t>
            </a:r>
            <a:r>
              <a:rPr lang="pt-BR" dirty="0" err="1"/>
              <a:t>checkbox</a:t>
            </a:r>
            <a:r>
              <a:rPr lang="pt-BR" dirty="0"/>
              <a:t>, etc.</a:t>
            </a:r>
          </a:p>
          <a:p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Form</a:t>
            </a:r>
            <a:r>
              <a:rPr lang="pt-BR" dirty="0"/>
              <a:t>, </a:t>
            </a:r>
            <a:r>
              <a:rPr lang="pt-BR" dirty="0" err="1"/>
              <a:t>Label</a:t>
            </a:r>
            <a:r>
              <a:rPr lang="pt-BR" dirty="0"/>
              <a:t>, Button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31BC1-561E-4A72-FA65-3BE1708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1.6 .NET Framework </a:t>
            </a:r>
            <a:r>
              <a:rPr lang="pt-BR" dirty="0" err="1"/>
              <a:t>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61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BEC-D624-89A3-3A8D-0A703E1E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Windows </a:t>
            </a:r>
            <a:r>
              <a:rPr lang="pt-BR" dirty="0" err="1"/>
              <a:t>Presentation</a:t>
            </a:r>
            <a:r>
              <a:rPr lang="pt-BR" dirty="0"/>
              <a:t> Foundation (WPF)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Contains</a:t>
            </a:r>
            <a:r>
              <a:rPr lang="pt-BR" dirty="0"/>
              <a:t> a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pre-defined</a:t>
            </a:r>
            <a:r>
              <a:rPr lang="pt-BR" dirty="0"/>
              <a:t> classes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in Rich Windows GUI apps for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GUI </a:t>
            </a:r>
            <a:r>
              <a:rPr lang="pt-BR" dirty="0" err="1"/>
              <a:t>elements</a:t>
            </a:r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Form</a:t>
            </a:r>
            <a:r>
              <a:rPr lang="pt-BR" dirty="0"/>
              <a:t>, </a:t>
            </a:r>
            <a:r>
              <a:rPr lang="pt-BR" dirty="0" err="1"/>
              <a:t>Label</a:t>
            </a:r>
            <a:r>
              <a:rPr lang="pt-BR" dirty="0"/>
              <a:t>, Button</a:t>
            </a:r>
          </a:p>
          <a:p>
            <a:r>
              <a:rPr lang="pt-BR" dirty="0" err="1"/>
              <a:t>Technically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graphically</a:t>
            </a:r>
            <a:r>
              <a:rPr lang="pt-BR" dirty="0"/>
              <a:t>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Winforms</a:t>
            </a:r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31BC1-561E-4A72-FA65-3BE1708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1.6 .NET Framework </a:t>
            </a:r>
            <a:r>
              <a:rPr lang="pt-BR" dirty="0" err="1"/>
              <a:t>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49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BEC-D624-89A3-3A8D-0A703E1E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ASP.NET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Contains</a:t>
            </a:r>
            <a:r>
              <a:rPr lang="pt-BR" dirty="0"/>
              <a:t> a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pre-defined</a:t>
            </a:r>
            <a:r>
              <a:rPr lang="pt-BR" dirty="0"/>
              <a:t> classes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in web apps for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GUI </a:t>
            </a:r>
            <a:r>
              <a:rPr lang="pt-BR" dirty="0" err="1"/>
              <a:t>elements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as </a:t>
            </a:r>
            <a:r>
              <a:rPr lang="pt-BR" dirty="0" err="1"/>
              <a:t>page</a:t>
            </a:r>
            <a:r>
              <a:rPr lang="pt-BR" dirty="0"/>
              <a:t>, </a:t>
            </a:r>
            <a:r>
              <a:rPr lang="pt-BR" dirty="0" err="1"/>
              <a:t>textbox</a:t>
            </a:r>
            <a:r>
              <a:rPr lang="pt-BR" dirty="0"/>
              <a:t>, </a:t>
            </a:r>
            <a:r>
              <a:rPr lang="pt-BR" dirty="0" err="1"/>
              <a:t>button</a:t>
            </a:r>
            <a:r>
              <a:rPr lang="pt-BR" dirty="0"/>
              <a:t>...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31BC1-561E-4A72-FA65-3BE1708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1.6 .NET Framework </a:t>
            </a:r>
            <a:r>
              <a:rPr lang="pt-BR" dirty="0" err="1"/>
              <a:t>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7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BEC-D624-89A3-3A8D-0A703E1E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CLS (Common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Specification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Contains</a:t>
            </a:r>
            <a:r>
              <a:rPr lang="pt-BR" dirty="0"/>
              <a:t> a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rules</a:t>
            </a:r>
            <a:r>
              <a:rPr lang="pt-BR" dirty="0"/>
              <a:t> (</a:t>
            </a:r>
            <a:r>
              <a:rPr lang="pt-BR" dirty="0" err="1"/>
              <a:t>concepts</a:t>
            </a:r>
            <a:r>
              <a:rPr lang="pt-BR" dirty="0"/>
              <a:t>) </a:t>
            </a:r>
            <a:r>
              <a:rPr lang="pt-BR" dirty="0" err="1"/>
              <a:t>that</a:t>
            </a:r>
            <a:r>
              <a:rPr lang="pt-BR" dirty="0"/>
              <a:t> are common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.NET </a:t>
            </a:r>
            <a:r>
              <a:rPr lang="pt-BR" dirty="0" err="1"/>
              <a:t>languages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as C#.NET, VB.NET etc...</a:t>
            </a:r>
          </a:p>
          <a:p>
            <a:r>
              <a:rPr lang="pt-BR" dirty="0"/>
              <a:t>Common </a:t>
            </a:r>
            <a:r>
              <a:rPr lang="pt-BR" dirty="0" err="1"/>
              <a:t>rules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CLS</a:t>
            </a:r>
          </a:p>
          <a:p>
            <a:pPr lvl="1"/>
            <a:r>
              <a:rPr lang="pt-BR" dirty="0"/>
              <a:t>CTS (Common </a:t>
            </a:r>
            <a:r>
              <a:rPr lang="pt-BR" dirty="0" err="1"/>
              <a:t>Type</a:t>
            </a:r>
            <a:r>
              <a:rPr lang="pt-BR" dirty="0"/>
              <a:t> System): </a:t>
            </a:r>
            <a:r>
              <a:rPr lang="pt-BR" dirty="0" err="1"/>
              <a:t>contains</a:t>
            </a:r>
            <a:r>
              <a:rPr lang="pt-BR" dirty="0"/>
              <a:t> data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as Int32, Int64, Single, Double, </a:t>
            </a:r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Classes &amp; </a:t>
            </a:r>
            <a:r>
              <a:rPr lang="pt-BR" dirty="0" err="1"/>
              <a:t>Objects</a:t>
            </a:r>
            <a:endParaRPr lang="pt-BR" dirty="0"/>
          </a:p>
          <a:p>
            <a:pPr lvl="1"/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Variables</a:t>
            </a:r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31BC1-561E-4A72-FA65-3BE1708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1.6 .NET Framework </a:t>
            </a:r>
            <a:r>
              <a:rPr lang="pt-BR" dirty="0" err="1"/>
              <a:t>Architecture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89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BEC-D624-89A3-3A8D-0A703E1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r>
              <a:rPr lang="pt-BR" dirty="0"/>
              <a:t>C# </a:t>
            </a:r>
            <a:r>
              <a:rPr lang="pt-BR" dirty="0" err="1"/>
              <a:t>is</a:t>
            </a:r>
            <a:r>
              <a:rPr lang="pt-BR" dirty="0"/>
              <a:t> a general-</a:t>
            </a:r>
            <a:r>
              <a:rPr lang="pt-BR" dirty="0" err="1"/>
              <a:t>purpose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Microsoft </a:t>
            </a:r>
            <a:r>
              <a:rPr lang="pt-BR" dirty="0" err="1"/>
              <a:t>introduced</a:t>
            </a:r>
            <a:r>
              <a:rPr lang="pt-BR" dirty="0"/>
              <a:t> in 2002.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for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console apps, Windows GUI apps </a:t>
            </a:r>
            <a:r>
              <a:rPr lang="pt-BR" dirty="0" err="1"/>
              <a:t>and</a:t>
            </a:r>
            <a:r>
              <a:rPr lang="pt-BR" dirty="0"/>
              <a:t> Windows </a:t>
            </a:r>
            <a:r>
              <a:rPr lang="pt-BR" dirty="0" err="1"/>
              <a:t>services</a:t>
            </a:r>
            <a:r>
              <a:rPr lang="pt-BR" dirty="0"/>
              <a:t>. Use in </a:t>
            </a:r>
            <a:r>
              <a:rPr lang="pt-BR" dirty="0" err="1"/>
              <a:t>combination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ASP.NET for web apps,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Xamarin</a:t>
            </a:r>
            <a:r>
              <a:rPr lang="pt-BR" dirty="0"/>
              <a:t> for mobile apps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Features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Oriented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(OOP) </a:t>
            </a:r>
            <a:r>
              <a:rPr lang="pt-BR" dirty="0" err="1"/>
              <a:t>Language</a:t>
            </a:r>
            <a:endParaRPr lang="pt-BR" dirty="0"/>
          </a:p>
          <a:p>
            <a:pPr lvl="1"/>
            <a:r>
              <a:rPr lang="pt-BR" dirty="0"/>
              <a:t>Case </a:t>
            </a:r>
            <a:r>
              <a:rPr lang="pt-BR" dirty="0" err="1"/>
              <a:t>Sensitive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  <a:p>
            <a:pPr lvl="1"/>
            <a:r>
              <a:rPr lang="pt-BR" dirty="0" err="1"/>
              <a:t>Strongly-Typed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  <a:p>
            <a:pPr lvl="1"/>
            <a:r>
              <a:rPr lang="pt-BR" dirty="0" err="1"/>
              <a:t>Compiler-based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  <a:p>
            <a:pPr lvl="1"/>
            <a:r>
              <a:rPr lang="pt-BR" dirty="0" err="1"/>
              <a:t>Compiled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CLI (</a:t>
            </a:r>
            <a:r>
              <a:rPr lang="pt-BR" dirty="0" err="1"/>
              <a:t>to</a:t>
            </a:r>
            <a:r>
              <a:rPr lang="pt-BR" dirty="0"/>
              <a:t> IL), </a:t>
            </a:r>
            <a:r>
              <a:rPr lang="pt-BR" dirty="0" err="1"/>
              <a:t>executed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CLR (JIT)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31BC1-561E-4A72-FA65-3BE1708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1.10 </a:t>
            </a:r>
            <a:r>
              <a:rPr lang="pt-BR" dirty="0" err="1"/>
              <a:t>Introduction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C#</a:t>
            </a:r>
          </a:p>
        </p:txBody>
      </p:sp>
    </p:spTree>
    <p:extLst>
      <p:ext uri="{BB962C8B-B14F-4D97-AF65-F5344CB8AC3E}">
        <p14:creationId xmlns:p14="http://schemas.microsoft.com/office/powerpoint/2010/main" val="386476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BEC-D624-89A3-3A8D-0A703E1E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r>
              <a:rPr lang="pt-BR" b="1" dirty="0" err="1"/>
              <a:t>camelCase</a:t>
            </a:r>
            <a:r>
              <a:rPr lang="pt-BR" dirty="0"/>
              <a:t>: for </a:t>
            </a:r>
            <a:r>
              <a:rPr lang="pt-BR" dirty="0" err="1"/>
              <a:t>all</a:t>
            </a:r>
            <a:r>
              <a:rPr lang="pt-BR" dirty="0"/>
              <a:t> local </a:t>
            </a: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  <a:p>
            <a:endParaRPr lang="pt-BR" dirty="0"/>
          </a:p>
          <a:p>
            <a:r>
              <a:rPr lang="pt-BR" b="1" dirty="0" err="1"/>
              <a:t>PascalCase</a:t>
            </a:r>
            <a:r>
              <a:rPr lang="pt-BR" dirty="0"/>
              <a:t>: for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names</a:t>
            </a:r>
            <a:r>
              <a:rPr lang="pt-BR" dirty="0"/>
              <a:t>, </a:t>
            </a:r>
            <a:r>
              <a:rPr lang="pt-BR" dirty="0" err="1"/>
              <a:t>structure</a:t>
            </a:r>
            <a:r>
              <a:rPr lang="pt-BR" dirty="0"/>
              <a:t> </a:t>
            </a:r>
            <a:r>
              <a:rPr lang="pt-BR" dirty="0" err="1"/>
              <a:t>names</a:t>
            </a:r>
            <a:r>
              <a:rPr lang="pt-BR" dirty="0"/>
              <a:t>, </a:t>
            </a:r>
            <a:r>
              <a:rPr lang="pt-BR" dirty="0" err="1"/>
              <a:t>namspace</a:t>
            </a:r>
            <a:r>
              <a:rPr lang="pt-BR" dirty="0"/>
              <a:t> </a:t>
            </a:r>
            <a:r>
              <a:rPr lang="pt-BR" dirty="0" err="1"/>
              <a:t>names</a:t>
            </a:r>
            <a:r>
              <a:rPr lang="pt-BR" dirty="0"/>
              <a:t>, </a:t>
            </a:r>
            <a:r>
              <a:rPr lang="pt-BR" dirty="0" err="1"/>
              <a:t>field</a:t>
            </a:r>
            <a:r>
              <a:rPr lang="pt-BR" dirty="0"/>
              <a:t> </a:t>
            </a:r>
            <a:r>
              <a:rPr lang="pt-BR" dirty="0" err="1"/>
              <a:t>names</a:t>
            </a:r>
            <a:r>
              <a:rPr lang="pt-BR" dirty="0"/>
              <a:t>,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names</a:t>
            </a:r>
            <a:r>
              <a:rPr lang="pt-BR" dirty="0"/>
              <a:t>, 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names</a:t>
            </a:r>
            <a:endParaRPr lang="pt-BR" dirty="0"/>
          </a:p>
          <a:p>
            <a:endParaRPr lang="pt-BR" dirty="0"/>
          </a:p>
          <a:p>
            <a:r>
              <a:rPr lang="pt-BR" b="1" dirty="0" err="1"/>
              <a:t>IPascalCase</a:t>
            </a:r>
            <a:r>
              <a:rPr lang="pt-BR" dirty="0"/>
              <a:t>: for </a:t>
            </a:r>
            <a:r>
              <a:rPr lang="pt-BR" dirty="0" err="1"/>
              <a:t>all</a:t>
            </a:r>
            <a:r>
              <a:rPr lang="pt-BR" dirty="0"/>
              <a:t> interface </a:t>
            </a:r>
            <a:r>
              <a:rPr lang="pt-BR" dirty="0" err="1"/>
              <a:t>names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_</a:t>
            </a:r>
            <a:r>
              <a:rPr lang="pt-BR" b="1" dirty="0" err="1"/>
              <a:t>camelCase</a:t>
            </a:r>
            <a:r>
              <a:rPr lang="pt-BR" dirty="0"/>
              <a:t>: for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fields</a:t>
            </a:r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31BC1-561E-4A72-FA65-3BE1708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1.15 C# </a:t>
            </a:r>
            <a:r>
              <a:rPr lang="pt-BR" dirty="0" err="1"/>
              <a:t>Naming</a:t>
            </a:r>
            <a:r>
              <a:rPr lang="pt-BR" dirty="0"/>
              <a:t> </a:t>
            </a:r>
            <a:r>
              <a:rPr lang="pt-BR" dirty="0" err="1"/>
              <a:t>Conventions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74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631BC1-561E-4A72-FA65-3BE1708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1.17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C#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43680-F735-2E79-3F7C-3515B41F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41" y="1779121"/>
            <a:ext cx="7955115" cy="410995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22FD1AF-EAD2-9965-C3F6-381EA06D5A86}"/>
              </a:ext>
            </a:extLst>
          </p:cNvPr>
          <p:cNvSpPr/>
          <p:nvPr/>
        </p:nvSpPr>
        <p:spPr>
          <a:xfrm>
            <a:off x="3884103" y="4395831"/>
            <a:ext cx="184558" cy="427839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C875C-1B16-A887-B3C3-56D50327B180}"/>
              </a:ext>
            </a:extLst>
          </p:cNvPr>
          <p:cNvSpPr txBox="1"/>
          <p:nvPr/>
        </p:nvSpPr>
        <p:spPr>
          <a:xfrm>
            <a:off x="3393347" y="4894705"/>
            <a:ext cx="116607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namespace</a:t>
            </a:r>
            <a:endParaRPr lang="pt-BR" sz="14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D6BDABE-6F32-EB41-021B-2F44CA10B127}"/>
              </a:ext>
            </a:extLst>
          </p:cNvPr>
          <p:cNvSpPr/>
          <p:nvPr/>
        </p:nvSpPr>
        <p:spPr>
          <a:xfrm>
            <a:off x="4732790" y="4395830"/>
            <a:ext cx="184558" cy="1082181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6DCC-E44D-4F9B-E107-9F48548576DD}"/>
              </a:ext>
            </a:extLst>
          </p:cNvPr>
          <p:cNvSpPr txBox="1"/>
          <p:nvPr/>
        </p:nvSpPr>
        <p:spPr>
          <a:xfrm>
            <a:off x="4242034" y="5652330"/>
            <a:ext cx="116607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class</a:t>
            </a:r>
            <a:endParaRPr lang="pt-BR" sz="14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18FD2C6-AA0D-C1BE-D4C0-06655A7ED75A}"/>
              </a:ext>
            </a:extLst>
          </p:cNvPr>
          <p:cNvSpPr/>
          <p:nvPr/>
        </p:nvSpPr>
        <p:spPr>
          <a:xfrm>
            <a:off x="5747858" y="4395830"/>
            <a:ext cx="184558" cy="427839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0F240-991F-47D4-8356-E9503C101D81}"/>
              </a:ext>
            </a:extLst>
          </p:cNvPr>
          <p:cNvSpPr txBox="1"/>
          <p:nvPr/>
        </p:nvSpPr>
        <p:spPr>
          <a:xfrm>
            <a:off x="5125675" y="4936920"/>
            <a:ext cx="142892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static</a:t>
            </a:r>
            <a:r>
              <a:rPr lang="pt-BR" sz="1400" dirty="0"/>
              <a:t> </a:t>
            </a:r>
            <a:r>
              <a:rPr lang="pt-BR" sz="1400" dirty="0" err="1"/>
              <a:t>method</a:t>
            </a:r>
            <a:endParaRPr lang="pt-B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EF275-071D-199A-2C35-FC528E9F30A9}"/>
              </a:ext>
            </a:extLst>
          </p:cNvPr>
          <p:cNvSpPr txBox="1"/>
          <p:nvPr/>
        </p:nvSpPr>
        <p:spPr>
          <a:xfrm>
            <a:off x="6783898" y="4975221"/>
            <a:ext cx="334909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/>
              <a:t>Static</a:t>
            </a:r>
            <a:r>
              <a:rPr lang="pt-BR" sz="1600" b="1" dirty="0"/>
              <a:t> </a:t>
            </a:r>
            <a:r>
              <a:rPr lang="pt-BR" sz="1600" b="1" dirty="0" err="1"/>
              <a:t>methods</a:t>
            </a:r>
            <a:r>
              <a:rPr lang="pt-BR" sz="1600" b="1" dirty="0"/>
              <a:t>: </a:t>
            </a:r>
            <a:r>
              <a:rPr lang="pt-BR" sz="1600" b="1" dirty="0" err="1"/>
              <a:t>able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call</a:t>
            </a:r>
            <a:r>
              <a:rPr lang="pt-BR" sz="1600" b="1" dirty="0"/>
              <a:t> </a:t>
            </a:r>
            <a:r>
              <a:rPr lang="pt-BR" sz="1600" b="1" dirty="0" err="1"/>
              <a:t>methods</a:t>
            </a:r>
            <a:r>
              <a:rPr lang="pt-BR" sz="1600" b="1" dirty="0"/>
              <a:t> </a:t>
            </a:r>
            <a:r>
              <a:rPr lang="pt-BR" sz="1600" b="1" dirty="0" err="1"/>
              <a:t>of</a:t>
            </a:r>
            <a:r>
              <a:rPr lang="pt-BR" sz="1600" b="1" dirty="0"/>
              <a:t> a </a:t>
            </a:r>
            <a:r>
              <a:rPr lang="pt-BR" sz="1600" b="1" dirty="0" err="1"/>
              <a:t>given</a:t>
            </a:r>
            <a:r>
              <a:rPr lang="pt-BR" sz="1600" b="1" dirty="0"/>
              <a:t> </a:t>
            </a:r>
            <a:r>
              <a:rPr lang="pt-BR" sz="1600" b="1" dirty="0" err="1"/>
              <a:t>class</a:t>
            </a:r>
            <a:r>
              <a:rPr lang="pt-BR" sz="1600" b="1" dirty="0"/>
              <a:t> </a:t>
            </a:r>
            <a:r>
              <a:rPr lang="pt-BR" sz="1600" b="1" dirty="0" err="1"/>
              <a:t>without</a:t>
            </a:r>
            <a:r>
              <a:rPr lang="pt-BR" sz="1600" b="1" dirty="0"/>
              <a:t> </a:t>
            </a:r>
            <a:r>
              <a:rPr lang="pt-BR" sz="1600" b="1" dirty="0" err="1"/>
              <a:t>creating</a:t>
            </a:r>
            <a:r>
              <a:rPr lang="pt-BR" sz="1600" b="1" dirty="0"/>
              <a:t> a </a:t>
            </a:r>
            <a:r>
              <a:rPr lang="pt-BR" sz="1600" b="1" dirty="0" err="1"/>
              <a:t>object</a:t>
            </a:r>
            <a:endParaRPr lang="pt-B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78DA8-2F50-27BE-A9B1-E3DDB0FFA6A7}"/>
              </a:ext>
            </a:extLst>
          </p:cNvPr>
          <p:cNvSpPr txBox="1"/>
          <p:nvPr/>
        </p:nvSpPr>
        <p:spPr>
          <a:xfrm>
            <a:off x="6260437" y="2130676"/>
            <a:ext cx="3349091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Console </a:t>
            </a:r>
            <a:r>
              <a:rPr lang="pt-BR" sz="1600" b="1" dirty="0" err="1"/>
              <a:t>class</a:t>
            </a:r>
            <a:r>
              <a:rPr lang="pt-BR" sz="1600" b="1" dirty="0"/>
              <a:t> </a:t>
            </a:r>
            <a:r>
              <a:rPr lang="pt-BR" sz="1600" b="1" dirty="0" err="1"/>
              <a:t>is</a:t>
            </a:r>
            <a:r>
              <a:rPr lang="pt-BR" sz="1600" b="1" dirty="0"/>
              <a:t> a </a:t>
            </a:r>
            <a:r>
              <a:rPr lang="pt-BR" sz="1600" b="1" dirty="0" err="1"/>
              <a:t>part</a:t>
            </a:r>
            <a:r>
              <a:rPr lang="pt-BR" sz="1600" b="1" dirty="0"/>
              <a:t> </a:t>
            </a:r>
            <a:r>
              <a:rPr lang="pt-BR" sz="1600" b="1" dirty="0" err="1"/>
              <a:t>of</a:t>
            </a:r>
            <a:r>
              <a:rPr lang="pt-BR" sz="1600" b="1" dirty="0"/>
              <a:t> Base </a:t>
            </a:r>
            <a:r>
              <a:rPr lang="pt-BR" sz="1600" b="1" dirty="0" err="1"/>
              <a:t>Class</a:t>
            </a:r>
            <a:r>
              <a:rPr lang="pt-BR" sz="1600" b="1" dirty="0"/>
              <a:t> Library (BCL) </a:t>
            </a:r>
            <a:r>
              <a:rPr lang="pt-BR" sz="1600" b="1" dirty="0" err="1"/>
              <a:t>of</a:t>
            </a:r>
            <a:r>
              <a:rPr lang="pt-BR" sz="1600" b="1"/>
              <a:t> .NET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12309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1088-F36E-F212-736E-17C90CF8D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83692" cy="2387600"/>
          </a:xfrm>
        </p:spPr>
        <p:txBody>
          <a:bodyPr>
            <a:normAutofit/>
          </a:bodyPr>
          <a:lstStyle/>
          <a:p>
            <a:r>
              <a:rPr lang="pt-BR" dirty="0"/>
              <a:t>1. </a:t>
            </a:r>
            <a:r>
              <a:rPr lang="pt-BR" dirty="0" err="1"/>
              <a:t>Course</a:t>
            </a:r>
            <a:r>
              <a:rPr lang="pt-BR" dirty="0"/>
              <a:t> Fundamentals (</a:t>
            </a:r>
            <a:r>
              <a:rPr lang="pt-BR" dirty="0" err="1"/>
              <a:t>Theory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464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736F-F746-9CF7-BC7F-93A8B42D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1.1 </a:t>
            </a:r>
            <a:r>
              <a:rPr lang="pt-BR" dirty="0" err="1"/>
              <a:t>Introduction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2C8E-9A33-07E2-FAD3-60DC5C7D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.NET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platform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build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.</a:t>
            </a:r>
          </a:p>
          <a:p>
            <a:r>
              <a:rPr lang="pt-BR" dirty="0"/>
              <a:t>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languages</a:t>
            </a:r>
            <a:r>
              <a:rPr lang="pt-BR" dirty="0"/>
              <a:t> (C#, VB, VC++, etc.)</a:t>
            </a:r>
          </a:p>
          <a:p>
            <a:r>
              <a:rPr lang="pt-BR" dirty="0"/>
              <a:t>.NET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mainly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modules: C# </a:t>
            </a:r>
            <a:r>
              <a:rPr lang="pt-BR" dirty="0" err="1"/>
              <a:t>and</a:t>
            </a:r>
            <a:r>
              <a:rPr lang="pt-BR" dirty="0"/>
              <a:t> ASP</a:t>
            </a:r>
          </a:p>
          <a:p>
            <a:r>
              <a:rPr lang="pt-BR" dirty="0"/>
              <a:t>C#.NET: Windows GUI apps, Windows </a:t>
            </a:r>
            <a:r>
              <a:rPr lang="pt-BR" dirty="0" err="1"/>
              <a:t>services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Console </a:t>
            </a:r>
            <a:r>
              <a:rPr lang="pt-BR" dirty="0" err="1"/>
              <a:t>applications</a:t>
            </a:r>
            <a:endParaRPr lang="pt-BR" dirty="0"/>
          </a:p>
          <a:p>
            <a:r>
              <a:rPr lang="pt-BR" dirty="0"/>
              <a:t>ASP.NET: Web sites, Web apps, </a:t>
            </a:r>
            <a:r>
              <a:rPr lang="pt-BR" dirty="0" err="1"/>
              <a:t>and</a:t>
            </a:r>
            <a:r>
              <a:rPr lang="pt-BR" dirty="0"/>
              <a:t> Web </a:t>
            </a:r>
            <a:r>
              <a:rPr lang="pt-BR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18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2C9C-2B9F-1C01-C778-2839F3A0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1.2 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r>
              <a:rPr lang="pt-BR" dirty="0"/>
              <a:t> (CLI)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537DB-6590-055A-A6A2-78188256C7D5}"/>
              </a:ext>
            </a:extLst>
          </p:cNvPr>
          <p:cNvSpPr/>
          <p:nvPr/>
        </p:nvSpPr>
        <p:spPr>
          <a:xfrm>
            <a:off x="384313" y="3154015"/>
            <a:ext cx="2107095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AE957-0870-9B1F-B381-3A92CB112A33}"/>
              </a:ext>
            </a:extLst>
          </p:cNvPr>
          <p:cNvSpPr/>
          <p:nvPr/>
        </p:nvSpPr>
        <p:spPr>
          <a:xfrm>
            <a:off x="3425688" y="3154014"/>
            <a:ext cx="2107095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3910A-7236-151F-C741-1AD96759F10C}"/>
              </a:ext>
            </a:extLst>
          </p:cNvPr>
          <p:cNvSpPr/>
          <p:nvPr/>
        </p:nvSpPr>
        <p:spPr>
          <a:xfrm>
            <a:off x="6467063" y="3154014"/>
            <a:ext cx="2107095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55718-D2EB-6424-9786-22F2FFFF7019}"/>
              </a:ext>
            </a:extLst>
          </p:cNvPr>
          <p:cNvSpPr/>
          <p:nvPr/>
        </p:nvSpPr>
        <p:spPr>
          <a:xfrm>
            <a:off x="9508438" y="3154014"/>
            <a:ext cx="2107095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Native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BF31B-FB81-AF4A-B308-8D8B5DBABAEA}"/>
              </a:ext>
            </a:extLst>
          </p:cNvPr>
          <p:cNvSpPr txBox="1"/>
          <p:nvPr/>
        </p:nvSpPr>
        <p:spPr>
          <a:xfrm>
            <a:off x="384313" y="4638261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C#.NET / VB.NET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E354-58CA-E5E9-E0B1-DF2D1536E577}"/>
              </a:ext>
            </a:extLst>
          </p:cNvPr>
          <p:cNvSpPr txBox="1"/>
          <p:nvPr/>
        </p:nvSpPr>
        <p:spPr>
          <a:xfrm>
            <a:off x="3425688" y="4638261"/>
            <a:ext cx="2107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Microsoft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DB356-021F-B2DA-4504-10A381181E1F}"/>
              </a:ext>
            </a:extLst>
          </p:cNvPr>
          <p:cNvSpPr txBox="1"/>
          <p:nvPr/>
        </p:nvSpPr>
        <p:spPr>
          <a:xfrm>
            <a:off x="6467062" y="4638261"/>
            <a:ext cx="210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Runtime</a:t>
            </a: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7873E-E09F-556A-6C7A-A3A212823E6F}"/>
              </a:ext>
            </a:extLst>
          </p:cNvPr>
          <p:cNvSpPr txBox="1"/>
          <p:nvPr/>
        </p:nvSpPr>
        <p:spPr>
          <a:xfrm>
            <a:off x="9508438" y="4638261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Executed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OS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1A552C-EC89-E995-3EBD-774C8B346550}"/>
              </a:ext>
            </a:extLst>
          </p:cNvPr>
          <p:cNvSpPr/>
          <p:nvPr/>
        </p:nvSpPr>
        <p:spPr>
          <a:xfrm>
            <a:off x="2570920" y="3657600"/>
            <a:ext cx="808383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3673F68-DFBA-363C-E0BC-02459640D1EF}"/>
              </a:ext>
            </a:extLst>
          </p:cNvPr>
          <p:cNvSpPr/>
          <p:nvPr/>
        </p:nvSpPr>
        <p:spPr>
          <a:xfrm>
            <a:off x="5595731" y="3657600"/>
            <a:ext cx="808383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D0A2B2B-E10A-59C5-E3E6-138EEFFCCC78}"/>
              </a:ext>
            </a:extLst>
          </p:cNvPr>
          <p:cNvSpPr/>
          <p:nvPr/>
        </p:nvSpPr>
        <p:spPr>
          <a:xfrm>
            <a:off x="8637106" y="3657600"/>
            <a:ext cx="808383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6A1CC-B137-2A45-5EB1-D5CA252E5A41}"/>
              </a:ext>
            </a:extLst>
          </p:cNvPr>
          <p:cNvSpPr txBox="1"/>
          <p:nvPr/>
        </p:nvSpPr>
        <p:spPr>
          <a:xfrm>
            <a:off x="1905001" y="3244334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Compiler</a:t>
            </a:r>
            <a:endParaRPr lang="pt-BR" b="1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0DA54C5-1382-DA7C-E88A-FFD626E55ABE}"/>
              </a:ext>
            </a:extLst>
          </p:cNvPr>
          <p:cNvSpPr/>
          <p:nvPr/>
        </p:nvSpPr>
        <p:spPr>
          <a:xfrm>
            <a:off x="3425688" y="1669768"/>
            <a:ext cx="2170043" cy="1325563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The </a:t>
            </a:r>
            <a:r>
              <a:rPr lang="pt-BR" dirty="0" err="1"/>
              <a:t>language</a:t>
            </a:r>
            <a:r>
              <a:rPr lang="pt-BR" dirty="0"/>
              <a:t>-neutral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cant’t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executed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machine</a:t>
            </a:r>
            <a:endParaRPr lang="pt-BR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2F1E1A9-AA83-A928-134A-AD2786B25D4D}"/>
              </a:ext>
            </a:extLst>
          </p:cNvPr>
          <p:cNvSpPr/>
          <p:nvPr/>
        </p:nvSpPr>
        <p:spPr>
          <a:xfrm>
            <a:off x="6404114" y="1680228"/>
            <a:ext cx="2170043" cy="1325563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Execution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.NET modules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F176609-E914-B5C1-A2CF-CA4FD47D4028}"/>
              </a:ext>
            </a:extLst>
          </p:cNvPr>
          <p:cNvSpPr/>
          <p:nvPr/>
        </p:nvSpPr>
        <p:spPr>
          <a:xfrm>
            <a:off x="9515066" y="1653546"/>
            <a:ext cx="2170043" cy="1325563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OS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68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15DC-967A-3732-B254-AEFA6673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9394" cy="4351338"/>
          </a:xfrm>
        </p:spPr>
        <p:txBody>
          <a:bodyPr/>
          <a:lstStyle/>
          <a:p>
            <a:r>
              <a:rPr lang="pt-BR" dirty="0" err="1"/>
              <a:t>Example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IL </a:t>
            </a:r>
            <a:r>
              <a:rPr lang="pt-BR" dirty="0" err="1"/>
              <a:t>code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Visual Studio </a:t>
            </a:r>
            <a:r>
              <a:rPr lang="pt-BR" dirty="0" err="1"/>
              <a:t>Developer</a:t>
            </a:r>
            <a:r>
              <a:rPr lang="pt-BR" dirty="0"/>
              <a:t> Command Prompt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-&gt; </a:t>
            </a:r>
            <a:r>
              <a:rPr lang="pt-BR" dirty="0" err="1"/>
              <a:t>ildasm</a:t>
            </a:r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110692-D345-8E65-3B8B-0F78CC5DED3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1.2 Common Language Infrastructure (CLI)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E523A-76F6-E925-733B-701AB242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48" y="2150186"/>
            <a:ext cx="7090532" cy="44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2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736F-F746-9CF7-BC7F-93A8B42D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1.5 CLR (Common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2C8E-9A33-07E2-FAD3-60DC5C7D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CLR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“</a:t>
            </a:r>
            <a:r>
              <a:rPr lang="pt-BR" dirty="0" err="1"/>
              <a:t>execution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” for </a:t>
            </a:r>
            <a:r>
              <a:rPr lang="pt-BR" dirty="0" err="1"/>
              <a:t>all</a:t>
            </a:r>
            <a:r>
              <a:rPr lang="pt-BR" dirty="0"/>
              <a:t> .NET </a:t>
            </a:r>
            <a:r>
              <a:rPr lang="pt-BR" dirty="0" err="1"/>
              <a:t>languages</a:t>
            </a:r>
            <a:endParaRPr lang="pt-BR" dirty="0"/>
          </a:p>
          <a:p>
            <a:r>
              <a:rPr lang="pt-BR" dirty="0" err="1"/>
              <a:t>Converts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IL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nativa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provides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time </a:t>
            </a:r>
            <a:r>
              <a:rPr lang="pt-BR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43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736F-F746-9CF7-BC7F-93A8B42D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1.5 CLR (Common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A05FC-9246-3800-2B60-F00D18B3C1A4}"/>
              </a:ext>
            </a:extLst>
          </p:cNvPr>
          <p:cNvSpPr txBox="1"/>
          <p:nvPr/>
        </p:nvSpPr>
        <p:spPr>
          <a:xfrm>
            <a:off x="838201" y="1690688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Loader</a:t>
            </a: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Loading</a:t>
            </a:r>
            <a:r>
              <a:rPr lang="pt-BR" sz="2400" dirty="0"/>
              <a:t> classes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compiled</a:t>
            </a:r>
            <a:r>
              <a:rPr lang="pt-BR" sz="2400" dirty="0"/>
              <a:t> </a:t>
            </a:r>
            <a:r>
              <a:rPr lang="pt-BR" sz="2400" dirty="0" err="1"/>
              <a:t>source</a:t>
            </a:r>
            <a:r>
              <a:rPr lang="pt-BR" sz="2400" dirty="0"/>
              <a:t> </a:t>
            </a:r>
            <a:r>
              <a:rPr lang="pt-BR" sz="2400" dirty="0" err="1"/>
              <a:t>code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memory</a:t>
            </a: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Loads</a:t>
            </a:r>
            <a:r>
              <a:rPr lang="pt-BR" sz="2400" dirty="0"/>
              <a:t> a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only</a:t>
            </a:r>
            <a:r>
              <a:rPr lang="pt-BR" sz="2400" dirty="0"/>
              <a:t> </a:t>
            </a:r>
            <a:r>
              <a:rPr lang="pt-BR" sz="2400" dirty="0" err="1"/>
              <a:t>when</a:t>
            </a:r>
            <a:r>
              <a:rPr lang="pt-BR" sz="2400" dirty="0"/>
              <a:t> it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needed</a:t>
            </a:r>
            <a:endParaRPr lang="pt-BR" sz="2400" dirty="0"/>
          </a:p>
          <a:p>
            <a:pPr lvl="1"/>
            <a:endParaRPr lang="pt-BR" sz="2400" dirty="0"/>
          </a:p>
          <a:p>
            <a:pPr marL="457200" indent="-457200">
              <a:buAutoNum type="arabicPeriod" startAt="2"/>
            </a:pPr>
            <a:r>
              <a:rPr lang="pt-BR" sz="2400" dirty="0" err="1"/>
              <a:t>Memory</a:t>
            </a:r>
            <a:r>
              <a:rPr lang="pt-BR" sz="2400" dirty="0"/>
              <a:t> Manager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Allocating</a:t>
            </a:r>
            <a:r>
              <a:rPr lang="pt-BR" sz="2400" dirty="0"/>
              <a:t> </a:t>
            </a:r>
            <a:r>
              <a:rPr lang="pt-BR" sz="2400" dirty="0" err="1"/>
              <a:t>necessary</a:t>
            </a:r>
            <a:r>
              <a:rPr lang="pt-BR" sz="2400" dirty="0"/>
              <a:t> </a:t>
            </a:r>
            <a:r>
              <a:rPr lang="pt-BR" sz="2400" dirty="0" err="1"/>
              <a:t>memory</a:t>
            </a:r>
            <a:r>
              <a:rPr lang="pt-BR" sz="2400" dirty="0"/>
              <a:t> for </a:t>
            </a:r>
            <a:r>
              <a:rPr lang="pt-BR" sz="2400" dirty="0" err="1"/>
              <a:t>objects</a:t>
            </a:r>
            <a:endParaRPr lang="pt-B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When na </a:t>
            </a:r>
            <a:r>
              <a:rPr lang="pt-BR" sz="2400" dirty="0" err="1"/>
              <a:t>object</a:t>
            </a:r>
            <a:r>
              <a:rPr lang="pt-BR" sz="2400" dirty="0"/>
              <a:t>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created</a:t>
            </a:r>
            <a:r>
              <a:rPr lang="pt-BR" sz="2400" dirty="0"/>
              <a:t> in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code</a:t>
            </a:r>
            <a:r>
              <a:rPr lang="pt-BR" sz="2400" dirty="0"/>
              <a:t>, </a:t>
            </a:r>
            <a:r>
              <a:rPr lang="pt-BR" sz="2400" dirty="0" err="1"/>
              <a:t>certain</a:t>
            </a:r>
            <a:r>
              <a:rPr lang="pt-BR" sz="2400" dirty="0"/>
              <a:t> </a:t>
            </a:r>
            <a:r>
              <a:rPr lang="pt-BR" sz="2400" dirty="0" err="1"/>
              <a:t>amount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memory</a:t>
            </a:r>
            <a:r>
              <a:rPr lang="pt-BR" sz="2400" dirty="0"/>
              <a:t> </a:t>
            </a:r>
            <a:r>
              <a:rPr lang="pt-BR" sz="2400" dirty="0" err="1"/>
              <a:t>will</a:t>
            </a:r>
            <a:r>
              <a:rPr lang="pt-BR" sz="2400" dirty="0"/>
              <a:t> </a:t>
            </a:r>
            <a:r>
              <a:rPr lang="pt-BR" sz="2400" dirty="0" err="1"/>
              <a:t>be</a:t>
            </a:r>
            <a:r>
              <a:rPr lang="pt-BR" sz="2400" dirty="0"/>
              <a:t> </a:t>
            </a:r>
            <a:r>
              <a:rPr lang="pt-BR" sz="2400" dirty="0" err="1"/>
              <a:t>allocated</a:t>
            </a:r>
            <a:r>
              <a:rPr lang="pt-BR" sz="2400" dirty="0"/>
              <a:t> for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object</a:t>
            </a:r>
            <a:endParaRPr lang="pt-BR" sz="2400" dirty="0"/>
          </a:p>
          <a:p>
            <a:pPr lvl="1"/>
            <a:endParaRPr lang="pt-BR" sz="2400" dirty="0"/>
          </a:p>
          <a:p>
            <a:pPr marL="457200" indent="-457200">
              <a:buAutoNum type="arabicPeriod" startAt="3"/>
            </a:pPr>
            <a:r>
              <a:rPr lang="pt-BR" sz="2400" dirty="0" err="1"/>
              <a:t>Garbage</a:t>
            </a:r>
            <a:r>
              <a:rPr lang="pt-BR" sz="2400" dirty="0"/>
              <a:t> </a:t>
            </a:r>
            <a:r>
              <a:rPr lang="pt-BR" sz="2400" dirty="0" err="1"/>
              <a:t>Collector</a:t>
            </a:r>
            <a:endParaRPr lang="pt-B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Freeing</a:t>
            </a:r>
            <a:r>
              <a:rPr lang="pt-BR" sz="2400" dirty="0"/>
              <a:t> (</a:t>
            </a:r>
            <a:r>
              <a:rPr lang="pt-BR" sz="2400" dirty="0" err="1"/>
              <a:t>deleting</a:t>
            </a:r>
            <a:r>
              <a:rPr lang="pt-BR" sz="2400" dirty="0"/>
              <a:t>) </a:t>
            </a:r>
            <a:r>
              <a:rPr lang="pt-BR" sz="2400" dirty="0" err="1"/>
              <a:t>memory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objects</a:t>
            </a:r>
            <a:endParaRPr lang="pt-B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Identifier</a:t>
            </a:r>
            <a:r>
              <a:rPr lang="pt-BR" sz="2400" dirty="0"/>
              <a:t> </a:t>
            </a:r>
            <a:r>
              <a:rPr lang="pt-BR" sz="2400" dirty="0" err="1"/>
              <a:t>all</a:t>
            </a:r>
            <a:r>
              <a:rPr lang="pt-BR" sz="2400" dirty="0"/>
              <a:t> </a:t>
            </a:r>
            <a:r>
              <a:rPr lang="pt-BR" sz="2400" dirty="0" err="1"/>
              <a:t>unreferenced</a:t>
            </a:r>
            <a:r>
              <a:rPr lang="pt-BR" sz="2400" dirty="0"/>
              <a:t> </a:t>
            </a:r>
            <a:r>
              <a:rPr lang="pt-BR" sz="2400" dirty="0" err="1"/>
              <a:t>objects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delete </a:t>
            </a:r>
            <a:r>
              <a:rPr lang="pt-BR" sz="2400" dirty="0" err="1"/>
              <a:t>them</a:t>
            </a:r>
            <a:r>
              <a:rPr lang="pt-BR" sz="2400" dirty="0"/>
              <a:t> in </a:t>
            </a:r>
            <a:r>
              <a:rPr lang="pt-BR" sz="2400" dirty="0" err="1"/>
              <a:t>memory</a:t>
            </a:r>
            <a:r>
              <a:rPr lang="pt-BR" sz="2400" dirty="0"/>
              <a:t> (RAM)</a:t>
            </a:r>
          </a:p>
          <a:p>
            <a:pPr lvl="1"/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987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736F-F746-9CF7-BC7F-93A8B42D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1.5 CLR (Common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A05FC-9246-3800-2B60-F00D18B3C1A4}"/>
              </a:ext>
            </a:extLst>
          </p:cNvPr>
          <p:cNvSpPr txBox="1"/>
          <p:nvPr/>
        </p:nvSpPr>
        <p:spPr>
          <a:xfrm>
            <a:off x="838201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eriod" startAt="4"/>
            </a:pPr>
            <a:r>
              <a:rPr lang="pt-BR" sz="2400" dirty="0"/>
              <a:t>JIT (Just-In-Time) </a:t>
            </a:r>
            <a:r>
              <a:rPr lang="pt-BR" sz="2400" dirty="0" err="1"/>
              <a:t>Compiler</a:t>
            </a:r>
            <a:r>
              <a:rPr lang="pt-BR" sz="2400" dirty="0"/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Convert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MSIL </a:t>
            </a:r>
            <a:r>
              <a:rPr lang="pt-BR" sz="2400" dirty="0" err="1"/>
              <a:t>Code</a:t>
            </a:r>
            <a:r>
              <a:rPr lang="pt-BR" sz="2400" dirty="0"/>
              <a:t> </a:t>
            </a:r>
            <a:r>
              <a:rPr lang="pt-BR" sz="2400" dirty="0" err="1"/>
              <a:t>into</a:t>
            </a:r>
            <a:r>
              <a:rPr lang="pt-BR" sz="2400" dirty="0"/>
              <a:t> </a:t>
            </a:r>
            <a:r>
              <a:rPr lang="pt-BR" sz="2400" dirty="0" err="1"/>
              <a:t>Native</a:t>
            </a:r>
            <a:r>
              <a:rPr lang="pt-BR" sz="2400" dirty="0"/>
              <a:t>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Language</a:t>
            </a:r>
            <a:endParaRPr lang="pt-BR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Compiles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code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a </a:t>
            </a:r>
            <a:r>
              <a:rPr lang="pt-BR" sz="2400" dirty="0" err="1"/>
              <a:t>class</a:t>
            </a:r>
            <a:r>
              <a:rPr lang="pt-BR" sz="2400" dirty="0"/>
              <a:t>, </a:t>
            </a:r>
            <a:r>
              <a:rPr lang="pt-BR" sz="2400" dirty="0" err="1"/>
              <a:t>when</a:t>
            </a:r>
            <a:r>
              <a:rPr lang="pt-BR" sz="2400" dirty="0"/>
              <a:t> it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needed</a:t>
            </a:r>
            <a:r>
              <a:rPr lang="pt-BR" sz="2400" dirty="0"/>
              <a:t> (</a:t>
            </a:r>
            <a:r>
              <a:rPr lang="pt-BR" sz="2400" dirty="0" err="1"/>
              <a:t>before</a:t>
            </a:r>
            <a:r>
              <a:rPr lang="pt-BR" sz="2400" dirty="0"/>
              <a:t> </a:t>
            </a:r>
            <a:r>
              <a:rPr lang="pt-BR" sz="2400" dirty="0" err="1"/>
              <a:t>executing</a:t>
            </a:r>
            <a:r>
              <a:rPr lang="pt-BR" sz="2400" dirty="0"/>
              <a:t> </a:t>
            </a:r>
            <a:r>
              <a:rPr lang="pt-BR" sz="2400" dirty="0" err="1"/>
              <a:t>that</a:t>
            </a:r>
            <a:r>
              <a:rPr lang="pt-BR" sz="2400" dirty="0"/>
              <a:t> particular </a:t>
            </a:r>
            <a:r>
              <a:rPr lang="pt-BR" sz="2400" dirty="0" err="1"/>
              <a:t>class</a:t>
            </a:r>
            <a:r>
              <a:rPr lang="pt-BR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914400" lvl="1" indent="-457200">
              <a:buAutoNum type="arabicPeriod" startAt="5"/>
            </a:pPr>
            <a:r>
              <a:rPr lang="pt-BR" sz="2400" dirty="0" err="1"/>
              <a:t>Exception</a:t>
            </a:r>
            <a:r>
              <a:rPr lang="pt-BR" sz="2400" dirty="0"/>
              <a:t> Manager: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Raise</a:t>
            </a:r>
            <a:r>
              <a:rPr lang="pt-BR" sz="2400" dirty="0"/>
              <a:t> </a:t>
            </a:r>
            <a:r>
              <a:rPr lang="pt-BR" sz="2400" dirty="0" err="1"/>
              <a:t>notifications</a:t>
            </a:r>
            <a:r>
              <a:rPr lang="pt-BR" sz="2400" dirty="0"/>
              <a:t> </a:t>
            </a:r>
            <a:r>
              <a:rPr lang="pt-BR" sz="2400" dirty="0" err="1"/>
              <a:t>while</a:t>
            </a:r>
            <a:r>
              <a:rPr lang="pt-BR" sz="2400" dirty="0"/>
              <a:t> </a:t>
            </a:r>
            <a:r>
              <a:rPr lang="pt-BR" sz="2400" dirty="0" err="1"/>
              <a:t>run</a:t>
            </a:r>
            <a:r>
              <a:rPr lang="pt-BR" sz="2400" dirty="0"/>
              <a:t>-time erros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Creates</a:t>
            </a:r>
            <a:r>
              <a:rPr lang="pt-BR" sz="2400" dirty="0"/>
              <a:t> </a:t>
            </a:r>
            <a:r>
              <a:rPr lang="pt-BR" sz="2400" dirty="0" err="1"/>
              <a:t>exception</a:t>
            </a:r>
            <a:r>
              <a:rPr lang="pt-BR" sz="2400" dirty="0"/>
              <a:t> logs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5961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736F-F746-9CF7-BC7F-93A8B42D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1.5 CLR (Common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A05FC-9246-3800-2B60-F00D18B3C1A4}"/>
              </a:ext>
            </a:extLst>
          </p:cNvPr>
          <p:cNvSpPr txBox="1"/>
          <p:nvPr/>
        </p:nvSpPr>
        <p:spPr>
          <a:xfrm>
            <a:off x="838201" y="1690688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eriod" startAt="6"/>
            </a:pPr>
            <a:r>
              <a:rPr lang="pt-BR" sz="2400" dirty="0"/>
              <a:t>Thread Manager: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Create</a:t>
            </a:r>
            <a:r>
              <a:rPr lang="pt-BR" sz="2400" dirty="0"/>
              <a:t> threads (background </a:t>
            </a:r>
            <a:r>
              <a:rPr lang="pt-BR" sz="2400" dirty="0" err="1"/>
              <a:t>process</a:t>
            </a:r>
            <a:r>
              <a:rPr lang="pt-BR" sz="2400" dirty="0"/>
              <a:t>) </a:t>
            </a:r>
            <a:r>
              <a:rPr lang="pt-BR" sz="2400" dirty="0" err="1"/>
              <a:t>to</a:t>
            </a:r>
            <a:r>
              <a:rPr lang="pt-BR" sz="2400" dirty="0"/>
              <a:t> execute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code</a:t>
            </a:r>
            <a:endParaRPr lang="pt-BR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The </a:t>
            </a:r>
            <a:r>
              <a:rPr lang="pt-BR" sz="2400" dirty="0" err="1"/>
              <a:t>entire</a:t>
            </a:r>
            <a:r>
              <a:rPr lang="pt-BR" sz="2400" dirty="0"/>
              <a:t> </a:t>
            </a:r>
            <a:r>
              <a:rPr lang="pt-BR" sz="2400" dirty="0" err="1"/>
              <a:t>program</a:t>
            </a:r>
            <a:r>
              <a:rPr lang="pt-BR" sz="2400" dirty="0"/>
              <a:t>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treated</a:t>
            </a:r>
            <a:r>
              <a:rPr lang="pt-BR" sz="2400" dirty="0"/>
              <a:t> as “</a:t>
            </a:r>
            <a:r>
              <a:rPr lang="pt-BR" sz="2400" dirty="0" err="1"/>
              <a:t>Main</a:t>
            </a:r>
            <a:r>
              <a:rPr lang="pt-BR" sz="2400" dirty="0"/>
              <a:t> thread”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Developer</a:t>
            </a:r>
            <a:r>
              <a:rPr lang="pt-BR" sz="2400" dirty="0"/>
              <a:t> </a:t>
            </a:r>
            <a:r>
              <a:rPr lang="pt-BR" sz="2400" dirty="0" err="1"/>
              <a:t>can</a:t>
            </a:r>
            <a:r>
              <a:rPr lang="pt-BR" sz="2400" dirty="0"/>
              <a:t> </a:t>
            </a:r>
            <a:r>
              <a:rPr lang="pt-BR" sz="2400" dirty="0" err="1"/>
              <a:t>create</a:t>
            </a:r>
            <a:r>
              <a:rPr lang="pt-BR" sz="2400" dirty="0"/>
              <a:t> sub threads (</a:t>
            </a:r>
            <a:r>
              <a:rPr lang="pt-BR" sz="2400" dirty="0" err="1"/>
              <a:t>child</a:t>
            </a:r>
            <a:r>
              <a:rPr lang="pt-BR" sz="2400" dirty="0"/>
              <a:t> threads) </a:t>
            </a:r>
            <a:r>
              <a:rPr lang="pt-BR" sz="2400" dirty="0" err="1"/>
              <a:t>to</a:t>
            </a:r>
            <a:r>
              <a:rPr lang="pt-BR" sz="2400" dirty="0"/>
              <a:t> do background processes.</a:t>
            </a:r>
          </a:p>
          <a:p>
            <a:pPr lvl="2"/>
            <a:endParaRPr lang="pt-BR" sz="2400" dirty="0"/>
          </a:p>
          <a:p>
            <a:pPr marL="914400" lvl="1" indent="-457200">
              <a:buAutoNum type="arabicPeriod" startAt="7"/>
            </a:pPr>
            <a:r>
              <a:rPr lang="pt-BR" sz="2400" dirty="0"/>
              <a:t>Security Manager: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 err="1"/>
              <a:t>Verifies</a:t>
            </a:r>
            <a:r>
              <a:rPr lang="pt-BR" sz="2400" dirty="0"/>
              <a:t> </a:t>
            </a:r>
            <a:r>
              <a:rPr lang="pt-BR" sz="2400" dirty="0" err="1"/>
              <a:t>whether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app </a:t>
            </a:r>
            <a:r>
              <a:rPr lang="pt-BR" sz="2400" dirty="0" err="1"/>
              <a:t>has</a:t>
            </a:r>
            <a:r>
              <a:rPr lang="pt-BR" sz="2400" dirty="0"/>
              <a:t> </a:t>
            </a:r>
            <a:r>
              <a:rPr lang="pt-BR" sz="2400" dirty="0" err="1"/>
              <a:t>permission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access</a:t>
            </a:r>
            <a:r>
              <a:rPr lang="pt-BR" sz="2400" dirty="0"/>
              <a:t> system </a:t>
            </a:r>
            <a:r>
              <a:rPr lang="pt-BR" sz="2400" dirty="0" err="1"/>
              <a:t>resources</a:t>
            </a:r>
            <a:r>
              <a:rPr lang="pt-BR" sz="2400" dirty="0"/>
              <a:t> </a:t>
            </a:r>
            <a:r>
              <a:rPr lang="pt-BR" sz="2400" dirty="0" err="1"/>
              <a:t>or</a:t>
            </a:r>
            <a:r>
              <a:rPr lang="pt-BR" sz="2400" dirty="0"/>
              <a:t> </a:t>
            </a:r>
            <a:r>
              <a:rPr lang="pt-BR" sz="2400" dirty="0" err="1"/>
              <a:t>not</a:t>
            </a:r>
            <a:endParaRPr lang="pt-BR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Before </a:t>
            </a:r>
            <a:r>
              <a:rPr lang="pt-BR" sz="2400" dirty="0" err="1"/>
              <a:t>executing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app, it </a:t>
            </a:r>
            <a:r>
              <a:rPr lang="pt-BR" sz="2400" dirty="0" err="1"/>
              <a:t>verifies</a:t>
            </a:r>
            <a:r>
              <a:rPr lang="pt-BR" sz="2400" dirty="0"/>
              <a:t> </a:t>
            </a:r>
            <a:r>
              <a:rPr lang="pt-BR" sz="2400" dirty="0" err="1"/>
              <a:t>whether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app </a:t>
            </a:r>
            <a:r>
              <a:rPr lang="pt-BR" sz="2400" dirty="0" err="1"/>
              <a:t>has</a:t>
            </a:r>
            <a:r>
              <a:rPr lang="pt-BR" sz="2400" dirty="0"/>
              <a:t> </a:t>
            </a: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been</a:t>
            </a:r>
            <a:r>
              <a:rPr lang="pt-BR" sz="2400" dirty="0"/>
              <a:t> </a:t>
            </a:r>
            <a:r>
              <a:rPr lang="pt-BR" sz="2400" dirty="0" err="1"/>
              <a:t>attacked</a:t>
            </a:r>
            <a:r>
              <a:rPr lang="pt-BR" sz="2400" dirty="0"/>
              <a:t> </a:t>
            </a:r>
            <a:r>
              <a:rPr lang="pt-BR" sz="2400" dirty="0" err="1"/>
              <a:t>by</a:t>
            </a:r>
            <a:r>
              <a:rPr lang="pt-BR" sz="2400" dirty="0"/>
              <a:t> </a:t>
            </a:r>
            <a:r>
              <a:rPr lang="pt-BR" sz="2400" dirty="0" err="1"/>
              <a:t>malicious</a:t>
            </a:r>
            <a:r>
              <a:rPr lang="pt-BR" sz="2400" dirty="0"/>
              <a:t> </a:t>
            </a:r>
            <a:r>
              <a:rPr lang="pt-BR" sz="2400" dirty="0" err="1"/>
              <a:t>programs</a:t>
            </a:r>
            <a:r>
              <a:rPr lang="pt-BR" sz="2400" dirty="0"/>
              <a:t> &amp; </a:t>
            </a:r>
            <a:r>
              <a:rPr lang="pt-BR" sz="2400" dirty="0" err="1"/>
              <a:t>has</a:t>
            </a:r>
            <a:r>
              <a:rPr lang="pt-BR" sz="2400" dirty="0"/>
              <a:t> </a:t>
            </a:r>
            <a:r>
              <a:rPr lang="pt-BR" sz="2400" dirty="0" err="1"/>
              <a:t>necessary</a:t>
            </a:r>
            <a:r>
              <a:rPr lang="pt-BR" sz="2400" dirty="0"/>
              <a:t> </a:t>
            </a:r>
            <a:r>
              <a:rPr lang="pt-BR" sz="2400" dirty="0" err="1"/>
              <a:t>permissions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access</a:t>
            </a:r>
            <a:r>
              <a:rPr lang="pt-BR" sz="2400" dirty="0"/>
              <a:t> files/folder </a:t>
            </a:r>
            <a:r>
              <a:rPr lang="pt-BR" sz="2400" dirty="0" err="1"/>
              <a:t>and</a:t>
            </a:r>
            <a:r>
              <a:rPr lang="pt-BR" sz="2400" dirty="0"/>
              <a:t> hardware </a:t>
            </a:r>
            <a:r>
              <a:rPr lang="pt-BR" sz="2400" dirty="0" err="1"/>
              <a:t>resources</a:t>
            </a:r>
            <a:endParaRPr lang="pt-BR" sz="2400" dirty="0"/>
          </a:p>
          <a:p>
            <a:pPr lvl="1"/>
            <a:r>
              <a:rPr lang="pt-BR" sz="2400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938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911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C# 10 | Ultimate Guide Beginner to Advanced</vt:lpstr>
      <vt:lpstr>1. Course Fundamentals (Theory)</vt:lpstr>
      <vt:lpstr>1.1 Introduction to .NET</vt:lpstr>
      <vt:lpstr>1.2 Common Language Infrastructure (CLI)</vt:lpstr>
      <vt:lpstr>PowerPoint Presentation</vt:lpstr>
      <vt:lpstr>1.5 CLR (Common Language Runtime)</vt:lpstr>
      <vt:lpstr>1.5 CLR (Common Language Runtime)</vt:lpstr>
      <vt:lpstr>1.5 CLR (Common Language Runtime)</vt:lpstr>
      <vt:lpstr>1.5 CLR (Common Language Runtime)</vt:lpstr>
      <vt:lpstr>1.6 .NET Framework Architecture</vt:lpstr>
      <vt:lpstr>1.6 .NET Framework Architecture</vt:lpstr>
      <vt:lpstr>1.6 .NET Framework Architecture</vt:lpstr>
      <vt:lpstr>1.6 .NET Framework Architecture</vt:lpstr>
      <vt:lpstr>1.6 .NET Framework Architecture</vt:lpstr>
      <vt:lpstr>1.6 .NET Framework Architecture</vt:lpstr>
      <vt:lpstr>1.6 .NET Framework Architecture</vt:lpstr>
      <vt:lpstr>1.10 Introduction to C#</vt:lpstr>
      <vt:lpstr>1.15 C# Naming Conventions</vt:lpstr>
      <vt:lpstr>1.17 Creating first C#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Antonio Pinto</dc:creator>
  <cp:lastModifiedBy>Leonardo Antonio Pinto</cp:lastModifiedBy>
  <cp:revision>15</cp:revision>
  <dcterms:created xsi:type="dcterms:W3CDTF">2022-11-18T11:38:10Z</dcterms:created>
  <dcterms:modified xsi:type="dcterms:W3CDTF">2022-11-21T11:05:28Z</dcterms:modified>
</cp:coreProperties>
</file>