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256" r:id="rId2"/>
    <p:sldId id="257" r:id="rId3"/>
    <p:sldId id="259" r:id="rId4"/>
    <p:sldId id="260" r:id="rId5"/>
    <p:sldId id="261" r:id="rId6"/>
    <p:sldId id="262" r:id="rId7"/>
    <p:sldId id="263" r:id="rId8"/>
    <p:sldId id="271" r:id="rId9"/>
    <p:sldId id="272" r:id="rId10"/>
    <p:sldId id="273" r:id="rId11"/>
    <p:sldId id="274" r:id="rId12"/>
    <p:sldId id="275" r:id="rId13"/>
    <p:sldId id="276" r:id="rId14"/>
    <p:sldId id="277" r:id="rId15"/>
    <p:sldId id="265" r:id="rId16"/>
    <p:sldId id="266" r:id="rId17"/>
    <p:sldId id="267" r:id="rId18"/>
    <p:sldId id="278" r:id="rId19"/>
    <p:sldId id="270" r:id="rId20"/>
    <p:sldId id="279" r:id="rId21"/>
    <p:sldId id="280" r:id="rId22"/>
    <p:sldId id="281" r:id="rId23"/>
    <p:sldId id="283" r:id="rId24"/>
    <p:sldId id="282" r:id="rId25"/>
    <p:sldId id="284" r:id="rId26"/>
    <p:sldId id="285" r:id="rId27"/>
    <p:sldId id="286" r:id="rId28"/>
    <p:sldId id="288" r:id="rId29"/>
    <p:sldId id="289" r:id="rId30"/>
    <p:sldId id="290" r:id="rId31"/>
    <p:sldId id="287" r:id="rId32"/>
    <p:sldId id="291" r:id="rId33"/>
    <p:sldId id="292" r:id="rId34"/>
    <p:sldId id="293"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FF0"/>
    <a:srgbClr val="3333FF"/>
    <a:srgbClr val="3333CC"/>
    <a:srgbClr val="008000"/>
    <a:srgbClr val="009900"/>
    <a:srgbClr val="339966"/>
    <a:srgbClr val="808080"/>
    <a:srgbClr val="8FFFD2"/>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1382" y="72"/>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9/30/2023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9/30/2023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9/30/2023</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reactjs-functional-component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reactjs-class-based-componen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4384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CD884-5FED-5D83-3DCE-374B26B329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0F385F-8A69-2A34-EEEA-1C36CED59C3B}"/>
              </a:ext>
            </a:extLst>
          </p:cNvPr>
          <p:cNvSpPr>
            <a:spLocks noGrp="1"/>
          </p:cNvSpPr>
          <p:nvPr>
            <p:ph idx="1"/>
          </p:nvPr>
        </p:nvSpPr>
        <p:spPr/>
        <p:txBody>
          <a:bodyPr/>
          <a:lstStyle/>
          <a:p>
            <a:r>
              <a:rPr lang="en-US" sz="2000" b="0" dirty="0">
                <a:solidFill>
                  <a:schemeClr val="tx1"/>
                </a:solidFill>
                <a:effectLst/>
                <a:latin typeface="Consolas" panose="020B0609020204030204" pitchFamily="49" charset="0"/>
              </a:rPr>
              <a:t>import React from 'react';</a:t>
            </a:r>
          </a:p>
          <a:p>
            <a:r>
              <a:rPr lang="en-US" sz="2000" b="0" dirty="0">
                <a:solidFill>
                  <a:schemeClr val="tx1"/>
                </a:solidFill>
                <a:effectLst/>
                <a:latin typeface="Consolas" panose="020B0609020204030204" pitchFamily="49" charset="0"/>
              </a:rPr>
              <a:t>import </a:t>
            </a:r>
            <a:r>
              <a:rPr lang="en-US" sz="2000" b="0" dirty="0" err="1">
                <a:solidFill>
                  <a:schemeClr val="tx1"/>
                </a:solidFill>
                <a:effectLst/>
                <a:latin typeface="Consolas" panose="020B0609020204030204" pitchFamily="49" charset="0"/>
              </a:rPr>
              <a:t>ReactDOM</a:t>
            </a:r>
            <a:r>
              <a:rPr lang="en-US" sz="2000" b="0" dirty="0">
                <a:solidFill>
                  <a:schemeClr val="tx1"/>
                </a:solidFill>
                <a:effectLst/>
                <a:latin typeface="Consolas" panose="020B0609020204030204" pitchFamily="49" charset="0"/>
              </a:rPr>
              <a:t> from 'react-</a:t>
            </a:r>
            <a:r>
              <a:rPr lang="en-US" sz="2000" b="0" dirty="0" err="1">
                <a:solidFill>
                  <a:schemeClr val="tx1"/>
                </a:solidFill>
                <a:effectLst/>
                <a:latin typeface="Consolas" panose="020B0609020204030204" pitchFamily="49" charset="0"/>
              </a:rPr>
              <a:t>dom</a:t>
            </a:r>
            <a:r>
              <a:rPr lang="en-US" sz="2000" b="0" dirty="0">
                <a:solidFill>
                  <a:schemeClr val="tx1"/>
                </a:solidFill>
                <a:effectLst/>
                <a:latin typeface="Consolas" panose="020B0609020204030204" pitchFamily="49" charset="0"/>
              </a:rPr>
              <a:t>';</a:t>
            </a:r>
          </a:p>
          <a:p>
            <a:br>
              <a:rPr lang="en-US" sz="2000" b="0" dirty="0">
                <a:solidFill>
                  <a:schemeClr val="tx1"/>
                </a:solidFill>
                <a:effectLst/>
                <a:latin typeface="Consolas" panose="020B0609020204030204" pitchFamily="49" charset="0"/>
              </a:rPr>
            </a:br>
            <a:r>
              <a:rPr lang="en-US" sz="2000" b="0" dirty="0">
                <a:solidFill>
                  <a:schemeClr val="tx1"/>
                </a:solidFill>
                <a:effectLst/>
                <a:latin typeface="Consolas" panose="020B0609020204030204" pitchFamily="49" charset="0"/>
              </a:rPr>
              <a:t>// This is a functional component</a:t>
            </a:r>
          </a:p>
          <a:p>
            <a:r>
              <a:rPr lang="en-US" sz="2000" b="0" dirty="0">
                <a:solidFill>
                  <a:schemeClr val="tx1"/>
                </a:solidFill>
                <a:effectLst/>
                <a:latin typeface="Consolas" panose="020B0609020204030204" pitchFamily="49" charset="0"/>
              </a:rPr>
              <a:t>const Welcome = () =&gt; {</a:t>
            </a:r>
          </a:p>
          <a:p>
            <a:r>
              <a:rPr lang="en-US" sz="2000" b="0" dirty="0">
                <a:solidFill>
                  <a:schemeClr val="tx1"/>
                </a:solidFill>
                <a:effectLst/>
                <a:latin typeface="Consolas" panose="020B0609020204030204" pitchFamily="49" charset="0"/>
              </a:rPr>
              <a:t>  return &lt;h1&gt;Hello World!&lt;/h1&gt;;</a:t>
            </a:r>
          </a:p>
          <a:p>
            <a:r>
              <a:rPr lang="en-US" sz="2000" b="0" dirty="0">
                <a:solidFill>
                  <a:schemeClr val="tx1"/>
                </a:solidFill>
                <a:effectLst/>
                <a:latin typeface="Consolas" panose="020B0609020204030204" pitchFamily="49" charset="0"/>
              </a:rPr>
              <a:t>}</a:t>
            </a:r>
          </a:p>
          <a:p>
            <a:br>
              <a:rPr lang="en-US" sz="2000" b="0" dirty="0">
                <a:solidFill>
                  <a:schemeClr val="tx1"/>
                </a:solidFill>
                <a:effectLst/>
                <a:latin typeface="Consolas" panose="020B0609020204030204" pitchFamily="49" charset="0"/>
              </a:rPr>
            </a:br>
            <a:r>
              <a:rPr lang="en-US" sz="2000" b="0" dirty="0" err="1">
                <a:solidFill>
                  <a:schemeClr val="tx1"/>
                </a:solidFill>
                <a:effectLst/>
                <a:latin typeface="Consolas" panose="020B0609020204030204" pitchFamily="49" charset="0"/>
              </a:rPr>
              <a:t>ReactDOM.render</a:t>
            </a:r>
            <a:r>
              <a:rPr lang="en-US" sz="2000" b="0" dirty="0">
                <a:solidFill>
                  <a:schemeClr val="tx1"/>
                </a:solidFill>
                <a:effectLst/>
                <a:latin typeface="Consolas" panose="020B0609020204030204" pitchFamily="49" charset="0"/>
              </a:rPr>
              <a:t>(</a:t>
            </a:r>
          </a:p>
          <a:p>
            <a:r>
              <a:rPr lang="en-US" sz="2000" b="0" dirty="0">
                <a:solidFill>
                  <a:schemeClr val="tx1"/>
                </a:solidFill>
                <a:effectLst/>
                <a:latin typeface="Consolas" panose="020B0609020204030204" pitchFamily="49" charset="0"/>
              </a:rPr>
              <a:t>  &lt;Welcome /&gt;,  // Use &lt;Welcome /&gt; instead of &lt;welcome&gt;</a:t>
            </a:r>
          </a:p>
          <a:p>
            <a:r>
              <a:rPr lang="en-US" sz="2000" b="0" dirty="0">
                <a:solidFill>
                  <a:schemeClr val="tx1"/>
                </a:solidFill>
                <a:effectLst/>
                <a:latin typeface="Consolas" panose="020B0609020204030204" pitchFamily="49" charset="0"/>
              </a:rPr>
              <a:t>  </a:t>
            </a:r>
            <a:r>
              <a:rPr lang="en-US" sz="2000" b="0" dirty="0" err="1">
                <a:solidFill>
                  <a:schemeClr val="tx1"/>
                </a:solidFill>
                <a:effectLst/>
                <a:latin typeface="Consolas" panose="020B0609020204030204" pitchFamily="49" charset="0"/>
              </a:rPr>
              <a:t>document.getElementById</a:t>
            </a:r>
            <a:r>
              <a:rPr lang="en-US" sz="2000" b="0" dirty="0">
                <a:solidFill>
                  <a:schemeClr val="tx1"/>
                </a:solidFill>
                <a:effectLst/>
                <a:latin typeface="Consolas" panose="020B0609020204030204" pitchFamily="49" charset="0"/>
              </a:rPr>
              <a:t>("root")</a:t>
            </a:r>
          </a:p>
          <a:p>
            <a:r>
              <a:rPr lang="en-US" sz="2000" b="0" dirty="0">
                <a:solidFill>
                  <a:schemeClr val="tx1"/>
                </a:solidFill>
                <a:effectLst/>
                <a:latin typeface="Consolas" panose="020B0609020204030204" pitchFamily="49" charset="0"/>
              </a:rPr>
              <a:t>);</a:t>
            </a:r>
          </a:p>
          <a:p>
            <a:br>
              <a:rPr lang="en-US" sz="2000" b="0" dirty="0">
                <a:solidFill>
                  <a:schemeClr val="tx1"/>
                </a:solidFill>
                <a:effectLst/>
                <a:latin typeface="Consolas" panose="020B0609020204030204" pitchFamily="49" charset="0"/>
              </a:rPr>
            </a:br>
            <a:r>
              <a:rPr lang="en-US" sz="2000" b="0" dirty="0">
                <a:solidFill>
                  <a:schemeClr val="tx1"/>
                </a:solidFill>
                <a:effectLst/>
                <a:latin typeface="Consolas" panose="020B0609020204030204" pitchFamily="49" charset="0"/>
              </a:rPr>
              <a:t>export default Welcome;</a:t>
            </a:r>
          </a:p>
          <a:p>
            <a:endParaRPr lang="en-US" dirty="0"/>
          </a:p>
        </p:txBody>
      </p:sp>
      <p:sp>
        <p:nvSpPr>
          <p:cNvPr id="4" name="Date Placeholder 3">
            <a:extLst>
              <a:ext uri="{FF2B5EF4-FFF2-40B4-BE49-F238E27FC236}">
                <a16:creationId xmlns:a16="http://schemas.microsoft.com/office/drawing/2014/main" id="{97514ABE-F8A1-9114-5DEC-7946F1090EE5}"/>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F79E2C68-A079-3AA4-598D-D804BB4658A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A8C8263-DD84-DCA1-CC17-6A418E5FB334}"/>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spTree>
    <p:extLst>
      <p:ext uri="{BB962C8B-B14F-4D97-AF65-F5344CB8AC3E}">
        <p14:creationId xmlns:p14="http://schemas.microsoft.com/office/powerpoint/2010/main" val="1340446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B922B-C986-D481-FF52-EF57358784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C434EF-F544-92F7-0A7B-D24FD28136E0}"/>
              </a:ext>
            </a:extLst>
          </p:cNvPr>
          <p:cNvSpPr>
            <a:spLocks noGrp="1"/>
          </p:cNvSpPr>
          <p:nvPr>
            <p:ph idx="1"/>
          </p:nvPr>
        </p:nvSpPr>
        <p:spPr/>
        <p:txBody>
          <a:bodyPr/>
          <a:lstStyle/>
          <a:p>
            <a:r>
              <a:rPr lang="en-US" dirty="0"/>
              <a:t>Navigate to the </a:t>
            </a:r>
            <a:r>
              <a:rPr lang="en-US" dirty="0" err="1"/>
              <a:t>src</a:t>
            </a:r>
            <a:r>
              <a:rPr lang="en-US" dirty="0"/>
              <a:t>/index.js file replace the existing code with the following code:</a:t>
            </a:r>
          </a:p>
          <a:p>
            <a:r>
              <a:rPr lang="en-US" sz="1800" b="0" dirty="0">
                <a:solidFill>
                  <a:schemeClr val="tx1"/>
                </a:solidFill>
                <a:effectLst/>
                <a:latin typeface="Consolas" panose="020B0609020204030204" pitchFamily="49" charset="0"/>
              </a:rPr>
              <a:t>import React from 'react';</a:t>
            </a:r>
          </a:p>
          <a:p>
            <a:r>
              <a:rPr lang="en-US" sz="1800" b="0" dirty="0">
                <a:solidFill>
                  <a:schemeClr val="tx1"/>
                </a:solidFill>
                <a:effectLst/>
                <a:latin typeface="Consolas" panose="020B0609020204030204" pitchFamily="49" charset="0"/>
              </a:rPr>
              <a:t>import </a:t>
            </a:r>
            <a:r>
              <a:rPr lang="en-US" sz="1800" b="0" dirty="0" err="1">
                <a:solidFill>
                  <a:schemeClr val="tx1"/>
                </a:solidFill>
                <a:effectLst/>
                <a:latin typeface="Consolas" panose="020B0609020204030204" pitchFamily="49" charset="0"/>
              </a:rPr>
              <a:t>ReactDOM</a:t>
            </a:r>
            <a:r>
              <a:rPr lang="en-US" sz="1800" b="0" dirty="0">
                <a:solidFill>
                  <a:schemeClr val="tx1"/>
                </a:solidFill>
                <a:effectLst/>
                <a:latin typeface="Consolas" panose="020B0609020204030204" pitchFamily="49" charset="0"/>
              </a:rPr>
              <a:t> from 'react-</a:t>
            </a:r>
            <a:r>
              <a:rPr lang="en-US" sz="1800" b="0" dirty="0" err="1">
                <a:solidFill>
                  <a:schemeClr val="tx1"/>
                </a:solidFill>
                <a:effectLst/>
                <a:latin typeface="Consolas" panose="020B0609020204030204" pitchFamily="49" charset="0"/>
              </a:rPr>
              <a:t>dom</a:t>
            </a:r>
            <a:r>
              <a:rPr lang="en-US" sz="1800" b="0" dirty="0">
                <a:solidFill>
                  <a:schemeClr val="tx1"/>
                </a:solidFill>
                <a:effectLst/>
                <a:latin typeface="Consolas" panose="020B0609020204030204" pitchFamily="49" charset="0"/>
              </a:rPr>
              <a:t>/client';</a:t>
            </a:r>
          </a:p>
          <a:p>
            <a:r>
              <a:rPr lang="en-US" sz="1800" b="0" dirty="0">
                <a:solidFill>
                  <a:schemeClr val="tx1"/>
                </a:solidFill>
                <a:effectLst/>
                <a:latin typeface="Consolas" panose="020B0609020204030204" pitchFamily="49" charset="0"/>
              </a:rPr>
              <a:t>//import './index.css';</a:t>
            </a:r>
          </a:p>
          <a:p>
            <a:r>
              <a:rPr lang="en-US" sz="1800" b="0" dirty="0">
                <a:solidFill>
                  <a:schemeClr val="tx1"/>
                </a:solidFill>
                <a:effectLst/>
                <a:latin typeface="Consolas" panose="020B0609020204030204" pitchFamily="49" charset="0"/>
              </a:rPr>
              <a:t>import App from './App';</a:t>
            </a:r>
          </a:p>
          <a:p>
            <a:r>
              <a:rPr lang="en-US" sz="1800" b="0" dirty="0">
                <a:solidFill>
                  <a:schemeClr val="tx1"/>
                </a:solidFill>
                <a:effectLst/>
                <a:latin typeface="Consolas" panose="020B0609020204030204" pitchFamily="49" charset="0"/>
              </a:rPr>
              <a:t>//import </a:t>
            </a:r>
            <a:r>
              <a:rPr lang="en-US" sz="1800" b="0" dirty="0" err="1">
                <a:solidFill>
                  <a:schemeClr val="tx1"/>
                </a:solidFill>
                <a:effectLst/>
                <a:latin typeface="Consolas" panose="020B0609020204030204" pitchFamily="49" charset="0"/>
              </a:rPr>
              <a:t>reportWebVitals</a:t>
            </a:r>
            <a:r>
              <a:rPr lang="en-US" sz="1800" b="0" dirty="0">
                <a:solidFill>
                  <a:schemeClr val="tx1"/>
                </a:solidFill>
                <a:effectLst/>
                <a:latin typeface="Consolas" panose="020B0609020204030204" pitchFamily="49" charset="0"/>
              </a:rPr>
              <a:t> from './</a:t>
            </a:r>
            <a:r>
              <a:rPr lang="en-US" sz="1800" b="0" dirty="0" err="1">
                <a:solidFill>
                  <a:schemeClr val="tx1"/>
                </a:solidFill>
                <a:effectLst/>
                <a:latin typeface="Consolas" panose="020B0609020204030204" pitchFamily="49" charset="0"/>
              </a:rPr>
              <a:t>reportWebVitals</a:t>
            </a:r>
            <a:r>
              <a:rPr lang="en-US" sz="1800" b="0" dirty="0">
                <a:solidFill>
                  <a:schemeClr val="tx1"/>
                </a:solidFill>
                <a:effectLst/>
                <a:latin typeface="Consolas" panose="020B0609020204030204" pitchFamily="49" charset="0"/>
              </a:rPr>
              <a:t>';</a:t>
            </a:r>
          </a:p>
          <a:p>
            <a:br>
              <a:rPr lang="en-US" sz="1800" b="0" dirty="0">
                <a:solidFill>
                  <a:schemeClr val="tx1"/>
                </a:solidFill>
                <a:effectLst/>
                <a:latin typeface="Consolas" panose="020B0609020204030204" pitchFamily="49" charset="0"/>
              </a:rPr>
            </a:br>
            <a:r>
              <a:rPr lang="en-US" sz="1800" b="0" dirty="0">
                <a:solidFill>
                  <a:schemeClr val="tx1"/>
                </a:solidFill>
                <a:effectLst/>
                <a:latin typeface="Consolas" panose="020B0609020204030204" pitchFamily="49" charset="0"/>
              </a:rPr>
              <a:t>const root = </a:t>
            </a:r>
            <a:r>
              <a:rPr lang="en-US" sz="1800" b="0" dirty="0" err="1">
                <a:solidFill>
                  <a:schemeClr val="tx1"/>
                </a:solidFill>
                <a:effectLst/>
                <a:latin typeface="Consolas" panose="020B0609020204030204" pitchFamily="49" charset="0"/>
              </a:rPr>
              <a:t>ReactDOM.createRoot</a:t>
            </a:r>
            <a:r>
              <a:rPr lang="en-US" sz="1800" b="0" dirty="0">
                <a:solidFill>
                  <a:schemeClr val="tx1"/>
                </a:solidFill>
                <a:effectLst/>
                <a:latin typeface="Consolas" panose="020B0609020204030204" pitchFamily="49" charset="0"/>
              </a:rPr>
              <a:t>(</a:t>
            </a:r>
            <a:r>
              <a:rPr lang="en-US" sz="1800" b="0" dirty="0" err="1">
                <a:solidFill>
                  <a:schemeClr val="tx1"/>
                </a:solidFill>
                <a:effectLst/>
                <a:latin typeface="Consolas" panose="020B0609020204030204" pitchFamily="49" charset="0"/>
              </a:rPr>
              <a:t>document.getElementById</a:t>
            </a:r>
            <a:r>
              <a:rPr lang="en-US" sz="1800" b="0" dirty="0">
                <a:solidFill>
                  <a:schemeClr val="tx1"/>
                </a:solidFill>
                <a:effectLst/>
                <a:latin typeface="Consolas" panose="020B0609020204030204" pitchFamily="49" charset="0"/>
              </a:rPr>
              <a:t>('root'));</a:t>
            </a:r>
          </a:p>
          <a:p>
            <a:r>
              <a:rPr lang="en-US" sz="1800" b="0" dirty="0" err="1">
                <a:solidFill>
                  <a:schemeClr val="tx1"/>
                </a:solidFill>
                <a:effectLst/>
                <a:latin typeface="Consolas" panose="020B0609020204030204" pitchFamily="49" charset="0"/>
              </a:rPr>
              <a:t>root.render</a:t>
            </a:r>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  &lt;</a:t>
            </a:r>
            <a:r>
              <a:rPr lang="en-US" sz="1800" b="0" dirty="0" err="1">
                <a:solidFill>
                  <a:schemeClr val="tx1"/>
                </a:solidFill>
                <a:effectLst/>
                <a:latin typeface="Consolas" panose="020B0609020204030204" pitchFamily="49" charset="0"/>
              </a:rPr>
              <a:t>React.StrictMode</a:t>
            </a:r>
            <a:r>
              <a:rPr lang="en-US" sz="1800" b="0" dirty="0">
                <a:solidFill>
                  <a:schemeClr val="tx1"/>
                </a:solidFill>
                <a:effectLst/>
                <a:latin typeface="Consolas" panose="020B0609020204030204" pitchFamily="49" charset="0"/>
              </a:rPr>
              <a:t>&gt;</a:t>
            </a:r>
          </a:p>
          <a:p>
            <a:r>
              <a:rPr lang="en-US" sz="1800" b="0" dirty="0">
                <a:solidFill>
                  <a:schemeClr val="tx1"/>
                </a:solidFill>
                <a:effectLst/>
                <a:latin typeface="Consolas" panose="020B0609020204030204" pitchFamily="49" charset="0"/>
              </a:rPr>
              <a:t>    &lt;App /&gt;</a:t>
            </a:r>
          </a:p>
          <a:p>
            <a:r>
              <a:rPr lang="en-US" sz="1800" b="0" dirty="0">
                <a:solidFill>
                  <a:schemeClr val="tx1"/>
                </a:solidFill>
                <a:effectLst/>
                <a:latin typeface="Consolas" panose="020B0609020204030204" pitchFamily="49" charset="0"/>
              </a:rPr>
              <a:t>  &lt;/</a:t>
            </a:r>
            <a:r>
              <a:rPr lang="en-US" sz="1800" b="0" dirty="0" err="1">
                <a:solidFill>
                  <a:schemeClr val="tx1"/>
                </a:solidFill>
                <a:effectLst/>
                <a:latin typeface="Consolas" panose="020B0609020204030204" pitchFamily="49" charset="0"/>
              </a:rPr>
              <a:t>React.StrictMode</a:t>
            </a:r>
            <a:r>
              <a:rPr lang="en-US" sz="1800" b="0" dirty="0">
                <a:solidFill>
                  <a:schemeClr val="tx1"/>
                </a:solidFill>
                <a:effectLst/>
                <a:latin typeface="Consolas" panose="020B0609020204030204" pitchFamily="49" charset="0"/>
              </a:rPr>
              <a:t>&gt;</a:t>
            </a:r>
          </a:p>
          <a:p>
            <a:r>
              <a:rPr lang="en-US" sz="1800" b="0" dirty="0">
                <a:solidFill>
                  <a:schemeClr val="tx1"/>
                </a:solidFill>
                <a:effectLst/>
                <a:latin typeface="Consolas" panose="020B0609020204030204" pitchFamily="49" charset="0"/>
              </a:rPr>
              <a:t>);</a:t>
            </a:r>
          </a:p>
          <a:p>
            <a:br>
              <a:rPr lang="en-US" sz="1800" b="0" dirty="0">
                <a:solidFill>
                  <a:schemeClr val="tx1"/>
                </a:solidFill>
                <a:effectLst/>
                <a:latin typeface="Consolas" panose="020B0609020204030204" pitchFamily="49" charset="0"/>
              </a:rPr>
            </a:br>
            <a:br>
              <a:rPr lang="en-US" sz="1800" b="0" dirty="0">
                <a:solidFill>
                  <a:srgbClr val="CCCCCC"/>
                </a:solidFill>
                <a:effectLst/>
                <a:latin typeface="Consolas" panose="020B0609020204030204" pitchFamily="49" charset="0"/>
              </a:rPr>
            </a:br>
            <a:endParaRPr lang="en-US" sz="1800"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B6AD78D0-943D-5E02-F70C-7BB7817E40E8}"/>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EC3B9E4D-14A3-278E-530E-FAD9FBB266C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48427CD-07F7-8DDD-969E-39C90FDFC10F}"/>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2674818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48A5-C406-D602-AD11-686BD15E74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A066B5-9059-5403-2D4F-E6DF8876FF53}"/>
              </a:ext>
            </a:extLst>
          </p:cNvPr>
          <p:cNvSpPr>
            <a:spLocks noGrp="1"/>
          </p:cNvSpPr>
          <p:nvPr>
            <p:ph idx="1"/>
          </p:nvPr>
        </p:nvSpPr>
        <p:spPr/>
        <p:txBody>
          <a:bodyPr/>
          <a:lstStyle/>
          <a:p>
            <a:r>
              <a:rPr lang="en-US" dirty="0"/>
              <a:t>At the terminal run your code with the following command:</a:t>
            </a:r>
          </a:p>
          <a:p>
            <a:endParaRPr lang="en-US" dirty="0"/>
          </a:p>
          <a:p>
            <a:r>
              <a:rPr lang="en-US" b="1" dirty="0" err="1"/>
              <a:t>npm</a:t>
            </a:r>
            <a:r>
              <a:rPr lang="en-US" b="1" dirty="0"/>
              <a:t> start</a:t>
            </a:r>
          </a:p>
          <a:p>
            <a:pPr marL="0" indent="0">
              <a:buNone/>
            </a:pPr>
            <a:endParaRPr lang="en-US" dirty="0"/>
          </a:p>
          <a:p>
            <a:r>
              <a:rPr lang="en-US" dirty="0"/>
              <a:t>Output is as follows:</a:t>
            </a:r>
          </a:p>
          <a:p>
            <a:endParaRPr lang="en-US" dirty="0"/>
          </a:p>
          <a:p>
            <a:endParaRPr lang="en-US" dirty="0"/>
          </a:p>
          <a:p>
            <a:endParaRPr lang="en-US" dirty="0"/>
          </a:p>
          <a:p>
            <a:endParaRPr lang="en-US" dirty="0"/>
          </a:p>
          <a:p>
            <a:pPr marL="0" indent="0">
              <a:buNone/>
            </a:pPr>
            <a:endParaRPr lang="en-US" b="1" dirty="0"/>
          </a:p>
          <a:p>
            <a:pPr marL="0" indent="0">
              <a:buNone/>
            </a:pPr>
            <a:endParaRPr lang="en-US" b="1" dirty="0"/>
          </a:p>
        </p:txBody>
      </p:sp>
      <p:sp>
        <p:nvSpPr>
          <p:cNvPr id="4" name="Date Placeholder 3">
            <a:extLst>
              <a:ext uri="{FF2B5EF4-FFF2-40B4-BE49-F238E27FC236}">
                <a16:creationId xmlns:a16="http://schemas.microsoft.com/office/drawing/2014/main" id="{786F8033-ACD5-F6B1-8FD7-114BCAF0C6EC}"/>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C9E4CC9A-6A52-7688-3E19-D38986BC81D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1CB0E6F-7467-E66F-8F57-903328376919}"/>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pic>
        <p:nvPicPr>
          <p:cNvPr id="8" name="Picture 7">
            <a:extLst>
              <a:ext uri="{FF2B5EF4-FFF2-40B4-BE49-F238E27FC236}">
                <a16:creationId xmlns:a16="http://schemas.microsoft.com/office/drawing/2014/main" id="{040D037B-9FFA-BCDD-12B8-105D08BE143B}"/>
              </a:ext>
            </a:extLst>
          </p:cNvPr>
          <p:cNvPicPr>
            <a:picLocks noChangeAspect="1"/>
          </p:cNvPicPr>
          <p:nvPr/>
        </p:nvPicPr>
        <p:blipFill>
          <a:blip r:embed="rId2"/>
          <a:stretch>
            <a:fillRect/>
          </a:stretch>
        </p:blipFill>
        <p:spPr>
          <a:xfrm>
            <a:off x="1600199" y="3505201"/>
            <a:ext cx="6400801" cy="2601822"/>
          </a:xfrm>
          <a:prstGeom prst="rect">
            <a:avLst/>
          </a:prstGeom>
        </p:spPr>
      </p:pic>
    </p:spTree>
    <p:extLst>
      <p:ext uri="{BB962C8B-B14F-4D97-AF65-F5344CB8AC3E}">
        <p14:creationId xmlns:p14="http://schemas.microsoft.com/office/powerpoint/2010/main" val="1561582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53E3-8F16-38C0-FD0F-136DFEBAFF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050908-39A6-275E-DCC0-0A2BD4B5B752}"/>
              </a:ext>
            </a:extLst>
          </p:cNvPr>
          <p:cNvSpPr>
            <a:spLocks noGrp="1"/>
          </p:cNvSpPr>
          <p:nvPr>
            <p:ph idx="1"/>
          </p:nvPr>
        </p:nvSpPr>
        <p:spPr/>
        <p:txBody>
          <a:bodyPr/>
          <a:lstStyle/>
          <a:p>
            <a:pPr rtl="0"/>
            <a:r>
              <a:rPr lang="en-US" dirty="0"/>
              <a:t>Let us see step-wise what is happening in the above example: </a:t>
            </a:r>
          </a:p>
          <a:p>
            <a:pPr>
              <a:buFont typeface="Arial" panose="020B0604020202020204" pitchFamily="34" charset="0"/>
              <a:buChar char="•"/>
            </a:pPr>
            <a:r>
              <a:rPr lang="en-US" dirty="0">
                <a:effectLst/>
              </a:rPr>
              <a:t>We call the </a:t>
            </a:r>
            <a:r>
              <a:rPr lang="en-US" dirty="0" err="1">
                <a:effectLst/>
              </a:rPr>
              <a:t>ReactDOM.render</a:t>
            </a:r>
            <a:r>
              <a:rPr lang="en-US" dirty="0">
                <a:effectLst/>
              </a:rPr>
              <a:t>() as the first parameter.</a:t>
            </a:r>
          </a:p>
          <a:p>
            <a:pPr>
              <a:buFont typeface="Arial" panose="020B0604020202020204" pitchFamily="34" charset="0"/>
              <a:buChar char="•"/>
            </a:pPr>
            <a:r>
              <a:rPr lang="en-US" dirty="0">
                <a:effectLst/>
              </a:rPr>
              <a:t>React then calls the component Welcome, which returns &lt;h1&gt;Hello World!&lt;/h1&gt;; as the result.</a:t>
            </a:r>
          </a:p>
          <a:p>
            <a:pPr>
              <a:buFont typeface="Arial" panose="020B0604020202020204" pitchFamily="34" charset="0"/>
              <a:buChar char="•"/>
            </a:pPr>
            <a:r>
              <a:rPr lang="en-US" dirty="0">
                <a:effectLst/>
              </a:rPr>
              <a:t>Then the </a:t>
            </a:r>
            <a:r>
              <a:rPr lang="en-US" dirty="0" err="1">
                <a:effectLst/>
              </a:rPr>
              <a:t>ReactDOM</a:t>
            </a:r>
            <a:r>
              <a:rPr lang="en-US" dirty="0">
                <a:effectLst/>
              </a:rPr>
              <a:t> efficiently updates the DOM to match with the returned element and renders that element to the DOM element with id as “root”.</a:t>
            </a:r>
          </a:p>
          <a:p>
            <a:endParaRPr lang="en-US" dirty="0"/>
          </a:p>
        </p:txBody>
      </p:sp>
      <p:sp>
        <p:nvSpPr>
          <p:cNvPr id="4" name="Date Placeholder 3">
            <a:extLst>
              <a:ext uri="{FF2B5EF4-FFF2-40B4-BE49-F238E27FC236}">
                <a16:creationId xmlns:a16="http://schemas.microsoft.com/office/drawing/2014/main" id="{79A1C64E-D0EC-8FFE-F970-24CAAD4FF611}"/>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C18CED8A-1109-94BA-7B28-E89A079E07B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42F0556-2393-25CA-0276-5AA7D3989D27}"/>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1748742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76C57-1AFC-6379-38E4-4D6593346A02}"/>
              </a:ext>
            </a:extLst>
          </p:cNvPr>
          <p:cNvSpPr>
            <a:spLocks noGrp="1"/>
          </p:cNvSpPr>
          <p:nvPr>
            <p:ph type="title"/>
          </p:nvPr>
        </p:nvSpPr>
        <p:spPr/>
        <p:txBody>
          <a:bodyPr/>
          <a:lstStyle/>
          <a:p>
            <a:r>
              <a:rPr lang="en-US" dirty="0"/>
              <a:t>React Component contd.</a:t>
            </a:r>
          </a:p>
        </p:txBody>
      </p:sp>
      <p:sp>
        <p:nvSpPr>
          <p:cNvPr id="3" name="Content Placeholder 2">
            <a:extLst>
              <a:ext uri="{FF2B5EF4-FFF2-40B4-BE49-F238E27FC236}">
                <a16:creationId xmlns:a16="http://schemas.microsoft.com/office/drawing/2014/main" id="{B96B95AA-4945-C34D-E15E-64356AEF338D}"/>
              </a:ext>
            </a:extLst>
          </p:cNvPr>
          <p:cNvSpPr>
            <a:spLocks noGrp="1"/>
          </p:cNvSpPr>
          <p:nvPr>
            <p:ph idx="1"/>
          </p:nvPr>
        </p:nvSpPr>
        <p:spPr/>
        <p:txBody>
          <a:bodyPr/>
          <a:lstStyle/>
          <a:p>
            <a:r>
              <a:rPr lang="en-US" dirty="0">
                <a:effectLst/>
              </a:rPr>
              <a:t>No matter its size, its contents, or what technologies are used to create it, a user interface is made up of parts. Buttons. Lists. Headings. All of these parts, when put together, make up a user interface. </a:t>
            </a:r>
          </a:p>
          <a:p>
            <a:r>
              <a:rPr lang="en-US" dirty="0">
                <a:effectLst/>
              </a:rPr>
              <a:t>Consider a recipe application with three different recipes. The data is different in each box, but the parts needed to create a recipe are the same.</a:t>
            </a:r>
          </a:p>
          <a:p>
            <a:endParaRPr lang="en-US" dirty="0">
              <a:effectLst/>
            </a:endParaRPr>
          </a:p>
        </p:txBody>
      </p:sp>
      <p:sp>
        <p:nvSpPr>
          <p:cNvPr id="4" name="Date Placeholder 3">
            <a:extLst>
              <a:ext uri="{FF2B5EF4-FFF2-40B4-BE49-F238E27FC236}">
                <a16:creationId xmlns:a16="http://schemas.microsoft.com/office/drawing/2014/main" id="{8B1CEA9D-C022-B65E-350A-E2913AC4A909}"/>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08F6146D-CF35-6481-B058-399BCA35DAD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100B99B-33D4-C232-0BCF-3440696AC839}"/>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pic>
        <p:nvPicPr>
          <p:cNvPr id="7" name="Picture 6">
            <a:extLst>
              <a:ext uri="{FF2B5EF4-FFF2-40B4-BE49-F238E27FC236}">
                <a16:creationId xmlns:a16="http://schemas.microsoft.com/office/drawing/2014/main" id="{83452F0E-2127-F618-4B06-DD6B6DFCFEA0}"/>
              </a:ext>
            </a:extLst>
          </p:cNvPr>
          <p:cNvPicPr>
            <a:picLocks noChangeAspect="1"/>
          </p:cNvPicPr>
          <p:nvPr/>
        </p:nvPicPr>
        <p:blipFill>
          <a:blip r:embed="rId2"/>
          <a:stretch>
            <a:fillRect/>
          </a:stretch>
        </p:blipFill>
        <p:spPr>
          <a:xfrm>
            <a:off x="1371600" y="3571466"/>
            <a:ext cx="7083186" cy="2673759"/>
          </a:xfrm>
          <a:prstGeom prst="rect">
            <a:avLst/>
          </a:prstGeom>
        </p:spPr>
      </p:pic>
    </p:spTree>
    <p:extLst>
      <p:ext uri="{BB962C8B-B14F-4D97-AF65-F5344CB8AC3E}">
        <p14:creationId xmlns:p14="http://schemas.microsoft.com/office/powerpoint/2010/main" val="3447287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E0FA-9FE3-E419-2388-CBD0ADBCEC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41E323-AEB7-6D2D-59D1-245618871FB9}"/>
              </a:ext>
            </a:extLst>
          </p:cNvPr>
          <p:cNvSpPr>
            <a:spLocks noGrp="1"/>
          </p:cNvSpPr>
          <p:nvPr>
            <p:ph idx="1"/>
          </p:nvPr>
        </p:nvSpPr>
        <p:spPr/>
        <p:txBody>
          <a:bodyPr/>
          <a:lstStyle/>
          <a:p>
            <a:pPr algn="l"/>
            <a:r>
              <a:rPr lang="en-US" b="0" i="0" dirty="0">
                <a:solidFill>
                  <a:srgbClr val="191919"/>
                </a:solidFill>
                <a:effectLst/>
                <a:latin typeface="Verdana" panose="020B0604030504040204" pitchFamily="34" charset="0"/>
              </a:rPr>
              <a:t>In React, we describe each of these parts as a component. </a:t>
            </a:r>
          </a:p>
          <a:p>
            <a:pPr algn="l"/>
            <a:r>
              <a:rPr lang="en-US" b="0" i="0" dirty="0">
                <a:solidFill>
                  <a:srgbClr val="191919"/>
                </a:solidFill>
                <a:effectLst/>
                <a:latin typeface="Verdana" panose="020B0604030504040204" pitchFamily="34" charset="0"/>
              </a:rPr>
              <a:t>Components allow us to reuse the same structure and then we can populate those structures with different sets of data.</a:t>
            </a:r>
          </a:p>
          <a:p>
            <a:pPr algn="l"/>
            <a:r>
              <a:rPr lang="en-US" b="0" i="0" dirty="0">
                <a:solidFill>
                  <a:srgbClr val="191919"/>
                </a:solidFill>
                <a:effectLst/>
                <a:latin typeface="Verdana" panose="020B0604030504040204" pitchFamily="34" charset="0"/>
              </a:rPr>
              <a:t>When considering a user interface that you want to build with React, look for opportunities to break down your elements into reusable pieces.</a:t>
            </a:r>
          </a:p>
          <a:p>
            <a:pPr algn="l"/>
            <a:r>
              <a:rPr lang="en-US" b="0" i="0" dirty="0">
                <a:solidFill>
                  <a:srgbClr val="191919"/>
                </a:solidFill>
                <a:effectLst/>
                <a:latin typeface="Verdana" panose="020B0604030504040204" pitchFamily="34" charset="0"/>
              </a:rPr>
              <a:t> For example, the recipes in each have a title, ingredients list, and instructions. All are part of a larger recipe or app component. We could create a component for each of the highlighted parts: ingredients, instructions, and so on.</a:t>
            </a:r>
          </a:p>
          <a:p>
            <a:endParaRPr lang="en-US" dirty="0"/>
          </a:p>
        </p:txBody>
      </p:sp>
      <p:sp>
        <p:nvSpPr>
          <p:cNvPr id="4" name="Date Placeholder 3">
            <a:extLst>
              <a:ext uri="{FF2B5EF4-FFF2-40B4-BE49-F238E27FC236}">
                <a16:creationId xmlns:a16="http://schemas.microsoft.com/office/drawing/2014/main" id="{4E5C19E9-8081-44B0-8375-65C4A5A68730}"/>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B9D358C1-6629-45DF-2F8B-3F2F53BD3A6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CFFF097-B932-1F8D-00C7-294DD1C1B179}"/>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1306864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3561-2398-F181-CE2F-49671B5651AC}"/>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0D016023-5905-C0D6-1D42-2379B804F56C}"/>
              </a:ext>
            </a:extLst>
          </p:cNvPr>
          <p:cNvPicPr>
            <a:picLocks noGrp="1" noChangeAspect="1"/>
          </p:cNvPicPr>
          <p:nvPr>
            <p:ph idx="1"/>
          </p:nvPr>
        </p:nvPicPr>
        <p:blipFill>
          <a:blip r:embed="rId2"/>
          <a:stretch>
            <a:fillRect/>
          </a:stretch>
        </p:blipFill>
        <p:spPr>
          <a:xfrm>
            <a:off x="990600" y="1219201"/>
            <a:ext cx="8077200" cy="3505200"/>
          </a:xfrm>
        </p:spPr>
      </p:pic>
      <p:sp>
        <p:nvSpPr>
          <p:cNvPr id="4" name="Date Placeholder 3">
            <a:extLst>
              <a:ext uri="{FF2B5EF4-FFF2-40B4-BE49-F238E27FC236}">
                <a16:creationId xmlns:a16="http://schemas.microsoft.com/office/drawing/2014/main" id="{F3F5452F-D516-8D18-8271-905B09DA918E}"/>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921CD03E-E19E-CF61-2714-BD047FE5066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45C11DF-1D84-AF70-9041-A56262F7A89D}"/>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271638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6D11-906A-F872-9C45-205FE7072A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2543B3-EB2F-7440-CFF5-C951637C16AC}"/>
              </a:ext>
            </a:extLst>
          </p:cNvPr>
          <p:cNvSpPr>
            <a:spLocks noGrp="1"/>
          </p:cNvSpPr>
          <p:nvPr>
            <p:ph idx="1"/>
          </p:nvPr>
        </p:nvSpPr>
        <p:spPr/>
        <p:txBody>
          <a:bodyPr/>
          <a:lstStyle/>
          <a:p>
            <a:r>
              <a:rPr lang="en-US" b="0" i="0" dirty="0">
                <a:solidFill>
                  <a:srgbClr val="191919"/>
                </a:solidFill>
                <a:effectLst/>
                <a:latin typeface="Verdana" panose="020B0604030504040204" pitchFamily="34" charset="0"/>
              </a:rPr>
              <a:t>Each component is outlined: App, </a:t>
            </a:r>
            <a:r>
              <a:rPr lang="en-US" b="0" i="0" dirty="0" err="1">
                <a:solidFill>
                  <a:srgbClr val="191919"/>
                </a:solidFill>
                <a:effectLst/>
                <a:latin typeface="Verdana" panose="020B0604030504040204" pitchFamily="34" charset="0"/>
              </a:rPr>
              <a:t>IngredientsList</a:t>
            </a:r>
            <a:endParaRPr lang="en-US" dirty="0">
              <a:solidFill>
                <a:srgbClr val="191919"/>
              </a:solidFill>
              <a:latin typeface="Verdana" panose="020B0604030504040204" pitchFamily="34" charset="0"/>
            </a:endParaRPr>
          </a:p>
          <a:p>
            <a:r>
              <a:rPr lang="en-US" b="0" i="0" dirty="0">
                <a:solidFill>
                  <a:srgbClr val="191919"/>
                </a:solidFill>
                <a:effectLst/>
                <a:latin typeface="Verdana" panose="020B0604030504040204" pitchFamily="34" charset="0"/>
              </a:rPr>
              <a:t>We’ll create a component by writing a function. That function will return a reusable part of a user interface.</a:t>
            </a:r>
          </a:p>
          <a:p>
            <a:endParaRPr lang="en-US" dirty="0">
              <a:solidFill>
                <a:srgbClr val="191919"/>
              </a:solidFill>
              <a:latin typeface="Verdana" panose="020B0604030504040204" pitchFamily="34" charset="0"/>
            </a:endParaRPr>
          </a:p>
          <a:p>
            <a:pPr algn="l"/>
            <a:r>
              <a:rPr lang="en-US" b="1" i="0" u="sng" dirty="0">
                <a:solidFill>
                  <a:srgbClr val="191919"/>
                </a:solidFill>
                <a:effectLst/>
                <a:latin typeface="Verdana" panose="020B0604030504040204" pitchFamily="34" charset="0"/>
              </a:rPr>
              <a:t>EXAMPLE I</a:t>
            </a:r>
            <a:endParaRPr lang="en-US" b="0" i="0" dirty="0">
              <a:solidFill>
                <a:srgbClr val="191919"/>
              </a:solidFill>
              <a:effectLst/>
              <a:latin typeface="Verdana" panose="020B0604030504040204" pitchFamily="34" charset="0"/>
            </a:endParaRPr>
          </a:p>
          <a:p>
            <a:pPr algn="l"/>
            <a:r>
              <a:rPr lang="en-US" b="0" i="0" dirty="0">
                <a:solidFill>
                  <a:srgbClr val="191919"/>
                </a:solidFill>
                <a:effectLst/>
                <a:latin typeface="Verdana" panose="020B0604030504040204" pitchFamily="34" charset="0"/>
              </a:rPr>
              <a:t>Let’s create a function that returns an unordered list of ingredients</a:t>
            </a:r>
            <a:r>
              <a:rPr lang="en-US" dirty="0">
                <a:solidFill>
                  <a:srgbClr val="191919"/>
                </a:solidFill>
                <a:latin typeface="Verdana" panose="020B0604030504040204" pitchFamily="34" charset="0"/>
              </a:rPr>
              <a:t> </a:t>
            </a:r>
            <a:r>
              <a:rPr lang="en-US" b="0" i="0" dirty="0">
                <a:solidFill>
                  <a:srgbClr val="191919"/>
                </a:solidFill>
                <a:effectLst/>
                <a:latin typeface="Verdana" panose="020B0604030504040204" pitchFamily="34" charset="0"/>
              </a:rPr>
              <a:t>dessert with a function called </a:t>
            </a:r>
            <a:r>
              <a:rPr lang="en-US" b="0" i="0" dirty="0" err="1">
                <a:solidFill>
                  <a:srgbClr val="191919"/>
                </a:solidFill>
                <a:effectLst/>
                <a:latin typeface="Verdana" panose="020B0604030504040204" pitchFamily="34" charset="0"/>
              </a:rPr>
              <a:t>IngredientsList</a:t>
            </a:r>
            <a:endParaRPr lang="en-US" b="0" i="0" dirty="0">
              <a:solidFill>
                <a:srgbClr val="191919"/>
              </a:solidFill>
              <a:effectLst/>
              <a:latin typeface="Verdana" panose="020B0604030504040204" pitchFamily="34" charset="0"/>
            </a:endParaRPr>
          </a:p>
        </p:txBody>
      </p:sp>
      <p:sp>
        <p:nvSpPr>
          <p:cNvPr id="4" name="Date Placeholder 3">
            <a:extLst>
              <a:ext uri="{FF2B5EF4-FFF2-40B4-BE49-F238E27FC236}">
                <a16:creationId xmlns:a16="http://schemas.microsoft.com/office/drawing/2014/main" id="{6294CB5F-A7B0-FB35-FE65-2448A3FBC439}"/>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6CEF18A7-3147-A14D-1E0D-A6E67CF2D89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BD9461B-881A-7D25-CBFE-B20B9EE86FB3}"/>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2536572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0EA5-6870-8FE3-FAF6-35A53B7E44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8BE721-14A1-3033-8069-8A50EE35224A}"/>
              </a:ext>
            </a:extLst>
          </p:cNvPr>
          <p:cNvSpPr>
            <a:spLocks noGrp="1"/>
          </p:cNvSpPr>
          <p:nvPr>
            <p:ph idx="1"/>
          </p:nvPr>
        </p:nvSpPr>
        <p:spPr/>
        <p:txBody>
          <a:bodyPr/>
          <a:lstStyle/>
          <a:p>
            <a:r>
              <a:rPr lang="en-US" dirty="0"/>
              <a:t>Modify the App.js in the existing application(Hello World) as follows </a:t>
            </a:r>
            <a:r>
              <a:rPr lang="en-US" dirty="0" err="1"/>
              <a:t>i.e</a:t>
            </a:r>
            <a:r>
              <a:rPr lang="en-US" dirty="0"/>
              <a:t> replace with the following code:</a:t>
            </a:r>
          </a:p>
          <a:p>
            <a:r>
              <a:rPr lang="en-US" sz="1000" b="0" dirty="0">
                <a:solidFill>
                  <a:schemeClr val="tx1"/>
                </a:solidFill>
                <a:effectLst/>
                <a:latin typeface="Consolas" panose="020B0609020204030204" pitchFamily="49" charset="0"/>
              </a:rPr>
              <a:t>import React from 'react';</a:t>
            </a:r>
          </a:p>
          <a:p>
            <a:r>
              <a:rPr lang="en-US" sz="1000" b="0" dirty="0">
                <a:solidFill>
                  <a:schemeClr val="tx1"/>
                </a:solidFill>
                <a:effectLst/>
                <a:latin typeface="Consolas" panose="020B0609020204030204" pitchFamily="49" charset="0"/>
              </a:rPr>
              <a:t>import </a:t>
            </a:r>
            <a:r>
              <a:rPr lang="en-US" sz="1000" b="0" dirty="0" err="1">
                <a:solidFill>
                  <a:schemeClr val="tx1"/>
                </a:solidFill>
                <a:effectLst/>
                <a:latin typeface="Consolas" panose="020B0609020204030204" pitchFamily="49" charset="0"/>
              </a:rPr>
              <a:t>ReactDOM</a:t>
            </a:r>
            <a:r>
              <a:rPr lang="en-US" sz="1000" b="0" dirty="0">
                <a:solidFill>
                  <a:schemeClr val="tx1"/>
                </a:solidFill>
                <a:effectLst/>
                <a:latin typeface="Consolas" panose="020B0609020204030204" pitchFamily="49" charset="0"/>
              </a:rPr>
              <a:t> from 'react-</a:t>
            </a:r>
            <a:r>
              <a:rPr lang="en-US" sz="1000" b="0" dirty="0" err="1">
                <a:solidFill>
                  <a:schemeClr val="tx1"/>
                </a:solidFill>
                <a:effectLst/>
                <a:latin typeface="Consolas" panose="020B0609020204030204" pitchFamily="49" charset="0"/>
              </a:rPr>
              <a:t>dom</a:t>
            </a:r>
            <a:r>
              <a:rPr lang="en-US" sz="1000" b="0" dirty="0">
                <a:solidFill>
                  <a:schemeClr val="tx1"/>
                </a:solidFill>
                <a:effectLst/>
                <a:latin typeface="Consolas" panose="020B0609020204030204" pitchFamily="49" charset="0"/>
              </a:rPr>
              <a:t>';</a:t>
            </a:r>
          </a:p>
          <a:p>
            <a:br>
              <a:rPr lang="en-US" sz="1000" b="0" dirty="0">
                <a:solidFill>
                  <a:schemeClr val="tx1"/>
                </a:solidFill>
                <a:effectLst/>
                <a:latin typeface="Consolas" panose="020B0609020204030204" pitchFamily="49" charset="0"/>
              </a:rPr>
            </a:br>
            <a:r>
              <a:rPr lang="en-US" sz="1000" b="0" dirty="0">
                <a:solidFill>
                  <a:schemeClr val="tx1"/>
                </a:solidFill>
                <a:effectLst/>
                <a:latin typeface="Consolas" panose="020B0609020204030204" pitchFamily="49" charset="0"/>
              </a:rPr>
              <a:t>function </a:t>
            </a:r>
            <a:r>
              <a:rPr lang="en-US" sz="1000" b="0" dirty="0" err="1">
                <a:solidFill>
                  <a:schemeClr val="tx1"/>
                </a:solidFill>
                <a:effectLst/>
                <a:latin typeface="Consolas" panose="020B0609020204030204" pitchFamily="49" charset="0"/>
              </a:rPr>
              <a:t>IngredientsList</a:t>
            </a:r>
            <a:r>
              <a:rPr lang="en-US" sz="1000" b="0" dirty="0">
                <a:solidFill>
                  <a:schemeClr val="tx1"/>
                </a:solidFill>
                <a:effectLst/>
                <a:latin typeface="Consolas" panose="020B0609020204030204" pitchFamily="49" charset="0"/>
              </a:rPr>
              <a:t>() {</a:t>
            </a:r>
          </a:p>
          <a:p>
            <a:r>
              <a:rPr lang="en-US" sz="1000" b="0" dirty="0">
                <a:solidFill>
                  <a:schemeClr val="tx1"/>
                </a:solidFill>
                <a:effectLst/>
                <a:latin typeface="Consolas" panose="020B0609020204030204" pitchFamily="49" charset="0"/>
              </a:rPr>
              <a:t>return </a:t>
            </a:r>
            <a:r>
              <a:rPr lang="en-US" sz="1000" b="0" dirty="0" err="1">
                <a:solidFill>
                  <a:schemeClr val="tx1"/>
                </a:solidFill>
                <a:effectLst/>
                <a:latin typeface="Consolas" panose="020B0609020204030204" pitchFamily="49" charset="0"/>
              </a:rPr>
              <a:t>React.createElement</a:t>
            </a:r>
            <a:r>
              <a:rPr lang="en-US" sz="1000" b="0" dirty="0">
                <a:solidFill>
                  <a:schemeClr val="tx1"/>
                </a:solidFill>
                <a:effectLst/>
                <a:latin typeface="Consolas" panose="020B0609020204030204" pitchFamily="49" charset="0"/>
              </a:rPr>
              <a:t>(</a:t>
            </a:r>
          </a:p>
          <a:p>
            <a:r>
              <a:rPr lang="en-US" sz="1000" b="0" dirty="0">
                <a:solidFill>
                  <a:schemeClr val="tx1"/>
                </a:solidFill>
                <a:effectLst/>
                <a:latin typeface="Consolas" panose="020B0609020204030204" pitchFamily="49" charset="0"/>
              </a:rPr>
              <a:t>"</a:t>
            </a:r>
            <a:r>
              <a:rPr lang="en-US" sz="1000" b="0" dirty="0" err="1">
                <a:solidFill>
                  <a:schemeClr val="tx1"/>
                </a:solidFill>
                <a:effectLst/>
                <a:latin typeface="Consolas" panose="020B0609020204030204" pitchFamily="49" charset="0"/>
              </a:rPr>
              <a:t>ul</a:t>
            </a:r>
            <a:r>
              <a:rPr lang="en-US" sz="1000" b="0" dirty="0">
                <a:solidFill>
                  <a:schemeClr val="tx1"/>
                </a:solidFill>
                <a:effectLst/>
                <a:latin typeface="Consolas" panose="020B0609020204030204" pitchFamily="49" charset="0"/>
              </a:rPr>
              <a:t>",</a:t>
            </a:r>
          </a:p>
          <a:p>
            <a:r>
              <a:rPr lang="en-US" sz="1000" b="0" dirty="0">
                <a:solidFill>
                  <a:schemeClr val="tx1"/>
                </a:solidFill>
                <a:effectLst/>
                <a:latin typeface="Consolas" panose="020B0609020204030204" pitchFamily="49" charset="0"/>
              </a:rPr>
              <a:t>{ </a:t>
            </a:r>
            <a:r>
              <a:rPr lang="en-US" sz="1000" b="0" dirty="0" err="1">
                <a:solidFill>
                  <a:schemeClr val="tx1"/>
                </a:solidFill>
                <a:effectLst/>
                <a:latin typeface="Consolas" panose="020B0609020204030204" pitchFamily="49" charset="0"/>
              </a:rPr>
              <a:t>className</a:t>
            </a:r>
            <a:r>
              <a:rPr lang="en-US" sz="1000" b="0" dirty="0">
                <a:solidFill>
                  <a:schemeClr val="tx1"/>
                </a:solidFill>
                <a:effectLst/>
                <a:latin typeface="Consolas" panose="020B0609020204030204" pitchFamily="49" charset="0"/>
              </a:rPr>
              <a:t>: "ingredients" },</a:t>
            </a:r>
          </a:p>
          <a:p>
            <a:r>
              <a:rPr lang="en-US" sz="1000" b="0" dirty="0" err="1">
                <a:solidFill>
                  <a:schemeClr val="tx1"/>
                </a:solidFill>
                <a:effectLst/>
                <a:latin typeface="Consolas" panose="020B0609020204030204" pitchFamily="49" charset="0"/>
              </a:rPr>
              <a:t>React.createElement</a:t>
            </a:r>
            <a:r>
              <a:rPr lang="en-US" sz="1000" b="0" dirty="0">
                <a:solidFill>
                  <a:schemeClr val="tx1"/>
                </a:solidFill>
                <a:effectLst/>
                <a:latin typeface="Consolas" panose="020B0609020204030204" pitchFamily="49" charset="0"/>
              </a:rPr>
              <a:t>("li", null, "1 cup unsalted butter"),</a:t>
            </a:r>
          </a:p>
          <a:p>
            <a:br>
              <a:rPr lang="en-US" sz="1000" b="0" dirty="0">
                <a:solidFill>
                  <a:schemeClr val="tx1"/>
                </a:solidFill>
                <a:effectLst/>
                <a:latin typeface="Consolas" panose="020B0609020204030204" pitchFamily="49" charset="0"/>
              </a:rPr>
            </a:br>
            <a:r>
              <a:rPr lang="en-US" sz="1000" b="0" dirty="0" err="1">
                <a:solidFill>
                  <a:schemeClr val="tx1"/>
                </a:solidFill>
                <a:effectLst/>
                <a:latin typeface="Consolas" panose="020B0609020204030204" pitchFamily="49" charset="0"/>
              </a:rPr>
              <a:t>React.createElement</a:t>
            </a:r>
            <a:r>
              <a:rPr lang="en-US" sz="1000" b="0" dirty="0">
                <a:solidFill>
                  <a:schemeClr val="tx1"/>
                </a:solidFill>
                <a:effectLst/>
                <a:latin typeface="Consolas" panose="020B0609020204030204" pitchFamily="49" charset="0"/>
              </a:rPr>
              <a:t>("li", null, "1 cup crunchy peanut butter"),</a:t>
            </a:r>
          </a:p>
          <a:p>
            <a:r>
              <a:rPr lang="en-US" sz="1000" b="0" dirty="0" err="1">
                <a:solidFill>
                  <a:schemeClr val="tx1"/>
                </a:solidFill>
                <a:effectLst/>
                <a:latin typeface="Consolas" panose="020B0609020204030204" pitchFamily="49" charset="0"/>
              </a:rPr>
              <a:t>React.createElement</a:t>
            </a:r>
            <a:r>
              <a:rPr lang="en-US" sz="1000" b="0" dirty="0">
                <a:solidFill>
                  <a:schemeClr val="tx1"/>
                </a:solidFill>
                <a:effectLst/>
                <a:latin typeface="Consolas" panose="020B0609020204030204" pitchFamily="49" charset="0"/>
              </a:rPr>
              <a:t>("li", null, "1 cup brown sugar"),</a:t>
            </a:r>
          </a:p>
          <a:p>
            <a:r>
              <a:rPr lang="en-US" sz="1000" b="0" dirty="0" err="1">
                <a:solidFill>
                  <a:schemeClr val="tx1"/>
                </a:solidFill>
                <a:effectLst/>
                <a:latin typeface="Consolas" panose="020B0609020204030204" pitchFamily="49" charset="0"/>
              </a:rPr>
              <a:t>React.createElement</a:t>
            </a:r>
            <a:r>
              <a:rPr lang="en-US" sz="1000" b="0" dirty="0">
                <a:solidFill>
                  <a:schemeClr val="tx1"/>
                </a:solidFill>
                <a:effectLst/>
                <a:latin typeface="Consolas" panose="020B0609020204030204" pitchFamily="49" charset="0"/>
              </a:rPr>
              <a:t>("li", null, "1 cup white sugar"),</a:t>
            </a:r>
          </a:p>
          <a:p>
            <a:r>
              <a:rPr lang="en-US" sz="1000" b="0" dirty="0" err="1">
                <a:solidFill>
                  <a:schemeClr val="tx1"/>
                </a:solidFill>
                <a:effectLst/>
                <a:latin typeface="Consolas" panose="020B0609020204030204" pitchFamily="49" charset="0"/>
              </a:rPr>
              <a:t>React.createElement</a:t>
            </a:r>
            <a:r>
              <a:rPr lang="en-US" sz="1000" b="0" dirty="0">
                <a:solidFill>
                  <a:schemeClr val="tx1"/>
                </a:solidFill>
                <a:effectLst/>
                <a:latin typeface="Consolas" panose="020B0609020204030204" pitchFamily="49" charset="0"/>
              </a:rPr>
              <a:t>("li", null, "2 eggs"),</a:t>
            </a:r>
          </a:p>
          <a:p>
            <a:r>
              <a:rPr lang="en-US" sz="1000" b="0" dirty="0" err="1">
                <a:solidFill>
                  <a:schemeClr val="tx1"/>
                </a:solidFill>
                <a:effectLst/>
                <a:latin typeface="Consolas" panose="020B0609020204030204" pitchFamily="49" charset="0"/>
              </a:rPr>
              <a:t>React.createElement</a:t>
            </a:r>
            <a:r>
              <a:rPr lang="en-US" sz="1000" b="0" dirty="0">
                <a:solidFill>
                  <a:schemeClr val="tx1"/>
                </a:solidFill>
                <a:effectLst/>
                <a:latin typeface="Consolas" panose="020B0609020204030204" pitchFamily="49" charset="0"/>
              </a:rPr>
              <a:t>("li", null, "2.5 cups all purpose flour"),</a:t>
            </a:r>
          </a:p>
          <a:p>
            <a:r>
              <a:rPr lang="en-US" sz="1000" b="0" dirty="0" err="1">
                <a:solidFill>
                  <a:schemeClr val="tx1"/>
                </a:solidFill>
                <a:effectLst/>
                <a:latin typeface="Consolas" panose="020B0609020204030204" pitchFamily="49" charset="0"/>
              </a:rPr>
              <a:t>React.createElement</a:t>
            </a:r>
            <a:r>
              <a:rPr lang="en-US" sz="1000" b="0" dirty="0">
                <a:solidFill>
                  <a:schemeClr val="tx1"/>
                </a:solidFill>
                <a:effectLst/>
                <a:latin typeface="Consolas" panose="020B0609020204030204" pitchFamily="49" charset="0"/>
              </a:rPr>
              <a:t>("li", null, "1 teaspoon baking powder"),</a:t>
            </a:r>
          </a:p>
          <a:p>
            <a:r>
              <a:rPr lang="en-US" sz="1000" b="0" dirty="0" err="1">
                <a:solidFill>
                  <a:schemeClr val="tx1"/>
                </a:solidFill>
                <a:effectLst/>
                <a:latin typeface="Consolas" panose="020B0609020204030204" pitchFamily="49" charset="0"/>
              </a:rPr>
              <a:t>React.createElement</a:t>
            </a:r>
            <a:r>
              <a:rPr lang="en-US" sz="1000" b="0" dirty="0">
                <a:solidFill>
                  <a:schemeClr val="tx1"/>
                </a:solidFill>
                <a:effectLst/>
                <a:latin typeface="Consolas" panose="020B0609020204030204" pitchFamily="49" charset="0"/>
              </a:rPr>
              <a:t>("li", null, "0.5 teaspoon salt")</a:t>
            </a:r>
          </a:p>
          <a:p>
            <a:r>
              <a:rPr lang="en-US" sz="1000" b="0" dirty="0">
                <a:solidFill>
                  <a:schemeClr val="tx1"/>
                </a:solidFill>
                <a:effectLst/>
                <a:latin typeface="Consolas" panose="020B0609020204030204" pitchFamily="49" charset="0"/>
              </a:rPr>
              <a:t>);</a:t>
            </a:r>
          </a:p>
          <a:p>
            <a:r>
              <a:rPr lang="en-US" sz="1000" b="0" dirty="0">
                <a:solidFill>
                  <a:schemeClr val="tx1"/>
                </a:solidFill>
                <a:effectLst/>
                <a:latin typeface="Consolas" panose="020B0609020204030204" pitchFamily="49" charset="0"/>
              </a:rPr>
              <a:t>}</a:t>
            </a:r>
          </a:p>
          <a:p>
            <a:r>
              <a:rPr lang="en-US" sz="1000" b="0" dirty="0" err="1">
                <a:solidFill>
                  <a:schemeClr val="tx1"/>
                </a:solidFill>
                <a:effectLst/>
                <a:latin typeface="Consolas" panose="020B0609020204030204" pitchFamily="49" charset="0"/>
              </a:rPr>
              <a:t>ReactDOM.render</a:t>
            </a:r>
            <a:r>
              <a:rPr lang="en-US" sz="1000" b="0" dirty="0">
                <a:solidFill>
                  <a:schemeClr val="tx1"/>
                </a:solidFill>
                <a:effectLst/>
                <a:latin typeface="Consolas" panose="020B0609020204030204" pitchFamily="49" charset="0"/>
              </a:rPr>
              <a:t>(</a:t>
            </a:r>
          </a:p>
          <a:p>
            <a:r>
              <a:rPr lang="en-US" sz="1000" b="0" dirty="0" err="1">
                <a:solidFill>
                  <a:schemeClr val="tx1"/>
                </a:solidFill>
                <a:effectLst/>
                <a:latin typeface="Consolas" panose="020B0609020204030204" pitchFamily="49" charset="0"/>
              </a:rPr>
              <a:t>React.createElement</a:t>
            </a:r>
            <a:r>
              <a:rPr lang="en-US" sz="1000" b="0" dirty="0">
                <a:solidFill>
                  <a:schemeClr val="tx1"/>
                </a:solidFill>
                <a:effectLst/>
                <a:latin typeface="Consolas" panose="020B0609020204030204" pitchFamily="49" charset="0"/>
              </a:rPr>
              <a:t>(</a:t>
            </a:r>
            <a:r>
              <a:rPr lang="en-US" sz="1000" b="0" dirty="0" err="1">
                <a:solidFill>
                  <a:schemeClr val="tx1"/>
                </a:solidFill>
                <a:effectLst/>
                <a:latin typeface="Consolas" panose="020B0609020204030204" pitchFamily="49" charset="0"/>
              </a:rPr>
              <a:t>IngredientsList</a:t>
            </a:r>
            <a:r>
              <a:rPr lang="en-US" sz="1000" b="0" dirty="0">
                <a:solidFill>
                  <a:schemeClr val="tx1"/>
                </a:solidFill>
                <a:effectLst/>
                <a:latin typeface="Consolas" panose="020B0609020204030204" pitchFamily="49" charset="0"/>
              </a:rPr>
              <a:t>, null, null),</a:t>
            </a:r>
          </a:p>
          <a:p>
            <a:r>
              <a:rPr lang="en-US" sz="1000" b="0" dirty="0" err="1">
                <a:solidFill>
                  <a:schemeClr val="tx1"/>
                </a:solidFill>
                <a:effectLst/>
                <a:latin typeface="Consolas" panose="020B0609020204030204" pitchFamily="49" charset="0"/>
              </a:rPr>
              <a:t>document.getElementById</a:t>
            </a:r>
            <a:r>
              <a:rPr lang="en-US" sz="1000" b="0" dirty="0">
                <a:solidFill>
                  <a:schemeClr val="tx1"/>
                </a:solidFill>
                <a:effectLst/>
                <a:latin typeface="Consolas" panose="020B0609020204030204" pitchFamily="49" charset="0"/>
              </a:rPr>
              <a:t>("root")</a:t>
            </a:r>
          </a:p>
          <a:p>
            <a:r>
              <a:rPr lang="en-US" sz="1000" b="0" dirty="0">
                <a:solidFill>
                  <a:schemeClr val="tx1"/>
                </a:solidFill>
                <a:effectLst/>
                <a:latin typeface="Consolas" panose="020B0609020204030204" pitchFamily="49" charset="0"/>
              </a:rPr>
              <a:t>);</a:t>
            </a:r>
          </a:p>
          <a:p>
            <a:br>
              <a:rPr lang="en-US" sz="1000" b="0" dirty="0">
                <a:solidFill>
                  <a:schemeClr val="tx1"/>
                </a:solidFill>
                <a:effectLst/>
                <a:latin typeface="Consolas" panose="020B0609020204030204" pitchFamily="49" charset="0"/>
              </a:rPr>
            </a:br>
            <a:r>
              <a:rPr lang="en-US" sz="1000" b="0" dirty="0">
                <a:solidFill>
                  <a:schemeClr val="tx1"/>
                </a:solidFill>
                <a:effectLst/>
                <a:latin typeface="Consolas" panose="020B0609020204030204" pitchFamily="49" charset="0"/>
              </a:rPr>
              <a:t>export default </a:t>
            </a:r>
            <a:r>
              <a:rPr lang="en-US" sz="1000" b="0" dirty="0" err="1">
                <a:solidFill>
                  <a:schemeClr val="tx1"/>
                </a:solidFill>
                <a:effectLst/>
                <a:latin typeface="Consolas" panose="020B0609020204030204" pitchFamily="49" charset="0"/>
              </a:rPr>
              <a:t>IngredientsList</a:t>
            </a:r>
            <a:r>
              <a:rPr lang="en-US" sz="1000" b="0" dirty="0">
                <a:solidFill>
                  <a:schemeClr val="tx1"/>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8A3E04A8-41F4-ECEF-6C8C-B559F678D3D0}"/>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9A8B4E31-BE30-57F6-B8DC-BD63F0B2DFC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60CD6C1-6C2B-DCBC-B863-85B4EC478377}"/>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Tree>
    <p:extLst>
      <p:ext uri="{BB962C8B-B14F-4D97-AF65-F5344CB8AC3E}">
        <p14:creationId xmlns:p14="http://schemas.microsoft.com/office/powerpoint/2010/main" val="200668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E399-6C2F-6030-D62D-9862F13D4AFA}"/>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8F0C23B0-1AD8-ECB0-1F5F-BD39CF9892A0}"/>
              </a:ext>
            </a:extLst>
          </p:cNvPr>
          <p:cNvPicPr>
            <a:picLocks noGrp="1" noChangeAspect="1"/>
          </p:cNvPicPr>
          <p:nvPr>
            <p:ph idx="1"/>
          </p:nvPr>
        </p:nvPicPr>
        <p:blipFill>
          <a:blip r:embed="rId2"/>
          <a:stretch>
            <a:fillRect/>
          </a:stretch>
        </p:blipFill>
        <p:spPr>
          <a:xfrm>
            <a:off x="1182675" y="1295400"/>
            <a:ext cx="7656526" cy="3803457"/>
          </a:xfrm>
        </p:spPr>
      </p:pic>
      <p:sp>
        <p:nvSpPr>
          <p:cNvPr id="4" name="Date Placeholder 3">
            <a:extLst>
              <a:ext uri="{FF2B5EF4-FFF2-40B4-BE49-F238E27FC236}">
                <a16:creationId xmlns:a16="http://schemas.microsoft.com/office/drawing/2014/main" id="{B8836B1C-0D19-0262-D018-5827AA8A2308}"/>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19014353-F681-1153-7CF4-0B0142D48AD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6ED610B-7E15-6FF2-E651-5B8E5A2E5BE3}"/>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Tree>
    <p:extLst>
      <p:ext uri="{BB962C8B-B14F-4D97-AF65-F5344CB8AC3E}">
        <p14:creationId xmlns:p14="http://schemas.microsoft.com/office/powerpoint/2010/main" val="376423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2DAD-3787-396F-E946-BBD0B65D918B}"/>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6FF2F8D0-998F-B40D-1EB0-9C76C1384834}"/>
              </a:ext>
            </a:extLst>
          </p:cNvPr>
          <p:cNvSpPr>
            <a:spLocks noGrp="1"/>
          </p:cNvSpPr>
          <p:nvPr>
            <p:ph idx="1"/>
          </p:nvPr>
        </p:nvSpPr>
        <p:spPr/>
        <p:txBody>
          <a:bodyPr/>
          <a:lstStyle/>
          <a:p>
            <a:r>
              <a:rPr lang="en-US" b="0" i="0" dirty="0">
                <a:solidFill>
                  <a:srgbClr val="273239"/>
                </a:solidFill>
                <a:effectLst/>
                <a:latin typeface="Nunito" pitchFamily="2" charset="0"/>
              </a:rPr>
              <a:t>A </a:t>
            </a:r>
            <a:r>
              <a:rPr lang="en-US" b="1" i="0" dirty="0">
                <a:solidFill>
                  <a:srgbClr val="273239"/>
                </a:solidFill>
                <a:effectLst/>
                <a:latin typeface="Nunito" pitchFamily="2" charset="0"/>
              </a:rPr>
              <a:t>Component</a:t>
            </a:r>
            <a:r>
              <a:rPr lang="en-US" b="0" i="0" dirty="0">
                <a:solidFill>
                  <a:srgbClr val="273239"/>
                </a:solidFill>
                <a:effectLst/>
                <a:latin typeface="Nunito" pitchFamily="2" charset="0"/>
              </a:rPr>
              <a:t> is one of the core building blocks of React. </a:t>
            </a:r>
          </a:p>
          <a:p>
            <a:r>
              <a:rPr lang="en-US" dirty="0">
                <a:solidFill>
                  <a:srgbClr val="273239"/>
                </a:solidFill>
                <a:latin typeface="Nunito" pitchFamily="2" charset="0"/>
              </a:rPr>
              <a:t>W</a:t>
            </a:r>
            <a:r>
              <a:rPr lang="en-US" b="0" i="0" dirty="0">
                <a:solidFill>
                  <a:srgbClr val="273239"/>
                </a:solidFill>
                <a:effectLst/>
                <a:latin typeface="Nunito" pitchFamily="2" charset="0"/>
              </a:rPr>
              <a:t>e can say that every application you will develop in React will be made up of pieces called components.</a:t>
            </a:r>
          </a:p>
          <a:p>
            <a:r>
              <a:rPr lang="en-US" b="0" i="0" dirty="0">
                <a:solidFill>
                  <a:srgbClr val="273239"/>
                </a:solidFill>
                <a:effectLst/>
                <a:latin typeface="Nunito" pitchFamily="2" charset="0"/>
              </a:rPr>
              <a:t>Components make the task of building UIs much easier. </a:t>
            </a:r>
          </a:p>
          <a:p>
            <a:r>
              <a:rPr lang="en-US" b="0" i="0" dirty="0">
                <a:solidFill>
                  <a:srgbClr val="273239"/>
                </a:solidFill>
                <a:effectLst/>
                <a:latin typeface="Nunito" pitchFamily="2" charset="0"/>
              </a:rPr>
              <a:t>You can see a UI broken down into multiple individual pieces called components and work on them independently and merge them all in a parent component which will be your final UI. </a:t>
            </a:r>
          </a:p>
          <a:p>
            <a:r>
              <a:rPr lang="en-US" b="0" i="0" dirty="0">
                <a:solidFill>
                  <a:srgbClr val="273239"/>
                </a:solidFill>
                <a:effectLst/>
                <a:latin typeface="Nunito" pitchFamily="2" charset="0"/>
              </a:rPr>
              <a:t> Components in React basically return a piece of JSX code that tells what should be rendered on the screen.</a:t>
            </a:r>
            <a:endParaRPr lang="en-US" dirty="0"/>
          </a:p>
          <a:p>
            <a:endParaRPr lang="en-US" dirty="0"/>
          </a:p>
        </p:txBody>
      </p:sp>
      <p:sp>
        <p:nvSpPr>
          <p:cNvPr id="4" name="Date Placeholder 3">
            <a:extLst>
              <a:ext uri="{FF2B5EF4-FFF2-40B4-BE49-F238E27FC236}">
                <a16:creationId xmlns:a16="http://schemas.microsoft.com/office/drawing/2014/main" id="{FB67E8D6-2DB5-AF36-223E-22286728874D}"/>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4CF84A8A-51DD-AEE3-EB26-6F47E41E8AD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B99C59F-EDEC-FE9A-96EA-7A7F2F38103C}"/>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2059966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AA57B-C1B3-C986-D3DA-C22DA5814A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14A6E2-3FE6-A471-80C9-59F8AF3BA483}"/>
              </a:ext>
            </a:extLst>
          </p:cNvPr>
          <p:cNvSpPr>
            <a:spLocks noGrp="1"/>
          </p:cNvSpPr>
          <p:nvPr>
            <p:ph idx="1"/>
          </p:nvPr>
        </p:nvSpPr>
        <p:spPr/>
        <p:txBody>
          <a:bodyPr/>
          <a:lstStyle/>
          <a:p>
            <a:r>
              <a:rPr lang="en-US" dirty="0">
                <a:effectLst/>
              </a:rPr>
              <a:t>we’ve hardcoded this data into the component. </a:t>
            </a:r>
          </a:p>
          <a:p>
            <a:r>
              <a:rPr lang="en-US" dirty="0">
                <a:effectLst/>
              </a:rPr>
              <a:t>What if we could build one component and then we could pass data into that component as properties? And then what if that component could render the data dynamically? Here’s an array of items needed to put together a recipe: </a:t>
            </a:r>
          </a:p>
          <a:p>
            <a:pPr algn="l"/>
            <a:r>
              <a:rPr lang="en-US" b="1" i="0" dirty="0">
                <a:solidFill>
                  <a:srgbClr val="414042"/>
                </a:solidFill>
                <a:effectLst/>
                <a:latin typeface="Verdana" panose="020B0604030504040204" pitchFamily="34" charset="0"/>
              </a:rPr>
              <a:t>code</a:t>
            </a:r>
          </a:p>
          <a:p>
            <a:pPr marL="0" indent="0" algn="l">
              <a:buNone/>
            </a:pPr>
            <a:r>
              <a:rPr lang="en-US" sz="1600" b="0" i="0" dirty="0">
                <a:solidFill>
                  <a:srgbClr val="191919"/>
                </a:solidFill>
                <a:effectLst/>
                <a:latin typeface="Verdana" panose="020B0604030504040204" pitchFamily="34" charset="0"/>
              </a:rPr>
              <a:t>const items = [</a:t>
            </a:r>
            <a:br>
              <a:rPr lang="en-US" sz="1600" b="0" i="0" dirty="0">
                <a:solidFill>
                  <a:srgbClr val="191919"/>
                </a:solidFill>
                <a:effectLst/>
                <a:latin typeface="Verdana" panose="020B0604030504040204" pitchFamily="34" charset="0"/>
              </a:rPr>
            </a:br>
            <a:r>
              <a:rPr lang="en-US" sz="1600" b="0" i="0" dirty="0">
                <a:solidFill>
                  <a:srgbClr val="191919"/>
                </a:solidFill>
                <a:effectLst/>
                <a:latin typeface="Verdana" panose="020B0604030504040204" pitchFamily="34" charset="0"/>
              </a:rPr>
              <a:t>"1 cup unsalted butter",</a:t>
            </a:r>
            <a:br>
              <a:rPr lang="en-US" sz="1600" b="0" i="0" dirty="0">
                <a:solidFill>
                  <a:srgbClr val="191919"/>
                </a:solidFill>
                <a:effectLst/>
                <a:latin typeface="Verdana" panose="020B0604030504040204" pitchFamily="34" charset="0"/>
              </a:rPr>
            </a:br>
            <a:r>
              <a:rPr lang="en-US" sz="1600" b="0" i="0" dirty="0">
                <a:solidFill>
                  <a:srgbClr val="191919"/>
                </a:solidFill>
                <a:effectLst/>
                <a:latin typeface="Verdana" panose="020B0604030504040204" pitchFamily="34" charset="0"/>
              </a:rPr>
              <a:t>"1 cup crunchy peanut butter",</a:t>
            </a:r>
            <a:br>
              <a:rPr lang="en-US" sz="1600" b="0" i="0" dirty="0">
                <a:solidFill>
                  <a:srgbClr val="191919"/>
                </a:solidFill>
                <a:effectLst/>
                <a:latin typeface="Verdana" panose="020B0604030504040204" pitchFamily="34" charset="0"/>
              </a:rPr>
            </a:br>
            <a:r>
              <a:rPr lang="en-US" sz="1600" b="0" i="0" dirty="0">
                <a:solidFill>
                  <a:srgbClr val="191919"/>
                </a:solidFill>
                <a:effectLst/>
                <a:latin typeface="Verdana" panose="020B0604030504040204" pitchFamily="34" charset="0"/>
              </a:rPr>
              <a:t>"1 cup brown sugar",</a:t>
            </a:r>
            <a:br>
              <a:rPr lang="en-US" sz="1600" b="0" i="0" dirty="0">
                <a:solidFill>
                  <a:srgbClr val="191919"/>
                </a:solidFill>
                <a:effectLst/>
                <a:latin typeface="Verdana" panose="020B0604030504040204" pitchFamily="34" charset="0"/>
              </a:rPr>
            </a:br>
            <a:r>
              <a:rPr lang="en-US" sz="1600" b="0" i="0" dirty="0">
                <a:solidFill>
                  <a:srgbClr val="191919"/>
                </a:solidFill>
                <a:effectLst/>
                <a:latin typeface="Verdana" panose="020B0604030504040204" pitchFamily="34" charset="0"/>
              </a:rPr>
              <a:t>"1 cup white sugar",</a:t>
            </a:r>
            <a:br>
              <a:rPr lang="en-US" sz="1600" b="0" i="0" dirty="0">
                <a:solidFill>
                  <a:srgbClr val="191919"/>
                </a:solidFill>
                <a:effectLst/>
                <a:latin typeface="Verdana" panose="020B0604030504040204" pitchFamily="34" charset="0"/>
              </a:rPr>
            </a:br>
            <a:r>
              <a:rPr lang="en-US" sz="1600" b="0" i="0" dirty="0">
                <a:solidFill>
                  <a:srgbClr val="191919"/>
                </a:solidFill>
                <a:effectLst/>
                <a:latin typeface="Verdana" panose="020B0604030504040204" pitchFamily="34" charset="0"/>
              </a:rPr>
              <a:t>"2 eggs",</a:t>
            </a:r>
            <a:br>
              <a:rPr lang="en-US" sz="1600" b="0" i="0" dirty="0">
                <a:solidFill>
                  <a:srgbClr val="191919"/>
                </a:solidFill>
                <a:effectLst/>
                <a:latin typeface="Verdana" panose="020B0604030504040204" pitchFamily="34" charset="0"/>
              </a:rPr>
            </a:br>
            <a:r>
              <a:rPr lang="en-US" sz="1600" b="0" i="0" dirty="0">
                <a:solidFill>
                  <a:srgbClr val="191919"/>
                </a:solidFill>
                <a:effectLst/>
                <a:latin typeface="Verdana" panose="020B0604030504040204" pitchFamily="34" charset="0"/>
              </a:rPr>
              <a:t>"2.5 cups all purpose flour",</a:t>
            </a:r>
            <a:br>
              <a:rPr lang="en-US" sz="1600" b="0" i="0" dirty="0">
                <a:solidFill>
                  <a:srgbClr val="191919"/>
                </a:solidFill>
                <a:effectLst/>
                <a:latin typeface="Verdana" panose="020B0604030504040204" pitchFamily="34" charset="0"/>
              </a:rPr>
            </a:br>
            <a:r>
              <a:rPr lang="en-US" sz="1600" b="0" i="0" dirty="0">
                <a:solidFill>
                  <a:srgbClr val="191919"/>
                </a:solidFill>
                <a:effectLst/>
                <a:latin typeface="Verdana" panose="020B0604030504040204" pitchFamily="34" charset="0"/>
              </a:rPr>
              <a:t>"1 teaspoon baking powder",</a:t>
            </a:r>
            <a:br>
              <a:rPr lang="en-US" sz="1600" b="0" i="0" dirty="0">
                <a:solidFill>
                  <a:srgbClr val="191919"/>
                </a:solidFill>
                <a:effectLst/>
                <a:latin typeface="Verdana" panose="020B0604030504040204" pitchFamily="34" charset="0"/>
              </a:rPr>
            </a:br>
            <a:r>
              <a:rPr lang="en-US" sz="1600" b="0" i="0" dirty="0">
                <a:solidFill>
                  <a:srgbClr val="191919"/>
                </a:solidFill>
                <a:effectLst/>
                <a:latin typeface="Verdana" panose="020B0604030504040204" pitchFamily="34" charset="0"/>
              </a:rPr>
              <a:t>"0.5 teaspoon salt"</a:t>
            </a:r>
            <a:br>
              <a:rPr lang="en-US" sz="1600" b="0" i="0" dirty="0">
                <a:solidFill>
                  <a:srgbClr val="191919"/>
                </a:solidFill>
                <a:effectLst/>
                <a:latin typeface="Verdana" panose="020B0604030504040204" pitchFamily="34" charset="0"/>
              </a:rPr>
            </a:br>
            <a:r>
              <a:rPr lang="en-US" sz="1600" b="0" i="0" dirty="0">
                <a:solidFill>
                  <a:srgbClr val="191919"/>
                </a:solidFill>
                <a:effectLst/>
                <a:latin typeface="Verdana" panose="020B0604030504040204" pitchFamily="34" charset="0"/>
              </a:rPr>
              <a:t>];</a:t>
            </a:r>
          </a:p>
          <a:p>
            <a:endParaRPr lang="en-US" dirty="0"/>
          </a:p>
        </p:txBody>
      </p:sp>
      <p:sp>
        <p:nvSpPr>
          <p:cNvPr id="4" name="Date Placeholder 3">
            <a:extLst>
              <a:ext uri="{FF2B5EF4-FFF2-40B4-BE49-F238E27FC236}">
                <a16:creationId xmlns:a16="http://schemas.microsoft.com/office/drawing/2014/main" id="{AEA0F679-3AD9-A6A9-97BC-B234298970B1}"/>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3DBB3C5F-339A-D0A2-DB54-3C6E05678ED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062E88B-B319-39AE-58FC-4B6751B4D44A}"/>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Tree>
    <p:extLst>
      <p:ext uri="{BB962C8B-B14F-4D97-AF65-F5344CB8AC3E}">
        <p14:creationId xmlns:p14="http://schemas.microsoft.com/office/powerpoint/2010/main" val="555424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FA2BA-4EB1-9059-4A15-DABC959F7C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B73E24-201B-60EF-1D18-C418B23B5920}"/>
              </a:ext>
            </a:extLst>
          </p:cNvPr>
          <p:cNvSpPr>
            <a:spLocks noGrp="1"/>
          </p:cNvSpPr>
          <p:nvPr>
            <p:ph idx="1"/>
          </p:nvPr>
        </p:nvSpPr>
        <p:spPr/>
        <p:txBody>
          <a:bodyPr/>
          <a:lstStyle/>
          <a:p>
            <a:r>
              <a:rPr lang="en-US" b="0" i="0" dirty="0">
                <a:solidFill>
                  <a:srgbClr val="191919"/>
                </a:solidFill>
                <a:effectLst/>
                <a:latin typeface="Verdana" panose="020B0604030504040204" pitchFamily="34" charset="0"/>
              </a:rPr>
              <a:t>Then we’ll adjust the </a:t>
            </a:r>
            <a:r>
              <a:rPr lang="en-US" b="0" i="0" dirty="0" err="1">
                <a:solidFill>
                  <a:srgbClr val="191919"/>
                </a:solidFill>
                <a:effectLst/>
                <a:latin typeface="Verdana" panose="020B0604030504040204" pitchFamily="34" charset="0"/>
              </a:rPr>
              <a:t>IngredientsList</a:t>
            </a:r>
            <a:r>
              <a:rPr lang="en-US" b="0" i="0" dirty="0">
                <a:solidFill>
                  <a:srgbClr val="191919"/>
                </a:solidFill>
                <a:effectLst/>
                <a:latin typeface="Verdana" panose="020B0604030504040204" pitchFamily="34" charset="0"/>
              </a:rPr>
              <a:t> component to map over these items, constructing a li for however many items are in the items array:</a:t>
            </a:r>
          </a:p>
          <a:p>
            <a:pPr marL="0" indent="0">
              <a:buNone/>
            </a:pPr>
            <a:endParaRPr lang="en-US" b="0" i="0" dirty="0">
              <a:solidFill>
                <a:srgbClr val="191919"/>
              </a:solidFill>
              <a:effectLst/>
              <a:latin typeface="Verdana" panose="020B0604030504040204" pitchFamily="34" charset="0"/>
            </a:endParaRPr>
          </a:p>
          <a:p>
            <a:pPr algn="l"/>
            <a:r>
              <a:rPr lang="en-US" b="1" i="0" dirty="0">
                <a:solidFill>
                  <a:srgbClr val="414042"/>
                </a:solidFill>
                <a:effectLst/>
                <a:latin typeface="Verdana" panose="020B0604030504040204" pitchFamily="34" charset="0"/>
              </a:rPr>
              <a:t>code</a:t>
            </a:r>
          </a:p>
          <a:p>
            <a:pPr marL="0" indent="0" algn="l">
              <a:buNone/>
            </a:pPr>
            <a:r>
              <a:rPr lang="en-US" sz="2000" b="0" i="0" dirty="0">
                <a:solidFill>
                  <a:srgbClr val="191919"/>
                </a:solidFill>
                <a:effectLst/>
                <a:latin typeface="Verdana" panose="020B0604030504040204" pitchFamily="34" charset="0"/>
              </a:rPr>
              <a:t>function </a:t>
            </a:r>
            <a:r>
              <a:rPr lang="en-US" sz="2000" b="0" i="0" dirty="0" err="1">
                <a:solidFill>
                  <a:srgbClr val="191919"/>
                </a:solidFill>
                <a:effectLst/>
                <a:latin typeface="Verdana" panose="020B0604030504040204" pitchFamily="34" charset="0"/>
              </a:rPr>
              <a:t>IngredientsList</a:t>
            </a:r>
            <a:r>
              <a:rPr lang="en-US" sz="2000" b="0" i="0" dirty="0">
                <a:solidFill>
                  <a:srgbClr val="191919"/>
                </a:solidFill>
                <a:effectLst/>
                <a:latin typeface="Verdana" panose="020B0604030504040204" pitchFamily="34" charset="0"/>
              </a:rPr>
              <a:t>()  { </a:t>
            </a:r>
            <a:br>
              <a:rPr lang="en-US" sz="2000" b="0" i="0" dirty="0">
                <a:solidFill>
                  <a:srgbClr val="191919"/>
                </a:solidFill>
                <a:effectLst/>
                <a:latin typeface="Verdana" panose="020B0604030504040204" pitchFamily="34" charset="0"/>
              </a:rPr>
            </a:br>
            <a:r>
              <a:rPr lang="en-US" sz="2000" b="0" i="0" dirty="0">
                <a:solidFill>
                  <a:srgbClr val="191919"/>
                </a:solidFill>
                <a:effectLst/>
                <a:latin typeface="Verdana" panose="020B0604030504040204" pitchFamily="34" charset="0"/>
              </a:rPr>
              <a:t>return </a:t>
            </a:r>
            <a:r>
              <a:rPr lang="en-US" sz="2000" b="0" i="0" dirty="0" err="1">
                <a:solidFill>
                  <a:srgbClr val="191919"/>
                </a:solidFill>
                <a:effectLst/>
                <a:latin typeface="Verdana" panose="020B0604030504040204" pitchFamily="34" charset="0"/>
              </a:rPr>
              <a:t>React.createElement</a:t>
            </a:r>
            <a:r>
              <a:rPr lang="en-US" sz="2000" b="0" i="0" dirty="0">
                <a:solidFill>
                  <a:srgbClr val="191919"/>
                </a:solidFill>
                <a:effectLst/>
                <a:latin typeface="Verdana" panose="020B0604030504040204" pitchFamily="34" charset="0"/>
              </a:rPr>
              <a:t>(</a:t>
            </a:r>
            <a:br>
              <a:rPr lang="en-US" sz="2000" b="0" i="0" dirty="0">
                <a:solidFill>
                  <a:srgbClr val="191919"/>
                </a:solidFill>
                <a:effectLst/>
                <a:latin typeface="Verdana" panose="020B0604030504040204" pitchFamily="34" charset="0"/>
              </a:rPr>
            </a:br>
            <a:r>
              <a:rPr lang="en-US" sz="2000" b="0" i="0" dirty="0">
                <a:solidFill>
                  <a:srgbClr val="191919"/>
                </a:solidFill>
                <a:effectLst/>
                <a:latin typeface="Verdana" panose="020B0604030504040204" pitchFamily="34" charset="0"/>
              </a:rPr>
              <a:t>"</a:t>
            </a:r>
            <a:r>
              <a:rPr lang="en-US" sz="2000" b="0" i="0" dirty="0" err="1">
                <a:solidFill>
                  <a:srgbClr val="191919"/>
                </a:solidFill>
                <a:effectLst/>
                <a:latin typeface="Verdana" panose="020B0604030504040204" pitchFamily="34" charset="0"/>
              </a:rPr>
              <a:t>ul</a:t>
            </a:r>
            <a:r>
              <a:rPr lang="en-US" sz="2000" b="0" i="0" dirty="0">
                <a:solidFill>
                  <a:srgbClr val="191919"/>
                </a:solidFill>
                <a:effectLst/>
                <a:latin typeface="Verdana" panose="020B0604030504040204" pitchFamily="34" charset="0"/>
              </a:rPr>
              <a:t>",</a:t>
            </a:r>
            <a:br>
              <a:rPr lang="en-US" sz="2000" b="0" i="0" dirty="0">
                <a:solidFill>
                  <a:srgbClr val="191919"/>
                </a:solidFill>
                <a:effectLst/>
                <a:latin typeface="Verdana" panose="020B0604030504040204" pitchFamily="34" charset="0"/>
              </a:rPr>
            </a:br>
            <a:r>
              <a:rPr lang="en-US" sz="2000" b="0" i="0" dirty="0">
                <a:solidFill>
                  <a:srgbClr val="191919"/>
                </a:solidFill>
                <a:effectLst/>
                <a:latin typeface="Verdana" panose="020B0604030504040204" pitchFamily="34" charset="0"/>
              </a:rPr>
              <a:t>{  </a:t>
            </a:r>
            <a:r>
              <a:rPr lang="en-US" sz="2000" b="0" i="0" dirty="0" err="1">
                <a:solidFill>
                  <a:srgbClr val="191919"/>
                </a:solidFill>
                <a:effectLst/>
                <a:latin typeface="Verdana" panose="020B0604030504040204" pitchFamily="34" charset="0"/>
              </a:rPr>
              <a:t>className</a:t>
            </a:r>
            <a:r>
              <a:rPr lang="en-US" sz="2000" b="0" i="0" dirty="0">
                <a:solidFill>
                  <a:srgbClr val="191919"/>
                </a:solidFill>
                <a:effectLst/>
                <a:latin typeface="Verdana" panose="020B0604030504040204" pitchFamily="34" charset="0"/>
              </a:rPr>
              <a:t>: "ingredients" }, </a:t>
            </a:r>
            <a:br>
              <a:rPr lang="en-US" sz="2000" b="0" i="0" dirty="0">
                <a:solidFill>
                  <a:srgbClr val="191919"/>
                </a:solidFill>
                <a:effectLst/>
                <a:latin typeface="Verdana" panose="020B0604030504040204" pitchFamily="34" charset="0"/>
              </a:rPr>
            </a:br>
            <a:r>
              <a:rPr lang="en-US" sz="2000" b="0" i="0" dirty="0" err="1">
                <a:solidFill>
                  <a:srgbClr val="191919"/>
                </a:solidFill>
                <a:effectLst/>
                <a:latin typeface="Verdana" panose="020B0604030504040204" pitchFamily="34" charset="0"/>
              </a:rPr>
              <a:t>items.map</a:t>
            </a:r>
            <a:r>
              <a:rPr lang="en-US" sz="2000" b="0" i="0" dirty="0">
                <a:solidFill>
                  <a:srgbClr val="191919"/>
                </a:solidFill>
                <a:effectLst/>
                <a:latin typeface="Verdana" panose="020B0604030504040204" pitchFamily="34" charset="0"/>
              </a:rPr>
              <a:t>((ingredient,  </a:t>
            </a:r>
            <a:r>
              <a:rPr lang="en-US" sz="2000" b="0" i="0" dirty="0" err="1">
                <a:solidFill>
                  <a:srgbClr val="191919"/>
                </a:solidFill>
                <a:effectLst/>
                <a:latin typeface="Verdana" panose="020B0604030504040204" pitchFamily="34" charset="0"/>
              </a:rPr>
              <a:t>i</a:t>
            </a:r>
            <a:r>
              <a:rPr lang="en-US" sz="2000" b="0" i="0" dirty="0">
                <a:solidFill>
                  <a:srgbClr val="191919"/>
                </a:solidFill>
                <a:effectLst/>
                <a:latin typeface="Verdana" panose="020B0604030504040204" pitchFamily="34" charset="0"/>
              </a:rPr>
              <a:t>)  =&gt;</a:t>
            </a:r>
            <a:br>
              <a:rPr lang="en-US" sz="2000" b="0" i="0" dirty="0">
                <a:solidFill>
                  <a:srgbClr val="191919"/>
                </a:solidFill>
                <a:effectLst/>
                <a:latin typeface="Verdana" panose="020B0604030504040204" pitchFamily="34" charset="0"/>
              </a:rPr>
            </a:br>
            <a:r>
              <a:rPr lang="en-US" sz="2000" b="0" i="0" dirty="0" err="1">
                <a:solidFill>
                  <a:srgbClr val="191919"/>
                </a:solidFill>
                <a:effectLst/>
                <a:latin typeface="Verdana" panose="020B0604030504040204" pitchFamily="34" charset="0"/>
              </a:rPr>
              <a:t>React.createElement</a:t>
            </a:r>
            <a:r>
              <a:rPr lang="en-US" sz="2000" b="0" i="0" dirty="0">
                <a:solidFill>
                  <a:srgbClr val="191919"/>
                </a:solidFill>
                <a:effectLst/>
                <a:latin typeface="Verdana" panose="020B0604030504040204" pitchFamily="34" charset="0"/>
              </a:rPr>
              <a:t>("li",  {  key: </a:t>
            </a:r>
            <a:r>
              <a:rPr lang="en-US" sz="2000" b="0" i="0" dirty="0" err="1">
                <a:solidFill>
                  <a:srgbClr val="191919"/>
                </a:solidFill>
                <a:effectLst/>
                <a:latin typeface="Verdana" panose="020B0604030504040204" pitchFamily="34" charset="0"/>
              </a:rPr>
              <a:t>i</a:t>
            </a:r>
            <a:r>
              <a:rPr lang="en-US" sz="2000" b="0" i="0" dirty="0">
                <a:solidFill>
                  <a:srgbClr val="191919"/>
                </a:solidFill>
                <a:effectLst/>
                <a:latin typeface="Verdana" panose="020B0604030504040204" pitchFamily="34" charset="0"/>
              </a:rPr>
              <a:t> },  ingredient) </a:t>
            </a:r>
            <a:br>
              <a:rPr lang="en-US" sz="2000" b="0" i="0" dirty="0">
                <a:solidFill>
                  <a:srgbClr val="191919"/>
                </a:solidFill>
                <a:effectLst/>
                <a:latin typeface="Verdana" panose="020B0604030504040204" pitchFamily="34" charset="0"/>
              </a:rPr>
            </a:br>
            <a:r>
              <a:rPr lang="en-US" sz="2000" b="0" i="0" dirty="0">
                <a:solidFill>
                  <a:srgbClr val="191919"/>
                </a:solidFill>
                <a:effectLst/>
                <a:latin typeface="Verdana" panose="020B0604030504040204" pitchFamily="34" charset="0"/>
              </a:rPr>
              <a:t>)</a:t>
            </a:r>
            <a:br>
              <a:rPr lang="en-US" sz="2000" b="0" i="0" dirty="0">
                <a:solidFill>
                  <a:srgbClr val="191919"/>
                </a:solidFill>
                <a:effectLst/>
                <a:latin typeface="Verdana" panose="020B0604030504040204" pitchFamily="34" charset="0"/>
              </a:rPr>
            </a:br>
            <a:r>
              <a:rPr lang="en-US" sz="2000" b="0" i="0" dirty="0">
                <a:solidFill>
                  <a:srgbClr val="191919"/>
                </a:solidFill>
                <a:effectLst/>
                <a:latin typeface="Verdana" panose="020B0604030504040204" pitchFamily="34" charset="0"/>
              </a:rPr>
              <a:t>); </a:t>
            </a:r>
            <a:br>
              <a:rPr lang="en-US" sz="2000" b="0" i="0" dirty="0">
                <a:solidFill>
                  <a:srgbClr val="191919"/>
                </a:solidFill>
                <a:effectLst/>
                <a:latin typeface="Verdana" panose="020B0604030504040204" pitchFamily="34" charset="0"/>
              </a:rPr>
            </a:br>
            <a:r>
              <a:rPr lang="en-US" sz="2000" b="0" i="0" dirty="0">
                <a:solidFill>
                  <a:srgbClr val="191919"/>
                </a:solidFill>
                <a:effectLst/>
                <a:latin typeface="Verdana" panose="020B0604030504040204" pitchFamily="34" charset="0"/>
              </a:rPr>
              <a:t>}</a:t>
            </a:r>
          </a:p>
          <a:p>
            <a:endParaRPr lang="en-US" dirty="0"/>
          </a:p>
        </p:txBody>
      </p:sp>
      <p:sp>
        <p:nvSpPr>
          <p:cNvPr id="4" name="Date Placeholder 3">
            <a:extLst>
              <a:ext uri="{FF2B5EF4-FFF2-40B4-BE49-F238E27FC236}">
                <a16:creationId xmlns:a16="http://schemas.microsoft.com/office/drawing/2014/main" id="{CFA338BE-8780-32A0-F8CF-3495E90D4B24}"/>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C4E39F0C-CC1C-9F29-0EB7-523F42A9D39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235B130-9B92-2F29-FB0C-3FB9958EA2AD}"/>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Tree>
    <p:extLst>
      <p:ext uri="{BB962C8B-B14F-4D97-AF65-F5344CB8AC3E}">
        <p14:creationId xmlns:p14="http://schemas.microsoft.com/office/powerpoint/2010/main" val="2252732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A100-D87B-D573-A210-68CB87DC12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438DD2-0F1E-F10A-8EB1-DC11AC6E2C53}"/>
              </a:ext>
            </a:extLst>
          </p:cNvPr>
          <p:cNvSpPr>
            <a:spLocks noGrp="1"/>
          </p:cNvSpPr>
          <p:nvPr>
            <p:ph idx="1"/>
          </p:nvPr>
        </p:nvSpPr>
        <p:spPr/>
        <p:txBody>
          <a:bodyPr/>
          <a:lstStyle/>
          <a:p>
            <a:r>
              <a:rPr lang="en-US" b="0" i="0" dirty="0">
                <a:solidFill>
                  <a:srgbClr val="191919"/>
                </a:solidFill>
                <a:effectLst/>
                <a:latin typeface="Verdana" panose="020B0604030504040204" pitchFamily="34" charset="0"/>
              </a:rPr>
              <a:t>Then we’ll pass those items as the second property of the </a:t>
            </a:r>
            <a:r>
              <a:rPr lang="en-US" b="0" i="0" dirty="0" err="1">
                <a:solidFill>
                  <a:srgbClr val="191919"/>
                </a:solidFill>
                <a:effectLst/>
                <a:latin typeface="Verdana" panose="020B0604030504040204" pitchFamily="34" charset="0"/>
              </a:rPr>
              <a:t>createElement</a:t>
            </a:r>
            <a:r>
              <a:rPr lang="en-US" b="0" i="0" dirty="0">
                <a:solidFill>
                  <a:srgbClr val="191919"/>
                </a:solidFill>
                <a:effectLst/>
                <a:latin typeface="Verdana" panose="020B0604030504040204" pitchFamily="34" charset="0"/>
              </a:rPr>
              <a:t> call in </a:t>
            </a:r>
            <a:r>
              <a:rPr lang="en-US" b="0" i="0" dirty="0" err="1">
                <a:solidFill>
                  <a:srgbClr val="191919"/>
                </a:solidFill>
                <a:effectLst/>
                <a:latin typeface="Verdana" panose="020B0604030504040204" pitchFamily="34" charset="0"/>
              </a:rPr>
              <a:t>ReactDOM.render</a:t>
            </a:r>
            <a:r>
              <a:rPr lang="en-US" b="0" i="0" dirty="0">
                <a:solidFill>
                  <a:srgbClr val="191919"/>
                </a:solidFill>
                <a:effectLst/>
                <a:latin typeface="Verdana" panose="020B0604030504040204" pitchFamily="34" charset="0"/>
              </a:rPr>
              <a:t>:</a:t>
            </a:r>
          </a:p>
          <a:p>
            <a:endParaRPr lang="en-US" dirty="0">
              <a:solidFill>
                <a:srgbClr val="191919"/>
              </a:solidFill>
              <a:latin typeface="Verdana" panose="020B0604030504040204" pitchFamily="34" charset="0"/>
            </a:endParaRPr>
          </a:p>
          <a:p>
            <a:pPr algn="l"/>
            <a:r>
              <a:rPr lang="en-US" b="1" i="0" dirty="0">
                <a:solidFill>
                  <a:srgbClr val="414042"/>
                </a:solidFill>
                <a:effectLst/>
                <a:latin typeface="Verdana" panose="020B0604030504040204" pitchFamily="34" charset="0"/>
              </a:rPr>
              <a:t>code</a:t>
            </a:r>
          </a:p>
          <a:p>
            <a:pPr marL="0" indent="0" algn="l">
              <a:buNone/>
            </a:pPr>
            <a:br>
              <a:rPr lang="en-US" b="0" i="0" dirty="0">
                <a:solidFill>
                  <a:srgbClr val="191919"/>
                </a:solidFill>
                <a:effectLst/>
                <a:latin typeface="Verdana" panose="020B0604030504040204" pitchFamily="34" charset="0"/>
              </a:rPr>
            </a:br>
            <a:r>
              <a:rPr lang="en-US" sz="2000" b="0" i="0" dirty="0" err="1">
                <a:solidFill>
                  <a:srgbClr val="191919"/>
                </a:solidFill>
                <a:effectLst/>
                <a:latin typeface="Verdana" panose="020B0604030504040204" pitchFamily="34" charset="0"/>
              </a:rPr>
              <a:t>ReactDOM.render</a:t>
            </a:r>
            <a:r>
              <a:rPr lang="en-US" sz="2000" b="0" i="0" dirty="0">
                <a:solidFill>
                  <a:srgbClr val="191919"/>
                </a:solidFill>
                <a:effectLst/>
                <a:latin typeface="Verdana" panose="020B0604030504040204" pitchFamily="34" charset="0"/>
              </a:rPr>
              <a:t>(</a:t>
            </a:r>
            <a:br>
              <a:rPr lang="en-US" sz="2000" b="0" i="0" dirty="0">
                <a:solidFill>
                  <a:srgbClr val="191919"/>
                </a:solidFill>
                <a:effectLst/>
                <a:latin typeface="Verdana" panose="020B0604030504040204" pitchFamily="34" charset="0"/>
              </a:rPr>
            </a:br>
            <a:r>
              <a:rPr lang="en-US" sz="2000" b="0" i="0" dirty="0" err="1">
                <a:solidFill>
                  <a:srgbClr val="191919"/>
                </a:solidFill>
                <a:effectLst/>
                <a:latin typeface="Verdana" panose="020B0604030504040204" pitchFamily="34" charset="0"/>
              </a:rPr>
              <a:t>React.createElement</a:t>
            </a:r>
            <a:r>
              <a:rPr lang="en-US" sz="2000" b="0" i="0" dirty="0">
                <a:solidFill>
                  <a:srgbClr val="191919"/>
                </a:solidFill>
                <a:effectLst/>
                <a:latin typeface="Verdana" panose="020B0604030504040204" pitchFamily="34" charset="0"/>
              </a:rPr>
              <a:t>(</a:t>
            </a:r>
            <a:r>
              <a:rPr lang="en-US" sz="2000" b="0" i="0" dirty="0" err="1">
                <a:solidFill>
                  <a:srgbClr val="191919"/>
                </a:solidFill>
                <a:effectLst/>
                <a:latin typeface="Verdana" panose="020B0604030504040204" pitchFamily="34" charset="0"/>
              </a:rPr>
              <a:t>IngredientsList</a:t>
            </a:r>
            <a:r>
              <a:rPr lang="en-US" sz="2000" b="0" i="0" dirty="0">
                <a:solidFill>
                  <a:srgbClr val="191919"/>
                </a:solidFill>
                <a:effectLst/>
                <a:latin typeface="Verdana" panose="020B0604030504040204" pitchFamily="34" charset="0"/>
              </a:rPr>
              <a:t>,  {  items },  null), </a:t>
            </a:r>
            <a:br>
              <a:rPr lang="en-US" sz="2000" b="0" i="0" dirty="0">
                <a:solidFill>
                  <a:srgbClr val="191919"/>
                </a:solidFill>
                <a:effectLst/>
                <a:latin typeface="Verdana" panose="020B0604030504040204" pitchFamily="34" charset="0"/>
              </a:rPr>
            </a:br>
            <a:r>
              <a:rPr lang="en-US" sz="2000" b="0" i="0" dirty="0" err="1">
                <a:solidFill>
                  <a:srgbClr val="191919"/>
                </a:solidFill>
                <a:effectLst/>
                <a:latin typeface="Verdana" panose="020B0604030504040204" pitchFamily="34" charset="0"/>
              </a:rPr>
              <a:t>document.getElementById</a:t>
            </a:r>
            <a:r>
              <a:rPr lang="en-US" sz="2000" b="0" i="0" dirty="0">
                <a:solidFill>
                  <a:srgbClr val="191919"/>
                </a:solidFill>
                <a:effectLst/>
                <a:latin typeface="Verdana" panose="020B0604030504040204" pitchFamily="34" charset="0"/>
              </a:rPr>
              <a:t>("root")</a:t>
            </a:r>
            <a:br>
              <a:rPr lang="en-US" sz="2000" b="0" i="0" dirty="0">
                <a:solidFill>
                  <a:srgbClr val="191919"/>
                </a:solidFill>
                <a:effectLst/>
                <a:latin typeface="Verdana" panose="020B0604030504040204" pitchFamily="34" charset="0"/>
              </a:rPr>
            </a:br>
            <a:r>
              <a:rPr lang="en-US" sz="2000" b="0" i="0" dirty="0">
                <a:solidFill>
                  <a:srgbClr val="191919"/>
                </a:solidFill>
                <a:effectLst/>
                <a:latin typeface="Verdana" panose="020B0604030504040204" pitchFamily="34" charset="0"/>
              </a:rPr>
              <a:t>);</a:t>
            </a:r>
          </a:p>
          <a:p>
            <a:endParaRPr lang="en-US" dirty="0"/>
          </a:p>
        </p:txBody>
      </p:sp>
      <p:sp>
        <p:nvSpPr>
          <p:cNvPr id="4" name="Date Placeholder 3">
            <a:extLst>
              <a:ext uri="{FF2B5EF4-FFF2-40B4-BE49-F238E27FC236}">
                <a16:creationId xmlns:a16="http://schemas.microsoft.com/office/drawing/2014/main" id="{F8266244-3F61-2BA7-B1B4-B8D1D5D29722}"/>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40A4885F-0817-D0AC-4289-80304FC6CC9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5F628BD-33D9-15C6-4248-67FF7FFFB928}"/>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993440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8A40-AE50-0CC9-6428-DDABAE7A085A}"/>
              </a:ext>
            </a:extLst>
          </p:cNvPr>
          <p:cNvSpPr>
            <a:spLocks noGrp="1"/>
          </p:cNvSpPr>
          <p:nvPr>
            <p:ph type="title"/>
          </p:nvPr>
        </p:nvSpPr>
        <p:spPr/>
        <p:txBody>
          <a:bodyPr/>
          <a:lstStyle/>
          <a:p>
            <a:r>
              <a:rPr lang="en-US" dirty="0"/>
              <a:t>Updated App.js file.</a:t>
            </a:r>
          </a:p>
        </p:txBody>
      </p:sp>
      <p:sp>
        <p:nvSpPr>
          <p:cNvPr id="3" name="Content Placeholder 2">
            <a:extLst>
              <a:ext uri="{FF2B5EF4-FFF2-40B4-BE49-F238E27FC236}">
                <a16:creationId xmlns:a16="http://schemas.microsoft.com/office/drawing/2014/main" id="{1AD876A6-8F07-819F-1AC0-796EA1ED9A70}"/>
              </a:ext>
            </a:extLst>
          </p:cNvPr>
          <p:cNvSpPr>
            <a:spLocks noGrp="1"/>
          </p:cNvSpPr>
          <p:nvPr>
            <p:ph idx="1"/>
          </p:nvPr>
        </p:nvSpPr>
        <p:spPr/>
        <p:txBody>
          <a:bodyPr/>
          <a:lstStyle/>
          <a:p>
            <a:r>
              <a:rPr lang="en-US" sz="1200" b="0" dirty="0">
                <a:solidFill>
                  <a:schemeClr val="tx1"/>
                </a:solidFill>
                <a:effectLst/>
                <a:latin typeface="Consolas" panose="020B0609020204030204" pitchFamily="49" charset="0"/>
              </a:rPr>
              <a:t>import React from 'react';</a:t>
            </a:r>
          </a:p>
          <a:p>
            <a:r>
              <a:rPr lang="en-US" sz="1200" b="0" dirty="0">
                <a:solidFill>
                  <a:schemeClr val="tx1"/>
                </a:solidFill>
                <a:effectLst/>
                <a:latin typeface="Consolas" panose="020B0609020204030204" pitchFamily="49" charset="0"/>
              </a:rPr>
              <a:t>import </a:t>
            </a:r>
            <a:r>
              <a:rPr lang="en-US" sz="1200" b="0" dirty="0" err="1">
                <a:solidFill>
                  <a:schemeClr val="tx1"/>
                </a:solidFill>
                <a:effectLst/>
                <a:latin typeface="Consolas" panose="020B0609020204030204" pitchFamily="49" charset="0"/>
              </a:rPr>
              <a:t>ReactDOM</a:t>
            </a:r>
            <a:r>
              <a:rPr lang="en-US" sz="1200" b="0" dirty="0">
                <a:solidFill>
                  <a:schemeClr val="tx1"/>
                </a:solidFill>
                <a:effectLst/>
                <a:latin typeface="Consolas" panose="020B0609020204030204" pitchFamily="49" charset="0"/>
              </a:rPr>
              <a:t> from 'react-</a:t>
            </a:r>
            <a:r>
              <a:rPr lang="en-US" sz="1200" b="0" dirty="0" err="1">
                <a:solidFill>
                  <a:schemeClr val="tx1"/>
                </a:solidFill>
                <a:effectLst/>
                <a:latin typeface="Consolas" panose="020B0609020204030204" pitchFamily="49" charset="0"/>
              </a:rPr>
              <a:t>dom</a:t>
            </a:r>
            <a:r>
              <a:rPr lang="en-US" sz="1200" b="0" dirty="0">
                <a:solidFill>
                  <a:schemeClr val="tx1"/>
                </a:solidFill>
                <a:effectLst/>
                <a:latin typeface="Consolas" panose="020B0609020204030204" pitchFamily="49" charset="0"/>
              </a:rPr>
              <a:t>';</a:t>
            </a:r>
          </a:p>
          <a:p>
            <a:br>
              <a:rPr lang="en-US" sz="1200" b="0" dirty="0">
                <a:solidFill>
                  <a:schemeClr val="tx1"/>
                </a:solidFill>
                <a:effectLst/>
                <a:latin typeface="Consolas" panose="020B0609020204030204" pitchFamily="49" charset="0"/>
              </a:rPr>
            </a:br>
            <a:r>
              <a:rPr lang="en-US" sz="1200" b="0" dirty="0">
                <a:solidFill>
                  <a:schemeClr val="tx1"/>
                </a:solidFill>
                <a:effectLst/>
                <a:latin typeface="Consolas" panose="020B0609020204030204" pitchFamily="49" charset="0"/>
              </a:rPr>
              <a:t>const items = [</a:t>
            </a:r>
          </a:p>
          <a:p>
            <a:r>
              <a:rPr lang="en-US" sz="1200" b="0" dirty="0">
                <a:solidFill>
                  <a:schemeClr val="tx1"/>
                </a:solidFill>
                <a:effectLst/>
                <a:latin typeface="Consolas" panose="020B0609020204030204" pitchFamily="49" charset="0"/>
              </a:rPr>
              <a:t>"1 cup unsalted butter",</a:t>
            </a:r>
          </a:p>
          <a:p>
            <a:r>
              <a:rPr lang="en-US" sz="1200" b="0" dirty="0">
                <a:solidFill>
                  <a:schemeClr val="tx1"/>
                </a:solidFill>
                <a:effectLst/>
                <a:latin typeface="Consolas" panose="020B0609020204030204" pitchFamily="49" charset="0"/>
              </a:rPr>
              <a:t>"1 cup crunchy peanut butter",</a:t>
            </a:r>
          </a:p>
          <a:p>
            <a:r>
              <a:rPr lang="en-US" sz="1200" b="0" dirty="0">
                <a:solidFill>
                  <a:schemeClr val="tx1"/>
                </a:solidFill>
                <a:effectLst/>
                <a:latin typeface="Consolas" panose="020B0609020204030204" pitchFamily="49" charset="0"/>
              </a:rPr>
              <a:t>"1 cup brown sugar",</a:t>
            </a:r>
          </a:p>
          <a:p>
            <a:r>
              <a:rPr lang="en-US" sz="1200" b="0" dirty="0">
                <a:solidFill>
                  <a:schemeClr val="tx1"/>
                </a:solidFill>
                <a:effectLst/>
                <a:latin typeface="Consolas" panose="020B0609020204030204" pitchFamily="49" charset="0"/>
              </a:rPr>
              <a:t>"1 cup white sugar",</a:t>
            </a:r>
          </a:p>
          <a:p>
            <a:r>
              <a:rPr lang="en-US" sz="1200" b="0" dirty="0">
                <a:solidFill>
                  <a:schemeClr val="tx1"/>
                </a:solidFill>
                <a:effectLst/>
                <a:latin typeface="Consolas" panose="020B0609020204030204" pitchFamily="49" charset="0"/>
              </a:rPr>
              <a:t>"2 eggs",</a:t>
            </a:r>
          </a:p>
          <a:p>
            <a:r>
              <a:rPr lang="en-US" sz="1200" b="0" dirty="0">
                <a:solidFill>
                  <a:schemeClr val="tx1"/>
                </a:solidFill>
                <a:effectLst/>
                <a:latin typeface="Consolas" panose="020B0609020204030204" pitchFamily="49" charset="0"/>
              </a:rPr>
              <a:t>"2.5 cups all purpose flour",</a:t>
            </a:r>
          </a:p>
          <a:p>
            <a:r>
              <a:rPr lang="en-US" sz="1200" b="0" dirty="0">
                <a:solidFill>
                  <a:schemeClr val="tx1"/>
                </a:solidFill>
                <a:effectLst/>
                <a:latin typeface="Consolas" panose="020B0609020204030204" pitchFamily="49" charset="0"/>
              </a:rPr>
              <a:t>"1 teaspoon baking powder",</a:t>
            </a:r>
          </a:p>
          <a:p>
            <a:r>
              <a:rPr lang="en-US" sz="1200" b="0" dirty="0">
                <a:solidFill>
                  <a:schemeClr val="tx1"/>
                </a:solidFill>
                <a:effectLst/>
                <a:latin typeface="Consolas" panose="020B0609020204030204" pitchFamily="49" charset="0"/>
              </a:rPr>
              <a:t>"0.5 teaspoon salt"</a:t>
            </a:r>
          </a:p>
          <a:p>
            <a:r>
              <a:rPr lang="en-US" sz="1200" b="0" dirty="0">
                <a:solidFill>
                  <a:schemeClr val="tx1"/>
                </a:solidFill>
                <a:effectLst/>
                <a:latin typeface="Consolas" panose="020B0609020204030204" pitchFamily="49" charset="0"/>
              </a:rPr>
              <a:t>];</a:t>
            </a:r>
          </a:p>
          <a:p>
            <a:r>
              <a:rPr lang="en-US" sz="1200" b="0" dirty="0">
                <a:solidFill>
                  <a:schemeClr val="tx1"/>
                </a:solidFill>
                <a:effectLst/>
                <a:latin typeface="Consolas" panose="020B0609020204030204" pitchFamily="49" charset="0"/>
              </a:rPr>
              <a:t>function </a:t>
            </a:r>
            <a:r>
              <a:rPr lang="en-US" sz="1200" b="0" dirty="0" err="1">
                <a:solidFill>
                  <a:schemeClr val="tx1"/>
                </a:solidFill>
                <a:effectLst/>
                <a:latin typeface="Consolas" panose="020B0609020204030204" pitchFamily="49" charset="0"/>
              </a:rPr>
              <a:t>IngredientsList</a:t>
            </a:r>
            <a:r>
              <a:rPr lang="en-US" sz="1200" b="0" dirty="0">
                <a:solidFill>
                  <a:schemeClr val="tx1"/>
                </a:solidFill>
                <a:effectLst/>
                <a:latin typeface="Consolas" panose="020B0609020204030204" pitchFamily="49" charset="0"/>
              </a:rPr>
              <a:t>() {</a:t>
            </a:r>
          </a:p>
          <a:p>
            <a:r>
              <a:rPr lang="en-US" sz="1200" b="0" dirty="0">
                <a:solidFill>
                  <a:schemeClr val="tx1"/>
                </a:solidFill>
                <a:effectLst/>
                <a:latin typeface="Consolas" panose="020B0609020204030204" pitchFamily="49" charset="0"/>
              </a:rPr>
              <a:t>  return </a:t>
            </a:r>
            <a:r>
              <a:rPr lang="en-US" sz="1200" b="0" dirty="0" err="1">
                <a:solidFill>
                  <a:schemeClr val="tx1"/>
                </a:solidFill>
                <a:effectLst/>
                <a:latin typeface="Consolas" panose="020B0609020204030204" pitchFamily="49" charset="0"/>
              </a:rPr>
              <a:t>React.createElement</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ul</a:t>
            </a:r>
            <a:r>
              <a:rPr lang="en-US" sz="1200" b="0" dirty="0">
                <a:solidFill>
                  <a:schemeClr val="tx1"/>
                </a:solidFill>
                <a:effectLst/>
                <a:latin typeface="Consolas" panose="020B0609020204030204" pitchFamily="49" charset="0"/>
              </a:rPr>
              <a:t>", { </a:t>
            </a:r>
            <a:r>
              <a:rPr lang="en-US" sz="1200" b="0" dirty="0" err="1">
                <a:solidFill>
                  <a:schemeClr val="tx1"/>
                </a:solidFill>
                <a:effectLst/>
                <a:latin typeface="Consolas" panose="020B0609020204030204" pitchFamily="49" charset="0"/>
              </a:rPr>
              <a:t>className</a:t>
            </a:r>
            <a:r>
              <a:rPr lang="en-US" sz="1200" b="0" dirty="0">
                <a:solidFill>
                  <a:schemeClr val="tx1"/>
                </a:solidFill>
                <a:effectLst/>
                <a:latin typeface="Consolas" panose="020B0609020204030204" pitchFamily="49" charset="0"/>
              </a:rPr>
              <a:t>: "ingredients" }, </a:t>
            </a:r>
            <a:r>
              <a:rPr lang="en-US" sz="1200" b="0" dirty="0" err="1">
                <a:solidFill>
                  <a:schemeClr val="tx1"/>
                </a:solidFill>
                <a:effectLst/>
                <a:latin typeface="Consolas" panose="020B0609020204030204" pitchFamily="49" charset="0"/>
              </a:rPr>
              <a:t>items.map</a:t>
            </a:r>
            <a:r>
              <a:rPr lang="en-US" sz="1200" b="0" dirty="0">
                <a:solidFill>
                  <a:schemeClr val="tx1"/>
                </a:solidFill>
                <a:effectLst/>
                <a:latin typeface="Consolas" panose="020B0609020204030204" pitchFamily="49" charset="0"/>
              </a:rPr>
              <a:t>((ingredient, </a:t>
            </a:r>
            <a:r>
              <a:rPr lang="en-US" sz="1200" b="0" dirty="0" err="1">
                <a:solidFill>
                  <a:schemeClr val="tx1"/>
                </a:solidFill>
                <a:effectLst/>
                <a:latin typeface="Consolas" panose="020B0609020204030204" pitchFamily="49" charset="0"/>
              </a:rPr>
              <a:t>i</a:t>
            </a:r>
            <a:r>
              <a:rPr lang="en-US" sz="1200" b="0" dirty="0">
                <a:solidFill>
                  <a:schemeClr val="tx1"/>
                </a:solidFill>
                <a:effectLst/>
                <a:latin typeface="Consolas" panose="020B0609020204030204" pitchFamily="49" charset="0"/>
              </a:rPr>
              <a:t>) =&gt; </a:t>
            </a:r>
            <a:r>
              <a:rPr lang="en-US" sz="1200" b="0" dirty="0" err="1">
                <a:solidFill>
                  <a:schemeClr val="tx1"/>
                </a:solidFill>
                <a:effectLst/>
                <a:latin typeface="Consolas" panose="020B0609020204030204" pitchFamily="49" charset="0"/>
              </a:rPr>
              <a:t>React.createElement</a:t>
            </a:r>
            <a:r>
              <a:rPr lang="en-US" sz="1200" b="0" dirty="0">
                <a:solidFill>
                  <a:schemeClr val="tx1"/>
                </a:solidFill>
                <a:effectLst/>
                <a:latin typeface="Consolas" panose="020B0609020204030204" pitchFamily="49" charset="0"/>
              </a:rPr>
              <a:t>("li", { key: </a:t>
            </a:r>
            <a:r>
              <a:rPr lang="en-US" sz="1200" b="0" dirty="0" err="1">
                <a:solidFill>
                  <a:schemeClr val="tx1"/>
                </a:solidFill>
                <a:effectLst/>
                <a:latin typeface="Consolas" panose="020B0609020204030204" pitchFamily="49" charset="0"/>
              </a:rPr>
              <a:t>i</a:t>
            </a:r>
            <a:r>
              <a:rPr lang="en-US" sz="1200" b="0" dirty="0">
                <a:solidFill>
                  <a:schemeClr val="tx1"/>
                </a:solidFill>
                <a:effectLst/>
                <a:latin typeface="Consolas" panose="020B0609020204030204" pitchFamily="49" charset="0"/>
              </a:rPr>
              <a:t> }, ingredient)));</a:t>
            </a:r>
          </a:p>
          <a:p>
            <a:r>
              <a:rPr lang="en-US" sz="1200" b="0" dirty="0">
                <a:solidFill>
                  <a:schemeClr val="tx1"/>
                </a:solidFill>
                <a:effectLst/>
                <a:latin typeface="Consolas" panose="020B0609020204030204" pitchFamily="49" charset="0"/>
              </a:rPr>
              <a:t>}</a:t>
            </a:r>
          </a:p>
          <a:p>
            <a:br>
              <a:rPr lang="en-US" sz="1200" b="0" dirty="0">
                <a:solidFill>
                  <a:schemeClr val="tx1"/>
                </a:solidFill>
                <a:effectLst/>
                <a:latin typeface="Consolas" panose="020B0609020204030204" pitchFamily="49" charset="0"/>
              </a:rPr>
            </a:br>
            <a:r>
              <a:rPr lang="en-US" sz="1200" b="0" dirty="0" err="1">
                <a:solidFill>
                  <a:schemeClr val="tx1"/>
                </a:solidFill>
                <a:effectLst/>
                <a:latin typeface="Consolas" panose="020B0609020204030204" pitchFamily="49" charset="0"/>
              </a:rPr>
              <a:t>ReactDOM.render</a:t>
            </a:r>
            <a:r>
              <a:rPr lang="en-US" sz="1200" b="0" dirty="0">
                <a:solidFill>
                  <a:schemeClr val="tx1"/>
                </a:solidFill>
                <a:effectLst/>
                <a:latin typeface="Consolas" panose="020B0609020204030204" pitchFamily="49" charset="0"/>
              </a:rPr>
              <a:t>(</a:t>
            </a:r>
          </a:p>
          <a:p>
            <a:r>
              <a:rPr lang="en-US" sz="1200" b="0" dirty="0" err="1">
                <a:solidFill>
                  <a:schemeClr val="tx1"/>
                </a:solidFill>
                <a:effectLst/>
                <a:latin typeface="Consolas" panose="020B0609020204030204" pitchFamily="49" charset="0"/>
              </a:rPr>
              <a:t>React.createElement</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IngredientsList</a:t>
            </a:r>
            <a:r>
              <a:rPr lang="en-US" sz="1200" b="0" dirty="0">
                <a:solidFill>
                  <a:schemeClr val="tx1"/>
                </a:solidFill>
                <a:effectLst/>
                <a:latin typeface="Consolas" panose="020B0609020204030204" pitchFamily="49" charset="0"/>
              </a:rPr>
              <a:t>,  {  items },  null), </a:t>
            </a:r>
          </a:p>
          <a:p>
            <a:r>
              <a:rPr lang="en-US" sz="1200" b="0" dirty="0" err="1">
                <a:solidFill>
                  <a:schemeClr val="tx1"/>
                </a:solidFill>
                <a:effectLst/>
                <a:latin typeface="Consolas" panose="020B0609020204030204" pitchFamily="49" charset="0"/>
              </a:rPr>
              <a:t>document.getElementById</a:t>
            </a:r>
            <a:r>
              <a:rPr lang="en-US" sz="1200" b="0" dirty="0">
                <a:solidFill>
                  <a:schemeClr val="tx1"/>
                </a:solidFill>
                <a:effectLst/>
                <a:latin typeface="Consolas" panose="020B0609020204030204" pitchFamily="49" charset="0"/>
              </a:rPr>
              <a:t>("root")</a:t>
            </a:r>
          </a:p>
          <a:p>
            <a:r>
              <a:rPr lang="en-US" sz="1200" b="0" dirty="0">
                <a:solidFill>
                  <a:schemeClr val="tx1"/>
                </a:solidFill>
                <a:effectLst/>
                <a:latin typeface="Consolas" panose="020B0609020204030204" pitchFamily="49" charset="0"/>
              </a:rPr>
              <a:t>);</a:t>
            </a:r>
          </a:p>
          <a:p>
            <a:br>
              <a:rPr lang="en-US" sz="1200" b="0" dirty="0">
                <a:solidFill>
                  <a:schemeClr val="tx1"/>
                </a:solidFill>
                <a:effectLst/>
                <a:latin typeface="Consolas" panose="020B0609020204030204" pitchFamily="49" charset="0"/>
              </a:rPr>
            </a:br>
            <a:r>
              <a:rPr lang="en-US" sz="1200" b="0" dirty="0">
                <a:solidFill>
                  <a:schemeClr val="tx1"/>
                </a:solidFill>
                <a:effectLst/>
                <a:latin typeface="Consolas" panose="020B0609020204030204" pitchFamily="49" charset="0"/>
              </a:rPr>
              <a:t>export default </a:t>
            </a:r>
            <a:r>
              <a:rPr lang="en-US" sz="1200" b="0" dirty="0" err="1">
                <a:solidFill>
                  <a:schemeClr val="tx1"/>
                </a:solidFill>
                <a:effectLst/>
                <a:latin typeface="Consolas" panose="020B0609020204030204" pitchFamily="49" charset="0"/>
              </a:rPr>
              <a:t>IngredientsList</a:t>
            </a:r>
            <a:r>
              <a:rPr lang="en-US" sz="1200" b="0" dirty="0">
                <a:solidFill>
                  <a:schemeClr val="tx1"/>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E55938F3-07F9-5974-6D44-D6D873BC367D}"/>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B1CBB010-E1E4-FA6C-281E-9A4B009FDF2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9FA6BB5-177B-6A86-B47B-BC2DD58F49CC}"/>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3068172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EC5D-D60F-AA3A-36B9-578E5C911514}"/>
              </a:ext>
            </a:extLst>
          </p:cNvPr>
          <p:cNvSpPr>
            <a:spLocks noGrp="1"/>
          </p:cNvSpPr>
          <p:nvPr>
            <p:ph type="title"/>
          </p:nvPr>
        </p:nvSpPr>
        <p:spPr/>
        <p:txBody>
          <a:bodyPr/>
          <a:lstStyle/>
          <a:p>
            <a:r>
              <a:rPr lang="en-US" dirty="0"/>
              <a:t>Output</a:t>
            </a:r>
          </a:p>
        </p:txBody>
      </p:sp>
      <p:pic>
        <p:nvPicPr>
          <p:cNvPr id="8" name="Content Placeholder 7">
            <a:extLst>
              <a:ext uri="{FF2B5EF4-FFF2-40B4-BE49-F238E27FC236}">
                <a16:creationId xmlns:a16="http://schemas.microsoft.com/office/drawing/2014/main" id="{FB8A542E-49BC-DDE4-17F6-D7A3A2118C1A}"/>
              </a:ext>
            </a:extLst>
          </p:cNvPr>
          <p:cNvPicPr>
            <a:picLocks noGrp="1" noChangeAspect="1"/>
          </p:cNvPicPr>
          <p:nvPr>
            <p:ph idx="1"/>
          </p:nvPr>
        </p:nvPicPr>
        <p:blipFill>
          <a:blip r:embed="rId2"/>
          <a:stretch>
            <a:fillRect/>
          </a:stretch>
        </p:blipFill>
        <p:spPr>
          <a:xfrm>
            <a:off x="1219200" y="1295400"/>
            <a:ext cx="7324725" cy="3686175"/>
          </a:xfrm>
        </p:spPr>
      </p:pic>
      <p:sp>
        <p:nvSpPr>
          <p:cNvPr id="4" name="Date Placeholder 3">
            <a:extLst>
              <a:ext uri="{FF2B5EF4-FFF2-40B4-BE49-F238E27FC236}">
                <a16:creationId xmlns:a16="http://schemas.microsoft.com/office/drawing/2014/main" id="{B69D7E14-2EF0-CFDA-DAAD-D5685FF3322E}"/>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C56CDCF8-363F-5A37-3A27-7994647F2FC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4E2DC22-589C-0232-6D5A-373E5D5E3F43}"/>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1088964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9065-4DC6-213D-1D6E-3851F46DE5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BB2361-3977-039A-D95F-7FAA4BC3264B}"/>
              </a:ext>
            </a:extLst>
          </p:cNvPr>
          <p:cNvSpPr>
            <a:spLocks noGrp="1"/>
          </p:cNvSpPr>
          <p:nvPr>
            <p:ph idx="1"/>
          </p:nvPr>
        </p:nvSpPr>
        <p:spPr/>
        <p:txBody>
          <a:bodyPr/>
          <a:lstStyle/>
          <a:p>
            <a:pPr algn="l"/>
            <a:r>
              <a:rPr lang="en-US" b="0" i="0" dirty="0">
                <a:solidFill>
                  <a:srgbClr val="191919"/>
                </a:solidFill>
                <a:effectLst/>
                <a:latin typeface="Verdana" panose="020B0604030504040204" pitchFamily="34" charset="0"/>
              </a:rPr>
              <a:t>Looking at the DOM. The data property items is an array with eight ingredients. Because we made the li tags using a loop, we were able to add a unique key using the index of the loop:</a:t>
            </a:r>
          </a:p>
          <a:p>
            <a:r>
              <a:rPr lang="en-US" b="1" dirty="0">
                <a:solidFill>
                  <a:schemeClr val="tx1"/>
                </a:solidFill>
                <a:effectLst/>
              </a:rPr>
              <a:t>code</a:t>
            </a:r>
            <a:endParaRPr lang="en-US" b="1" dirty="0">
              <a:solidFill>
                <a:schemeClr val="tx1"/>
              </a:solidFill>
            </a:endParaRPr>
          </a:p>
          <a:p>
            <a:r>
              <a:rPr lang="en-US" sz="1600" dirty="0">
                <a:solidFill>
                  <a:schemeClr val="tx1"/>
                </a:solidFill>
                <a:effectLst/>
              </a:rPr>
              <a:t>&lt;</a:t>
            </a:r>
            <a:r>
              <a:rPr lang="en-US" sz="1600" dirty="0" err="1">
                <a:solidFill>
                  <a:schemeClr val="tx1"/>
                </a:solidFill>
                <a:effectLst/>
              </a:rPr>
              <a:t>IngredientsList</a:t>
            </a:r>
            <a:r>
              <a:rPr lang="en-US" sz="1600" dirty="0">
                <a:solidFill>
                  <a:schemeClr val="tx1"/>
                </a:solidFill>
                <a:effectLst/>
              </a:rPr>
              <a:t> items="[...]"&gt; </a:t>
            </a:r>
            <a:br>
              <a:rPr lang="en-US" sz="1600" dirty="0">
                <a:solidFill>
                  <a:schemeClr val="tx1"/>
                </a:solidFill>
              </a:rPr>
            </a:br>
            <a:r>
              <a:rPr lang="en-US" sz="1600" dirty="0">
                <a:solidFill>
                  <a:schemeClr val="tx1"/>
                </a:solidFill>
                <a:effectLst/>
              </a:rPr>
              <a:t>&lt;</a:t>
            </a:r>
            <a:r>
              <a:rPr lang="en-US" sz="1600" dirty="0" err="1">
                <a:solidFill>
                  <a:schemeClr val="tx1"/>
                </a:solidFill>
                <a:effectLst/>
              </a:rPr>
              <a:t>ul</a:t>
            </a:r>
            <a:r>
              <a:rPr lang="en-US" sz="1600" dirty="0">
                <a:solidFill>
                  <a:schemeClr val="tx1"/>
                </a:solidFill>
                <a:effectLst/>
              </a:rPr>
              <a:t> </a:t>
            </a:r>
            <a:r>
              <a:rPr lang="en-US" sz="1600" dirty="0" err="1">
                <a:solidFill>
                  <a:schemeClr val="tx1"/>
                </a:solidFill>
                <a:effectLst/>
              </a:rPr>
              <a:t>className</a:t>
            </a:r>
            <a:r>
              <a:rPr lang="en-US" sz="1600" dirty="0">
                <a:solidFill>
                  <a:schemeClr val="tx1"/>
                </a:solidFill>
                <a:effectLst/>
              </a:rPr>
              <a:t>="ingredients"&gt;</a:t>
            </a:r>
            <a:br>
              <a:rPr lang="en-US" sz="1600" dirty="0">
                <a:solidFill>
                  <a:schemeClr val="tx1"/>
                </a:solidFill>
              </a:rPr>
            </a:br>
            <a:r>
              <a:rPr lang="en-US" sz="1600" dirty="0">
                <a:solidFill>
                  <a:schemeClr val="tx1"/>
                </a:solidFill>
                <a:effectLst/>
              </a:rPr>
              <a:t>&lt;li key="0"&gt;1 cup unsalted butter&lt;/li&gt;</a:t>
            </a:r>
            <a:br>
              <a:rPr lang="en-US" sz="1600" dirty="0">
                <a:solidFill>
                  <a:schemeClr val="tx1"/>
                </a:solidFill>
              </a:rPr>
            </a:br>
            <a:r>
              <a:rPr lang="en-US" sz="1600" dirty="0">
                <a:solidFill>
                  <a:schemeClr val="tx1"/>
                </a:solidFill>
                <a:effectLst/>
              </a:rPr>
              <a:t>&lt;li key="1"&gt;1 cup crunchy peanut butter&lt;/li&gt;</a:t>
            </a:r>
            <a:br>
              <a:rPr lang="en-US" sz="1600" dirty="0">
                <a:solidFill>
                  <a:schemeClr val="tx1"/>
                </a:solidFill>
              </a:rPr>
            </a:br>
            <a:r>
              <a:rPr lang="en-US" sz="1600" dirty="0">
                <a:solidFill>
                  <a:schemeClr val="tx1"/>
                </a:solidFill>
                <a:effectLst/>
              </a:rPr>
              <a:t>&lt;li key="2"&gt;1 cup brown sugar&lt;/li&gt;</a:t>
            </a:r>
            <a:br>
              <a:rPr lang="en-US" sz="1600" dirty="0">
                <a:solidFill>
                  <a:schemeClr val="tx1"/>
                </a:solidFill>
              </a:rPr>
            </a:br>
            <a:r>
              <a:rPr lang="en-US" sz="1600" dirty="0">
                <a:solidFill>
                  <a:schemeClr val="tx1"/>
                </a:solidFill>
                <a:effectLst/>
              </a:rPr>
              <a:t>&lt;li key="3"&gt;1 cup white sugar&lt;/li&gt;</a:t>
            </a:r>
            <a:br>
              <a:rPr lang="en-US" sz="1600" dirty="0">
                <a:solidFill>
                  <a:schemeClr val="tx1"/>
                </a:solidFill>
              </a:rPr>
            </a:br>
            <a:r>
              <a:rPr lang="en-US" sz="1600" dirty="0">
                <a:solidFill>
                  <a:schemeClr val="tx1"/>
                </a:solidFill>
                <a:effectLst/>
              </a:rPr>
              <a:t>&lt;li key="4"&gt;2 eggs&lt;/li&gt;</a:t>
            </a:r>
            <a:br>
              <a:rPr lang="en-US" sz="1600" dirty="0">
                <a:solidFill>
                  <a:schemeClr val="tx1"/>
                </a:solidFill>
              </a:rPr>
            </a:br>
            <a:r>
              <a:rPr lang="en-US" sz="1600" dirty="0">
                <a:solidFill>
                  <a:schemeClr val="tx1"/>
                </a:solidFill>
                <a:effectLst/>
              </a:rPr>
              <a:t>&lt;li key="5"&gt;2.5 cups all purpose flour&lt;/li&gt;</a:t>
            </a:r>
            <a:br>
              <a:rPr lang="en-US" sz="1600" dirty="0">
                <a:solidFill>
                  <a:schemeClr val="tx1"/>
                </a:solidFill>
              </a:rPr>
            </a:br>
            <a:r>
              <a:rPr lang="en-US" sz="1600" dirty="0">
                <a:solidFill>
                  <a:schemeClr val="tx1"/>
                </a:solidFill>
                <a:effectLst/>
              </a:rPr>
              <a:t>&lt;li key="6"&gt;1 teaspoon baking powder&lt;/li&gt;</a:t>
            </a:r>
            <a:br>
              <a:rPr lang="en-US" sz="1600" dirty="0">
                <a:solidFill>
                  <a:schemeClr val="tx1"/>
                </a:solidFill>
              </a:rPr>
            </a:br>
            <a:r>
              <a:rPr lang="en-US" sz="1600" dirty="0">
                <a:solidFill>
                  <a:schemeClr val="tx1"/>
                </a:solidFill>
                <a:effectLst/>
              </a:rPr>
              <a:t>&lt;li key="7"&gt;0.5 teaspoon salt&lt;/li&gt; </a:t>
            </a:r>
            <a:br>
              <a:rPr lang="en-US" sz="1600" dirty="0">
                <a:solidFill>
                  <a:schemeClr val="tx1"/>
                </a:solidFill>
              </a:rPr>
            </a:br>
            <a:r>
              <a:rPr lang="en-US" sz="1600" dirty="0">
                <a:solidFill>
                  <a:schemeClr val="tx1"/>
                </a:solidFill>
                <a:effectLst/>
              </a:rPr>
              <a:t>&lt;/</a:t>
            </a:r>
            <a:r>
              <a:rPr lang="en-US" sz="1600" dirty="0" err="1">
                <a:solidFill>
                  <a:schemeClr val="tx1"/>
                </a:solidFill>
                <a:effectLst/>
              </a:rPr>
              <a:t>ul</a:t>
            </a:r>
            <a:r>
              <a:rPr lang="en-US" sz="1600" dirty="0">
                <a:solidFill>
                  <a:schemeClr val="tx1"/>
                </a:solidFill>
                <a:effectLst/>
              </a:rPr>
              <a:t>&gt;</a:t>
            </a:r>
            <a:br>
              <a:rPr lang="en-US" sz="1600" dirty="0">
                <a:solidFill>
                  <a:schemeClr val="tx1"/>
                </a:solidFill>
              </a:rPr>
            </a:br>
            <a:r>
              <a:rPr lang="en-US" sz="1600" dirty="0">
                <a:solidFill>
                  <a:schemeClr val="tx1"/>
                </a:solidFill>
                <a:effectLst/>
              </a:rPr>
              <a:t>&lt;/</a:t>
            </a:r>
            <a:r>
              <a:rPr lang="en-US" sz="1600" dirty="0" err="1">
                <a:solidFill>
                  <a:schemeClr val="tx1"/>
                </a:solidFill>
                <a:effectLst/>
              </a:rPr>
              <a:t>IngredientsList</a:t>
            </a:r>
            <a:r>
              <a:rPr lang="en-US" sz="1600" dirty="0">
                <a:solidFill>
                  <a:schemeClr val="tx1"/>
                </a:solidFill>
                <a:effectLst/>
              </a:rPr>
              <a:t>&gt;</a:t>
            </a:r>
            <a:endParaRPr lang="en-US" sz="1600" dirty="0">
              <a:solidFill>
                <a:schemeClr val="tx1"/>
              </a:solidFill>
            </a:endParaRPr>
          </a:p>
          <a:p>
            <a:endParaRPr lang="en-US" dirty="0"/>
          </a:p>
        </p:txBody>
      </p:sp>
      <p:sp>
        <p:nvSpPr>
          <p:cNvPr id="4" name="Date Placeholder 3">
            <a:extLst>
              <a:ext uri="{FF2B5EF4-FFF2-40B4-BE49-F238E27FC236}">
                <a16:creationId xmlns:a16="http://schemas.microsoft.com/office/drawing/2014/main" id="{537BBE35-10E9-228D-6824-316F9856C341}"/>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537AE665-F649-BE81-EF33-04512E2F5CD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569016D-1B0B-889B-1A45-B1C62EB88019}"/>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spTree>
    <p:extLst>
      <p:ext uri="{BB962C8B-B14F-4D97-AF65-F5344CB8AC3E}">
        <p14:creationId xmlns:p14="http://schemas.microsoft.com/office/powerpoint/2010/main" val="2043937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9E0B-A5DC-4BB5-7F54-CB8D0F2A8D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9AF8BA-A43D-2C4E-D884-4A8699AAD593}"/>
              </a:ext>
            </a:extLst>
          </p:cNvPr>
          <p:cNvSpPr>
            <a:spLocks noGrp="1"/>
          </p:cNvSpPr>
          <p:nvPr>
            <p:ph idx="1"/>
          </p:nvPr>
        </p:nvSpPr>
        <p:spPr/>
        <p:txBody>
          <a:bodyPr/>
          <a:lstStyle/>
          <a:p>
            <a:r>
              <a:rPr lang="en-US" dirty="0">
                <a:effectLst/>
              </a:rPr>
              <a:t>Creating our component this way will make the component more flexible. </a:t>
            </a:r>
          </a:p>
          <a:p>
            <a:r>
              <a:rPr lang="en-US" dirty="0">
                <a:effectLst/>
              </a:rPr>
              <a:t>Whether the items array is 1 item or 100 items long, the component will render each as a list item. </a:t>
            </a:r>
          </a:p>
          <a:p>
            <a:r>
              <a:rPr lang="en-US" dirty="0">
                <a:effectLst/>
              </a:rPr>
              <a:t>Another adjustment we can make here to reference the items array from React props. </a:t>
            </a:r>
          </a:p>
          <a:p>
            <a:r>
              <a:rPr lang="en-US" dirty="0">
                <a:effectLst/>
              </a:rPr>
              <a:t>Instead of mapping over the global items, we will make items available on the props object. </a:t>
            </a:r>
          </a:p>
          <a:p>
            <a:r>
              <a:rPr lang="en-US" dirty="0">
                <a:effectLst/>
              </a:rPr>
              <a:t>Start by passing props to the function then mapping over </a:t>
            </a:r>
            <a:r>
              <a:rPr lang="en-US" dirty="0" err="1">
                <a:effectLst/>
              </a:rPr>
              <a:t>props.items</a:t>
            </a:r>
            <a:r>
              <a:rPr lang="en-US" dirty="0">
                <a:effectLst/>
              </a:rPr>
              <a:t>:</a:t>
            </a:r>
            <a:endParaRPr lang="en-US" dirty="0"/>
          </a:p>
        </p:txBody>
      </p:sp>
      <p:sp>
        <p:nvSpPr>
          <p:cNvPr id="4" name="Date Placeholder 3">
            <a:extLst>
              <a:ext uri="{FF2B5EF4-FFF2-40B4-BE49-F238E27FC236}">
                <a16:creationId xmlns:a16="http://schemas.microsoft.com/office/drawing/2014/main" id="{3A0CEEF1-3A9A-4A40-EBE4-5B44AA2E7688}"/>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7A0157E0-4789-058B-866A-65AED850151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ECE810D-9393-4AC0-F17F-C91AB21DC7F5}"/>
              </a:ext>
            </a:extLst>
          </p:cNvPr>
          <p:cNvSpPr>
            <a:spLocks noGrp="1"/>
          </p:cNvSpPr>
          <p:nvPr>
            <p:ph type="sldNum" sz="quarter" idx="12"/>
          </p:nvPr>
        </p:nvSpPr>
        <p:spPr/>
        <p:txBody>
          <a:bodyPr/>
          <a:lstStyle/>
          <a:p>
            <a:fld id="{7C5CF243-786F-4254-B068-4C9F0B6EA12F}" type="slidenum">
              <a:rPr lang="en-US" altLang="en-US" smtClean="0"/>
              <a:pPr/>
              <a:t>26</a:t>
            </a:fld>
            <a:endParaRPr lang="en-US" altLang="en-US"/>
          </a:p>
        </p:txBody>
      </p:sp>
    </p:spTree>
    <p:extLst>
      <p:ext uri="{BB962C8B-B14F-4D97-AF65-F5344CB8AC3E}">
        <p14:creationId xmlns:p14="http://schemas.microsoft.com/office/powerpoint/2010/main" val="2499351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D2DD-E33B-9109-7F23-E2731CFCC3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EC1AA8-5716-DAAE-05DE-6D8FD98C575B}"/>
              </a:ext>
            </a:extLst>
          </p:cNvPr>
          <p:cNvSpPr>
            <a:spLocks noGrp="1"/>
          </p:cNvSpPr>
          <p:nvPr>
            <p:ph idx="1"/>
          </p:nvPr>
        </p:nvSpPr>
        <p:spPr/>
        <p:txBody>
          <a:bodyPr/>
          <a:lstStyle/>
          <a:p>
            <a:r>
              <a:rPr lang="en-US" b="1" dirty="0">
                <a:effectLst/>
              </a:rPr>
              <a:t>code</a:t>
            </a:r>
            <a:endParaRPr lang="en-US" b="1" dirty="0"/>
          </a:p>
          <a:p>
            <a:br>
              <a:rPr lang="en-US" dirty="0"/>
            </a:br>
            <a:r>
              <a:rPr lang="en-US" dirty="0">
                <a:effectLst/>
              </a:rPr>
              <a:t>function </a:t>
            </a:r>
            <a:r>
              <a:rPr lang="en-US" dirty="0" err="1">
                <a:effectLst/>
              </a:rPr>
              <a:t>IngredientsList</a:t>
            </a:r>
            <a:r>
              <a:rPr lang="en-US" dirty="0">
                <a:effectLst/>
              </a:rPr>
              <a:t>(props)  { </a:t>
            </a:r>
            <a:br>
              <a:rPr lang="en-US" dirty="0"/>
            </a:br>
            <a:r>
              <a:rPr lang="en-US" dirty="0">
                <a:effectLst/>
              </a:rPr>
              <a:t>return </a:t>
            </a:r>
            <a:r>
              <a:rPr lang="en-US" dirty="0" err="1">
                <a:effectLst/>
              </a:rPr>
              <a:t>React.createElement</a:t>
            </a:r>
            <a:r>
              <a:rPr lang="en-US" dirty="0">
                <a:effectLst/>
              </a:rPr>
              <a:t>(</a:t>
            </a:r>
            <a:br>
              <a:rPr lang="en-US" dirty="0"/>
            </a:br>
            <a:r>
              <a:rPr lang="en-US" dirty="0">
                <a:effectLst/>
              </a:rPr>
              <a:t>"</a:t>
            </a:r>
            <a:r>
              <a:rPr lang="en-US" dirty="0" err="1">
                <a:effectLst/>
              </a:rPr>
              <a:t>ul</a:t>
            </a:r>
            <a:r>
              <a:rPr lang="en-US" dirty="0">
                <a:effectLst/>
              </a:rPr>
              <a:t>",</a:t>
            </a:r>
            <a:br>
              <a:rPr lang="en-US" dirty="0"/>
            </a:br>
            <a:r>
              <a:rPr lang="en-US" dirty="0">
                <a:effectLst/>
              </a:rPr>
              <a:t>{  </a:t>
            </a:r>
            <a:r>
              <a:rPr lang="en-US" dirty="0" err="1">
                <a:effectLst/>
              </a:rPr>
              <a:t>className</a:t>
            </a:r>
            <a:r>
              <a:rPr lang="en-US" dirty="0">
                <a:effectLst/>
              </a:rPr>
              <a:t>: "ingredients" }, </a:t>
            </a:r>
            <a:br>
              <a:rPr lang="en-US" dirty="0"/>
            </a:br>
            <a:r>
              <a:rPr lang="en-US" dirty="0" err="1">
                <a:effectLst/>
              </a:rPr>
              <a:t>props.items.map</a:t>
            </a:r>
            <a:r>
              <a:rPr lang="en-US" dirty="0">
                <a:effectLst/>
              </a:rPr>
              <a:t>((ingredient,  </a:t>
            </a:r>
            <a:r>
              <a:rPr lang="en-US" dirty="0" err="1">
                <a:effectLst/>
              </a:rPr>
              <a:t>i</a:t>
            </a:r>
            <a:r>
              <a:rPr lang="en-US" dirty="0">
                <a:effectLst/>
              </a:rPr>
              <a:t>)  =&gt;</a:t>
            </a:r>
            <a:br>
              <a:rPr lang="en-US" dirty="0"/>
            </a:br>
            <a:r>
              <a:rPr lang="en-US" dirty="0" err="1">
                <a:effectLst/>
              </a:rPr>
              <a:t>React.createElement</a:t>
            </a:r>
            <a:r>
              <a:rPr lang="en-US" dirty="0">
                <a:effectLst/>
              </a:rPr>
              <a:t>("li",  {  key: </a:t>
            </a:r>
            <a:r>
              <a:rPr lang="en-US" dirty="0" err="1">
                <a:effectLst/>
              </a:rPr>
              <a:t>i</a:t>
            </a:r>
            <a:r>
              <a:rPr lang="en-US" dirty="0">
                <a:effectLst/>
              </a:rPr>
              <a:t> },  ingredient) </a:t>
            </a:r>
            <a:br>
              <a:rPr lang="en-US" dirty="0"/>
            </a:br>
            <a:r>
              <a:rPr lang="en-US" dirty="0">
                <a:effectLst/>
              </a:rPr>
              <a:t>)</a:t>
            </a:r>
            <a:br>
              <a:rPr lang="en-US" dirty="0"/>
            </a:br>
            <a:r>
              <a:rPr lang="en-US" dirty="0">
                <a:effectLst/>
              </a:rPr>
              <a:t>); </a:t>
            </a:r>
            <a:br>
              <a:rPr lang="en-US" dirty="0"/>
            </a:br>
            <a:r>
              <a:rPr lang="en-US" dirty="0">
                <a:effectLst/>
              </a:rPr>
              <a:t>}</a:t>
            </a:r>
            <a:endParaRPr lang="en-US" dirty="0"/>
          </a:p>
          <a:p>
            <a:endParaRPr lang="en-US" dirty="0"/>
          </a:p>
        </p:txBody>
      </p:sp>
      <p:sp>
        <p:nvSpPr>
          <p:cNvPr id="4" name="Date Placeholder 3">
            <a:extLst>
              <a:ext uri="{FF2B5EF4-FFF2-40B4-BE49-F238E27FC236}">
                <a16:creationId xmlns:a16="http://schemas.microsoft.com/office/drawing/2014/main" id="{1299E713-5254-3BF7-8249-350DA8FFE979}"/>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208846FF-BEB6-310B-4B34-68261803B0E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65D5583-88B2-F4A7-98EC-D980C71BF0D2}"/>
              </a:ext>
            </a:extLst>
          </p:cNvPr>
          <p:cNvSpPr>
            <a:spLocks noGrp="1"/>
          </p:cNvSpPr>
          <p:nvPr>
            <p:ph type="sldNum" sz="quarter" idx="12"/>
          </p:nvPr>
        </p:nvSpPr>
        <p:spPr/>
        <p:txBody>
          <a:bodyPr/>
          <a:lstStyle/>
          <a:p>
            <a:fld id="{7C5CF243-786F-4254-B068-4C9F0B6EA12F}" type="slidenum">
              <a:rPr lang="en-US" altLang="en-US" smtClean="0"/>
              <a:pPr/>
              <a:t>27</a:t>
            </a:fld>
            <a:endParaRPr lang="en-US" altLang="en-US"/>
          </a:p>
        </p:txBody>
      </p:sp>
    </p:spTree>
    <p:extLst>
      <p:ext uri="{BB962C8B-B14F-4D97-AF65-F5344CB8AC3E}">
        <p14:creationId xmlns:p14="http://schemas.microsoft.com/office/powerpoint/2010/main" val="1853533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F6C23-3E17-04F6-83AC-621AF76EA041}"/>
              </a:ext>
            </a:extLst>
          </p:cNvPr>
          <p:cNvSpPr>
            <a:spLocks noGrp="1"/>
          </p:cNvSpPr>
          <p:nvPr>
            <p:ph type="title"/>
          </p:nvPr>
        </p:nvSpPr>
        <p:spPr/>
        <p:txBody>
          <a:bodyPr/>
          <a:lstStyle/>
          <a:p>
            <a:r>
              <a:rPr lang="en-US" dirty="0"/>
              <a:t>Updated App.js</a:t>
            </a:r>
          </a:p>
        </p:txBody>
      </p:sp>
      <p:sp>
        <p:nvSpPr>
          <p:cNvPr id="3" name="Content Placeholder 2">
            <a:extLst>
              <a:ext uri="{FF2B5EF4-FFF2-40B4-BE49-F238E27FC236}">
                <a16:creationId xmlns:a16="http://schemas.microsoft.com/office/drawing/2014/main" id="{2D88DCB6-B8BA-640A-5060-06E14E051627}"/>
              </a:ext>
            </a:extLst>
          </p:cNvPr>
          <p:cNvSpPr>
            <a:spLocks noGrp="1"/>
          </p:cNvSpPr>
          <p:nvPr>
            <p:ph idx="1"/>
          </p:nvPr>
        </p:nvSpPr>
        <p:spPr/>
        <p:txBody>
          <a:bodyPr/>
          <a:lstStyle/>
          <a:p>
            <a:r>
              <a:rPr lang="en-US" sz="1700" b="0" dirty="0">
                <a:solidFill>
                  <a:schemeClr val="tx1"/>
                </a:solidFill>
                <a:effectLst/>
                <a:latin typeface="Consolas" panose="020B0609020204030204" pitchFamily="49" charset="0"/>
              </a:rPr>
              <a:t>import React from 'react';</a:t>
            </a:r>
          </a:p>
          <a:p>
            <a:r>
              <a:rPr lang="en-US" sz="1700" b="0" dirty="0">
                <a:solidFill>
                  <a:schemeClr val="tx1"/>
                </a:solidFill>
                <a:effectLst/>
                <a:latin typeface="Consolas" panose="020B0609020204030204" pitchFamily="49" charset="0"/>
              </a:rPr>
              <a:t>//import </a:t>
            </a:r>
            <a:r>
              <a:rPr lang="en-US" sz="1700" b="0" dirty="0" err="1">
                <a:solidFill>
                  <a:schemeClr val="tx1"/>
                </a:solidFill>
                <a:effectLst/>
                <a:latin typeface="Consolas" panose="020B0609020204030204" pitchFamily="49" charset="0"/>
              </a:rPr>
              <a:t>ReactDOM</a:t>
            </a:r>
            <a:r>
              <a:rPr lang="en-US" sz="1700" b="0" dirty="0">
                <a:solidFill>
                  <a:schemeClr val="tx1"/>
                </a:solidFill>
                <a:effectLst/>
                <a:latin typeface="Consolas" panose="020B0609020204030204" pitchFamily="49" charset="0"/>
              </a:rPr>
              <a:t> from 'react-</a:t>
            </a:r>
            <a:r>
              <a:rPr lang="en-US" sz="1700" b="0" dirty="0" err="1">
                <a:solidFill>
                  <a:schemeClr val="tx1"/>
                </a:solidFill>
                <a:effectLst/>
                <a:latin typeface="Consolas" panose="020B0609020204030204" pitchFamily="49" charset="0"/>
              </a:rPr>
              <a:t>dom</a:t>
            </a:r>
            <a:r>
              <a:rPr lang="en-US" sz="1700" b="0" dirty="0">
                <a:solidFill>
                  <a:schemeClr val="tx1"/>
                </a:solidFill>
                <a:effectLst/>
                <a:latin typeface="Consolas" panose="020B0609020204030204" pitchFamily="49" charset="0"/>
              </a:rPr>
              <a:t>';</a:t>
            </a:r>
          </a:p>
          <a:p>
            <a:br>
              <a:rPr lang="en-US" sz="1700" b="0" dirty="0">
                <a:solidFill>
                  <a:schemeClr val="tx1"/>
                </a:solidFill>
                <a:effectLst/>
                <a:latin typeface="Consolas" panose="020B0609020204030204" pitchFamily="49" charset="0"/>
              </a:rPr>
            </a:br>
            <a:br>
              <a:rPr lang="en-US" sz="1700" b="0" dirty="0">
                <a:solidFill>
                  <a:schemeClr val="tx1"/>
                </a:solidFill>
                <a:effectLst/>
                <a:latin typeface="Consolas" panose="020B0609020204030204" pitchFamily="49" charset="0"/>
              </a:rPr>
            </a:br>
            <a:r>
              <a:rPr lang="en-US" sz="1700" b="0" dirty="0">
                <a:solidFill>
                  <a:schemeClr val="tx1"/>
                </a:solidFill>
                <a:effectLst/>
                <a:latin typeface="Consolas" panose="020B0609020204030204" pitchFamily="49" charset="0"/>
              </a:rPr>
              <a:t>function </a:t>
            </a:r>
            <a:r>
              <a:rPr lang="en-US" sz="1700" b="0" dirty="0" err="1">
                <a:solidFill>
                  <a:schemeClr val="tx1"/>
                </a:solidFill>
                <a:effectLst/>
                <a:latin typeface="Consolas" panose="020B0609020204030204" pitchFamily="49" charset="0"/>
              </a:rPr>
              <a:t>IngredientsList</a:t>
            </a:r>
            <a:r>
              <a:rPr lang="en-US" sz="1700" b="0" dirty="0">
                <a:solidFill>
                  <a:schemeClr val="tx1"/>
                </a:solidFill>
                <a:effectLst/>
                <a:latin typeface="Consolas" panose="020B0609020204030204" pitchFamily="49" charset="0"/>
              </a:rPr>
              <a:t>(props){</a:t>
            </a:r>
          </a:p>
          <a:p>
            <a:r>
              <a:rPr lang="en-US" sz="1700" b="0" dirty="0">
                <a:solidFill>
                  <a:schemeClr val="tx1"/>
                </a:solidFill>
                <a:effectLst/>
                <a:latin typeface="Consolas" panose="020B0609020204030204" pitchFamily="49" charset="0"/>
              </a:rPr>
              <a:t>return </a:t>
            </a:r>
            <a:r>
              <a:rPr lang="en-US" sz="1700" b="0" dirty="0" err="1">
                <a:solidFill>
                  <a:schemeClr val="tx1"/>
                </a:solidFill>
                <a:effectLst/>
                <a:latin typeface="Consolas" panose="020B0609020204030204" pitchFamily="49" charset="0"/>
              </a:rPr>
              <a:t>React.createElement</a:t>
            </a:r>
            <a:r>
              <a:rPr lang="en-US" sz="1700" b="0" dirty="0">
                <a:solidFill>
                  <a:schemeClr val="tx1"/>
                </a:solidFill>
                <a:effectLst/>
                <a:latin typeface="Consolas" panose="020B0609020204030204" pitchFamily="49" charset="0"/>
              </a:rPr>
              <a:t>(</a:t>
            </a:r>
          </a:p>
          <a:p>
            <a:r>
              <a:rPr lang="en-US" sz="1700" b="0" dirty="0">
                <a:solidFill>
                  <a:schemeClr val="tx1"/>
                </a:solidFill>
                <a:effectLst/>
                <a:latin typeface="Consolas" panose="020B0609020204030204" pitchFamily="49" charset="0"/>
              </a:rPr>
              <a:t>"</a:t>
            </a:r>
            <a:r>
              <a:rPr lang="en-US" sz="1700" b="0" dirty="0" err="1">
                <a:solidFill>
                  <a:schemeClr val="tx1"/>
                </a:solidFill>
                <a:effectLst/>
                <a:latin typeface="Consolas" panose="020B0609020204030204" pitchFamily="49" charset="0"/>
              </a:rPr>
              <a:t>ul</a:t>
            </a:r>
            <a:r>
              <a:rPr lang="en-US" sz="1700" b="0" dirty="0">
                <a:solidFill>
                  <a:schemeClr val="tx1"/>
                </a:solidFill>
                <a:effectLst/>
                <a:latin typeface="Consolas" panose="020B0609020204030204" pitchFamily="49" charset="0"/>
              </a:rPr>
              <a:t>",</a:t>
            </a:r>
          </a:p>
          <a:p>
            <a:r>
              <a:rPr lang="en-US" sz="1700" b="0" dirty="0">
                <a:solidFill>
                  <a:schemeClr val="tx1"/>
                </a:solidFill>
                <a:effectLst/>
                <a:latin typeface="Consolas" panose="020B0609020204030204" pitchFamily="49" charset="0"/>
              </a:rPr>
              <a:t>{</a:t>
            </a:r>
            <a:r>
              <a:rPr lang="en-US" sz="1700" b="0" dirty="0" err="1">
                <a:solidFill>
                  <a:schemeClr val="tx1"/>
                </a:solidFill>
                <a:effectLst/>
                <a:latin typeface="Consolas" panose="020B0609020204030204" pitchFamily="49" charset="0"/>
              </a:rPr>
              <a:t>className</a:t>
            </a:r>
            <a:r>
              <a:rPr lang="en-US" sz="1700" b="0" dirty="0">
                <a:solidFill>
                  <a:schemeClr val="tx1"/>
                </a:solidFill>
                <a:effectLst/>
                <a:latin typeface="Consolas" panose="020B0609020204030204" pitchFamily="49" charset="0"/>
              </a:rPr>
              <a:t>: "ingredients" },</a:t>
            </a:r>
          </a:p>
          <a:p>
            <a:r>
              <a:rPr lang="en-US" sz="1700" b="0" dirty="0" err="1">
                <a:solidFill>
                  <a:schemeClr val="tx1"/>
                </a:solidFill>
                <a:effectLst/>
                <a:latin typeface="Consolas" panose="020B0609020204030204" pitchFamily="49" charset="0"/>
              </a:rPr>
              <a:t>props.items.map</a:t>
            </a:r>
            <a:r>
              <a:rPr lang="en-US" sz="1700" b="0" dirty="0">
                <a:solidFill>
                  <a:schemeClr val="tx1"/>
                </a:solidFill>
                <a:effectLst/>
                <a:latin typeface="Consolas" panose="020B0609020204030204" pitchFamily="49" charset="0"/>
              </a:rPr>
              <a:t>((ingredient, </a:t>
            </a:r>
            <a:r>
              <a:rPr lang="en-US" sz="1700" b="0" dirty="0" err="1">
                <a:solidFill>
                  <a:schemeClr val="tx1"/>
                </a:solidFill>
                <a:effectLst/>
                <a:latin typeface="Consolas" panose="020B0609020204030204" pitchFamily="49" charset="0"/>
              </a:rPr>
              <a:t>i</a:t>
            </a:r>
            <a:r>
              <a:rPr lang="en-US" sz="1700" b="0" dirty="0">
                <a:solidFill>
                  <a:schemeClr val="tx1"/>
                </a:solidFill>
                <a:effectLst/>
                <a:latin typeface="Consolas" panose="020B0609020204030204" pitchFamily="49" charset="0"/>
              </a:rPr>
              <a:t>) =&gt;</a:t>
            </a:r>
          </a:p>
          <a:p>
            <a:r>
              <a:rPr lang="en-US" sz="1700" b="0" dirty="0" err="1">
                <a:solidFill>
                  <a:schemeClr val="tx1"/>
                </a:solidFill>
                <a:effectLst/>
                <a:latin typeface="Consolas" panose="020B0609020204030204" pitchFamily="49" charset="0"/>
              </a:rPr>
              <a:t>React.createElement</a:t>
            </a:r>
            <a:r>
              <a:rPr lang="en-US" sz="1700" b="0" dirty="0">
                <a:solidFill>
                  <a:schemeClr val="tx1"/>
                </a:solidFill>
                <a:effectLst/>
                <a:latin typeface="Consolas" panose="020B0609020204030204" pitchFamily="49" charset="0"/>
              </a:rPr>
              <a:t>("li", {key: </a:t>
            </a:r>
            <a:r>
              <a:rPr lang="en-US" sz="1700" b="0" dirty="0" err="1">
                <a:solidFill>
                  <a:schemeClr val="tx1"/>
                </a:solidFill>
                <a:effectLst/>
                <a:latin typeface="Consolas" panose="020B0609020204030204" pitchFamily="49" charset="0"/>
              </a:rPr>
              <a:t>i</a:t>
            </a:r>
            <a:r>
              <a:rPr lang="en-US" sz="1700" b="0" dirty="0">
                <a:solidFill>
                  <a:schemeClr val="tx1"/>
                </a:solidFill>
                <a:effectLst/>
                <a:latin typeface="Consolas" panose="020B0609020204030204" pitchFamily="49" charset="0"/>
              </a:rPr>
              <a:t> }, ingredient)</a:t>
            </a:r>
          </a:p>
          <a:p>
            <a:r>
              <a:rPr lang="en-US" sz="1700" b="0" dirty="0">
                <a:solidFill>
                  <a:schemeClr val="tx1"/>
                </a:solidFill>
                <a:effectLst/>
                <a:latin typeface="Consolas" panose="020B0609020204030204" pitchFamily="49" charset="0"/>
              </a:rPr>
              <a:t>)</a:t>
            </a:r>
          </a:p>
          <a:p>
            <a:r>
              <a:rPr lang="en-US" sz="1700" b="0" dirty="0">
                <a:solidFill>
                  <a:schemeClr val="tx1"/>
                </a:solidFill>
                <a:effectLst/>
                <a:latin typeface="Consolas" panose="020B0609020204030204" pitchFamily="49" charset="0"/>
              </a:rPr>
              <a:t>);</a:t>
            </a:r>
          </a:p>
          <a:p>
            <a:r>
              <a:rPr lang="en-US" sz="1700" b="0" dirty="0">
                <a:solidFill>
                  <a:schemeClr val="tx1"/>
                </a:solidFill>
                <a:effectLst/>
                <a:latin typeface="Consolas" panose="020B0609020204030204" pitchFamily="49" charset="0"/>
              </a:rPr>
              <a:t>}</a:t>
            </a:r>
          </a:p>
          <a:p>
            <a:br>
              <a:rPr lang="en-US" sz="1700" b="0" dirty="0">
                <a:solidFill>
                  <a:schemeClr val="tx1"/>
                </a:solidFill>
                <a:effectLst/>
                <a:latin typeface="Consolas" panose="020B0609020204030204" pitchFamily="49" charset="0"/>
              </a:rPr>
            </a:br>
            <a:br>
              <a:rPr lang="en-US" sz="1700" b="0" dirty="0">
                <a:solidFill>
                  <a:schemeClr val="tx1"/>
                </a:solidFill>
                <a:effectLst/>
                <a:latin typeface="Consolas" panose="020B0609020204030204" pitchFamily="49" charset="0"/>
              </a:rPr>
            </a:br>
            <a:r>
              <a:rPr lang="en-US" sz="1700" b="0" dirty="0">
                <a:solidFill>
                  <a:schemeClr val="tx1"/>
                </a:solidFill>
                <a:effectLst/>
                <a:latin typeface="Consolas" panose="020B0609020204030204" pitchFamily="49" charset="0"/>
              </a:rPr>
              <a:t>export default </a:t>
            </a:r>
            <a:r>
              <a:rPr lang="en-US" sz="1700" b="0" dirty="0" err="1">
                <a:solidFill>
                  <a:schemeClr val="tx1"/>
                </a:solidFill>
                <a:effectLst/>
                <a:latin typeface="Consolas" panose="020B0609020204030204" pitchFamily="49" charset="0"/>
              </a:rPr>
              <a:t>IngredientsList</a:t>
            </a:r>
            <a:r>
              <a:rPr lang="en-US" sz="1700" b="0" dirty="0">
                <a:solidFill>
                  <a:schemeClr val="tx1"/>
                </a:solidFill>
                <a:effectLst/>
                <a:latin typeface="Consolas" panose="020B0609020204030204" pitchFamily="49" charset="0"/>
              </a:rPr>
              <a:t>;</a:t>
            </a:r>
          </a:p>
          <a:p>
            <a:br>
              <a:rPr lang="en-US" sz="1700" b="0" dirty="0">
                <a:solidFill>
                  <a:schemeClr val="tx1"/>
                </a:solidFill>
                <a:effectLst/>
                <a:latin typeface="Consolas" panose="020B0609020204030204" pitchFamily="49" charset="0"/>
              </a:rPr>
            </a:br>
            <a:endParaRPr lang="en-US" sz="17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CF3B5AC2-F050-C987-26C4-423C1F56F589}"/>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447FFB10-FB10-4CAB-47DF-3053509419E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1BC3E13-B96A-614F-13F2-A833C2DB5650}"/>
              </a:ext>
            </a:extLst>
          </p:cNvPr>
          <p:cNvSpPr>
            <a:spLocks noGrp="1"/>
          </p:cNvSpPr>
          <p:nvPr>
            <p:ph type="sldNum" sz="quarter" idx="12"/>
          </p:nvPr>
        </p:nvSpPr>
        <p:spPr/>
        <p:txBody>
          <a:bodyPr/>
          <a:lstStyle/>
          <a:p>
            <a:fld id="{7C5CF243-786F-4254-B068-4C9F0B6EA12F}" type="slidenum">
              <a:rPr lang="en-US" altLang="en-US" smtClean="0"/>
              <a:pPr/>
              <a:t>28</a:t>
            </a:fld>
            <a:endParaRPr lang="en-US" altLang="en-US"/>
          </a:p>
        </p:txBody>
      </p:sp>
    </p:spTree>
    <p:extLst>
      <p:ext uri="{BB962C8B-B14F-4D97-AF65-F5344CB8AC3E}">
        <p14:creationId xmlns:p14="http://schemas.microsoft.com/office/powerpoint/2010/main" val="1106752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9B876-6EE6-7948-A4AD-2B8536886430}"/>
              </a:ext>
            </a:extLst>
          </p:cNvPr>
          <p:cNvSpPr>
            <a:spLocks noGrp="1"/>
          </p:cNvSpPr>
          <p:nvPr>
            <p:ph type="title"/>
          </p:nvPr>
        </p:nvSpPr>
        <p:spPr/>
        <p:txBody>
          <a:bodyPr/>
          <a:lstStyle/>
          <a:p>
            <a:r>
              <a:rPr lang="en-US" dirty="0"/>
              <a:t>Updated index.js</a:t>
            </a:r>
          </a:p>
        </p:txBody>
      </p:sp>
      <p:sp>
        <p:nvSpPr>
          <p:cNvPr id="3" name="Content Placeholder 2">
            <a:extLst>
              <a:ext uri="{FF2B5EF4-FFF2-40B4-BE49-F238E27FC236}">
                <a16:creationId xmlns:a16="http://schemas.microsoft.com/office/drawing/2014/main" id="{43CBBA88-237E-ACCD-790D-1198907CCE21}"/>
              </a:ext>
            </a:extLst>
          </p:cNvPr>
          <p:cNvSpPr>
            <a:spLocks noGrp="1"/>
          </p:cNvSpPr>
          <p:nvPr>
            <p:ph idx="1"/>
          </p:nvPr>
        </p:nvSpPr>
        <p:spPr/>
        <p:txBody>
          <a:bodyPr/>
          <a:lstStyle/>
          <a:p>
            <a:r>
              <a:rPr lang="en-US" sz="1300" b="0" dirty="0">
                <a:solidFill>
                  <a:schemeClr val="tx1"/>
                </a:solidFill>
                <a:effectLst/>
                <a:latin typeface="Consolas" panose="020B0609020204030204" pitchFamily="49" charset="0"/>
              </a:rPr>
              <a:t>import React from 'react';</a:t>
            </a:r>
          </a:p>
          <a:p>
            <a:r>
              <a:rPr lang="en-US" sz="1300" b="0" dirty="0">
                <a:solidFill>
                  <a:schemeClr val="tx1"/>
                </a:solidFill>
                <a:effectLst/>
                <a:latin typeface="Consolas" panose="020B0609020204030204" pitchFamily="49" charset="0"/>
              </a:rPr>
              <a:t>import </a:t>
            </a:r>
            <a:r>
              <a:rPr lang="en-US" sz="1300" b="0" dirty="0" err="1">
                <a:solidFill>
                  <a:schemeClr val="tx1"/>
                </a:solidFill>
                <a:effectLst/>
                <a:latin typeface="Consolas" panose="020B0609020204030204" pitchFamily="49" charset="0"/>
              </a:rPr>
              <a:t>ReactDOM</a:t>
            </a:r>
            <a:r>
              <a:rPr lang="en-US" sz="1300" b="0" dirty="0">
                <a:solidFill>
                  <a:schemeClr val="tx1"/>
                </a:solidFill>
                <a:effectLst/>
                <a:latin typeface="Consolas" panose="020B0609020204030204" pitchFamily="49" charset="0"/>
              </a:rPr>
              <a:t> from 'react-</a:t>
            </a:r>
            <a:r>
              <a:rPr lang="en-US" sz="1300" b="0" dirty="0" err="1">
                <a:solidFill>
                  <a:schemeClr val="tx1"/>
                </a:solidFill>
                <a:effectLst/>
                <a:latin typeface="Consolas" panose="020B0609020204030204" pitchFamily="49" charset="0"/>
              </a:rPr>
              <a:t>dom</a:t>
            </a:r>
            <a:r>
              <a:rPr lang="en-US" sz="1300" b="0" dirty="0">
                <a:solidFill>
                  <a:schemeClr val="tx1"/>
                </a:solidFill>
                <a:effectLst/>
                <a:latin typeface="Consolas" panose="020B0609020204030204" pitchFamily="49" charset="0"/>
              </a:rPr>
              <a:t>/client';</a:t>
            </a:r>
          </a:p>
          <a:p>
            <a:r>
              <a:rPr lang="en-US" sz="1300" b="0" dirty="0">
                <a:solidFill>
                  <a:schemeClr val="tx1"/>
                </a:solidFill>
                <a:effectLst/>
                <a:latin typeface="Consolas" panose="020B0609020204030204" pitchFamily="49" charset="0"/>
              </a:rPr>
              <a:t>//import './index.css';</a:t>
            </a:r>
          </a:p>
          <a:p>
            <a:r>
              <a:rPr lang="en-US" sz="1300" b="0" dirty="0">
                <a:solidFill>
                  <a:schemeClr val="tx1"/>
                </a:solidFill>
                <a:effectLst/>
                <a:latin typeface="Consolas" panose="020B0609020204030204" pitchFamily="49" charset="0"/>
              </a:rPr>
              <a:t>import App from './App';</a:t>
            </a:r>
          </a:p>
          <a:p>
            <a:r>
              <a:rPr lang="en-US" sz="1300" b="0" dirty="0">
                <a:solidFill>
                  <a:schemeClr val="tx1"/>
                </a:solidFill>
                <a:effectLst/>
                <a:latin typeface="Consolas" panose="020B0609020204030204" pitchFamily="49" charset="0"/>
              </a:rPr>
              <a:t>//import </a:t>
            </a:r>
            <a:r>
              <a:rPr lang="en-US" sz="1300" b="0" dirty="0" err="1">
                <a:solidFill>
                  <a:schemeClr val="tx1"/>
                </a:solidFill>
                <a:effectLst/>
                <a:latin typeface="Consolas" panose="020B0609020204030204" pitchFamily="49" charset="0"/>
              </a:rPr>
              <a:t>reportWebVitals</a:t>
            </a:r>
            <a:r>
              <a:rPr lang="en-US" sz="1300" b="0" dirty="0">
                <a:solidFill>
                  <a:schemeClr val="tx1"/>
                </a:solidFill>
                <a:effectLst/>
                <a:latin typeface="Consolas" panose="020B0609020204030204" pitchFamily="49" charset="0"/>
              </a:rPr>
              <a:t> from './</a:t>
            </a:r>
            <a:r>
              <a:rPr lang="en-US" sz="1300" b="0" dirty="0" err="1">
                <a:solidFill>
                  <a:schemeClr val="tx1"/>
                </a:solidFill>
                <a:effectLst/>
                <a:latin typeface="Consolas" panose="020B0609020204030204" pitchFamily="49" charset="0"/>
              </a:rPr>
              <a:t>reportWebVitals</a:t>
            </a:r>
            <a:r>
              <a:rPr lang="en-US" sz="1300" b="0" dirty="0">
                <a:solidFill>
                  <a:schemeClr val="tx1"/>
                </a:solidFill>
                <a:effectLst/>
                <a:latin typeface="Consolas" panose="020B0609020204030204" pitchFamily="49" charset="0"/>
              </a:rPr>
              <a:t>';</a:t>
            </a:r>
          </a:p>
          <a:p>
            <a:br>
              <a:rPr lang="en-US" sz="1300" b="0" dirty="0">
                <a:solidFill>
                  <a:schemeClr val="tx1"/>
                </a:solidFill>
                <a:effectLst/>
                <a:latin typeface="Consolas" panose="020B0609020204030204" pitchFamily="49" charset="0"/>
              </a:rPr>
            </a:br>
            <a:r>
              <a:rPr lang="en-US" sz="1300" b="0" dirty="0">
                <a:solidFill>
                  <a:schemeClr val="tx1"/>
                </a:solidFill>
                <a:effectLst/>
                <a:latin typeface="Consolas" panose="020B0609020204030204" pitchFamily="49" charset="0"/>
              </a:rPr>
              <a:t>const root = </a:t>
            </a:r>
            <a:r>
              <a:rPr lang="en-US" sz="1300" b="0" dirty="0" err="1">
                <a:solidFill>
                  <a:schemeClr val="tx1"/>
                </a:solidFill>
                <a:effectLst/>
                <a:latin typeface="Consolas" panose="020B0609020204030204" pitchFamily="49" charset="0"/>
              </a:rPr>
              <a:t>ReactDOM.createRoot</a:t>
            </a:r>
            <a:r>
              <a:rPr lang="en-US" sz="1300" b="0" dirty="0">
                <a:solidFill>
                  <a:schemeClr val="tx1"/>
                </a:solidFill>
                <a:effectLst/>
                <a:latin typeface="Consolas" panose="020B0609020204030204" pitchFamily="49" charset="0"/>
              </a:rPr>
              <a:t>(</a:t>
            </a:r>
            <a:r>
              <a:rPr lang="en-US" sz="1300" b="0" dirty="0" err="1">
                <a:solidFill>
                  <a:schemeClr val="tx1"/>
                </a:solidFill>
                <a:effectLst/>
                <a:latin typeface="Consolas" panose="020B0609020204030204" pitchFamily="49" charset="0"/>
              </a:rPr>
              <a:t>document.getElementById</a:t>
            </a:r>
            <a:r>
              <a:rPr lang="en-US" sz="1300" b="0" dirty="0">
                <a:solidFill>
                  <a:schemeClr val="tx1"/>
                </a:solidFill>
                <a:effectLst/>
                <a:latin typeface="Consolas" panose="020B0609020204030204" pitchFamily="49" charset="0"/>
              </a:rPr>
              <a:t>('root'));</a:t>
            </a:r>
          </a:p>
          <a:p>
            <a:r>
              <a:rPr lang="en-US" sz="1300" b="0" dirty="0">
                <a:solidFill>
                  <a:schemeClr val="tx1"/>
                </a:solidFill>
                <a:effectLst/>
                <a:latin typeface="Consolas" panose="020B0609020204030204" pitchFamily="49" charset="0"/>
              </a:rPr>
              <a:t>const items = [</a:t>
            </a:r>
          </a:p>
          <a:p>
            <a:r>
              <a:rPr lang="en-US" sz="1300" b="0" dirty="0">
                <a:solidFill>
                  <a:schemeClr val="tx1"/>
                </a:solidFill>
                <a:effectLst/>
                <a:latin typeface="Consolas" panose="020B0609020204030204" pitchFamily="49" charset="0"/>
              </a:rPr>
              <a:t>"1 cup unsalted butter",</a:t>
            </a:r>
          </a:p>
          <a:p>
            <a:r>
              <a:rPr lang="en-US" sz="1300" b="0" dirty="0">
                <a:solidFill>
                  <a:schemeClr val="tx1"/>
                </a:solidFill>
                <a:effectLst/>
                <a:latin typeface="Consolas" panose="020B0609020204030204" pitchFamily="49" charset="0"/>
              </a:rPr>
              <a:t>"1 cup crunchy peanut butter",</a:t>
            </a:r>
          </a:p>
          <a:p>
            <a:r>
              <a:rPr lang="en-US" sz="1300" b="0" dirty="0">
                <a:solidFill>
                  <a:schemeClr val="tx1"/>
                </a:solidFill>
                <a:effectLst/>
                <a:latin typeface="Consolas" panose="020B0609020204030204" pitchFamily="49" charset="0"/>
              </a:rPr>
              <a:t>"1 cup brown sugar",</a:t>
            </a:r>
          </a:p>
          <a:p>
            <a:r>
              <a:rPr lang="en-US" sz="1300" b="0" dirty="0">
                <a:solidFill>
                  <a:schemeClr val="tx1"/>
                </a:solidFill>
                <a:effectLst/>
                <a:latin typeface="Consolas" panose="020B0609020204030204" pitchFamily="49" charset="0"/>
              </a:rPr>
              <a:t>"1 cup white sugar",</a:t>
            </a:r>
          </a:p>
          <a:p>
            <a:r>
              <a:rPr lang="en-US" sz="1300" b="0" dirty="0">
                <a:solidFill>
                  <a:schemeClr val="tx1"/>
                </a:solidFill>
                <a:effectLst/>
                <a:latin typeface="Consolas" panose="020B0609020204030204" pitchFamily="49" charset="0"/>
              </a:rPr>
              <a:t>"2 eggs",</a:t>
            </a:r>
          </a:p>
          <a:p>
            <a:r>
              <a:rPr lang="en-US" sz="1300" b="0" dirty="0">
                <a:solidFill>
                  <a:schemeClr val="tx1"/>
                </a:solidFill>
                <a:effectLst/>
                <a:latin typeface="Consolas" panose="020B0609020204030204" pitchFamily="49" charset="0"/>
              </a:rPr>
              <a:t>"2.5 cups all purpose flour",</a:t>
            </a:r>
          </a:p>
          <a:p>
            <a:r>
              <a:rPr lang="en-US" sz="1300" b="0" dirty="0">
                <a:solidFill>
                  <a:schemeClr val="tx1"/>
                </a:solidFill>
                <a:effectLst/>
                <a:latin typeface="Consolas" panose="020B0609020204030204" pitchFamily="49" charset="0"/>
              </a:rPr>
              <a:t>"1 teaspoon baking powder",</a:t>
            </a:r>
          </a:p>
          <a:p>
            <a:r>
              <a:rPr lang="en-US" sz="1300" b="0" dirty="0">
                <a:solidFill>
                  <a:schemeClr val="tx1"/>
                </a:solidFill>
                <a:effectLst/>
                <a:latin typeface="Consolas" panose="020B0609020204030204" pitchFamily="49" charset="0"/>
              </a:rPr>
              <a:t>"0.5 teaspoon salt"</a:t>
            </a:r>
          </a:p>
          <a:p>
            <a:r>
              <a:rPr lang="en-US" sz="1300" b="0" dirty="0">
                <a:solidFill>
                  <a:schemeClr val="tx1"/>
                </a:solidFill>
                <a:effectLst/>
                <a:latin typeface="Consolas" panose="020B0609020204030204" pitchFamily="49" charset="0"/>
              </a:rPr>
              <a:t>];</a:t>
            </a:r>
          </a:p>
          <a:p>
            <a:r>
              <a:rPr lang="en-US" sz="1300" b="0" dirty="0" err="1">
                <a:solidFill>
                  <a:schemeClr val="tx1"/>
                </a:solidFill>
                <a:effectLst/>
                <a:latin typeface="Consolas" panose="020B0609020204030204" pitchFamily="49" charset="0"/>
              </a:rPr>
              <a:t>root.render</a:t>
            </a:r>
            <a:r>
              <a:rPr lang="en-US" sz="1300" b="0" dirty="0">
                <a:solidFill>
                  <a:schemeClr val="tx1"/>
                </a:solidFill>
                <a:effectLst/>
                <a:latin typeface="Consolas" panose="020B0609020204030204" pitchFamily="49" charset="0"/>
              </a:rPr>
              <a:t>(</a:t>
            </a:r>
          </a:p>
          <a:p>
            <a:r>
              <a:rPr lang="en-US" sz="1300" b="0" dirty="0">
                <a:solidFill>
                  <a:schemeClr val="tx1"/>
                </a:solidFill>
                <a:effectLst/>
                <a:latin typeface="Consolas" panose="020B0609020204030204" pitchFamily="49" charset="0"/>
              </a:rPr>
              <a:t>  &lt;</a:t>
            </a:r>
            <a:r>
              <a:rPr lang="en-US" sz="1300" b="0" dirty="0" err="1">
                <a:solidFill>
                  <a:schemeClr val="tx1"/>
                </a:solidFill>
                <a:effectLst/>
                <a:latin typeface="Consolas" panose="020B0609020204030204" pitchFamily="49" charset="0"/>
              </a:rPr>
              <a:t>React.StrictMode</a:t>
            </a:r>
            <a:r>
              <a:rPr lang="en-US" sz="1300" b="0" dirty="0">
                <a:solidFill>
                  <a:schemeClr val="tx1"/>
                </a:solidFill>
                <a:effectLst/>
                <a:latin typeface="Consolas" panose="020B0609020204030204" pitchFamily="49" charset="0"/>
              </a:rPr>
              <a:t>&gt;</a:t>
            </a:r>
          </a:p>
          <a:p>
            <a:r>
              <a:rPr lang="en-US" sz="1300" b="0" dirty="0">
                <a:solidFill>
                  <a:schemeClr val="tx1"/>
                </a:solidFill>
                <a:effectLst/>
                <a:latin typeface="Consolas" panose="020B0609020204030204" pitchFamily="49" charset="0"/>
              </a:rPr>
              <a:t>    &lt;App items={items} /&gt;</a:t>
            </a:r>
          </a:p>
          <a:p>
            <a:r>
              <a:rPr lang="en-US" sz="1300" b="0" dirty="0">
                <a:solidFill>
                  <a:schemeClr val="tx1"/>
                </a:solidFill>
                <a:effectLst/>
                <a:latin typeface="Consolas" panose="020B0609020204030204" pitchFamily="49" charset="0"/>
              </a:rPr>
              <a:t>  &lt;/</a:t>
            </a:r>
            <a:r>
              <a:rPr lang="en-US" sz="1300" b="0" dirty="0" err="1">
                <a:solidFill>
                  <a:schemeClr val="tx1"/>
                </a:solidFill>
                <a:effectLst/>
                <a:latin typeface="Consolas" panose="020B0609020204030204" pitchFamily="49" charset="0"/>
              </a:rPr>
              <a:t>React.StrictMode</a:t>
            </a:r>
            <a:r>
              <a:rPr lang="en-US" sz="1300" b="0" dirty="0">
                <a:solidFill>
                  <a:schemeClr val="tx1"/>
                </a:solidFill>
                <a:effectLst/>
                <a:latin typeface="Consolas" panose="020B0609020204030204" pitchFamily="49" charset="0"/>
              </a:rPr>
              <a:t>&gt;</a:t>
            </a:r>
          </a:p>
          <a:p>
            <a:r>
              <a:rPr lang="en-US" sz="1300" b="0" dirty="0">
                <a:solidFill>
                  <a:schemeClr val="tx1"/>
                </a:solidFill>
                <a:effectLst/>
                <a:latin typeface="Consolas" panose="020B0609020204030204" pitchFamily="49" charset="0"/>
              </a:rPr>
              <a:t>);</a:t>
            </a:r>
          </a:p>
          <a:p>
            <a:br>
              <a:rPr lang="en-US" sz="1300" b="0" dirty="0">
                <a:solidFill>
                  <a:schemeClr val="tx1"/>
                </a:solidFill>
                <a:effectLst/>
                <a:latin typeface="Consolas" panose="020B0609020204030204" pitchFamily="49" charset="0"/>
              </a:rPr>
            </a:br>
            <a:br>
              <a:rPr lang="en-US" sz="1300" b="0" dirty="0">
                <a:solidFill>
                  <a:schemeClr val="tx1"/>
                </a:solidFill>
                <a:effectLst/>
                <a:latin typeface="Consolas" panose="020B0609020204030204" pitchFamily="49" charset="0"/>
              </a:rPr>
            </a:br>
            <a:endParaRPr lang="en-US" sz="13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FEA83ED-5C74-7D2A-EB80-BEE2EC7029E2}"/>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0112E506-121D-3534-B321-D840703E0DB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2ED106B-0F68-1E84-A5ED-BC6886A98902}"/>
              </a:ext>
            </a:extLst>
          </p:cNvPr>
          <p:cNvSpPr>
            <a:spLocks noGrp="1"/>
          </p:cNvSpPr>
          <p:nvPr>
            <p:ph type="sldNum" sz="quarter" idx="12"/>
          </p:nvPr>
        </p:nvSpPr>
        <p:spPr/>
        <p:txBody>
          <a:bodyPr/>
          <a:lstStyle/>
          <a:p>
            <a:fld id="{7C5CF243-786F-4254-B068-4C9F0B6EA12F}" type="slidenum">
              <a:rPr lang="en-US" altLang="en-US" smtClean="0"/>
              <a:pPr/>
              <a:t>29</a:t>
            </a:fld>
            <a:endParaRPr lang="en-US" altLang="en-US"/>
          </a:p>
        </p:txBody>
      </p:sp>
    </p:spTree>
    <p:extLst>
      <p:ext uri="{BB962C8B-B14F-4D97-AF65-F5344CB8AC3E}">
        <p14:creationId xmlns:p14="http://schemas.microsoft.com/office/powerpoint/2010/main" val="429190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03A0-F7B0-A21A-C77C-F5AFA99854DA}"/>
              </a:ext>
            </a:extLst>
          </p:cNvPr>
          <p:cNvSpPr>
            <a:spLocks noGrp="1"/>
          </p:cNvSpPr>
          <p:nvPr>
            <p:ph type="title"/>
          </p:nvPr>
        </p:nvSpPr>
        <p:spPr/>
        <p:txBody>
          <a:bodyPr/>
          <a:lstStyle/>
          <a:p>
            <a:br>
              <a:rPr lang="en-US" b="1" i="0" dirty="0">
                <a:solidFill>
                  <a:srgbClr val="273239"/>
                </a:solidFill>
                <a:effectLst/>
                <a:latin typeface="Nunito" pitchFamily="2" charset="0"/>
              </a:rPr>
            </a:br>
            <a:r>
              <a:rPr lang="en-US" b="1" i="0" dirty="0">
                <a:solidFill>
                  <a:srgbClr val="273239"/>
                </a:solidFill>
                <a:effectLst/>
                <a:latin typeface="Nunito" pitchFamily="2" charset="0"/>
              </a:rPr>
              <a:t>Types of components in ReactJS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65844850-753F-DE01-56FA-A05DEDDCA59B}"/>
              </a:ext>
            </a:extLst>
          </p:cNvPr>
          <p:cNvSpPr>
            <a:spLocks noGrp="1"/>
          </p:cNvSpPr>
          <p:nvPr>
            <p:ph idx="1"/>
          </p:nvPr>
        </p:nvSpPr>
        <p:spPr/>
        <p:txBody>
          <a:bodyPr/>
          <a:lstStyle/>
          <a:p>
            <a:pPr algn="l" rtl="0" fontAlgn="base"/>
            <a:r>
              <a:rPr lang="en-US" b="0" i="0" dirty="0">
                <a:solidFill>
                  <a:srgbClr val="273239"/>
                </a:solidFill>
                <a:effectLst/>
                <a:latin typeface="Nunito" pitchFamily="2" charset="0"/>
              </a:rPr>
              <a:t>In React, we mainly have two types of components: </a:t>
            </a:r>
          </a:p>
          <a:p>
            <a:pPr algn="l" rtl="0" fontAlgn="base"/>
            <a:r>
              <a:rPr lang="en-US" b="1" i="0" u="sng" dirty="0">
                <a:solidFill>
                  <a:srgbClr val="273239"/>
                </a:solidFill>
                <a:effectLst/>
                <a:latin typeface="Nunito" pitchFamily="2" charset="0"/>
                <a:hlinkClick r:id="rId2"/>
              </a:rPr>
              <a:t>Functional Components</a:t>
            </a:r>
            <a:r>
              <a:rPr lang="en-US" b="0" i="0" dirty="0">
                <a:solidFill>
                  <a:srgbClr val="273239"/>
                </a:solidFill>
                <a:effectLst/>
                <a:latin typeface="Nunito" pitchFamily="2" charset="0"/>
              </a:rPr>
              <a:t>: Functional components are simply </a:t>
            </a:r>
            <a:r>
              <a:rPr lang="en-US" dirty="0" err="1">
                <a:solidFill>
                  <a:srgbClr val="273239"/>
                </a:solidFill>
                <a:latin typeface="Nunito" pitchFamily="2" charset="0"/>
              </a:rPr>
              <a:t>J</a:t>
            </a:r>
            <a:r>
              <a:rPr lang="en-US" b="0" i="0" dirty="0" err="1">
                <a:solidFill>
                  <a:srgbClr val="273239"/>
                </a:solidFill>
                <a:effectLst/>
                <a:latin typeface="Nunito" pitchFamily="2" charset="0"/>
              </a:rPr>
              <a:t>avascript</a:t>
            </a:r>
            <a:r>
              <a:rPr lang="en-US" b="0" i="0" dirty="0">
                <a:solidFill>
                  <a:srgbClr val="273239"/>
                </a:solidFill>
                <a:effectLst/>
                <a:latin typeface="Nunito" pitchFamily="2" charset="0"/>
              </a:rPr>
              <a:t> functions. </a:t>
            </a:r>
          </a:p>
          <a:p>
            <a:pPr algn="l" rtl="0" fontAlgn="base"/>
            <a:r>
              <a:rPr lang="en-US" b="0" i="0" dirty="0">
                <a:solidFill>
                  <a:srgbClr val="273239"/>
                </a:solidFill>
                <a:effectLst/>
                <a:latin typeface="Nunito" pitchFamily="2" charset="0"/>
              </a:rPr>
              <a:t>We can create a functional component in React by writing a </a:t>
            </a:r>
            <a:r>
              <a:rPr lang="en-US" dirty="0" err="1">
                <a:solidFill>
                  <a:srgbClr val="273239"/>
                </a:solidFill>
                <a:latin typeface="Nunito" pitchFamily="2" charset="0"/>
              </a:rPr>
              <a:t>J</a:t>
            </a:r>
            <a:r>
              <a:rPr lang="en-US" b="0" i="0" dirty="0" err="1">
                <a:solidFill>
                  <a:srgbClr val="273239"/>
                </a:solidFill>
                <a:effectLst/>
                <a:latin typeface="Nunito" pitchFamily="2" charset="0"/>
              </a:rPr>
              <a:t>avascript</a:t>
            </a:r>
            <a:r>
              <a:rPr lang="en-US" b="0" i="0" dirty="0">
                <a:solidFill>
                  <a:srgbClr val="273239"/>
                </a:solidFill>
                <a:effectLst/>
                <a:latin typeface="Nunito" pitchFamily="2" charset="0"/>
              </a:rPr>
              <a:t> function. </a:t>
            </a:r>
          </a:p>
          <a:p>
            <a:pPr algn="l" rtl="0" fontAlgn="base"/>
            <a:r>
              <a:rPr lang="en-US" b="0" i="0" dirty="0">
                <a:solidFill>
                  <a:srgbClr val="273239"/>
                </a:solidFill>
                <a:effectLst/>
                <a:latin typeface="Nunito" pitchFamily="2" charset="0"/>
              </a:rPr>
              <a:t>These functions may or may not receive data as parameters, </a:t>
            </a:r>
          </a:p>
          <a:p>
            <a:endParaRPr lang="en-US" dirty="0"/>
          </a:p>
        </p:txBody>
      </p:sp>
      <p:sp>
        <p:nvSpPr>
          <p:cNvPr id="4" name="Date Placeholder 3">
            <a:extLst>
              <a:ext uri="{FF2B5EF4-FFF2-40B4-BE49-F238E27FC236}">
                <a16:creationId xmlns:a16="http://schemas.microsoft.com/office/drawing/2014/main" id="{62C5EA94-DDF8-BE93-DC32-32F5DD3DE232}"/>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0C4C3BBF-B961-6D22-EC34-8486E277DDA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ED3927F-BC59-86AC-F81F-380ABA170CA4}"/>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3450920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2F4E-52AB-479B-3666-12754A522893}"/>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2C4E4F2B-ACF4-E76F-4D3E-C16E87A6599F}"/>
              </a:ext>
            </a:extLst>
          </p:cNvPr>
          <p:cNvPicPr>
            <a:picLocks noGrp="1" noChangeAspect="1"/>
          </p:cNvPicPr>
          <p:nvPr>
            <p:ph idx="1"/>
          </p:nvPr>
        </p:nvPicPr>
        <p:blipFill>
          <a:blip r:embed="rId2"/>
          <a:stretch>
            <a:fillRect/>
          </a:stretch>
        </p:blipFill>
        <p:spPr>
          <a:xfrm>
            <a:off x="990600" y="1263266"/>
            <a:ext cx="7848600" cy="4129167"/>
          </a:xfrm>
        </p:spPr>
      </p:pic>
      <p:sp>
        <p:nvSpPr>
          <p:cNvPr id="4" name="Date Placeholder 3">
            <a:extLst>
              <a:ext uri="{FF2B5EF4-FFF2-40B4-BE49-F238E27FC236}">
                <a16:creationId xmlns:a16="http://schemas.microsoft.com/office/drawing/2014/main" id="{88AFB824-8CAF-C5FF-F5C8-9F85532F49AF}"/>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0F459BE1-B7F6-F1FF-C19A-CF53A455574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E0ACB48-EEA0-95F2-F196-CDAA51CA4B33}"/>
              </a:ext>
            </a:extLst>
          </p:cNvPr>
          <p:cNvSpPr>
            <a:spLocks noGrp="1"/>
          </p:cNvSpPr>
          <p:nvPr>
            <p:ph type="sldNum" sz="quarter" idx="12"/>
          </p:nvPr>
        </p:nvSpPr>
        <p:spPr/>
        <p:txBody>
          <a:bodyPr/>
          <a:lstStyle/>
          <a:p>
            <a:fld id="{7C5CF243-786F-4254-B068-4C9F0B6EA12F}" type="slidenum">
              <a:rPr lang="en-US" altLang="en-US" smtClean="0"/>
              <a:pPr/>
              <a:t>30</a:t>
            </a:fld>
            <a:endParaRPr lang="en-US" altLang="en-US"/>
          </a:p>
        </p:txBody>
      </p:sp>
    </p:spTree>
    <p:extLst>
      <p:ext uri="{BB962C8B-B14F-4D97-AF65-F5344CB8AC3E}">
        <p14:creationId xmlns:p14="http://schemas.microsoft.com/office/powerpoint/2010/main" val="757983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19266-6203-869E-2A97-817B0AC4DF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107ED1-3110-7EFC-B88F-D36C5E7E8038}"/>
              </a:ext>
            </a:extLst>
          </p:cNvPr>
          <p:cNvSpPr>
            <a:spLocks noGrp="1"/>
          </p:cNvSpPr>
          <p:nvPr>
            <p:ph idx="1"/>
          </p:nvPr>
        </p:nvSpPr>
        <p:spPr/>
        <p:txBody>
          <a:bodyPr/>
          <a:lstStyle/>
          <a:p>
            <a:r>
              <a:rPr lang="en-US" dirty="0">
                <a:effectLst/>
              </a:rPr>
              <a:t>We could also clean up the code a bit by </a:t>
            </a:r>
            <a:r>
              <a:rPr lang="en-US" dirty="0" err="1">
                <a:effectLst/>
              </a:rPr>
              <a:t>destructuring</a:t>
            </a:r>
            <a:r>
              <a:rPr lang="en-US">
                <a:effectLst/>
              </a:rPr>
              <a:t> items from props:</a:t>
            </a:r>
            <a:endParaRPr lang="en-US"/>
          </a:p>
        </p:txBody>
      </p:sp>
      <p:sp>
        <p:nvSpPr>
          <p:cNvPr id="4" name="Date Placeholder 3">
            <a:extLst>
              <a:ext uri="{FF2B5EF4-FFF2-40B4-BE49-F238E27FC236}">
                <a16:creationId xmlns:a16="http://schemas.microsoft.com/office/drawing/2014/main" id="{F8597BCA-0274-CFA7-5563-981BED8C3EC9}"/>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D15FFE72-6C22-79CA-75EA-0F2D8F9818E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C00A8A7-A28C-AC24-9B7E-029284327EDE}"/>
              </a:ext>
            </a:extLst>
          </p:cNvPr>
          <p:cNvSpPr>
            <a:spLocks noGrp="1"/>
          </p:cNvSpPr>
          <p:nvPr>
            <p:ph type="sldNum" sz="quarter" idx="12"/>
          </p:nvPr>
        </p:nvSpPr>
        <p:spPr/>
        <p:txBody>
          <a:bodyPr/>
          <a:lstStyle/>
          <a:p>
            <a:fld id="{7C5CF243-786F-4254-B068-4C9F0B6EA12F}" type="slidenum">
              <a:rPr lang="en-US" altLang="en-US" smtClean="0"/>
              <a:pPr/>
              <a:t>31</a:t>
            </a:fld>
            <a:endParaRPr lang="en-US" altLang="en-US"/>
          </a:p>
        </p:txBody>
      </p:sp>
    </p:spTree>
    <p:extLst>
      <p:ext uri="{BB962C8B-B14F-4D97-AF65-F5344CB8AC3E}">
        <p14:creationId xmlns:p14="http://schemas.microsoft.com/office/powerpoint/2010/main" val="3683610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B5A9-D4E3-EA44-4B82-FFA2AC94738A}"/>
              </a:ext>
            </a:extLst>
          </p:cNvPr>
          <p:cNvSpPr>
            <a:spLocks noGrp="1"/>
          </p:cNvSpPr>
          <p:nvPr>
            <p:ph type="title"/>
          </p:nvPr>
        </p:nvSpPr>
        <p:spPr/>
        <p:txBody>
          <a:bodyPr/>
          <a:lstStyle/>
          <a:p>
            <a:r>
              <a:rPr lang="en-US" dirty="0"/>
              <a:t>Updated App.js</a:t>
            </a:r>
          </a:p>
        </p:txBody>
      </p:sp>
      <p:sp>
        <p:nvSpPr>
          <p:cNvPr id="3" name="Content Placeholder 2">
            <a:extLst>
              <a:ext uri="{FF2B5EF4-FFF2-40B4-BE49-F238E27FC236}">
                <a16:creationId xmlns:a16="http://schemas.microsoft.com/office/drawing/2014/main" id="{9BD98577-6E27-2FF4-9535-42CBF4D6B4CC}"/>
              </a:ext>
            </a:extLst>
          </p:cNvPr>
          <p:cNvSpPr>
            <a:spLocks noGrp="1"/>
          </p:cNvSpPr>
          <p:nvPr>
            <p:ph idx="1"/>
          </p:nvPr>
        </p:nvSpPr>
        <p:spPr/>
        <p:txBody>
          <a:bodyPr/>
          <a:lstStyle/>
          <a:p>
            <a:r>
              <a:rPr lang="en-US" sz="1800" b="0" dirty="0">
                <a:solidFill>
                  <a:schemeClr val="tx1"/>
                </a:solidFill>
                <a:effectLst/>
                <a:latin typeface="Consolas" panose="020B0609020204030204" pitchFamily="49" charset="0"/>
              </a:rPr>
              <a:t>import React from 'react';</a:t>
            </a:r>
          </a:p>
          <a:p>
            <a:r>
              <a:rPr lang="en-US" sz="1800" b="0" dirty="0">
                <a:solidFill>
                  <a:schemeClr val="tx1"/>
                </a:solidFill>
                <a:effectLst/>
                <a:latin typeface="Consolas" panose="020B0609020204030204" pitchFamily="49" charset="0"/>
              </a:rPr>
              <a:t>//import </a:t>
            </a:r>
            <a:r>
              <a:rPr lang="en-US" sz="1800" b="0" dirty="0" err="1">
                <a:solidFill>
                  <a:schemeClr val="tx1"/>
                </a:solidFill>
                <a:effectLst/>
                <a:latin typeface="Consolas" panose="020B0609020204030204" pitchFamily="49" charset="0"/>
              </a:rPr>
              <a:t>ReactDOM</a:t>
            </a:r>
            <a:r>
              <a:rPr lang="en-US" sz="1800" b="0" dirty="0">
                <a:solidFill>
                  <a:schemeClr val="tx1"/>
                </a:solidFill>
                <a:effectLst/>
                <a:latin typeface="Consolas" panose="020B0609020204030204" pitchFamily="49" charset="0"/>
              </a:rPr>
              <a:t> from 'react-</a:t>
            </a:r>
            <a:r>
              <a:rPr lang="en-US" sz="1800" b="0" dirty="0" err="1">
                <a:solidFill>
                  <a:schemeClr val="tx1"/>
                </a:solidFill>
                <a:effectLst/>
                <a:latin typeface="Consolas" panose="020B0609020204030204" pitchFamily="49" charset="0"/>
              </a:rPr>
              <a:t>dom</a:t>
            </a:r>
            <a:r>
              <a:rPr lang="en-US" sz="1800" b="0" dirty="0">
                <a:solidFill>
                  <a:schemeClr val="tx1"/>
                </a:solidFill>
                <a:effectLst/>
                <a:latin typeface="Consolas" panose="020B0609020204030204" pitchFamily="49" charset="0"/>
              </a:rPr>
              <a:t>';</a:t>
            </a:r>
          </a:p>
          <a:p>
            <a:br>
              <a:rPr lang="en-US" sz="1800" b="0" dirty="0">
                <a:solidFill>
                  <a:schemeClr val="tx1"/>
                </a:solidFill>
                <a:effectLst/>
                <a:latin typeface="Consolas" panose="020B0609020204030204" pitchFamily="49" charset="0"/>
              </a:rPr>
            </a:br>
            <a:br>
              <a:rPr lang="en-US" sz="1800" b="0" dirty="0">
                <a:solidFill>
                  <a:schemeClr val="tx1"/>
                </a:solidFill>
                <a:effectLst/>
                <a:latin typeface="Consolas" panose="020B0609020204030204" pitchFamily="49" charset="0"/>
              </a:rPr>
            </a:br>
            <a:r>
              <a:rPr lang="en-US" sz="1800" b="0" dirty="0">
                <a:solidFill>
                  <a:schemeClr val="tx1"/>
                </a:solidFill>
                <a:effectLst/>
                <a:latin typeface="Consolas" panose="020B0609020204030204" pitchFamily="49" charset="0"/>
              </a:rPr>
              <a:t>function </a:t>
            </a:r>
            <a:r>
              <a:rPr lang="en-US" sz="1800" b="0" dirty="0" err="1">
                <a:solidFill>
                  <a:schemeClr val="tx1"/>
                </a:solidFill>
                <a:effectLst/>
                <a:latin typeface="Consolas" panose="020B0609020204030204" pitchFamily="49" charset="0"/>
              </a:rPr>
              <a:t>IngredientsList</a:t>
            </a:r>
            <a:r>
              <a:rPr lang="en-US" sz="1800" b="0" dirty="0">
                <a:solidFill>
                  <a:schemeClr val="tx1"/>
                </a:solidFill>
                <a:effectLst/>
                <a:latin typeface="Consolas" panose="020B0609020204030204" pitchFamily="49" charset="0"/>
              </a:rPr>
              <a:t>({ items }) {</a:t>
            </a:r>
          </a:p>
          <a:p>
            <a:r>
              <a:rPr lang="en-US" sz="1800" b="0" dirty="0">
                <a:solidFill>
                  <a:schemeClr val="tx1"/>
                </a:solidFill>
                <a:effectLst/>
                <a:latin typeface="Consolas" panose="020B0609020204030204" pitchFamily="49" charset="0"/>
              </a:rPr>
              <a:t>return </a:t>
            </a:r>
            <a:r>
              <a:rPr lang="en-US" sz="1800" b="0" dirty="0" err="1">
                <a:solidFill>
                  <a:schemeClr val="tx1"/>
                </a:solidFill>
                <a:effectLst/>
                <a:latin typeface="Consolas" panose="020B0609020204030204" pitchFamily="49" charset="0"/>
              </a:rPr>
              <a:t>React.createElement</a:t>
            </a:r>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a:t>
            </a:r>
            <a:r>
              <a:rPr lang="en-US" sz="1800" b="0" dirty="0" err="1">
                <a:solidFill>
                  <a:schemeClr val="tx1"/>
                </a:solidFill>
                <a:effectLst/>
                <a:latin typeface="Consolas" panose="020B0609020204030204" pitchFamily="49" charset="0"/>
              </a:rPr>
              <a:t>ul</a:t>
            </a:r>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className</a:t>
            </a:r>
            <a:r>
              <a:rPr lang="en-US" sz="1800" b="0" dirty="0">
                <a:solidFill>
                  <a:schemeClr val="tx1"/>
                </a:solidFill>
                <a:effectLst/>
                <a:latin typeface="Consolas" panose="020B0609020204030204" pitchFamily="49" charset="0"/>
              </a:rPr>
              <a:t>: "ingredients" },</a:t>
            </a:r>
          </a:p>
          <a:p>
            <a:r>
              <a:rPr lang="en-US" sz="1800" b="0" dirty="0" err="1">
                <a:solidFill>
                  <a:schemeClr val="tx1"/>
                </a:solidFill>
                <a:effectLst/>
                <a:latin typeface="Consolas" panose="020B0609020204030204" pitchFamily="49" charset="0"/>
              </a:rPr>
              <a:t>items.map</a:t>
            </a:r>
            <a:r>
              <a:rPr lang="en-US" sz="1800" b="0" dirty="0">
                <a:solidFill>
                  <a:schemeClr val="tx1"/>
                </a:solidFill>
                <a:effectLst/>
                <a:latin typeface="Consolas" panose="020B0609020204030204" pitchFamily="49" charset="0"/>
              </a:rPr>
              <a:t>((ingredient, </a:t>
            </a:r>
            <a:r>
              <a:rPr lang="en-US" sz="1800" b="0" dirty="0" err="1">
                <a:solidFill>
                  <a:schemeClr val="tx1"/>
                </a:solidFill>
                <a:effectLst/>
                <a:latin typeface="Consolas" panose="020B0609020204030204" pitchFamily="49" charset="0"/>
              </a:rPr>
              <a:t>i</a:t>
            </a:r>
            <a:r>
              <a:rPr lang="en-US" sz="1800" b="0" dirty="0">
                <a:solidFill>
                  <a:schemeClr val="tx1"/>
                </a:solidFill>
                <a:effectLst/>
                <a:latin typeface="Consolas" panose="020B0609020204030204" pitchFamily="49" charset="0"/>
              </a:rPr>
              <a:t>) =&gt;</a:t>
            </a:r>
          </a:p>
          <a:p>
            <a:r>
              <a:rPr lang="en-US" sz="1800" b="0" dirty="0" err="1">
                <a:solidFill>
                  <a:schemeClr val="tx1"/>
                </a:solidFill>
                <a:effectLst/>
                <a:latin typeface="Consolas" panose="020B0609020204030204" pitchFamily="49" charset="0"/>
              </a:rPr>
              <a:t>React.createElement</a:t>
            </a:r>
            <a:r>
              <a:rPr lang="en-US" sz="1800" b="0" dirty="0">
                <a:solidFill>
                  <a:schemeClr val="tx1"/>
                </a:solidFill>
                <a:effectLst/>
                <a:latin typeface="Consolas" panose="020B0609020204030204" pitchFamily="49" charset="0"/>
              </a:rPr>
              <a:t>("li", { key: </a:t>
            </a:r>
            <a:r>
              <a:rPr lang="en-US" sz="1800" b="0" dirty="0" err="1">
                <a:solidFill>
                  <a:schemeClr val="tx1"/>
                </a:solidFill>
                <a:effectLst/>
                <a:latin typeface="Consolas" panose="020B0609020204030204" pitchFamily="49" charset="0"/>
              </a:rPr>
              <a:t>i</a:t>
            </a:r>
            <a:r>
              <a:rPr lang="en-US" sz="1800" b="0" dirty="0">
                <a:solidFill>
                  <a:schemeClr val="tx1"/>
                </a:solidFill>
                <a:effectLst/>
                <a:latin typeface="Consolas" panose="020B0609020204030204" pitchFamily="49" charset="0"/>
              </a:rPr>
              <a:t> }, ingredient)</a:t>
            </a:r>
          </a:p>
          <a:p>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a:t>
            </a:r>
          </a:p>
          <a:p>
            <a:br>
              <a:rPr lang="en-US" sz="1800" b="0" dirty="0">
                <a:solidFill>
                  <a:schemeClr val="tx1"/>
                </a:solidFill>
                <a:effectLst/>
                <a:latin typeface="Consolas" panose="020B0609020204030204" pitchFamily="49" charset="0"/>
              </a:rPr>
            </a:br>
            <a:r>
              <a:rPr lang="en-US" sz="1800" b="0" dirty="0">
                <a:solidFill>
                  <a:schemeClr val="tx1"/>
                </a:solidFill>
                <a:effectLst/>
                <a:latin typeface="Consolas" panose="020B0609020204030204" pitchFamily="49" charset="0"/>
              </a:rPr>
              <a:t>export default </a:t>
            </a:r>
            <a:r>
              <a:rPr lang="en-US" sz="1800" b="0" dirty="0" err="1">
                <a:solidFill>
                  <a:schemeClr val="tx1"/>
                </a:solidFill>
                <a:effectLst/>
                <a:latin typeface="Consolas" panose="020B0609020204030204" pitchFamily="49" charset="0"/>
              </a:rPr>
              <a:t>IngredientsList</a:t>
            </a:r>
            <a:r>
              <a:rPr lang="en-US" sz="1800" b="0" dirty="0">
                <a:solidFill>
                  <a:schemeClr val="tx1"/>
                </a:solidFill>
                <a:effectLst/>
                <a:latin typeface="Consolas" panose="020B0609020204030204" pitchFamily="49" charset="0"/>
              </a:rPr>
              <a:t>;</a:t>
            </a:r>
          </a:p>
          <a:p>
            <a:br>
              <a:rPr lang="en-US" sz="1800" b="0" dirty="0">
                <a:solidFill>
                  <a:schemeClr val="tx1"/>
                </a:solidFill>
                <a:effectLst/>
                <a:latin typeface="Consolas" panose="020B0609020204030204" pitchFamily="49" charset="0"/>
              </a:rPr>
            </a:br>
            <a:endParaRPr lang="en-US" sz="18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2D5F5F81-A7AD-1394-2005-3F5A134386EC}"/>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BC4DABCB-95DF-11BA-9FBE-254DF23CBC3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5C301FA-3A4E-B17B-8DDA-55B53C5F0698}"/>
              </a:ext>
            </a:extLst>
          </p:cNvPr>
          <p:cNvSpPr>
            <a:spLocks noGrp="1"/>
          </p:cNvSpPr>
          <p:nvPr>
            <p:ph type="sldNum" sz="quarter" idx="12"/>
          </p:nvPr>
        </p:nvSpPr>
        <p:spPr/>
        <p:txBody>
          <a:bodyPr/>
          <a:lstStyle/>
          <a:p>
            <a:fld id="{7C5CF243-786F-4254-B068-4C9F0B6EA12F}" type="slidenum">
              <a:rPr lang="en-US" altLang="en-US" smtClean="0"/>
              <a:pPr/>
              <a:t>32</a:t>
            </a:fld>
            <a:endParaRPr lang="en-US" altLang="en-US"/>
          </a:p>
        </p:txBody>
      </p:sp>
    </p:spTree>
    <p:extLst>
      <p:ext uri="{BB962C8B-B14F-4D97-AF65-F5344CB8AC3E}">
        <p14:creationId xmlns:p14="http://schemas.microsoft.com/office/powerpoint/2010/main" val="2888822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42FA-DDCC-6E53-D08A-0B2A3D69FBCF}"/>
              </a:ext>
            </a:extLst>
          </p:cNvPr>
          <p:cNvSpPr>
            <a:spLocks noGrp="1"/>
          </p:cNvSpPr>
          <p:nvPr>
            <p:ph type="title"/>
          </p:nvPr>
        </p:nvSpPr>
        <p:spPr/>
        <p:txBody>
          <a:bodyPr/>
          <a:lstStyle/>
          <a:p>
            <a:r>
              <a:rPr lang="en-US" dirty="0"/>
              <a:t>Updated index.js</a:t>
            </a:r>
          </a:p>
        </p:txBody>
      </p:sp>
      <p:sp>
        <p:nvSpPr>
          <p:cNvPr id="3" name="Content Placeholder 2">
            <a:extLst>
              <a:ext uri="{FF2B5EF4-FFF2-40B4-BE49-F238E27FC236}">
                <a16:creationId xmlns:a16="http://schemas.microsoft.com/office/drawing/2014/main" id="{0B84991A-28BE-0BBF-1284-AD8D0694E06D}"/>
              </a:ext>
            </a:extLst>
          </p:cNvPr>
          <p:cNvSpPr>
            <a:spLocks noGrp="1"/>
          </p:cNvSpPr>
          <p:nvPr>
            <p:ph idx="1"/>
          </p:nvPr>
        </p:nvSpPr>
        <p:spPr/>
        <p:txBody>
          <a:bodyPr/>
          <a:lstStyle/>
          <a:p>
            <a:r>
              <a:rPr lang="en-US" sz="1300" b="0" dirty="0">
                <a:solidFill>
                  <a:schemeClr val="tx1"/>
                </a:solidFill>
                <a:effectLst/>
                <a:latin typeface="Consolas" panose="020B0609020204030204" pitchFamily="49" charset="0"/>
              </a:rPr>
              <a:t>import React from 'react';</a:t>
            </a:r>
          </a:p>
          <a:p>
            <a:r>
              <a:rPr lang="en-US" sz="1300" b="0" dirty="0">
                <a:solidFill>
                  <a:schemeClr val="tx1"/>
                </a:solidFill>
                <a:effectLst/>
                <a:latin typeface="Consolas" panose="020B0609020204030204" pitchFamily="49" charset="0"/>
              </a:rPr>
              <a:t>import </a:t>
            </a:r>
            <a:r>
              <a:rPr lang="en-US" sz="1300" b="0" dirty="0" err="1">
                <a:solidFill>
                  <a:schemeClr val="tx1"/>
                </a:solidFill>
                <a:effectLst/>
                <a:latin typeface="Consolas" panose="020B0609020204030204" pitchFamily="49" charset="0"/>
              </a:rPr>
              <a:t>ReactDOM</a:t>
            </a:r>
            <a:r>
              <a:rPr lang="en-US" sz="1300" b="0" dirty="0">
                <a:solidFill>
                  <a:schemeClr val="tx1"/>
                </a:solidFill>
                <a:effectLst/>
                <a:latin typeface="Consolas" panose="020B0609020204030204" pitchFamily="49" charset="0"/>
              </a:rPr>
              <a:t> from 'react-</a:t>
            </a:r>
            <a:r>
              <a:rPr lang="en-US" sz="1300" b="0" dirty="0" err="1">
                <a:solidFill>
                  <a:schemeClr val="tx1"/>
                </a:solidFill>
                <a:effectLst/>
                <a:latin typeface="Consolas" panose="020B0609020204030204" pitchFamily="49" charset="0"/>
              </a:rPr>
              <a:t>dom</a:t>
            </a:r>
            <a:r>
              <a:rPr lang="en-US" sz="1300" b="0" dirty="0">
                <a:solidFill>
                  <a:schemeClr val="tx1"/>
                </a:solidFill>
                <a:effectLst/>
                <a:latin typeface="Consolas" panose="020B0609020204030204" pitchFamily="49" charset="0"/>
              </a:rPr>
              <a:t>/client';</a:t>
            </a:r>
          </a:p>
          <a:p>
            <a:r>
              <a:rPr lang="en-US" sz="1300" b="0" dirty="0">
                <a:solidFill>
                  <a:schemeClr val="tx1"/>
                </a:solidFill>
                <a:effectLst/>
                <a:latin typeface="Consolas" panose="020B0609020204030204" pitchFamily="49" charset="0"/>
              </a:rPr>
              <a:t>//import './index.css';</a:t>
            </a:r>
          </a:p>
          <a:p>
            <a:r>
              <a:rPr lang="en-US" sz="1300" b="0" dirty="0">
                <a:solidFill>
                  <a:schemeClr val="tx1"/>
                </a:solidFill>
                <a:effectLst/>
                <a:latin typeface="Consolas" panose="020B0609020204030204" pitchFamily="49" charset="0"/>
              </a:rPr>
              <a:t>import App from './App';</a:t>
            </a:r>
          </a:p>
          <a:p>
            <a:r>
              <a:rPr lang="en-US" sz="1300" b="0" dirty="0">
                <a:solidFill>
                  <a:schemeClr val="tx1"/>
                </a:solidFill>
                <a:effectLst/>
                <a:latin typeface="Consolas" panose="020B0609020204030204" pitchFamily="49" charset="0"/>
              </a:rPr>
              <a:t>//import </a:t>
            </a:r>
            <a:r>
              <a:rPr lang="en-US" sz="1300" b="0" dirty="0" err="1">
                <a:solidFill>
                  <a:schemeClr val="tx1"/>
                </a:solidFill>
                <a:effectLst/>
                <a:latin typeface="Consolas" panose="020B0609020204030204" pitchFamily="49" charset="0"/>
              </a:rPr>
              <a:t>reportWebVitals</a:t>
            </a:r>
            <a:r>
              <a:rPr lang="en-US" sz="1300" b="0" dirty="0">
                <a:solidFill>
                  <a:schemeClr val="tx1"/>
                </a:solidFill>
                <a:effectLst/>
                <a:latin typeface="Consolas" panose="020B0609020204030204" pitchFamily="49" charset="0"/>
              </a:rPr>
              <a:t> from './</a:t>
            </a:r>
            <a:r>
              <a:rPr lang="en-US" sz="1300" b="0" dirty="0" err="1">
                <a:solidFill>
                  <a:schemeClr val="tx1"/>
                </a:solidFill>
                <a:effectLst/>
                <a:latin typeface="Consolas" panose="020B0609020204030204" pitchFamily="49" charset="0"/>
              </a:rPr>
              <a:t>reportWebVitals</a:t>
            </a:r>
            <a:r>
              <a:rPr lang="en-US" sz="1300" b="0" dirty="0">
                <a:solidFill>
                  <a:schemeClr val="tx1"/>
                </a:solidFill>
                <a:effectLst/>
                <a:latin typeface="Consolas" panose="020B0609020204030204" pitchFamily="49" charset="0"/>
              </a:rPr>
              <a:t>';</a:t>
            </a:r>
          </a:p>
          <a:p>
            <a:br>
              <a:rPr lang="en-US" sz="1300" b="0" dirty="0">
                <a:solidFill>
                  <a:schemeClr val="tx1"/>
                </a:solidFill>
                <a:effectLst/>
                <a:latin typeface="Consolas" panose="020B0609020204030204" pitchFamily="49" charset="0"/>
              </a:rPr>
            </a:br>
            <a:r>
              <a:rPr lang="en-US" sz="1300" b="0" dirty="0">
                <a:solidFill>
                  <a:schemeClr val="tx1"/>
                </a:solidFill>
                <a:effectLst/>
                <a:latin typeface="Consolas" panose="020B0609020204030204" pitchFamily="49" charset="0"/>
              </a:rPr>
              <a:t>const root = </a:t>
            </a:r>
            <a:r>
              <a:rPr lang="en-US" sz="1300" b="0" dirty="0" err="1">
                <a:solidFill>
                  <a:schemeClr val="tx1"/>
                </a:solidFill>
                <a:effectLst/>
                <a:latin typeface="Consolas" panose="020B0609020204030204" pitchFamily="49" charset="0"/>
              </a:rPr>
              <a:t>ReactDOM.createRoot</a:t>
            </a:r>
            <a:r>
              <a:rPr lang="en-US" sz="1300" b="0" dirty="0">
                <a:solidFill>
                  <a:schemeClr val="tx1"/>
                </a:solidFill>
                <a:effectLst/>
                <a:latin typeface="Consolas" panose="020B0609020204030204" pitchFamily="49" charset="0"/>
              </a:rPr>
              <a:t>(</a:t>
            </a:r>
            <a:r>
              <a:rPr lang="en-US" sz="1300" b="0" dirty="0" err="1">
                <a:solidFill>
                  <a:schemeClr val="tx1"/>
                </a:solidFill>
                <a:effectLst/>
                <a:latin typeface="Consolas" panose="020B0609020204030204" pitchFamily="49" charset="0"/>
              </a:rPr>
              <a:t>document.getElementById</a:t>
            </a:r>
            <a:r>
              <a:rPr lang="en-US" sz="1300" b="0" dirty="0">
                <a:solidFill>
                  <a:schemeClr val="tx1"/>
                </a:solidFill>
                <a:effectLst/>
                <a:latin typeface="Consolas" panose="020B0609020204030204" pitchFamily="49" charset="0"/>
              </a:rPr>
              <a:t>('root'));</a:t>
            </a:r>
          </a:p>
          <a:p>
            <a:r>
              <a:rPr lang="en-US" sz="1300" b="0" dirty="0">
                <a:solidFill>
                  <a:schemeClr val="tx1"/>
                </a:solidFill>
                <a:effectLst/>
                <a:latin typeface="Consolas" panose="020B0609020204030204" pitchFamily="49" charset="0"/>
              </a:rPr>
              <a:t>const items = [</a:t>
            </a:r>
          </a:p>
          <a:p>
            <a:r>
              <a:rPr lang="en-US" sz="1300" b="0" dirty="0">
                <a:solidFill>
                  <a:schemeClr val="tx1"/>
                </a:solidFill>
                <a:effectLst/>
                <a:latin typeface="Consolas" panose="020B0609020204030204" pitchFamily="49" charset="0"/>
              </a:rPr>
              <a:t>"1 cup unsalted butter",</a:t>
            </a:r>
          </a:p>
          <a:p>
            <a:r>
              <a:rPr lang="en-US" sz="1300" b="0" dirty="0">
                <a:solidFill>
                  <a:schemeClr val="tx1"/>
                </a:solidFill>
                <a:effectLst/>
                <a:latin typeface="Consolas" panose="020B0609020204030204" pitchFamily="49" charset="0"/>
              </a:rPr>
              <a:t>"1 cup crunchy peanut butter",</a:t>
            </a:r>
          </a:p>
          <a:p>
            <a:r>
              <a:rPr lang="en-US" sz="1300" b="0" dirty="0">
                <a:solidFill>
                  <a:schemeClr val="tx1"/>
                </a:solidFill>
                <a:effectLst/>
                <a:latin typeface="Consolas" panose="020B0609020204030204" pitchFamily="49" charset="0"/>
              </a:rPr>
              <a:t>"1 cup brown sugar",</a:t>
            </a:r>
          </a:p>
          <a:p>
            <a:r>
              <a:rPr lang="en-US" sz="1300" b="0" dirty="0">
                <a:solidFill>
                  <a:schemeClr val="tx1"/>
                </a:solidFill>
                <a:effectLst/>
                <a:latin typeface="Consolas" panose="020B0609020204030204" pitchFamily="49" charset="0"/>
              </a:rPr>
              <a:t>"1 cup white sugar",</a:t>
            </a:r>
          </a:p>
          <a:p>
            <a:r>
              <a:rPr lang="en-US" sz="1300" b="0" dirty="0">
                <a:solidFill>
                  <a:schemeClr val="tx1"/>
                </a:solidFill>
                <a:effectLst/>
                <a:latin typeface="Consolas" panose="020B0609020204030204" pitchFamily="49" charset="0"/>
              </a:rPr>
              <a:t>"2 eggs",</a:t>
            </a:r>
          </a:p>
          <a:p>
            <a:r>
              <a:rPr lang="en-US" sz="1300" b="0" dirty="0">
                <a:solidFill>
                  <a:schemeClr val="tx1"/>
                </a:solidFill>
                <a:effectLst/>
                <a:latin typeface="Consolas" panose="020B0609020204030204" pitchFamily="49" charset="0"/>
              </a:rPr>
              <a:t>"2.5 cups all purpose flour",</a:t>
            </a:r>
          </a:p>
          <a:p>
            <a:r>
              <a:rPr lang="en-US" sz="1300" b="0" dirty="0">
                <a:solidFill>
                  <a:schemeClr val="tx1"/>
                </a:solidFill>
                <a:effectLst/>
                <a:latin typeface="Consolas" panose="020B0609020204030204" pitchFamily="49" charset="0"/>
              </a:rPr>
              <a:t>"1 teaspoon baking powder",</a:t>
            </a:r>
          </a:p>
          <a:p>
            <a:r>
              <a:rPr lang="en-US" sz="1300" b="0" dirty="0">
                <a:solidFill>
                  <a:schemeClr val="tx1"/>
                </a:solidFill>
                <a:effectLst/>
                <a:latin typeface="Consolas" panose="020B0609020204030204" pitchFamily="49" charset="0"/>
              </a:rPr>
              <a:t>"0.5 teaspoon salt"</a:t>
            </a:r>
          </a:p>
          <a:p>
            <a:r>
              <a:rPr lang="en-US" sz="1300" b="0" dirty="0">
                <a:solidFill>
                  <a:schemeClr val="tx1"/>
                </a:solidFill>
                <a:effectLst/>
                <a:latin typeface="Consolas" panose="020B0609020204030204" pitchFamily="49" charset="0"/>
              </a:rPr>
              <a:t>];</a:t>
            </a:r>
          </a:p>
          <a:p>
            <a:r>
              <a:rPr lang="en-US" sz="1300" b="0" dirty="0" err="1">
                <a:solidFill>
                  <a:schemeClr val="tx1"/>
                </a:solidFill>
                <a:effectLst/>
                <a:latin typeface="Consolas" panose="020B0609020204030204" pitchFamily="49" charset="0"/>
              </a:rPr>
              <a:t>root.render</a:t>
            </a:r>
            <a:r>
              <a:rPr lang="en-US" sz="1300" b="0" dirty="0">
                <a:solidFill>
                  <a:schemeClr val="tx1"/>
                </a:solidFill>
                <a:effectLst/>
                <a:latin typeface="Consolas" panose="020B0609020204030204" pitchFamily="49" charset="0"/>
              </a:rPr>
              <a:t>(</a:t>
            </a:r>
          </a:p>
          <a:p>
            <a:r>
              <a:rPr lang="en-US" sz="1300" b="0" dirty="0">
                <a:solidFill>
                  <a:schemeClr val="tx1"/>
                </a:solidFill>
                <a:effectLst/>
                <a:latin typeface="Consolas" panose="020B0609020204030204" pitchFamily="49" charset="0"/>
              </a:rPr>
              <a:t>  &lt;</a:t>
            </a:r>
            <a:r>
              <a:rPr lang="en-US" sz="1300" b="0" dirty="0" err="1">
                <a:solidFill>
                  <a:schemeClr val="tx1"/>
                </a:solidFill>
                <a:effectLst/>
                <a:latin typeface="Consolas" panose="020B0609020204030204" pitchFamily="49" charset="0"/>
              </a:rPr>
              <a:t>React.StrictMode</a:t>
            </a:r>
            <a:r>
              <a:rPr lang="en-US" sz="1300" b="0" dirty="0">
                <a:solidFill>
                  <a:schemeClr val="tx1"/>
                </a:solidFill>
                <a:effectLst/>
                <a:latin typeface="Consolas" panose="020B0609020204030204" pitchFamily="49" charset="0"/>
              </a:rPr>
              <a:t>&gt;</a:t>
            </a:r>
          </a:p>
          <a:p>
            <a:r>
              <a:rPr lang="en-US" sz="1300" b="0" dirty="0">
                <a:solidFill>
                  <a:schemeClr val="tx1"/>
                </a:solidFill>
                <a:effectLst/>
                <a:latin typeface="Consolas" panose="020B0609020204030204" pitchFamily="49" charset="0"/>
              </a:rPr>
              <a:t>    &lt;App items={items} /&gt;</a:t>
            </a:r>
          </a:p>
          <a:p>
            <a:r>
              <a:rPr lang="en-US" sz="1300" b="0" dirty="0">
                <a:solidFill>
                  <a:schemeClr val="tx1"/>
                </a:solidFill>
                <a:effectLst/>
                <a:latin typeface="Consolas" panose="020B0609020204030204" pitchFamily="49" charset="0"/>
              </a:rPr>
              <a:t>  &lt;/</a:t>
            </a:r>
            <a:r>
              <a:rPr lang="en-US" sz="1300" b="0" dirty="0" err="1">
                <a:solidFill>
                  <a:schemeClr val="tx1"/>
                </a:solidFill>
                <a:effectLst/>
                <a:latin typeface="Consolas" panose="020B0609020204030204" pitchFamily="49" charset="0"/>
              </a:rPr>
              <a:t>React.StrictMode</a:t>
            </a:r>
            <a:r>
              <a:rPr lang="en-US" sz="1300" b="0" dirty="0">
                <a:solidFill>
                  <a:schemeClr val="tx1"/>
                </a:solidFill>
                <a:effectLst/>
                <a:latin typeface="Consolas" panose="020B0609020204030204" pitchFamily="49" charset="0"/>
              </a:rPr>
              <a:t>&gt;</a:t>
            </a:r>
          </a:p>
          <a:p>
            <a:r>
              <a:rPr lang="en-US" sz="1300" b="0" dirty="0">
                <a:solidFill>
                  <a:schemeClr val="tx1"/>
                </a:solidFill>
                <a:effectLst/>
                <a:latin typeface="Consolas" panose="020B0609020204030204" pitchFamily="49" charset="0"/>
              </a:rPr>
              <a:t>);</a:t>
            </a:r>
          </a:p>
          <a:p>
            <a:br>
              <a:rPr lang="en-US" sz="1300" b="0" dirty="0">
                <a:solidFill>
                  <a:schemeClr val="tx1"/>
                </a:solidFill>
                <a:effectLst/>
                <a:latin typeface="Consolas" panose="020B0609020204030204" pitchFamily="49" charset="0"/>
              </a:rPr>
            </a:br>
            <a:br>
              <a:rPr lang="en-US" sz="1300" b="0" dirty="0">
                <a:solidFill>
                  <a:schemeClr val="tx1"/>
                </a:solidFill>
                <a:effectLst/>
                <a:latin typeface="Consolas" panose="020B0609020204030204" pitchFamily="49" charset="0"/>
              </a:rPr>
            </a:br>
            <a:endParaRPr lang="en-US" sz="13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371BDF8-6DC1-86A7-3FD5-7AE50E2E121F}"/>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53E245CF-ED20-C4E2-25DF-524A3A4F866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4071D72-F1F6-4766-6D64-F5550A5C9979}"/>
              </a:ext>
            </a:extLst>
          </p:cNvPr>
          <p:cNvSpPr>
            <a:spLocks noGrp="1"/>
          </p:cNvSpPr>
          <p:nvPr>
            <p:ph type="sldNum" sz="quarter" idx="12"/>
          </p:nvPr>
        </p:nvSpPr>
        <p:spPr/>
        <p:txBody>
          <a:bodyPr/>
          <a:lstStyle/>
          <a:p>
            <a:fld id="{7C5CF243-786F-4254-B068-4C9F0B6EA12F}" type="slidenum">
              <a:rPr lang="en-US" altLang="en-US" smtClean="0"/>
              <a:pPr/>
              <a:t>33</a:t>
            </a:fld>
            <a:endParaRPr lang="en-US" altLang="en-US"/>
          </a:p>
        </p:txBody>
      </p:sp>
    </p:spTree>
    <p:extLst>
      <p:ext uri="{BB962C8B-B14F-4D97-AF65-F5344CB8AC3E}">
        <p14:creationId xmlns:p14="http://schemas.microsoft.com/office/powerpoint/2010/main" val="3537385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D3D51-5F19-12A5-A899-C1A18C1EF5E1}"/>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6A4CE9A2-51C6-E779-F485-24AD04C419EE}"/>
              </a:ext>
            </a:extLst>
          </p:cNvPr>
          <p:cNvPicPr>
            <a:picLocks noGrp="1" noChangeAspect="1"/>
          </p:cNvPicPr>
          <p:nvPr>
            <p:ph idx="1"/>
          </p:nvPr>
        </p:nvPicPr>
        <p:blipFill>
          <a:blip r:embed="rId2"/>
          <a:stretch>
            <a:fillRect/>
          </a:stretch>
        </p:blipFill>
        <p:spPr>
          <a:xfrm>
            <a:off x="990600" y="1371600"/>
            <a:ext cx="7772400" cy="3898695"/>
          </a:xfrm>
        </p:spPr>
      </p:pic>
      <p:sp>
        <p:nvSpPr>
          <p:cNvPr id="4" name="Date Placeholder 3">
            <a:extLst>
              <a:ext uri="{FF2B5EF4-FFF2-40B4-BE49-F238E27FC236}">
                <a16:creationId xmlns:a16="http://schemas.microsoft.com/office/drawing/2014/main" id="{FC20C66E-9C20-016A-6569-9D407CDC535C}"/>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7E1EF3DF-C00A-2C62-77AA-FAD8AE54212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D1020B6-33AC-2F63-06CC-BE97D3D0A68C}"/>
              </a:ext>
            </a:extLst>
          </p:cNvPr>
          <p:cNvSpPr>
            <a:spLocks noGrp="1"/>
          </p:cNvSpPr>
          <p:nvPr>
            <p:ph type="sldNum" sz="quarter" idx="12"/>
          </p:nvPr>
        </p:nvSpPr>
        <p:spPr/>
        <p:txBody>
          <a:bodyPr/>
          <a:lstStyle/>
          <a:p>
            <a:fld id="{7C5CF243-786F-4254-B068-4C9F0B6EA12F}" type="slidenum">
              <a:rPr lang="en-US" altLang="en-US" smtClean="0"/>
              <a:pPr/>
              <a:t>34</a:t>
            </a:fld>
            <a:endParaRPr lang="en-US" altLang="en-US"/>
          </a:p>
        </p:txBody>
      </p:sp>
    </p:spTree>
    <p:extLst>
      <p:ext uri="{BB962C8B-B14F-4D97-AF65-F5344CB8AC3E}">
        <p14:creationId xmlns:p14="http://schemas.microsoft.com/office/powerpoint/2010/main" val="1206695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EF2C-70C7-3821-E7CE-A33BF64EFAAB}"/>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BCFCCD64-AECA-A4A7-7A53-F5E07017BC06}"/>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534BD2B8-D455-E1CF-1B79-557BB7D9E61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AC37217-6A1F-08A4-E37E-9CE471A4A187}"/>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
        <p:nvSpPr>
          <p:cNvPr id="8" name="Content Placeholder 7">
            <a:extLst>
              <a:ext uri="{FF2B5EF4-FFF2-40B4-BE49-F238E27FC236}">
                <a16:creationId xmlns:a16="http://schemas.microsoft.com/office/drawing/2014/main" id="{D050C272-E040-F588-0C92-4F44EB23031C}"/>
              </a:ext>
            </a:extLst>
          </p:cNvPr>
          <p:cNvSpPr>
            <a:spLocks noGrp="1"/>
          </p:cNvSpPr>
          <p:nvPr>
            <p:ph idx="1"/>
          </p:nvPr>
        </p:nvSpPr>
        <p:spPr/>
        <p:txBody>
          <a:bodyPr/>
          <a:lstStyle/>
          <a:p>
            <a:r>
              <a:rPr lang="en-US" b="0" i="0" dirty="0">
                <a:solidFill>
                  <a:srgbClr val="273239"/>
                </a:solidFill>
                <a:effectLst/>
                <a:latin typeface="Nunito" pitchFamily="2" charset="0"/>
              </a:rPr>
              <a:t>The below example shows a valid functional component in React:</a:t>
            </a:r>
          </a:p>
          <a:p>
            <a:endParaRPr lang="en-US" dirty="0">
              <a:solidFill>
                <a:srgbClr val="273239"/>
              </a:solidFill>
              <a:latin typeface="Nunito" pitchFamily="2" charset="0"/>
            </a:endParaRPr>
          </a:p>
          <a:p>
            <a:endParaRPr lang="en-US" dirty="0"/>
          </a:p>
        </p:txBody>
      </p:sp>
      <p:sp>
        <p:nvSpPr>
          <p:cNvPr id="9" name="Rectangle 2">
            <a:extLst>
              <a:ext uri="{FF2B5EF4-FFF2-40B4-BE49-F238E27FC236}">
                <a16:creationId xmlns:a16="http://schemas.microsoft.com/office/drawing/2014/main" id="{528078D1-058C-1C36-8021-014C7D061D67}"/>
              </a:ext>
            </a:extLst>
          </p:cNvPr>
          <p:cNvSpPr>
            <a:spLocks noChangeArrowheads="1"/>
          </p:cNvSpPr>
          <p:nvPr/>
        </p:nvSpPr>
        <p:spPr bwMode="auto">
          <a:xfrm>
            <a:off x="1219200" y="2133600"/>
            <a:ext cx="7467600" cy="191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function </a:t>
            </a:r>
            <a:r>
              <a:rPr kumimoji="0" lang="en-US" altLang="en-US" sz="2400" b="0" i="0" u="none" strike="noStrike" cap="none" normalizeH="0" baseline="0" dirty="0" err="1">
                <a:ln>
                  <a:noFill/>
                </a:ln>
                <a:solidFill>
                  <a:srgbClr val="273239"/>
                </a:solidFill>
                <a:effectLst/>
                <a:latin typeface="Consolas" panose="020B0609020204030204" pitchFamily="49" charset="0"/>
              </a:rPr>
              <a:t>demoComponent</a:t>
            </a:r>
            <a:r>
              <a:rPr kumimoji="0" lang="en-US" altLang="en-US" sz="2400" b="0" i="0" u="none" strike="noStrike" cap="none" normalizeH="0" baseline="0" dirty="0">
                <a:ln>
                  <a:noFill/>
                </a:ln>
                <a:solidFill>
                  <a:srgbClr val="273239"/>
                </a:solidFill>
                <a:effectLst/>
                <a:latin typeface="Consolas" panose="020B0609020204030204" pitchFamily="49" charset="0"/>
              </a:rPr>
              <a:t>() {</a:t>
            </a:r>
            <a:br>
              <a:rPr kumimoji="0" lang="en-US" altLang="en-US" sz="2400" b="0" i="0" u="none" strike="noStrike" cap="none" normalizeH="0" baseline="0" dirty="0">
                <a:ln>
                  <a:noFill/>
                </a:ln>
                <a:solidFill>
                  <a:srgbClr val="273239"/>
                </a:solidFill>
                <a:effectLst/>
                <a:latin typeface="Consolas" panose="020B0609020204030204" pitchFamily="49" charset="0"/>
              </a:rPr>
            </a:br>
            <a:r>
              <a:rPr kumimoji="0" lang="en-US" altLang="en-US" sz="2400" b="0" i="0" u="none" strike="noStrike" cap="none" normalizeH="0" baseline="0" dirty="0">
                <a:ln>
                  <a:noFill/>
                </a:ln>
                <a:solidFill>
                  <a:srgbClr val="273239"/>
                </a:solidFill>
                <a:effectLst/>
                <a:latin typeface="Consolas" panose="020B0609020204030204" pitchFamily="49" charset="0"/>
              </a:rPr>
              <a:t>return (&lt;h1&gt;</a:t>
            </a:r>
            <a:br>
              <a:rPr kumimoji="0" lang="en-US" altLang="en-US" sz="2400" b="0" i="0" u="none" strike="noStrike" cap="none" normalizeH="0" baseline="0" dirty="0">
                <a:ln>
                  <a:noFill/>
                </a:ln>
                <a:solidFill>
                  <a:srgbClr val="273239"/>
                </a:solidFill>
                <a:effectLst/>
                <a:latin typeface="Consolas" panose="020B0609020204030204" pitchFamily="49" charset="0"/>
              </a:rPr>
            </a:br>
            <a:r>
              <a:rPr kumimoji="0" lang="en-US" altLang="en-US" sz="2400" b="0" i="0" u="none" strike="noStrike" cap="none" normalizeH="0" baseline="0" dirty="0">
                <a:ln>
                  <a:noFill/>
                </a:ln>
                <a:solidFill>
                  <a:srgbClr val="273239"/>
                </a:solidFill>
                <a:effectLst/>
                <a:latin typeface="Consolas" panose="020B0609020204030204" pitchFamily="49" charset="0"/>
              </a:rPr>
              <a:t>Welcome Message!</a:t>
            </a:r>
            <a:br>
              <a:rPr kumimoji="0" lang="en-US" altLang="en-US" sz="2400" b="0" i="0" u="none" strike="noStrike" cap="none" normalizeH="0" baseline="0" dirty="0">
                <a:ln>
                  <a:noFill/>
                </a:ln>
                <a:solidFill>
                  <a:srgbClr val="273239"/>
                </a:solidFill>
                <a:effectLst/>
                <a:latin typeface="Consolas" panose="020B0609020204030204" pitchFamily="49" charset="0"/>
              </a:rPr>
            </a:br>
            <a:r>
              <a:rPr kumimoji="0" lang="en-US" altLang="en-US" sz="2400" b="0" i="0" u="none" strike="noStrike" cap="none" normalizeH="0" baseline="0" dirty="0">
                <a:ln>
                  <a:noFill/>
                </a:ln>
                <a:solidFill>
                  <a:srgbClr val="273239"/>
                </a:solidFill>
                <a:effectLst/>
                <a:latin typeface="Consolas" panose="020B0609020204030204" pitchFamily="49" charset="0"/>
              </a:rPr>
              <a:t>&lt;/h1&gt;);</a:t>
            </a:r>
            <a:br>
              <a:rPr kumimoji="0" lang="en-US" altLang="en-US" sz="2400" b="0" i="0" u="none" strike="noStrike" cap="none" normalizeH="0" baseline="0" dirty="0">
                <a:ln>
                  <a:noFill/>
                </a:ln>
                <a:solidFill>
                  <a:srgbClr val="273239"/>
                </a:solidFill>
                <a:effectLst/>
                <a:latin typeface="Consolas" panose="020B0609020204030204" pitchFamily="49" charset="0"/>
              </a:rPr>
            </a:br>
            <a:r>
              <a:rPr kumimoji="0" lang="en-US" altLang="en-US" sz="2400" b="0" i="0" u="none" strike="noStrike" cap="none" normalizeH="0" baseline="0" dirty="0">
                <a:ln>
                  <a:noFill/>
                </a:ln>
                <a:solidFill>
                  <a:srgbClr val="273239"/>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7292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D895-FA27-3FE8-271A-972BBC9583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D2BC32-C502-F772-C7D5-E70FB80C0EBB}"/>
              </a:ext>
            </a:extLst>
          </p:cNvPr>
          <p:cNvSpPr>
            <a:spLocks noGrp="1"/>
          </p:cNvSpPr>
          <p:nvPr>
            <p:ph idx="1"/>
          </p:nvPr>
        </p:nvSpPr>
        <p:spPr/>
        <p:txBody>
          <a:bodyPr/>
          <a:lstStyle/>
          <a:p>
            <a:r>
              <a:rPr lang="en-US" b="1" i="0" u="sng" dirty="0">
                <a:effectLst/>
                <a:latin typeface="Nunito" pitchFamily="2" charset="0"/>
                <a:hlinkClick r:id="rId2"/>
              </a:rPr>
              <a:t>Class Components</a:t>
            </a:r>
            <a:r>
              <a:rPr lang="en-US" b="0" i="0" dirty="0">
                <a:solidFill>
                  <a:srgbClr val="273239"/>
                </a:solidFill>
                <a:effectLst/>
                <a:latin typeface="Nunito" pitchFamily="2" charset="0"/>
              </a:rPr>
              <a:t>: The class components are a little more complex than the functional components. </a:t>
            </a:r>
          </a:p>
          <a:p>
            <a:r>
              <a:rPr lang="en-US" b="0" i="0" dirty="0">
                <a:solidFill>
                  <a:srgbClr val="273239"/>
                </a:solidFill>
                <a:effectLst/>
                <a:latin typeface="Nunito" pitchFamily="2" charset="0"/>
              </a:rPr>
              <a:t>The functional components are not aware of the other components in your program whereas the class components can work with each other. </a:t>
            </a:r>
          </a:p>
          <a:p>
            <a:r>
              <a:rPr lang="en-US" b="0" i="0" dirty="0">
                <a:solidFill>
                  <a:srgbClr val="273239"/>
                </a:solidFill>
                <a:effectLst/>
                <a:latin typeface="Nunito" pitchFamily="2" charset="0"/>
              </a:rPr>
              <a:t>We can pass data from one class component to another class component. </a:t>
            </a:r>
          </a:p>
          <a:p>
            <a:r>
              <a:rPr lang="en-US" b="0" i="0" dirty="0">
                <a:solidFill>
                  <a:srgbClr val="273239"/>
                </a:solidFill>
                <a:effectLst/>
                <a:latin typeface="Nunito" pitchFamily="2" charset="0"/>
              </a:rPr>
              <a:t>We can use JavaScript ES6 classes to create class-based components in React. </a:t>
            </a:r>
            <a:endParaRPr lang="en-US" dirty="0"/>
          </a:p>
        </p:txBody>
      </p:sp>
      <p:sp>
        <p:nvSpPr>
          <p:cNvPr id="4" name="Date Placeholder 3">
            <a:extLst>
              <a:ext uri="{FF2B5EF4-FFF2-40B4-BE49-F238E27FC236}">
                <a16:creationId xmlns:a16="http://schemas.microsoft.com/office/drawing/2014/main" id="{EE2DF239-C20C-0D62-A731-AB9457EFB087}"/>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82FE2313-27AC-845A-1C2F-BE75068DF49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B50588C-F1E5-C873-0858-7B88753D3A1E}"/>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194595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58DF9-4137-1DC7-80E8-4726CBDB78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65B238-461F-709E-B324-D8910400FB44}"/>
              </a:ext>
            </a:extLst>
          </p:cNvPr>
          <p:cNvSpPr>
            <a:spLocks noGrp="1"/>
          </p:cNvSpPr>
          <p:nvPr>
            <p:ph idx="1"/>
          </p:nvPr>
        </p:nvSpPr>
        <p:spPr/>
        <p:txBody>
          <a:bodyPr/>
          <a:lstStyle/>
          <a:p>
            <a:r>
              <a:rPr lang="en-US" b="0" i="0" dirty="0">
                <a:solidFill>
                  <a:srgbClr val="273239"/>
                </a:solidFill>
                <a:effectLst/>
                <a:latin typeface="Nunito" pitchFamily="2" charset="0"/>
              </a:rPr>
              <a:t>The below example shows a valid class-based component in React: </a:t>
            </a:r>
          </a:p>
          <a:p>
            <a:endParaRPr lang="en-US" dirty="0"/>
          </a:p>
        </p:txBody>
      </p:sp>
      <p:sp>
        <p:nvSpPr>
          <p:cNvPr id="4" name="Date Placeholder 3">
            <a:extLst>
              <a:ext uri="{FF2B5EF4-FFF2-40B4-BE49-F238E27FC236}">
                <a16:creationId xmlns:a16="http://schemas.microsoft.com/office/drawing/2014/main" id="{3C6E3599-B00F-BB1D-77A9-635FAF5C1C7D}"/>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8123A0B6-4145-633B-EF27-36693C3290B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41F33C9-3254-FB85-A3AA-8409DA2FAD33}"/>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
        <p:nvSpPr>
          <p:cNvPr id="7" name="Rectangle 1">
            <a:extLst>
              <a:ext uri="{FF2B5EF4-FFF2-40B4-BE49-F238E27FC236}">
                <a16:creationId xmlns:a16="http://schemas.microsoft.com/office/drawing/2014/main" id="{C4AAA8E4-689F-B3FE-B549-9628A3FF79FC}"/>
              </a:ext>
            </a:extLst>
          </p:cNvPr>
          <p:cNvSpPr>
            <a:spLocks noChangeArrowheads="1"/>
          </p:cNvSpPr>
          <p:nvPr/>
        </p:nvSpPr>
        <p:spPr bwMode="auto">
          <a:xfrm>
            <a:off x="1398054" y="2209800"/>
            <a:ext cx="6347892" cy="1879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class </a:t>
            </a:r>
            <a:r>
              <a:rPr kumimoji="0" lang="en-US" altLang="en-US" sz="2000" b="0" i="0" u="none" strike="noStrike" cap="none" normalizeH="0" baseline="0" dirty="0" err="1">
                <a:ln>
                  <a:noFill/>
                </a:ln>
                <a:solidFill>
                  <a:srgbClr val="273239"/>
                </a:solidFill>
                <a:effectLst/>
                <a:latin typeface="Consolas" panose="020B0609020204030204" pitchFamily="49" charset="0"/>
              </a:rPr>
              <a:t>Democomponent</a:t>
            </a:r>
            <a:r>
              <a:rPr kumimoji="0" lang="en-US" altLang="en-US" sz="2000" b="0" i="0" u="none" strike="noStrike" cap="none" normalizeH="0" baseline="0" dirty="0">
                <a:ln>
                  <a:noFill/>
                </a:ln>
                <a:solidFill>
                  <a:srgbClr val="273239"/>
                </a:solidFill>
                <a:effectLst/>
                <a:latin typeface="Consolas" panose="020B0609020204030204" pitchFamily="49" charset="0"/>
              </a:rPr>
              <a:t> extends </a:t>
            </a:r>
            <a:r>
              <a:rPr kumimoji="0" lang="en-US" altLang="en-US" sz="2000" b="0" i="0" u="none" strike="noStrike" cap="none" normalizeH="0" baseline="0" dirty="0" err="1">
                <a:ln>
                  <a:noFill/>
                </a:ln>
                <a:solidFill>
                  <a:srgbClr val="273239"/>
                </a:solidFill>
                <a:effectLst/>
                <a:latin typeface="Consolas" panose="020B0609020204030204" pitchFamily="49" charset="0"/>
              </a:rPr>
              <a:t>React.Component</a:t>
            </a:r>
            <a:r>
              <a:rPr kumimoji="0" lang="en-US" altLang="en-US" sz="2000" b="0" i="0" u="none" strike="noStrike" cap="none" normalizeH="0" baseline="0" dirty="0">
                <a:ln>
                  <a:noFill/>
                </a:ln>
                <a:solidFill>
                  <a:srgbClr val="273239"/>
                </a:solidFill>
                <a:effectLst/>
                <a:latin typeface="Consolas" panose="020B0609020204030204" pitchFamily="49" charset="0"/>
              </a:rPr>
              <a:t> {</a:t>
            </a:r>
            <a:br>
              <a:rPr kumimoji="0" lang="en-US" altLang="en-US" sz="2000" b="0" i="0" u="none" strike="noStrike" cap="none" normalizeH="0" baseline="0" dirty="0">
                <a:ln>
                  <a:noFill/>
                </a:ln>
                <a:solidFill>
                  <a:srgbClr val="273239"/>
                </a:solidFill>
                <a:effectLst/>
                <a:latin typeface="Consolas" panose="020B0609020204030204" pitchFamily="49" charset="0"/>
              </a:rPr>
            </a:br>
            <a:r>
              <a:rPr kumimoji="0" lang="en-US" altLang="en-US" sz="2000" b="0" i="0" u="none" strike="noStrike" cap="none" normalizeH="0" baseline="0" dirty="0">
                <a:ln>
                  <a:noFill/>
                </a:ln>
                <a:solidFill>
                  <a:srgbClr val="273239"/>
                </a:solidFill>
                <a:effectLst/>
                <a:latin typeface="Consolas" panose="020B0609020204030204" pitchFamily="49" charset="0"/>
              </a:rPr>
              <a:t>render() {</a:t>
            </a:r>
            <a:br>
              <a:rPr kumimoji="0" lang="en-US" altLang="en-US" sz="2000" b="0" i="0" u="none" strike="noStrike" cap="none" normalizeH="0" baseline="0" dirty="0">
                <a:ln>
                  <a:noFill/>
                </a:ln>
                <a:solidFill>
                  <a:srgbClr val="273239"/>
                </a:solidFill>
                <a:effectLst/>
                <a:latin typeface="Consolas" panose="020B0609020204030204" pitchFamily="49" charset="0"/>
              </a:rPr>
            </a:br>
            <a:r>
              <a:rPr kumimoji="0" lang="en-US" altLang="en-US" sz="2000" b="0" i="0" u="none" strike="noStrike" cap="none" normalizeH="0" baseline="0" dirty="0">
                <a:ln>
                  <a:noFill/>
                </a:ln>
                <a:solidFill>
                  <a:srgbClr val="273239"/>
                </a:solidFill>
                <a:effectLst/>
                <a:latin typeface="Consolas" panose="020B0609020204030204" pitchFamily="49" charset="0"/>
              </a:rPr>
              <a:t>return &lt;h1&gt;Welcome Message!&lt;/h1&gt;;</a:t>
            </a:r>
            <a:br>
              <a:rPr kumimoji="0" lang="en-US" altLang="en-US" sz="2000" b="0" i="0" u="none" strike="noStrike" cap="none" normalizeH="0" baseline="0" dirty="0">
                <a:ln>
                  <a:noFill/>
                </a:ln>
                <a:solidFill>
                  <a:srgbClr val="273239"/>
                </a:solidFill>
                <a:effectLst/>
                <a:latin typeface="Consolas" panose="020B0609020204030204" pitchFamily="49" charset="0"/>
              </a:rPr>
            </a:br>
            <a:r>
              <a:rPr kumimoji="0" lang="en-US" altLang="en-US" sz="2000" b="0" i="0" u="none" strike="noStrike" cap="none" normalizeH="0" baseline="0" dirty="0">
                <a:ln>
                  <a:noFill/>
                </a:ln>
                <a:solidFill>
                  <a:srgbClr val="273239"/>
                </a:solidFill>
                <a:effectLst/>
                <a:latin typeface="Consolas" panose="020B0609020204030204" pitchFamily="49" charset="0"/>
              </a:rPr>
              <a:t>}</a:t>
            </a:r>
            <a:br>
              <a:rPr kumimoji="0" lang="en-US" altLang="en-US" sz="2000" b="0" i="0" u="none" strike="noStrike" cap="none" normalizeH="0" baseline="0" dirty="0">
                <a:ln>
                  <a:noFill/>
                </a:ln>
                <a:solidFill>
                  <a:srgbClr val="273239"/>
                </a:solidFill>
                <a:effectLst/>
                <a:latin typeface="Consolas" panose="020B0609020204030204" pitchFamily="49" charset="0"/>
              </a:rPr>
            </a:br>
            <a:r>
              <a:rPr kumimoji="0" lang="en-US" altLang="en-US" sz="2000" b="0" i="0" u="none" strike="noStrike" cap="none" normalizeH="0" baseline="0" dirty="0">
                <a:ln>
                  <a:noFill/>
                </a:ln>
                <a:solidFill>
                  <a:srgbClr val="273239"/>
                </a:solidFill>
                <a:effectLst/>
                <a:latin typeface="Consolas" panose="020B0609020204030204" pitchFamily="49" charset="0"/>
              </a:rPr>
              <a:t>}</a:t>
            </a:r>
            <a:br>
              <a:rPr kumimoji="0" lang="en-US" altLang="en-US" sz="1200" b="0" i="0" u="none" strike="noStrike" cap="none" normalizeH="0" baseline="0" dirty="0">
                <a:ln>
                  <a:noFill/>
                </a:ln>
                <a:solidFill>
                  <a:srgbClr val="273239"/>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5843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0FDB-9011-22F1-DCE7-5A37A70B0410}"/>
              </a:ext>
            </a:extLst>
          </p:cNvPr>
          <p:cNvSpPr>
            <a:spLocks noGrp="1"/>
          </p:cNvSpPr>
          <p:nvPr>
            <p:ph type="title"/>
          </p:nvPr>
        </p:nvSpPr>
        <p:spPr/>
        <p:txBody>
          <a:bodyPr/>
          <a:lstStyle/>
          <a:p>
            <a:br>
              <a:rPr lang="en-US" b="1" i="0" dirty="0">
                <a:solidFill>
                  <a:srgbClr val="273239"/>
                </a:solidFill>
                <a:effectLst/>
                <a:latin typeface="Nunito" pitchFamily="2" charset="0"/>
              </a:rPr>
            </a:br>
            <a:r>
              <a:rPr lang="en-US" b="1" i="0" dirty="0">
                <a:solidFill>
                  <a:srgbClr val="273239"/>
                </a:solidFill>
                <a:effectLst/>
                <a:latin typeface="Nunito" pitchFamily="2" charset="0"/>
              </a:rPr>
              <a:t>Rendering Components in ReactJS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57E70097-76EA-90E2-3771-CBC704002703}"/>
              </a:ext>
            </a:extLst>
          </p:cNvPr>
          <p:cNvSpPr>
            <a:spLocks noGrp="1"/>
          </p:cNvSpPr>
          <p:nvPr>
            <p:ph idx="1"/>
          </p:nvPr>
        </p:nvSpPr>
        <p:spPr/>
        <p:txBody>
          <a:bodyPr/>
          <a:lstStyle/>
          <a:p>
            <a:r>
              <a:rPr lang="en-US" b="0" i="0" dirty="0">
                <a:solidFill>
                  <a:srgbClr val="273239"/>
                </a:solidFill>
                <a:effectLst/>
                <a:latin typeface="Nunito" pitchFamily="2" charset="0"/>
              </a:rPr>
              <a:t>React is also capable of rendering user-defined components. </a:t>
            </a:r>
          </a:p>
          <a:p>
            <a:r>
              <a:rPr lang="en-US" b="0" i="0" dirty="0">
                <a:solidFill>
                  <a:srgbClr val="273239"/>
                </a:solidFill>
                <a:effectLst/>
                <a:latin typeface="Nunito" pitchFamily="2" charset="0"/>
              </a:rPr>
              <a:t>To render a component in React we can initialize an element with a user-defined component and pass this element as the first parameter to </a:t>
            </a:r>
            <a:r>
              <a:rPr lang="en-US" b="0" i="0" dirty="0" err="1">
                <a:solidFill>
                  <a:srgbClr val="273239"/>
                </a:solidFill>
                <a:effectLst/>
                <a:latin typeface="Nunito" pitchFamily="2" charset="0"/>
              </a:rPr>
              <a:t>ReactDOM.render</a:t>
            </a:r>
            <a:r>
              <a:rPr lang="en-US" b="0" i="0" dirty="0">
                <a:solidFill>
                  <a:srgbClr val="273239"/>
                </a:solidFill>
                <a:effectLst/>
                <a:latin typeface="Nunito" pitchFamily="2" charset="0"/>
              </a:rPr>
              <a:t>() or directly pass the component as the first argument to the </a:t>
            </a:r>
            <a:r>
              <a:rPr lang="en-US" b="0" i="0" dirty="0" err="1">
                <a:solidFill>
                  <a:srgbClr val="273239"/>
                </a:solidFill>
                <a:effectLst/>
                <a:latin typeface="Nunito" pitchFamily="2" charset="0"/>
              </a:rPr>
              <a:t>ReactDOM.render</a:t>
            </a:r>
            <a:r>
              <a:rPr lang="en-US" b="0" i="0" dirty="0">
                <a:solidFill>
                  <a:srgbClr val="273239"/>
                </a:solidFill>
                <a:effectLst/>
                <a:latin typeface="Nunito" pitchFamily="2" charset="0"/>
              </a:rPr>
              <a:t>() method. </a:t>
            </a:r>
          </a:p>
          <a:p>
            <a:endParaRPr lang="en-US" dirty="0">
              <a:solidFill>
                <a:srgbClr val="273239"/>
              </a:solidFill>
              <a:latin typeface="Nunito" pitchFamily="2" charset="0"/>
            </a:endParaRPr>
          </a:p>
          <a:p>
            <a:r>
              <a:rPr lang="en-US" dirty="0"/>
              <a:t>The below syntax shows how to initialize a component to an element: </a:t>
            </a:r>
          </a:p>
          <a:p>
            <a:pPr marL="0" indent="0">
              <a:buNone/>
            </a:pPr>
            <a:endParaRPr lang="en-US" dirty="0"/>
          </a:p>
          <a:p>
            <a:pPr marL="0" indent="0">
              <a:buNone/>
            </a:pP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const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elementName</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 &lt;</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ComponentName</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/&gt;;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273239"/>
              </a:solidFill>
              <a:latin typeface="Nunito" pitchFamily="2" charset="0"/>
            </a:endParaRPr>
          </a:p>
          <a:p>
            <a:endParaRPr lang="en-US" dirty="0"/>
          </a:p>
        </p:txBody>
      </p:sp>
      <p:sp>
        <p:nvSpPr>
          <p:cNvPr id="4" name="Date Placeholder 3">
            <a:extLst>
              <a:ext uri="{FF2B5EF4-FFF2-40B4-BE49-F238E27FC236}">
                <a16:creationId xmlns:a16="http://schemas.microsoft.com/office/drawing/2014/main" id="{87BA3E51-3131-38B6-F5B5-E6EABD59CDDC}"/>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C72D9E24-0260-F0F5-1824-841730071A0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898CF71-D573-5FEE-AABB-E727715BEAD3}"/>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
        <p:nvSpPr>
          <p:cNvPr id="7" name="Rectangle 1">
            <a:extLst>
              <a:ext uri="{FF2B5EF4-FFF2-40B4-BE49-F238E27FC236}">
                <a16:creationId xmlns:a16="http://schemas.microsoft.com/office/drawing/2014/main" id="{5EC37209-79C9-C778-8DB2-778165DBFEC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const elementName = &lt;ComponentName /&gt;;</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139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8A95-3137-9EC5-151C-74961CFFD3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E95E5A-3A82-3BDB-8202-15CE9FE4DFA3}"/>
              </a:ext>
            </a:extLst>
          </p:cNvPr>
          <p:cNvSpPr>
            <a:spLocks noGrp="1"/>
          </p:cNvSpPr>
          <p:nvPr>
            <p:ph idx="1"/>
          </p:nvPr>
        </p:nvSpPr>
        <p:spPr/>
        <p:txBody>
          <a:bodyPr/>
          <a:lstStyle/>
          <a:p>
            <a:pPr rtl="0"/>
            <a:r>
              <a:rPr lang="en-US" dirty="0"/>
              <a:t>In the above syntax, the </a:t>
            </a:r>
            <a:r>
              <a:rPr lang="en-US" i="1" dirty="0" err="1"/>
              <a:t>ComponentName</a:t>
            </a:r>
            <a:r>
              <a:rPr lang="en-US" dirty="0"/>
              <a:t> is the name of the user-defined component. </a:t>
            </a:r>
          </a:p>
          <a:p>
            <a:pPr marL="0" indent="0" rtl="0">
              <a:buNone/>
            </a:pPr>
            <a:br>
              <a:rPr lang="en-US" dirty="0"/>
            </a:br>
            <a:r>
              <a:rPr lang="en-US" b="1" dirty="0"/>
              <a:t>Note</a:t>
            </a:r>
            <a:r>
              <a:rPr lang="en-US" dirty="0"/>
              <a:t>: The name of a component should always start with a capital letter. This is done to differentiate a component tag from HTML tags.</a:t>
            </a:r>
          </a:p>
          <a:p>
            <a:pPr marL="0" indent="0" rtl="0">
              <a:buNone/>
            </a:pPr>
            <a:endParaRPr lang="en-US" dirty="0"/>
          </a:p>
          <a:p>
            <a:pPr rtl="0"/>
            <a:r>
              <a:rPr lang="en-US" dirty="0"/>
              <a:t>The below example renders a component named Welcome to the Screen: </a:t>
            </a:r>
          </a:p>
          <a:p>
            <a:pPr marL="0" indent="0">
              <a:buNone/>
            </a:pPr>
            <a:endParaRPr lang="en-US" dirty="0"/>
          </a:p>
        </p:txBody>
      </p:sp>
      <p:sp>
        <p:nvSpPr>
          <p:cNvPr id="4" name="Date Placeholder 3">
            <a:extLst>
              <a:ext uri="{FF2B5EF4-FFF2-40B4-BE49-F238E27FC236}">
                <a16:creationId xmlns:a16="http://schemas.microsoft.com/office/drawing/2014/main" id="{ABDBABA9-BD71-3EB2-B511-5BB588DB9CA7}"/>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77A96350-ACED-3715-81AB-79DFACCC16C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01FF867-5592-D488-3046-E7C79B6628AB}"/>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358813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49A0-0F34-E7DC-D1A8-6935B46C2F4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31E965B-7689-B75B-0422-93383BDD1AFF}"/>
              </a:ext>
            </a:extLst>
          </p:cNvPr>
          <p:cNvSpPr>
            <a:spLocks noGrp="1"/>
          </p:cNvSpPr>
          <p:nvPr>
            <p:ph idx="1"/>
          </p:nvPr>
        </p:nvSpPr>
        <p:spPr/>
        <p:txBody>
          <a:bodyPr/>
          <a:lstStyle/>
          <a:p>
            <a:r>
              <a:rPr lang="en-US" dirty="0"/>
              <a:t>At the terminal of your </a:t>
            </a:r>
            <a:r>
              <a:rPr lang="en-US" dirty="0" err="1"/>
              <a:t>vscode</a:t>
            </a:r>
            <a:r>
              <a:rPr lang="en-US" dirty="0"/>
              <a:t> create a new react app with the following command:</a:t>
            </a:r>
          </a:p>
          <a:p>
            <a:pPr marL="0" indent="0">
              <a:buNone/>
            </a:pPr>
            <a:endParaRPr lang="en-US"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b="1" kern="100" dirty="0" err="1">
                <a:effectLst/>
                <a:latin typeface="Calibri" panose="020F0502020204030204" pitchFamily="34" charset="0"/>
                <a:ea typeface="Calibri" panose="020F0502020204030204" pitchFamily="34" charset="0"/>
                <a:cs typeface="Times New Roman" panose="02020603050405020304" pitchFamily="18" charset="0"/>
              </a:rPr>
              <a:t>npx</a:t>
            </a: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 create-react-app my-react-app</a:t>
            </a:r>
          </a:p>
          <a:p>
            <a:pPr marL="0" indent="0">
              <a:buNone/>
            </a:pPr>
            <a:r>
              <a:rPr lang="en-US" sz="2800" kern="100" dirty="0">
                <a:latin typeface="Calibri" panose="020F0502020204030204" pitchFamily="34" charset="0"/>
                <a:ea typeface="Calibri" panose="020F0502020204030204" pitchFamily="34" charset="0"/>
                <a:cs typeface="Times New Roman" panose="02020603050405020304" pitchFamily="18" charset="0"/>
              </a:rPr>
              <a:t>my-react-app is the name of your app</a:t>
            </a:r>
          </a:p>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Next </a:t>
            </a: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cd to the my-react-app</a:t>
            </a:r>
          </a:p>
          <a:p>
            <a:r>
              <a:rPr lang="en-US" sz="2800" kern="100" dirty="0">
                <a:latin typeface="Calibri" panose="020F0502020204030204" pitchFamily="34" charset="0"/>
                <a:ea typeface="Calibri" panose="020F0502020204030204" pitchFamily="34" charset="0"/>
                <a:cs typeface="Times New Roman" panose="02020603050405020304" pitchFamily="18" charset="0"/>
              </a:rPr>
              <a:t>Navigate to the App.js file replace the existing code with the following code:</a:t>
            </a:r>
          </a:p>
          <a:p>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6D325ED9-076A-513B-0AE1-44267CED9AB8}"/>
              </a:ext>
            </a:extLst>
          </p:cNvPr>
          <p:cNvSpPr>
            <a:spLocks noGrp="1"/>
          </p:cNvSpPr>
          <p:nvPr>
            <p:ph type="dt" sz="half" idx="10"/>
          </p:nvPr>
        </p:nvSpPr>
        <p:spPr/>
        <p:txBody>
          <a:bodyPr/>
          <a:lstStyle/>
          <a:p>
            <a:pPr>
              <a:defRPr/>
            </a:pPr>
            <a:fld id="{C9C54A8A-EC83-4BC5-B48C-A23671E55882}" type="datetime1">
              <a:rPr lang="en-US" smtClean="0"/>
              <a:t>9/30/2023</a:t>
            </a:fld>
            <a:endParaRPr lang="en-US"/>
          </a:p>
        </p:txBody>
      </p:sp>
      <p:sp>
        <p:nvSpPr>
          <p:cNvPr id="5" name="Footer Placeholder 4">
            <a:extLst>
              <a:ext uri="{FF2B5EF4-FFF2-40B4-BE49-F238E27FC236}">
                <a16:creationId xmlns:a16="http://schemas.microsoft.com/office/drawing/2014/main" id="{FEED7976-E054-EB68-2898-EAD065F4969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F74FAD1-4EA6-D830-D528-FE80020BE268}"/>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Tree>
    <p:extLst>
      <p:ext uri="{BB962C8B-B14F-4D97-AF65-F5344CB8AC3E}">
        <p14:creationId xmlns:p14="http://schemas.microsoft.com/office/powerpoint/2010/main" val="41707206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9513</TotalTime>
  <Words>2413</Words>
  <Application>Microsoft Office PowerPoint</Application>
  <PresentationFormat>On-screen Show (4:3)</PresentationFormat>
  <Paragraphs>330</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Arial Unicode MS</vt:lpstr>
      <vt:lpstr>Calibri</vt:lpstr>
      <vt:lpstr>Consolas</vt:lpstr>
      <vt:lpstr>Courier New</vt:lpstr>
      <vt:lpstr>Nunito</vt:lpstr>
      <vt:lpstr>Times New Roman</vt:lpstr>
      <vt:lpstr>Verdana</vt:lpstr>
      <vt:lpstr>Wingdings</vt:lpstr>
      <vt:lpstr>Default Design</vt:lpstr>
      <vt:lpstr>Web Application Development</vt:lpstr>
      <vt:lpstr>COMPONENTS</vt:lpstr>
      <vt:lpstr> Types of components in ReactJS </vt:lpstr>
      <vt:lpstr>PowerPoint Presentation</vt:lpstr>
      <vt:lpstr>PowerPoint Presentation</vt:lpstr>
      <vt:lpstr>PowerPoint Presentation</vt:lpstr>
      <vt:lpstr> Rendering Components in ReactJS </vt:lpstr>
      <vt:lpstr>PowerPoint Presentation</vt:lpstr>
      <vt:lpstr>PowerPoint Presentation</vt:lpstr>
      <vt:lpstr>PowerPoint Presentation</vt:lpstr>
      <vt:lpstr>PowerPoint Presentation</vt:lpstr>
      <vt:lpstr>PowerPoint Presentation</vt:lpstr>
      <vt:lpstr>PowerPoint Presentation</vt:lpstr>
      <vt:lpstr>React Component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Updated App.js file.</vt:lpstr>
      <vt:lpstr>Output</vt:lpstr>
      <vt:lpstr>PowerPoint Presentation</vt:lpstr>
      <vt:lpstr>PowerPoint Presentation</vt:lpstr>
      <vt:lpstr>PowerPoint Presentation</vt:lpstr>
      <vt:lpstr>Updated App.js</vt:lpstr>
      <vt:lpstr>Updated index.js</vt:lpstr>
      <vt:lpstr>PowerPoint Presentation</vt:lpstr>
      <vt:lpstr>PowerPoint Presentation</vt:lpstr>
      <vt:lpstr>Updated App.js</vt:lpstr>
      <vt:lpstr>Updated index.js</vt:lpstr>
      <vt:lpstr>PowerPoint Presentation</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973</cp:revision>
  <dcterms:created xsi:type="dcterms:W3CDTF">2008-05-26T16:51:35Z</dcterms:created>
  <dcterms:modified xsi:type="dcterms:W3CDTF">2023-10-01T02:36:56Z</dcterms:modified>
</cp:coreProperties>
</file>