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482" r:id="rId3"/>
    <p:sldId id="483" r:id="rId4"/>
    <p:sldId id="484" r:id="rId5"/>
    <p:sldId id="485" r:id="rId6"/>
    <p:sldId id="486" r:id="rId7"/>
    <p:sldId id="487" r:id="rId8"/>
    <p:sldId id="488" r:id="rId9"/>
    <p:sldId id="489" r:id="rId10"/>
    <p:sldId id="490" r:id="rId11"/>
    <p:sldId id="491" r:id="rId12"/>
    <p:sldId id="492" r:id="rId13"/>
    <p:sldId id="493" r:id="rId14"/>
    <p:sldId id="494" r:id="rId15"/>
    <p:sldId id="496" r:id="rId16"/>
    <p:sldId id="497" r:id="rId17"/>
    <p:sldId id="498" r:id="rId18"/>
    <p:sldId id="499" r:id="rId19"/>
    <p:sldId id="495" r:id="rId20"/>
    <p:sldId id="500" r:id="rId21"/>
    <p:sldId id="501" r:id="rId22"/>
    <p:sldId id="502" r:id="rId23"/>
    <p:sldId id="503" r:id="rId24"/>
    <p:sldId id="504" r:id="rId25"/>
    <p:sldId id="505" r:id="rId26"/>
    <p:sldId id="506" r:id="rId27"/>
    <p:sldId id="507" r:id="rId28"/>
    <p:sldId id="508" r:id="rId29"/>
    <p:sldId id="509" r:id="rId30"/>
    <p:sldId id="510" r:id="rId31"/>
    <p:sldId id="511" r:id="rId32"/>
    <p:sldId id="512" r:id="rId33"/>
    <p:sldId id="513" r:id="rId34"/>
    <p:sldId id="514" r:id="rId35"/>
    <p:sldId id="515" r:id="rId36"/>
    <p:sldId id="516" r:id="rId37"/>
    <p:sldId id="517" r:id="rId38"/>
    <p:sldId id="518" r:id="rId39"/>
    <p:sldId id="519" r:id="rId40"/>
    <p:sldId id="52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1406" y="24"/>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6/24/2023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6/24/2023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6/24/2023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npkg.com/react-dom@16.8.6/umd/react-" TargetMode="External"/><Relationship Id="rId2" Type="http://schemas.openxmlformats.org/officeDocument/2006/relationships/hyperlink" Target="https://unpkg.com/react@16.8.6/umd/react.development.js" TargetMode="External"/><Relationship Id="rId1" Type="http://schemas.openxmlformats.org/officeDocument/2006/relationships/slideLayout" Target="../slideLayouts/slideLayout2.xml"/><Relationship Id="rId4" Type="http://schemas.openxmlformats.org/officeDocument/2006/relationships/hyperlink" Target="https://unpkg.com/@babel/standalone/babel.min.j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042-0E39-3C6C-2A92-B2F94E2E7343}"/>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JAVASCRIPT EXPRESSIONS Contd.</a:t>
            </a:r>
            <a:endParaRPr lang="en-US" dirty="0"/>
          </a:p>
        </p:txBody>
      </p:sp>
      <p:sp>
        <p:nvSpPr>
          <p:cNvPr id="3" name="Content Placeholder 2">
            <a:extLst>
              <a:ext uri="{FF2B5EF4-FFF2-40B4-BE49-F238E27FC236}">
                <a16:creationId xmlns:a16="http://schemas.microsoft.com/office/drawing/2014/main" id="{2F33A41F-AD1C-4BA1-3799-34B5226F8816}"/>
              </a:ext>
            </a:extLst>
          </p:cNvPr>
          <p:cNvSpPr>
            <a:spLocks noGrp="1"/>
          </p:cNvSpPr>
          <p:nvPr>
            <p:ph idx="1"/>
          </p:nvPr>
        </p:nvSpPr>
        <p:spPr/>
        <p:txBody>
          <a:bodyPr/>
          <a:lstStyle/>
          <a:p>
            <a:pPr algn="l"/>
            <a:r>
              <a:rPr lang="en-US" b="0" i="0" dirty="0">
                <a:solidFill>
                  <a:srgbClr val="191919"/>
                </a:solidFill>
                <a:effectLst/>
                <a:latin typeface="Verdana" panose="020B0604030504040204" pitchFamily="34" charset="0"/>
              </a:rPr>
              <a:t>&lt;h1&gt;{title}&lt;/h1&gt;</a:t>
            </a:r>
          </a:p>
          <a:p>
            <a:pPr marL="0" indent="0" algn="l">
              <a:buNone/>
            </a:pPr>
            <a:br>
              <a:rPr lang="en-US" b="0" i="0" dirty="0">
                <a:solidFill>
                  <a:srgbClr val="191919"/>
                </a:solidFill>
                <a:effectLst/>
                <a:latin typeface="Verdana" panose="020B0604030504040204" pitchFamily="34" charset="0"/>
              </a:rPr>
            </a:br>
            <a:r>
              <a:rPr lang="en-US" b="0" i="0" dirty="0">
                <a:solidFill>
                  <a:srgbClr val="191919"/>
                </a:solidFill>
                <a:effectLst/>
                <a:latin typeface="Verdana" panose="020B0604030504040204" pitchFamily="34" charset="0"/>
              </a:rPr>
              <a:t>Values of types other than string should also appear as JavaScript expressions:</a:t>
            </a:r>
          </a:p>
          <a:p>
            <a:pPr marL="0" indent="0" algn="l">
              <a:buNone/>
            </a:pPr>
            <a:br>
              <a:rPr lang="en-US" b="0" i="0" dirty="0">
                <a:solidFill>
                  <a:srgbClr val="191919"/>
                </a:solidFill>
                <a:effectLst/>
                <a:latin typeface="Verdana" panose="020B0604030504040204" pitchFamily="34" charset="0"/>
              </a:rPr>
            </a:br>
            <a:r>
              <a:rPr lang="en-US" b="0" i="0" dirty="0">
                <a:solidFill>
                  <a:srgbClr val="191919"/>
                </a:solidFill>
                <a:effectLst/>
                <a:latin typeface="Verdana" panose="020B0604030504040204" pitchFamily="34" charset="0"/>
              </a:rPr>
              <a:t>&lt;input type="checkbox" </a:t>
            </a:r>
            <a:r>
              <a:rPr lang="en-US" b="0" i="0" dirty="0" err="1">
                <a:solidFill>
                  <a:srgbClr val="191919"/>
                </a:solidFill>
                <a:effectLst/>
                <a:latin typeface="Verdana" panose="020B0604030504040204" pitchFamily="34" charset="0"/>
              </a:rPr>
              <a:t>defaultChecked</a:t>
            </a:r>
            <a:r>
              <a:rPr lang="en-US" b="0" i="0" dirty="0">
                <a:solidFill>
                  <a:srgbClr val="191919"/>
                </a:solidFill>
                <a:effectLst/>
                <a:latin typeface="Verdana" panose="020B0604030504040204" pitchFamily="34" charset="0"/>
              </a:rPr>
              <a:t>="{false}" /&gt;</a:t>
            </a:r>
          </a:p>
          <a:p>
            <a:endParaRPr lang="en-US" dirty="0"/>
          </a:p>
        </p:txBody>
      </p:sp>
      <p:sp>
        <p:nvSpPr>
          <p:cNvPr id="4" name="Date Placeholder 3">
            <a:extLst>
              <a:ext uri="{FF2B5EF4-FFF2-40B4-BE49-F238E27FC236}">
                <a16:creationId xmlns:a16="http://schemas.microsoft.com/office/drawing/2014/main" id="{B0F4F51F-843B-9C40-2BF9-0A71298643F4}"/>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1E9CC546-0A00-0A8F-78B8-2784D731589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D7794D-15CD-E966-4CF1-55E923B17114}"/>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191304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C9DA-5B33-C45C-C623-E455F836AE3E}"/>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EVALUATION</a:t>
            </a:r>
            <a:endParaRPr lang="en-US" dirty="0">
              <a:solidFill>
                <a:srgbClr val="009900"/>
              </a:solidFill>
            </a:endParaRPr>
          </a:p>
        </p:txBody>
      </p:sp>
      <p:sp>
        <p:nvSpPr>
          <p:cNvPr id="3" name="Content Placeholder 2">
            <a:extLst>
              <a:ext uri="{FF2B5EF4-FFF2-40B4-BE49-F238E27FC236}">
                <a16:creationId xmlns:a16="http://schemas.microsoft.com/office/drawing/2014/main" id="{7BCC90D5-A471-FE23-3862-1F6DA8F3D3BF}"/>
              </a:ext>
            </a:extLst>
          </p:cNvPr>
          <p:cNvSpPr>
            <a:spLocks noGrp="1"/>
          </p:cNvSpPr>
          <p:nvPr>
            <p:ph idx="1"/>
          </p:nvPr>
        </p:nvSpPr>
        <p:spPr>
          <a:xfrm>
            <a:off x="990600" y="987425"/>
            <a:ext cx="8077200" cy="5257800"/>
          </a:xfrm>
        </p:spPr>
        <p:txBody>
          <a:bodyPr/>
          <a:lstStyle/>
          <a:p>
            <a:r>
              <a:rPr lang="en-US" b="0" i="0" dirty="0">
                <a:solidFill>
                  <a:srgbClr val="009900"/>
                </a:solidFill>
                <a:effectLst/>
                <a:latin typeface="Verdana" panose="020B0604030504040204" pitchFamily="34" charset="0"/>
              </a:rPr>
              <a:t>The JavaScript that is added in between the curly braces will get evaluated. </a:t>
            </a:r>
          </a:p>
          <a:p>
            <a:r>
              <a:rPr lang="en-US" b="0" i="0" dirty="0">
                <a:solidFill>
                  <a:srgbClr val="009900"/>
                </a:solidFill>
                <a:effectLst/>
                <a:latin typeface="Verdana" panose="020B0604030504040204" pitchFamily="34" charset="0"/>
              </a:rPr>
              <a:t>This means that operations such as concatenation or addition will occur. </a:t>
            </a:r>
          </a:p>
          <a:p>
            <a:r>
              <a:rPr lang="en-US" b="0" i="0" dirty="0">
                <a:solidFill>
                  <a:srgbClr val="009900"/>
                </a:solidFill>
                <a:effectLst/>
                <a:latin typeface="Verdana" panose="020B0604030504040204" pitchFamily="34" charset="0"/>
              </a:rPr>
              <a:t>This also means that functions found in JavaScript expressions will be invoked:</a:t>
            </a:r>
          </a:p>
          <a:p>
            <a:endParaRPr lang="en-US" dirty="0">
              <a:solidFill>
                <a:srgbClr val="009900"/>
              </a:solidFill>
              <a:latin typeface="Verdana" panose="020B0604030504040204" pitchFamily="34" charset="0"/>
            </a:endParaRPr>
          </a:p>
          <a:p>
            <a:pPr marL="0" indent="0">
              <a:buNone/>
            </a:pPr>
            <a:r>
              <a:rPr lang="en-US" b="0" i="0" dirty="0">
                <a:solidFill>
                  <a:srgbClr val="009900"/>
                </a:solidFill>
                <a:effectLst/>
                <a:latin typeface="Verdana" panose="020B0604030504040204" pitchFamily="34" charset="0"/>
              </a:rPr>
              <a:t>&lt;h1&gt;{"Hello" + title}&lt;/h1&gt;</a:t>
            </a:r>
            <a:br>
              <a:rPr lang="en-US" dirty="0">
                <a:solidFill>
                  <a:srgbClr val="009900"/>
                </a:solidFill>
              </a:rPr>
            </a:br>
            <a:r>
              <a:rPr lang="en-US" b="0" i="0" dirty="0">
                <a:solidFill>
                  <a:srgbClr val="009900"/>
                </a:solidFill>
                <a:effectLst/>
                <a:latin typeface="Verdana" panose="020B0604030504040204" pitchFamily="34" charset="0"/>
              </a:rPr>
              <a:t>&lt;h1&gt;{</a:t>
            </a:r>
            <a:r>
              <a:rPr lang="en-US" b="0" i="0" dirty="0" err="1">
                <a:solidFill>
                  <a:srgbClr val="009900"/>
                </a:solidFill>
                <a:effectLst/>
                <a:latin typeface="Verdana" panose="020B0604030504040204" pitchFamily="34" charset="0"/>
              </a:rPr>
              <a:t>title.toLowerCase</a:t>
            </a:r>
            <a:r>
              <a:rPr lang="en-US" b="0" i="0" dirty="0">
                <a:solidFill>
                  <a:srgbClr val="009900"/>
                </a:solidFill>
                <a:effectLst/>
                <a:latin typeface="Verdana" panose="020B0604030504040204" pitchFamily="34" charset="0"/>
              </a:rPr>
              <a:t>().replace}&lt;/h1&gt; </a:t>
            </a:r>
            <a:br>
              <a:rPr lang="en-US" dirty="0">
                <a:solidFill>
                  <a:srgbClr val="009900"/>
                </a:solidFill>
              </a:rPr>
            </a:br>
            <a:r>
              <a:rPr lang="en-US" b="0" i="0" dirty="0">
                <a:solidFill>
                  <a:srgbClr val="009900"/>
                </a:solidFill>
                <a:effectLst/>
                <a:latin typeface="Verdana" panose="020B0604030504040204" pitchFamily="34" charset="0"/>
              </a:rPr>
              <a:t>function </a:t>
            </a:r>
            <a:r>
              <a:rPr lang="en-US" b="0" i="0" dirty="0" err="1">
                <a:solidFill>
                  <a:srgbClr val="009900"/>
                </a:solidFill>
                <a:effectLst/>
                <a:latin typeface="Verdana" panose="020B0604030504040204" pitchFamily="34" charset="0"/>
              </a:rPr>
              <a:t>appendTitle</a:t>
            </a:r>
            <a:r>
              <a:rPr lang="en-US" b="0" i="0" dirty="0">
                <a:solidFill>
                  <a:srgbClr val="009900"/>
                </a:solidFill>
                <a:effectLst/>
                <a:latin typeface="Verdana" panose="020B0604030504040204" pitchFamily="34" charset="0"/>
              </a:rPr>
              <a:t>({  title })  {</a:t>
            </a:r>
            <a:br>
              <a:rPr lang="en-US" dirty="0">
                <a:solidFill>
                  <a:srgbClr val="009900"/>
                </a:solidFill>
              </a:rPr>
            </a:br>
            <a:r>
              <a:rPr lang="en-US" b="0" i="0" dirty="0">
                <a:solidFill>
                  <a:srgbClr val="009900"/>
                </a:solidFill>
                <a:effectLst/>
                <a:latin typeface="Verdana" panose="020B0604030504040204" pitchFamily="34" charset="0"/>
              </a:rPr>
              <a:t>console.log(`${title} is great!`); </a:t>
            </a:r>
            <a:br>
              <a:rPr lang="en-US" dirty="0">
                <a:solidFill>
                  <a:srgbClr val="009900"/>
                </a:solidFill>
              </a:rPr>
            </a:br>
            <a:r>
              <a:rPr lang="en-US" b="0" i="0" dirty="0">
                <a:solidFill>
                  <a:srgbClr val="009900"/>
                </a:solidFill>
                <a:effectLst/>
                <a:latin typeface="Verdana" panose="020B0604030504040204" pitchFamily="34" charset="0"/>
              </a:rPr>
              <a:t>}</a:t>
            </a:r>
            <a:endParaRPr lang="en-US" dirty="0">
              <a:solidFill>
                <a:srgbClr val="009900"/>
              </a:solidFill>
            </a:endParaRPr>
          </a:p>
        </p:txBody>
      </p:sp>
      <p:sp>
        <p:nvSpPr>
          <p:cNvPr id="4" name="Date Placeholder 3">
            <a:extLst>
              <a:ext uri="{FF2B5EF4-FFF2-40B4-BE49-F238E27FC236}">
                <a16:creationId xmlns:a16="http://schemas.microsoft.com/office/drawing/2014/main" id="{3E48E08A-2464-8812-6B4F-E6DD736B8457}"/>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F6E73075-5179-0386-2556-CBEAED7F103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75C02B-938A-77C4-566E-684301D2899D}"/>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41407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0D87-F469-B649-F7E8-ADB44BF69CCE}"/>
              </a:ext>
            </a:extLst>
          </p:cNvPr>
          <p:cNvSpPr>
            <a:spLocks noGrp="1"/>
          </p:cNvSpPr>
          <p:nvPr>
            <p:ph type="title"/>
          </p:nvPr>
        </p:nvSpPr>
        <p:spPr/>
        <p:txBody>
          <a:bodyPr/>
          <a:lstStyle/>
          <a:p>
            <a:r>
              <a:rPr lang="en-US" b="1" i="0" dirty="0">
                <a:solidFill>
                  <a:srgbClr val="191919"/>
                </a:solidFill>
                <a:effectLst/>
                <a:latin typeface="Verdana" panose="020B0604030504040204" pitchFamily="34" charset="0"/>
              </a:rPr>
              <a:t>Mapping Arrays with JSX</a:t>
            </a:r>
            <a:endParaRPr lang="en-US" dirty="0"/>
          </a:p>
        </p:txBody>
      </p:sp>
      <p:sp>
        <p:nvSpPr>
          <p:cNvPr id="3" name="Content Placeholder 2">
            <a:extLst>
              <a:ext uri="{FF2B5EF4-FFF2-40B4-BE49-F238E27FC236}">
                <a16:creationId xmlns:a16="http://schemas.microsoft.com/office/drawing/2014/main" id="{57997A45-E6A6-92D2-D986-885AE5534045}"/>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JSX is JavaScript, so you can incorporate JSX directly inside of JavaScript functions. </a:t>
            </a:r>
          </a:p>
          <a:p>
            <a:r>
              <a:rPr lang="en-US" b="0" i="0" dirty="0">
                <a:solidFill>
                  <a:srgbClr val="191919"/>
                </a:solidFill>
                <a:effectLst/>
                <a:latin typeface="Verdana" panose="020B0604030504040204" pitchFamily="34" charset="0"/>
              </a:rPr>
              <a:t>For example, you can map an array to JSX elements:</a:t>
            </a:r>
          </a:p>
          <a:p>
            <a:endParaRPr lang="en-US" dirty="0">
              <a:solidFill>
                <a:srgbClr val="191919"/>
              </a:solidFill>
              <a:latin typeface="Verdana" panose="020B0604030504040204" pitchFamily="34" charset="0"/>
            </a:endParaRPr>
          </a:p>
          <a:p>
            <a:pPr marL="0" indent="0">
              <a:buNone/>
            </a:pPr>
            <a:r>
              <a:rPr lang="en-US" b="0" i="0" dirty="0">
                <a:solidFill>
                  <a:srgbClr val="191919"/>
                </a:solidFill>
                <a:effectLst/>
                <a:latin typeface="Verdana" panose="020B0604030504040204" pitchFamily="34" charset="0"/>
              </a:rPr>
              <a:t>&lt;</a:t>
            </a:r>
            <a:r>
              <a:rPr lang="en-US" b="0" i="0" dirty="0" err="1">
                <a:solidFill>
                  <a:srgbClr val="191919"/>
                </a:solidFill>
                <a:effectLst/>
                <a:latin typeface="Verdana" panose="020B0604030504040204" pitchFamily="34" charset="0"/>
              </a:rPr>
              <a:t>ul</a:t>
            </a:r>
            <a:r>
              <a:rPr lang="en-US" b="0" i="0" dirty="0">
                <a:solidFill>
                  <a:srgbClr val="191919"/>
                </a:solidFill>
                <a:effectLst/>
                <a:latin typeface="Verdana" panose="020B0604030504040204" pitchFamily="34" charset="0"/>
              </a:rPr>
              <a:t>&gt;</a:t>
            </a:r>
            <a:br>
              <a:rPr lang="en-US" dirty="0"/>
            </a:br>
            <a:r>
              <a:rPr lang="en-US" b="0" i="0" dirty="0">
                <a:solidFill>
                  <a:srgbClr val="191919"/>
                </a:solidFill>
                <a:effectLst/>
                <a:latin typeface="Verdana" panose="020B0604030504040204" pitchFamily="34" charset="0"/>
              </a:rPr>
              <a:t>{</a:t>
            </a:r>
            <a:r>
              <a:rPr lang="en-US" b="0" i="0" dirty="0" err="1">
                <a:solidFill>
                  <a:srgbClr val="191919"/>
                </a:solidFill>
                <a:effectLst/>
                <a:latin typeface="Verdana" panose="020B0604030504040204" pitchFamily="34" charset="0"/>
              </a:rPr>
              <a:t>props.ingredients.map</a:t>
            </a:r>
            <a:r>
              <a:rPr lang="en-US" b="0" i="0" dirty="0">
                <a:solidFill>
                  <a:srgbClr val="191919"/>
                </a:solidFill>
                <a:effectLst/>
                <a:latin typeface="Verdana" panose="020B0604030504040204" pitchFamily="34" charset="0"/>
              </a:rPr>
              <a:t>((ingredient,  </a:t>
            </a:r>
            <a:r>
              <a:rPr lang="en-US" b="0" i="0" dirty="0" err="1">
                <a:solidFill>
                  <a:srgbClr val="191919"/>
                </a:solidFill>
                <a:effectLst/>
                <a:latin typeface="Verdana" panose="020B0604030504040204" pitchFamily="34" charset="0"/>
              </a:rPr>
              <a:t>i</a:t>
            </a:r>
            <a:r>
              <a:rPr lang="en-US" b="0" i="0" dirty="0">
                <a:solidFill>
                  <a:srgbClr val="191919"/>
                </a:solidFill>
                <a:effectLst/>
                <a:latin typeface="Verdana" panose="020B0604030504040204" pitchFamily="34" charset="0"/>
              </a:rPr>
              <a:t>)  =&gt; ( </a:t>
            </a:r>
            <a:br>
              <a:rPr lang="en-US" dirty="0"/>
            </a:br>
            <a:r>
              <a:rPr lang="en-US" b="0" i="0" dirty="0">
                <a:solidFill>
                  <a:srgbClr val="191919"/>
                </a:solidFill>
                <a:effectLst/>
                <a:latin typeface="Verdana" panose="020B0604030504040204" pitchFamily="34" charset="0"/>
              </a:rPr>
              <a:t>&lt;li key="{</a:t>
            </a:r>
            <a:r>
              <a:rPr lang="en-US" b="0" i="0" dirty="0" err="1">
                <a:solidFill>
                  <a:srgbClr val="191919"/>
                </a:solidFill>
                <a:effectLst/>
                <a:latin typeface="Verdana" panose="020B0604030504040204" pitchFamily="34" charset="0"/>
              </a:rPr>
              <a:t>i</a:t>
            </a:r>
            <a:r>
              <a:rPr lang="en-US" b="0" i="0" dirty="0">
                <a:solidFill>
                  <a:srgbClr val="191919"/>
                </a:solidFill>
                <a:effectLst/>
                <a:latin typeface="Verdana" panose="020B0604030504040204" pitchFamily="34" charset="0"/>
              </a:rPr>
              <a:t>}"&gt;{ingredient}&lt;/li&gt;</a:t>
            </a:r>
            <a:br>
              <a:rPr lang="en-US" dirty="0"/>
            </a:br>
            <a:r>
              <a:rPr lang="en-US" b="0" i="0" dirty="0">
                <a:solidFill>
                  <a:srgbClr val="191919"/>
                </a:solidFill>
                <a:effectLst/>
                <a:latin typeface="Verdana" panose="020B0604030504040204" pitchFamily="34" charset="0"/>
              </a:rPr>
              <a:t>))} </a:t>
            </a:r>
            <a:br>
              <a:rPr lang="en-US" dirty="0"/>
            </a:br>
            <a:r>
              <a:rPr lang="en-US" b="0" i="0" dirty="0">
                <a:solidFill>
                  <a:srgbClr val="191919"/>
                </a:solidFill>
                <a:effectLst/>
                <a:latin typeface="Verdana" panose="020B0604030504040204" pitchFamily="34" charset="0"/>
              </a:rPr>
              <a:t>&lt;/</a:t>
            </a:r>
            <a:r>
              <a:rPr lang="en-US" b="0" i="0" dirty="0" err="1">
                <a:solidFill>
                  <a:srgbClr val="191919"/>
                </a:solidFill>
                <a:effectLst/>
                <a:latin typeface="Verdana" panose="020B0604030504040204" pitchFamily="34" charset="0"/>
              </a:rPr>
              <a:t>ul</a:t>
            </a:r>
            <a:r>
              <a:rPr lang="en-US" b="0" i="0" dirty="0">
                <a:solidFill>
                  <a:srgbClr val="191919"/>
                </a:solidFill>
                <a:effectLst/>
                <a:latin typeface="Verdana" panose="020B0604030504040204" pitchFamily="34" charset="0"/>
              </a:rPr>
              <a:t>&gt;</a:t>
            </a:r>
            <a:endParaRPr lang="en-US" dirty="0"/>
          </a:p>
        </p:txBody>
      </p:sp>
      <p:sp>
        <p:nvSpPr>
          <p:cNvPr id="4" name="Date Placeholder 3">
            <a:extLst>
              <a:ext uri="{FF2B5EF4-FFF2-40B4-BE49-F238E27FC236}">
                <a16:creationId xmlns:a16="http://schemas.microsoft.com/office/drawing/2014/main" id="{7F5CFD0D-818E-11FE-D8DF-0E7F38597984}"/>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695D16E6-D74E-928F-D8F6-9BC02EF1AA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0E799C-0787-EAFE-21F9-7E2DCEFC1141}"/>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09998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8BCA-A98D-49C6-1E1B-F72A2E8344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55883F-D7DC-A99D-A54E-133A76FF3CED}"/>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JSX looks clean and readable, but it can’t be interpreted with a browser. All JSX must be converted into </a:t>
            </a:r>
            <a:r>
              <a:rPr lang="en-US" b="0" i="0" dirty="0" err="1">
                <a:solidFill>
                  <a:srgbClr val="191919"/>
                </a:solidFill>
                <a:effectLst/>
                <a:latin typeface="Verdana" panose="020B0604030504040204" pitchFamily="34" charset="0"/>
              </a:rPr>
              <a:t>createElement</a:t>
            </a:r>
            <a:r>
              <a:rPr lang="en-US" b="0" i="0" dirty="0">
                <a:solidFill>
                  <a:srgbClr val="191919"/>
                </a:solidFill>
                <a:effectLst/>
                <a:latin typeface="Verdana" panose="020B0604030504040204" pitchFamily="34" charset="0"/>
              </a:rPr>
              <a:t> calls or factories. There is an excellent tool for this task: </a:t>
            </a:r>
            <a:r>
              <a:rPr lang="en-US" b="1" i="0" dirty="0">
                <a:solidFill>
                  <a:srgbClr val="191919"/>
                </a:solidFill>
                <a:effectLst/>
                <a:latin typeface="Verdana" panose="020B0604030504040204" pitchFamily="34" charset="0"/>
              </a:rPr>
              <a:t>Babel</a:t>
            </a:r>
            <a:r>
              <a:rPr lang="en-US" b="0" i="0" dirty="0">
                <a:solidFill>
                  <a:srgbClr val="191919"/>
                </a:solidFill>
                <a:effectLst/>
                <a:latin typeface="Verdana" panose="020B0604030504040204" pitchFamily="34" charset="0"/>
              </a:rPr>
              <a:t>.</a:t>
            </a:r>
            <a:endParaRPr lang="en-US" dirty="0"/>
          </a:p>
        </p:txBody>
      </p:sp>
      <p:sp>
        <p:nvSpPr>
          <p:cNvPr id="4" name="Date Placeholder 3">
            <a:extLst>
              <a:ext uri="{FF2B5EF4-FFF2-40B4-BE49-F238E27FC236}">
                <a16:creationId xmlns:a16="http://schemas.microsoft.com/office/drawing/2014/main" id="{230212DE-B218-E7FA-EF90-7BA4EC67AA2B}"/>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AF87C557-5965-8533-E5EE-7ADEA49044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365CB0-0C13-9092-0A7E-013382A84E36}"/>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06647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234F-0FF6-5402-9CC9-853F2293800D}"/>
              </a:ext>
            </a:extLst>
          </p:cNvPr>
          <p:cNvSpPr>
            <a:spLocks noGrp="1"/>
          </p:cNvSpPr>
          <p:nvPr>
            <p:ph type="title"/>
          </p:nvPr>
        </p:nvSpPr>
        <p:spPr/>
        <p:txBody>
          <a:bodyPr/>
          <a:lstStyle/>
          <a:p>
            <a:r>
              <a:rPr lang="en-US" b="1" i="0" dirty="0">
                <a:solidFill>
                  <a:srgbClr val="191919"/>
                </a:solidFill>
                <a:effectLst/>
                <a:latin typeface="Verdana" panose="020B0604030504040204" pitchFamily="34" charset="0"/>
              </a:rPr>
              <a:t>Babel</a:t>
            </a:r>
            <a:endParaRPr lang="en-US" dirty="0"/>
          </a:p>
        </p:txBody>
      </p:sp>
      <p:sp>
        <p:nvSpPr>
          <p:cNvPr id="3" name="Content Placeholder 2">
            <a:extLst>
              <a:ext uri="{FF2B5EF4-FFF2-40B4-BE49-F238E27FC236}">
                <a16:creationId xmlns:a16="http://schemas.microsoft.com/office/drawing/2014/main" id="{C5AF992B-3F89-E6C0-EF36-451242A1D798}"/>
              </a:ext>
            </a:extLst>
          </p:cNvPr>
          <p:cNvSpPr>
            <a:spLocks noGrp="1"/>
          </p:cNvSpPr>
          <p:nvPr>
            <p:ph idx="1"/>
          </p:nvPr>
        </p:nvSpPr>
        <p:spPr/>
        <p:txBody>
          <a:bodyPr/>
          <a:lstStyle/>
          <a:p>
            <a:pPr algn="l"/>
            <a:r>
              <a:rPr lang="en-US" sz="2200" b="0" i="0" dirty="0">
                <a:solidFill>
                  <a:srgbClr val="191919"/>
                </a:solidFill>
                <a:effectLst/>
                <a:latin typeface="Verdana" panose="020B0604030504040204" pitchFamily="34" charset="0"/>
              </a:rPr>
              <a:t>Many software languages require you to compile your source code. </a:t>
            </a:r>
          </a:p>
          <a:p>
            <a:pPr algn="l"/>
            <a:r>
              <a:rPr lang="en-US" sz="2200" b="0" i="0" dirty="0">
                <a:solidFill>
                  <a:srgbClr val="191919"/>
                </a:solidFill>
                <a:effectLst/>
                <a:latin typeface="Verdana" panose="020B0604030504040204" pitchFamily="34" charset="0"/>
              </a:rPr>
              <a:t>JavaScript is an interpreted language: the browser interprets the code as text, so there is no need to compile JavaScript. </a:t>
            </a:r>
          </a:p>
          <a:p>
            <a:pPr algn="l"/>
            <a:r>
              <a:rPr lang="en-US" sz="2200" b="0" i="0" dirty="0">
                <a:solidFill>
                  <a:srgbClr val="191919"/>
                </a:solidFill>
                <a:effectLst/>
                <a:latin typeface="Verdana" panose="020B0604030504040204" pitchFamily="34" charset="0"/>
              </a:rPr>
              <a:t>However, not all browsers support the latest JavaScript syntax, and no browser supports JSX syntax. </a:t>
            </a:r>
          </a:p>
          <a:p>
            <a:pPr algn="l"/>
            <a:r>
              <a:rPr lang="en-US" sz="2200" b="0" i="0" dirty="0">
                <a:solidFill>
                  <a:srgbClr val="191919"/>
                </a:solidFill>
                <a:effectLst/>
                <a:latin typeface="Verdana" panose="020B0604030504040204" pitchFamily="34" charset="0"/>
              </a:rPr>
              <a:t>Since we want to use the latest features of JavaScript along with JSX, we are going to need a way to convert our fancy source code into something that the browser can interpret. </a:t>
            </a:r>
          </a:p>
          <a:p>
            <a:pPr algn="l"/>
            <a:r>
              <a:rPr lang="en-US" sz="2200" b="0" i="0" dirty="0">
                <a:solidFill>
                  <a:srgbClr val="191919"/>
                </a:solidFill>
                <a:effectLst/>
                <a:latin typeface="Verdana" panose="020B0604030504040204" pitchFamily="34" charset="0"/>
              </a:rPr>
              <a:t>This process is called </a:t>
            </a:r>
            <a:r>
              <a:rPr lang="en-US" sz="2200" b="1" i="0" dirty="0">
                <a:solidFill>
                  <a:srgbClr val="191919"/>
                </a:solidFill>
                <a:effectLst/>
                <a:latin typeface="Verdana" panose="020B0604030504040204" pitchFamily="34" charset="0"/>
              </a:rPr>
              <a:t>compiling, and it is what Babel is designed to do.</a:t>
            </a:r>
            <a:endParaRPr lang="en-US" sz="2200" b="0" i="0" dirty="0">
              <a:solidFill>
                <a:srgbClr val="191919"/>
              </a:solidFill>
              <a:effectLst/>
              <a:latin typeface="Verdana" panose="020B0604030504040204" pitchFamily="34" charset="0"/>
            </a:endParaRPr>
          </a:p>
          <a:p>
            <a:br>
              <a:rPr lang="en-US" dirty="0"/>
            </a:br>
            <a:endParaRPr lang="en-US" dirty="0"/>
          </a:p>
        </p:txBody>
      </p:sp>
      <p:sp>
        <p:nvSpPr>
          <p:cNvPr id="4" name="Date Placeholder 3">
            <a:extLst>
              <a:ext uri="{FF2B5EF4-FFF2-40B4-BE49-F238E27FC236}">
                <a16:creationId xmlns:a16="http://schemas.microsoft.com/office/drawing/2014/main" id="{B0776E89-51C9-48E7-1783-9E8FD8AFDFD9}"/>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5F9922A8-A9EA-C8C4-5EBE-B6FA225A7B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1E8134-A5AA-7D93-AA48-36330B89B6D0}"/>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425084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B0C5-D5E6-CBED-A1E7-FEFC86A3F1ED}"/>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Babel contd.</a:t>
            </a:r>
            <a:endParaRPr lang="en-US" dirty="0">
              <a:solidFill>
                <a:srgbClr val="009900"/>
              </a:solidFill>
            </a:endParaRPr>
          </a:p>
        </p:txBody>
      </p:sp>
      <p:sp>
        <p:nvSpPr>
          <p:cNvPr id="3" name="Content Placeholder 2">
            <a:extLst>
              <a:ext uri="{FF2B5EF4-FFF2-40B4-BE49-F238E27FC236}">
                <a16:creationId xmlns:a16="http://schemas.microsoft.com/office/drawing/2014/main" id="{18945FE4-0D47-FBD2-CEF3-9057CB215F1B}"/>
              </a:ext>
            </a:extLst>
          </p:cNvPr>
          <p:cNvSpPr>
            <a:spLocks noGrp="1"/>
          </p:cNvSpPr>
          <p:nvPr>
            <p:ph idx="1"/>
          </p:nvPr>
        </p:nvSpPr>
        <p:spPr/>
        <p:txBody>
          <a:bodyPr/>
          <a:lstStyle/>
          <a:p>
            <a:r>
              <a:rPr lang="en-US" b="0" i="0" dirty="0">
                <a:solidFill>
                  <a:srgbClr val="009900"/>
                </a:solidFill>
                <a:effectLst/>
                <a:latin typeface="Verdana" panose="020B0604030504040204" pitchFamily="34" charset="0"/>
              </a:rPr>
              <a:t>The first version of the project was called 6to5, and it was released in September 2014.</a:t>
            </a:r>
          </a:p>
          <a:p>
            <a:r>
              <a:rPr lang="en-US" b="0" i="0" dirty="0">
                <a:solidFill>
                  <a:srgbClr val="009900"/>
                </a:solidFill>
                <a:effectLst/>
                <a:latin typeface="Verdana" panose="020B0604030504040204" pitchFamily="34" charset="0"/>
              </a:rPr>
              <a:t>6to5 was a tool that could be used to convert ES6 syntax to ES5 syntax, which was more widely supported by web browsers. </a:t>
            </a:r>
          </a:p>
          <a:p>
            <a:r>
              <a:rPr lang="en-US" b="0" i="0" dirty="0">
                <a:solidFill>
                  <a:srgbClr val="009900"/>
                </a:solidFill>
                <a:effectLst/>
                <a:latin typeface="Verdana" panose="020B0604030504040204" pitchFamily="34" charset="0"/>
              </a:rPr>
              <a:t>As the project grew, it aimed to be a platform to support all of the latest changes in ECMAScript.</a:t>
            </a:r>
          </a:p>
          <a:p>
            <a:r>
              <a:rPr lang="en-US" b="0" i="0" dirty="0">
                <a:solidFill>
                  <a:srgbClr val="009900"/>
                </a:solidFill>
                <a:effectLst/>
                <a:latin typeface="Verdana" panose="020B0604030504040204" pitchFamily="34" charset="0"/>
              </a:rPr>
              <a:t>It also grew to support converting JSX into JavaScript. </a:t>
            </a:r>
          </a:p>
          <a:p>
            <a:r>
              <a:rPr lang="en-US" b="0" i="0" dirty="0">
                <a:solidFill>
                  <a:srgbClr val="009900"/>
                </a:solidFill>
                <a:effectLst/>
                <a:latin typeface="Verdana" panose="020B0604030504040204" pitchFamily="34" charset="0"/>
              </a:rPr>
              <a:t>The project was renamed as Babel in February 2015.</a:t>
            </a:r>
          </a:p>
        </p:txBody>
      </p:sp>
      <p:sp>
        <p:nvSpPr>
          <p:cNvPr id="4" name="Date Placeholder 3">
            <a:extLst>
              <a:ext uri="{FF2B5EF4-FFF2-40B4-BE49-F238E27FC236}">
                <a16:creationId xmlns:a16="http://schemas.microsoft.com/office/drawing/2014/main" id="{3310B644-C27D-862E-CBEF-2EA9BCD51052}"/>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D41D7994-3F77-646F-CA22-C9C2767DDA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FA3B52-8BB3-A926-BAA9-089A349B9ABC}"/>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79257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8B7D-DE3D-FAE0-B9FF-252C9799CE6C}"/>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9BA24708-5302-53FC-11A4-BB9C24557AA9}"/>
              </a:ext>
            </a:extLst>
          </p:cNvPr>
          <p:cNvSpPr>
            <a:spLocks noGrp="1"/>
          </p:cNvSpPr>
          <p:nvPr>
            <p:ph idx="1"/>
          </p:nvPr>
        </p:nvSpPr>
        <p:spPr/>
        <p:txBody>
          <a:bodyPr/>
          <a:lstStyle/>
          <a:p>
            <a:r>
              <a:rPr lang="en-US" b="0" i="0" dirty="0">
                <a:solidFill>
                  <a:srgbClr val="009900"/>
                </a:solidFill>
                <a:effectLst/>
                <a:latin typeface="Verdana" panose="020B0604030504040204" pitchFamily="34" charset="0"/>
              </a:rPr>
              <a:t>Babel is used in production at Facebook, Netflix, PayPal, Airbnb, and more. Previously, Facebook had created a JSX transformer that was their standard, but it was soon retired in favor of Babel.</a:t>
            </a:r>
          </a:p>
          <a:p>
            <a:r>
              <a:rPr lang="en-US" b="0" i="0" dirty="0">
                <a:solidFill>
                  <a:srgbClr val="009900"/>
                </a:solidFill>
                <a:effectLst/>
                <a:latin typeface="Verdana" panose="020B0604030504040204" pitchFamily="34" charset="0"/>
              </a:rPr>
              <a:t>There are many ways of working with Babel. </a:t>
            </a:r>
          </a:p>
          <a:p>
            <a:r>
              <a:rPr lang="en-US" b="0" i="0" dirty="0">
                <a:solidFill>
                  <a:srgbClr val="009900"/>
                </a:solidFill>
                <a:effectLst/>
                <a:latin typeface="Verdana" panose="020B0604030504040204" pitchFamily="34" charset="0"/>
              </a:rPr>
              <a:t>The easiest way to get started is to include a link to the Babel CDN directly in your HTML, which will compile any code in script blocks that have a type of “text/babel”. </a:t>
            </a:r>
          </a:p>
          <a:p>
            <a:r>
              <a:rPr lang="en-US" b="0" i="0" dirty="0">
                <a:solidFill>
                  <a:srgbClr val="009900"/>
                </a:solidFill>
                <a:effectLst/>
                <a:latin typeface="Verdana" panose="020B0604030504040204" pitchFamily="34" charset="0"/>
              </a:rPr>
              <a:t>Babel will compile the source code on the client before running it. Although this may not be the best solution for production, it is a great way to get started with JSX.</a:t>
            </a:r>
            <a:endParaRPr lang="en-US" dirty="0">
              <a:solidFill>
                <a:srgbClr val="009900"/>
              </a:solidFill>
            </a:endParaRPr>
          </a:p>
          <a:p>
            <a:endParaRPr lang="en-US" dirty="0"/>
          </a:p>
        </p:txBody>
      </p:sp>
      <p:sp>
        <p:nvSpPr>
          <p:cNvPr id="4" name="Date Placeholder 3">
            <a:extLst>
              <a:ext uri="{FF2B5EF4-FFF2-40B4-BE49-F238E27FC236}">
                <a16:creationId xmlns:a16="http://schemas.microsoft.com/office/drawing/2014/main" id="{2FE4A54D-0B7F-B7CE-F0F6-A8EB4787DB91}"/>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8DC78A27-FABE-BF81-7A63-A122C8F8605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37B3EA-A3CC-F6CE-693A-9A1CB6C618D9}"/>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05745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2882-2154-D7E9-4353-D60645B7C791}"/>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4475759A-29C5-F86D-CA6B-A0ADB8DFC445}"/>
              </a:ext>
            </a:extLst>
          </p:cNvPr>
          <p:cNvSpPr>
            <a:spLocks noGrp="1"/>
          </p:cNvSpPr>
          <p:nvPr>
            <p:ph idx="1"/>
          </p:nvPr>
        </p:nvSpPr>
        <p:spPr/>
        <p:txBody>
          <a:bodyPr/>
          <a:lstStyle/>
          <a:p>
            <a:r>
              <a:rPr lang="en-US" sz="1500" b="0" i="0" dirty="0">
                <a:solidFill>
                  <a:srgbClr val="009900"/>
                </a:solidFill>
                <a:effectLst/>
                <a:latin typeface="Verdana" panose="020B0604030504040204" pitchFamily="34" charset="0"/>
              </a:rPr>
              <a:t>&lt;!DOCTYPE html&gt;</a:t>
            </a:r>
            <a:br>
              <a:rPr lang="en-US" sz="1500" dirty="0">
                <a:solidFill>
                  <a:srgbClr val="009900"/>
                </a:solidFill>
              </a:rPr>
            </a:br>
            <a:r>
              <a:rPr lang="en-US" sz="1500" b="0" i="0" dirty="0">
                <a:solidFill>
                  <a:srgbClr val="009900"/>
                </a:solidFill>
                <a:effectLst/>
                <a:latin typeface="Verdana" panose="020B0604030504040204" pitchFamily="34" charset="0"/>
              </a:rPr>
              <a:t>&lt;html&gt; </a:t>
            </a:r>
            <a:br>
              <a:rPr lang="en-US" sz="1500" dirty="0">
                <a:solidFill>
                  <a:srgbClr val="009900"/>
                </a:solidFill>
              </a:rPr>
            </a:br>
            <a:r>
              <a:rPr lang="en-US" sz="1500" b="0" i="0" dirty="0">
                <a:solidFill>
                  <a:srgbClr val="009900"/>
                </a:solidFill>
                <a:effectLst/>
                <a:latin typeface="Verdana" panose="020B0604030504040204" pitchFamily="34" charset="0"/>
              </a:rPr>
              <a:t>&lt;head&gt;</a:t>
            </a:r>
            <a:br>
              <a:rPr lang="en-US" sz="1500" dirty="0">
                <a:solidFill>
                  <a:srgbClr val="009900"/>
                </a:solidFill>
              </a:rPr>
            </a:br>
            <a:r>
              <a:rPr lang="en-US" sz="1500" b="0" i="0" dirty="0">
                <a:solidFill>
                  <a:srgbClr val="009900"/>
                </a:solidFill>
                <a:effectLst/>
                <a:latin typeface="Verdana" panose="020B0604030504040204" pitchFamily="34" charset="0"/>
              </a:rPr>
              <a:t>&lt;meta charset="utf-8" /&gt;</a:t>
            </a:r>
            <a:br>
              <a:rPr lang="en-US" sz="1500" dirty="0">
                <a:solidFill>
                  <a:srgbClr val="009900"/>
                </a:solidFill>
              </a:rPr>
            </a:br>
            <a:r>
              <a:rPr lang="en-US" sz="1500" b="0" i="0" dirty="0">
                <a:solidFill>
                  <a:srgbClr val="009900"/>
                </a:solidFill>
                <a:effectLst/>
                <a:latin typeface="Verdana" panose="020B0604030504040204" pitchFamily="34" charset="0"/>
              </a:rPr>
              <a:t>&lt;title&gt;React Examples&lt;/title&gt; </a:t>
            </a:r>
            <a:br>
              <a:rPr lang="en-US" sz="1500" dirty="0">
                <a:solidFill>
                  <a:srgbClr val="009900"/>
                </a:solidFill>
              </a:rPr>
            </a:br>
            <a:r>
              <a:rPr lang="en-US" sz="1500" b="0" i="0" dirty="0">
                <a:solidFill>
                  <a:srgbClr val="009900"/>
                </a:solidFill>
                <a:effectLst/>
                <a:latin typeface="Verdana" panose="020B0604030504040204" pitchFamily="34" charset="0"/>
              </a:rPr>
              <a:t>&lt;/head&gt;</a:t>
            </a:r>
            <a:br>
              <a:rPr lang="en-US" sz="1500" dirty="0">
                <a:solidFill>
                  <a:srgbClr val="009900"/>
                </a:solidFill>
              </a:rPr>
            </a:br>
            <a:r>
              <a:rPr lang="en-US" sz="1500" b="0" i="0" dirty="0">
                <a:solidFill>
                  <a:srgbClr val="009900"/>
                </a:solidFill>
                <a:effectLst/>
                <a:latin typeface="Verdana" panose="020B0604030504040204" pitchFamily="34" charset="0"/>
              </a:rPr>
              <a:t>&lt;body&gt;</a:t>
            </a:r>
            <a:br>
              <a:rPr lang="en-US" sz="1500" dirty="0">
                <a:solidFill>
                  <a:srgbClr val="009900"/>
                </a:solidFill>
              </a:rPr>
            </a:br>
            <a:r>
              <a:rPr lang="en-US" sz="1500" b="0" i="0" dirty="0">
                <a:solidFill>
                  <a:srgbClr val="009900"/>
                </a:solidFill>
                <a:effectLst/>
                <a:latin typeface="Verdana" panose="020B0604030504040204" pitchFamily="34" charset="0"/>
              </a:rPr>
              <a:t>&lt;div id="root"&gt;&lt;/div&gt;</a:t>
            </a:r>
            <a:br>
              <a:rPr lang="en-US" sz="1500" dirty="0">
                <a:solidFill>
                  <a:srgbClr val="009900"/>
                </a:solidFill>
              </a:rPr>
            </a:br>
            <a:r>
              <a:rPr lang="en-US" sz="1500" b="0" i="0" dirty="0">
                <a:solidFill>
                  <a:srgbClr val="009900"/>
                </a:solidFill>
                <a:effectLst/>
                <a:latin typeface="Verdana" panose="020B0604030504040204" pitchFamily="34" charset="0"/>
              </a:rPr>
              <a:t>&lt;!-- React Library &amp; React DOM --&gt;</a:t>
            </a:r>
            <a:br>
              <a:rPr lang="en-US" sz="1500" dirty="0">
                <a:solidFill>
                  <a:srgbClr val="009900"/>
                </a:solidFill>
              </a:rPr>
            </a:br>
            <a:r>
              <a:rPr lang="en-US" sz="1500" b="0" i="0" dirty="0">
                <a:solidFill>
                  <a:srgbClr val="009900"/>
                </a:solidFill>
                <a:effectLst/>
                <a:latin typeface="Verdana" panose="020B0604030504040204" pitchFamily="34" charset="0"/>
              </a:rPr>
              <a:t>&lt;script</a:t>
            </a:r>
            <a:br>
              <a:rPr lang="en-US" sz="1500" dirty="0">
                <a:solidFill>
                  <a:srgbClr val="009900"/>
                </a:solidFill>
              </a:rPr>
            </a:br>
            <a:r>
              <a:rPr lang="en-US" sz="1500" b="0" i="0" dirty="0" err="1">
                <a:solidFill>
                  <a:srgbClr val="009900"/>
                </a:solidFill>
                <a:effectLst/>
                <a:latin typeface="Verdana" panose="020B0604030504040204" pitchFamily="34" charset="0"/>
              </a:rPr>
              <a:t>src</a:t>
            </a:r>
            <a:r>
              <a:rPr lang="en-US" sz="1500" b="0" i="0" dirty="0">
                <a:solidFill>
                  <a:srgbClr val="009900"/>
                </a:solidFill>
                <a:effectLst/>
                <a:latin typeface="Verdana" panose="020B0604030504040204" pitchFamily="34" charset="0"/>
              </a:rPr>
              <a:t>="</a:t>
            </a:r>
            <a:r>
              <a:rPr lang="en-US" sz="1500" b="0" i="0" dirty="0">
                <a:solidFill>
                  <a:srgbClr val="009999"/>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https://unpkg.com/react@16.8.6/</a:t>
            </a:r>
            <a:r>
              <a:rPr lang="en-US" sz="1500" b="0" i="0" dirty="0" err="1">
                <a:solidFill>
                  <a:srgbClr val="009999"/>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umd</a:t>
            </a:r>
            <a:r>
              <a:rPr lang="en-US" sz="1500" b="0" i="0" dirty="0">
                <a:solidFill>
                  <a:srgbClr val="009900"/>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/react.development.js</a:t>
            </a:r>
            <a:r>
              <a:rPr lang="en-US" sz="1500" b="0" i="0" dirty="0">
                <a:solidFill>
                  <a:srgbClr val="009900"/>
                </a:solidFill>
                <a:effectLst/>
                <a:latin typeface="Verdana" panose="020B0604030504040204" pitchFamily="34" charset="0"/>
              </a:rPr>
              <a:t>"&gt;&lt;/script&gt; </a:t>
            </a:r>
            <a:br>
              <a:rPr lang="en-US" sz="1500" dirty="0">
                <a:solidFill>
                  <a:srgbClr val="009900"/>
                </a:solidFill>
              </a:rPr>
            </a:br>
            <a:r>
              <a:rPr lang="en-US" sz="1500" b="0" i="0" dirty="0">
                <a:solidFill>
                  <a:srgbClr val="009900"/>
                </a:solidFill>
                <a:effectLst/>
                <a:latin typeface="Verdana" panose="020B0604030504040204" pitchFamily="34" charset="0"/>
              </a:rPr>
              <a:t>&lt;script </a:t>
            </a:r>
            <a:r>
              <a:rPr lang="en-US" sz="1500" b="0" i="0" dirty="0" err="1">
                <a:solidFill>
                  <a:srgbClr val="009900"/>
                </a:solidFill>
                <a:effectLst/>
                <a:latin typeface="Verdana" panose="020B0604030504040204" pitchFamily="34" charset="0"/>
              </a:rPr>
              <a:t>src</a:t>
            </a:r>
            <a:r>
              <a:rPr lang="en-US" sz="1500" b="0" i="0" dirty="0">
                <a:solidFill>
                  <a:srgbClr val="009900"/>
                </a:solidFill>
                <a:effectLst/>
                <a:latin typeface="Verdana" panose="020B0604030504040204" pitchFamily="34" charset="0"/>
              </a:rPr>
              <a:t>="</a:t>
            </a:r>
            <a:r>
              <a:rPr lang="en-US" sz="1500" b="0" i="0" dirty="0">
                <a:solidFill>
                  <a:srgbClr val="009999"/>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https://unpkg.com/react-dom@16.8.6/</a:t>
            </a:r>
            <a:r>
              <a:rPr lang="en-US" sz="1500" b="0" i="0" dirty="0" err="1">
                <a:solidFill>
                  <a:srgbClr val="009999"/>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umd</a:t>
            </a:r>
            <a:r>
              <a:rPr lang="en-US" sz="1500" b="0" i="0" dirty="0">
                <a:solidFill>
                  <a:srgbClr val="009900"/>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/react-</a:t>
            </a:r>
            <a:br>
              <a:rPr lang="en-US" sz="1500" dirty="0">
                <a:solidFill>
                  <a:srgbClr val="009900"/>
                </a:solidFill>
              </a:rPr>
            </a:br>
            <a:r>
              <a:rPr lang="en-US" sz="1500" b="0" i="0" dirty="0">
                <a:solidFill>
                  <a:srgbClr val="009900"/>
                </a:solidFill>
                <a:effectLst/>
                <a:latin typeface="Verdana" panose="020B0604030504040204" pitchFamily="34" charset="0"/>
              </a:rPr>
              <a:t>dom.development.js"&gt;&lt;/script&gt; </a:t>
            </a:r>
            <a:br>
              <a:rPr lang="en-US" sz="1500" dirty="0">
                <a:solidFill>
                  <a:srgbClr val="009900"/>
                </a:solidFill>
              </a:rPr>
            </a:br>
            <a:r>
              <a:rPr lang="en-US" sz="1500" b="0" i="0" dirty="0">
                <a:solidFill>
                  <a:srgbClr val="009900"/>
                </a:solidFill>
                <a:effectLst/>
                <a:latin typeface="Verdana" panose="020B0604030504040204" pitchFamily="34" charset="0"/>
              </a:rPr>
              <a:t>&lt;script</a:t>
            </a:r>
            <a:br>
              <a:rPr lang="en-US" sz="1500" dirty="0">
                <a:solidFill>
                  <a:srgbClr val="009900"/>
                </a:solidFill>
              </a:rPr>
            </a:br>
            <a:r>
              <a:rPr lang="en-US" sz="1500" b="0" i="0" dirty="0" err="1">
                <a:solidFill>
                  <a:srgbClr val="009900"/>
                </a:solidFill>
                <a:effectLst/>
                <a:latin typeface="Verdana" panose="020B0604030504040204" pitchFamily="34" charset="0"/>
              </a:rPr>
              <a:t>src</a:t>
            </a:r>
            <a:r>
              <a:rPr lang="en-US" sz="1500" b="0" i="0" dirty="0">
                <a:solidFill>
                  <a:srgbClr val="009900"/>
                </a:solidFill>
                <a:effectLst/>
                <a:latin typeface="Verdana" panose="020B0604030504040204" pitchFamily="34" charset="0"/>
              </a:rPr>
              <a:t>="</a:t>
            </a:r>
            <a:r>
              <a:rPr lang="en-US" sz="1500" b="0" i="0" dirty="0">
                <a:solidFill>
                  <a:srgbClr val="009900"/>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https://unpkg.com/@babel/standalone/babel.min.js</a:t>
            </a:r>
            <a:r>
              <a:rPr lang="en-US" sz="1500" b="0" i="0" dirty="0">
                <a:solidFill>
                  <a:srgbClr val="009900"/>
                </a:solidFill>
                <a:effectLst/>
                <a:latin typeface="Verdana" panose="020B0604030504040204" pitchFamily="34" charset="0"/>
              </a:rPr>
              <a:t>"&gt;&lt;/script&gt;</a:t>
            </a:r>
            <a:br>
              <a:rPr lang="en-US" sz="1500" dirty="0">
                <a:solidFill>
                  <a:srgbClr val="009900"/>
                </a:solidFill>
              </a:rPr>
            </a:br>
            <a:r>
              <a:rPr lang="en-US" sz="1500" b="0" i="0" dirty="0">
                <a:solidFill>
                  <a:srgbClr val="009900"/>
                </a:solidFill>
                <a:effectLst/>
                <a:latin typeface="Verdana" panose="020B0604030504040204" pitchFamily="34" charset="0"/>
              </a:rPr>
              <a:t>&lt;script type="text/babel"&gt;</a:t>
            </a:r>
            <a:br>
              <a:rPr lang="en-US" sz="1500" dirty="0">
                <a:solidFill>
                  <a:srgbClr val="009900"/>
                </a:solidFill>
              </a:rPr>
            </a:br>
            <a:r>
              <a:rPr lang="en-US" sz="1500" b="0" i="0" dirty="0">
                <a:solidFill>
                  <a:srgbClr val="009900"/>
                </a:solidFill>
                <a:effectLst/>
                <a:latin typeface="Verdana" panose="020B0604030504040204" pitchFamily="34" charset="0"/>
              </a:rPr>
              <a:t>// JSX code here. Or link to separate JavaScript file that contains </a:t>
            </a:r>
            <a:br>
              <a:rPr lang="en-US" sz="1500" dirty="0">
                <a:solidFill>
                  <a:srgbClr val="009900"/>
                </a:solidFill>
              </a:rPr>
            </a:br>
            <a:r>
              <a:rPr lang="en-US" sz="1500" b="0" i="0" dirty="0">
                <a:solidFill>
                  <a:srgbClr val="009900"/>
                </a:solidFill>
                <a:effectLst/>
                <a:latin typeface="Verdana" panose="020B0604030504040204" pitchFamily="34" charset="0"/>
              </a:rPr>
              <a:t>JSX.</a:t>
            </a:r>
            <a:br>
              <a:rPr lang="en-US" sz="1500" dirty="0">
                <a:solidFill>
                  <a:srgbClr val="009900"/>
                </a:solidFill>
              </a:rPr>
            </a:br>
            <a:r>
              <a:rPr lang="en-US" sz="1500" b="0" i="0" dirty="0">
                <a:solidFill>
                  <a:srgbClr val="009900"/>
                </a:solidFill>
                <a:effectLst/>
                <a:latin typeface="Verdana" panose="020B0604030504040204" pitchFamily="34" charset="0"/>
              </a:rPr>
              <a:t>&lt;/script&gt; </a:t>
            </a:r>
            <a:br>
              <a:rPr lang="en-US" sz="1500" dirty="0">
                <a:solidFill>
                  <a:srgbClr val="009900"/>
                </a:solidFill>
              </a:rPr>
            </a:br>
            <a:r>
              <a:rPr lang="en-US" sz="1500" b="0" i="0" dirty="0">
                <a:solidFill>
                  <a:srgbClr val="009900"/>
                </a:solidFill>
                <a:effectLst/>
                <a:latin typeface="Verdana" panose="020B0604030504040204" pitchFamily="34" charset="0"/>
              </a:rPr>
              <a:t>&lt;/body&gt;</a:t>
            </a:r>
            <a:br>
              <a:rPr lang="en-US" sz="1500" dirty="0">
                <a:solidFill>
                  <a:srgbClr val="009900"/>
                </a:solidFill>
              </a:rPr>
            </a:br>
            <a:r>
              <a:rPr lang="en-US" sz="1500" b="0" i="0" dirty="0">
                <a:solidFill>
                  <a:srgbClr val="009900"/>
                </a:solidFill>
                <a:effectLst/>
                <a:latin typeface="Verdana" panose="020B0604030504040204" pitchFamily="34" charset="0"/>
              </a:rPr>
              <a:t>&lt;/html&gt;</a:t>
            </a:r>
            <a:endParaRPr lang="en-US" sz="1500" dirty="0">
              <a:solidFill>
                <a:srgbClr val="009900"/>
              </a:solidFill>
            </a:endParaRPr>
          </a:p>
        </p:txBody>
      </p:sp>
      <p:sp>
        <p:nvSpPr>
          <p:cNvPr id="4" name="Date Placeholder 3">
            <a:extLst>
              <a:ext uri="{FF2B5EF4-FFF2-40B4-BE49-F238E27FC236}">
                <a16:creationId xmlns:a16="http://schemas.microsoft.com/office/drawing/2014/main" id="{36CE3584-A2E5-F18D-1A77-4690C2B2A437}"/>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644F04B5-1470-C563-7911-27DE09BB89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111728-5D95-5092-B082-7A3BF5E0C65E}"/>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96630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E066-CB90-2532-67FB-3F19D928DAB0}"/>
              </a:ext>
            </a:extLst>
          </p:cNvPr>
          <p:cNvSpPr>
            <a:spLocks noGrp="1"/>
          </p:cNvSpPr>
          <p:nvPr>
            <p:ph type="title"/>
          </p:nvPr>
        </p:nvSpPr>
        <p:spPr/>
        <p:txBody>
          <a:bodyPr/>
          <a:lstStyle/>
          <a:p>
            <a:r>
              <a:rPr lang="en-US" dirty="0"/>
              <a:t>Completed code</a:t>
            </a:r>
          </a:p>
        </p:txBody>
      </p:sp>
      <p:sp>
        <p:nvSpPr>
          <p:cNvPr id="3" name="Content Placeholder 2">
            <a:extLst>
              <a:ext uri="{FF2B5EF4-FFF2-40B4-BE49-F238E27FC236}">
                <a16:creationId xmlns:a16="http://schemas.microsoft.com/office/drawing/2014/main" id="{3572E732-A230-A6E8-815E-91E9529EA690}"/>
              </a:ext>
            </a:extLst>
          </p:cNvPr>
          <p:cNvSpPr>
            <a:spLocks noGrp="1"/>
          </p:cNvSpPr>
          <p:nvPr>
            <p:ph idx="1"/>
          </p:nvPr>
        </p:nvSpPr>
        <p:spPr/>
        <p:txBody>
          <a:bodyPr/>
          <a:lstStyle/>
          <a:p>
            <a:r>
              <a:rPr lang="en-US" sz="600" b="0" dirty="0">
                <a:solidFill>
                  <a:schemeClr val="tx1"/>
                </a:solidFill>
                <a:effectLst/>
                <a:latin typeface="Consolas" panose="020B0609020204030204" pitchFamily="49" charset="0"/>
              </a:rPr>
              <a:t>&lt;!DOCTYPE html&gt;</a:t>
            </a:r>
          </a:p>
          <a:p>
            <a:r>
              <a:rPr lang="en-US" sz="600" b="0" dirty="0">
                <a:solidFill>
                  <a:schemeClr val="tx1"/>
                </a:solidFill>
                <a:effectLst/>
                <a:latin typeface="Consolas" panose="020B0609020204030204" pitchFamily="49" charset="0"/>
              </a:rPr>
              <a:t>&lt;html&gt; </a:t>
            </a:r>
          </a:p>
          <a:p>
            <a:r>
              <a:rPr lang="en-US" sz="600" b="0" dirty="0">
                <a:solidFill>
                  <a:schemeClr val="tx1"/>
                </a:solidFill>
                <a:effectLst/>
                <a:latin typeface="Consolas" panose="020B0609020204030204" pitchFamily="49" charset="0"/>
              </a:rPr>
              <a:t>&lt;head&gt;</a:t>
            </a:r>
          </a:p>
          <a:p>
            <a:r>
              <a:rPr lang="en-US" sz="600" b="0" dirty="0">
                <a:solidFill>
                  <a:schemeClr val="tx1"/>
                </a:solidFill>
                <a:effectLst/>
                <a:latin typeface="Consolas" panose="020B0609020204030204" pitchFamily="49" charset="0"/>
              </a:rPr>
              <a:t>&lt;meta charset="utf-8" /&gt;</a:t>
            </a:r>
          </a:p>
          <a:p>
            <a:r>
              <a:rPr lang="en-US" sz="600" b="0" dirty="0">
                <a:solidFill>
                  <a:schemeClr val="tx1"/>
                </a:solidFill>
                <a:effectLst/>
                <a:latin typeface="Consolas" panose="020B0609020204030204" pitchFamily="49" charset="0"/>
              </a:rPr>
              <a:t>&lt;title&gt;React Examples&lt;/title&gt; </a:t>
            </a:r>
          </a:p>
          <a:p>
            <a:r>
              <a:rPr lang="en-US" sz="600" b="0" dirty="0">
                <a:solidFill>
                  <a:schemeClr val="tx1"/>
                </a:solidFill>
                <a:effectLst/>
                <a:latin typeface="Consolas" panose="020B0609020204030204" pitchFamily="49" charset="0"/>
              </a:rPr>
              <a:t>&lt;/head&gt;</a:t>
            </a:r>
          </a:p>
          <a:p>
            <a:r>
              <a:rPr lang="en-US" sz="600" b="0" dirty="0">
                <a:solidFill>
                  <a:schemeClr val="tx1"/>
                </a:solidFill>
                <a:effectLst/>
                <a:latin typeface="Consolas" panose="020B0609020204030204" pitchFamily="49" charset="0"/>
              </a:rPr>
              <a:t>&lt;body&gt;</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&lt;div id="root"&gt;</a:t>
            </a:r>
          </a:p>
          <a:p>
            <a:r>
              <a:rPr lang="en-US" sz="600" b="0" dirty="0">
                <a:solidFill>
                  <a:schemeClr val="tx1"/>
                </a:solidFill>
                <a:effectLst/>
                <a:latin typeface="Consolas" panose="020B0609020204030204" pitchFamily="49" charset="0"/>
              </a:rPr>
              <a:t>    &lt;h1 </a:t>
            </a:r>
            <a:r>
              <a:rPr lang="en-US" sz="600" b="0" dirty="0" err="1">
                <a:solidFill>
                  <a:schemeClr val="tx1"/>
                </a:solidFill>
                <a:effectLst/>
                <a:latin typeface="Consolas" panose="020B0609020204030204" pitchFamily="49" charset="0"/>
              </a:rPr>
              <a:t>className</a:t>
            </a:r>
            <a:r>
              <a:rPr lang="en-US" sz="600" b="0" dirty="0">
                <a:solidFill>
                  <a:schemeClr val="tx1"/>
                </a:solidFill>
                <a:effectLst/>
                <a:latin typeface="Consolas" panose="020B0609020204030204" pitchFamily="49" charset="0"/>
              </a:rPr>
              <a:t>="fancy"&gt;Baked Salmon&lt;/h1&gt; </a:t>
            </a:r>
          </a:p>
          <a:p>
            <a:r>
              <a:rPr lang="en-US" sz="600" b="0" dirty="0">
                <a:solidFill>
                  <a:schemeClr val="tx1"/>
                </a:solidFill>
                <a:effectLst/>
                <a:latin typeface="Consolas" panose="020B0609020204030204" pitchFamily="49" charset="0"/>
              </a:rPr>
              <a:t>   &lt;!--&lt;h1&gt;{title}&lt;/h1&gt;--&gt;</a:t>
            </a:r>
          </a:p>
          <a:p>
            <a:r>
              <a:rPr lang="en-US" sz="600" b="0" dirty="0">
                <a:solidFill>
                  <a:schemeClr val="tx1"/>
                </a:solidFill>
                <a:effectLst/>
                <a:latin typeface="Consolas" panose="020B0609020204030204" pitchFamily="49" charset="0"/>
              </a:rPr>
              <a:t>   &lt;h1&gt;{"Hello" + title}&lt;/h1&gt;</a:t>
            </a:r>
          </a:p>
          <a:p>
            <a:r>
              <a:rPr lang="en-US" sz="600" b="0" dirty="0">
                <a:solidFill>
                  <a:schemeClr val="tx1"/>
                </a:solidFill>
                <a:effectLst/>
                <a:latin typeface="Consolas" panose="020B0609020204030204" pitchFamily="49" charset="0"/>
              </a:rPr>
              <a:t>&lt;/div&gt;</a:t>
            </a:r>
          </a:p>
          <a:p>
            <a:r>
              <a:rPr lang="en-US" sz="600" b="0" dirty="0">
                <a:solidFill>
                  <a:schemeClr val="tx1"/>
                </a:solidFill>
                <a:effectLst/>
                <a:latin typeface="Consolas" panose="020B0609020204030204" pitchFamily="49" charset="0"/>
              </a:rPr>
              <a:t>&lt;!-- React Library &amp; React DOM --&gt;</a:t>
            </a:r>
          </a:p>
          <a:p>
            <a:r>
              <a:rPr lang="en-US" sz="600" b="0" dirty="0">
                <a:solidFill>
                  <a:schemeClr val="tx1"/>
                </a:solidFill>
                <a:effectLst/>
                <a:latin typeface="Consolas" panose="020B0609020204030204" pitchFamily="49" charset="0"/>
              </a:rPr>
              <a:t>&lt;script</a:t>
            </a:r>
          </a:p>
          <a:p>
            <a:r>
              <a:rPr lang="en-US" sz="600" b="0" dirty="0" err="1">
                <a:solidFill>
                  <a:schemeClr val="tx1"/>
                </a:solidFill>
                <a:effectLst/>
                <a:latin typeface="Consolas" panose="020B0609020204030204" pitchFamily="49" charset="0"/>
              </a:rPr>
              <a:t>src</a:t>
            </a:r>
            <a:r>
              <a:rPr lang="en-US" sz="600" b="0" dirty="0">
                <a:solidFill>
                  <a:schemeClr val="tx1"/>
                </a:solidFill>
                <a:effectLst/>
                <a:latin typeface="Consolas" panose="020B0609020204030204" pitchFamily="49" charset="0"/>
              </a:rPr>
              <a:t>="https://unpkg.com/react@16.8.6/</a:t>
            </a:r>
            <a:r>
              <a:rPr lang="en-US" sz="600" b="0" dirty="0" err="1">
                <a:solidFill>
                  <a:schemeClr val="tx1"/>
                </a:solidFill>
                <a:effectLst/>
                <a:latin typeface="Consolas" panose="020B0609020204030204" pitchFamily="49" charset="0"/>
              </a:rPr>
              <a:t>umd</a:t>
            </a:r>
            <a:r>
              <a:rPr lang="en-US" sz="600" b="0" dirty="0">
                <a:solidFill>
                  <a:schemeClr val="tx1"/>
                </a:solidFill>
                <a:effectLst/>
                <a:latin typeface="Consolas" panose="020B0609020204030204" pitchFamily="49" charset="0"/>
              </a:rPr>
              <a:t>/react.development.js"&gt;&lt;/script&gt; </a:t>
            </a:r>
          </a:p>
          <a:p>
            <a:r>
              <a:rPr lang="en-US" sz="600" b="0" dirty="0">
                <a:solidFill>
                  <a:schemeClr val="tx1"/>
                </a:solidFill>
                <a:effectLst/>
                <a:latin typeface="Consolas" panose="020B0609020204030204" pitchFamily="49" charset="0"/>
              </a:rPr>
              <a:t>&lt;script </a:t>
            </a:r>
            <a:r>
              <a:rPr lang="en-US" sz="600" b="0" dirty="0" err="1">
                <a:solidFill>
                  <a:schemeClr val="tx1"/>
                </a:solidFill>
                <a:effectLst/>
                <a:latin typeface="Consolas" panose="020B0609020204030204" pitchFamily="49" charset="0"/>
              </a:rPr>
              <a:t>src</a:t>
            </a:r>
            <a:r>
              <a:rPr lang="en-US" sz="600" b="0" dirty="0">
                <a:solidFill>
                  <a:schemeClr val="tx1"/>
                </a:solidFill>
                <a:effectLst/>
                <a:latin typeface="Consolas" panose="020B0609020204030204" pitchFamily="49" charset="0"/>
              </a:rPr>
              <a:t>="https://unpkg.com/react-dom@16.8.6/</a:t>
            </a:r>
            <a:r>
              <a:rPr lang="en-US" sz="600" b="0" dirty="0" err="1">
                <a:solidFill>
                  <a:schemeClr val="tx1"/>
                </a:solidFill>
                <a:effectLst/>
                <a:latin typeface="Consolas" panose="020B0609020204030204" pitchFamily="49" charset="0"/>
              </a:rPr>
              <a:t>umd</a:t>
            </a:r>
            <a:r>
              <a:rPr lang="en-US" sz="600" b="0" dirty="0">
                <a:solidFill>
                  <a:schemeClr val="tx1"/>
                </a:solidFill>
                <a:effectLst/>
                <a:latin typeface="Consolas" panose="020B0609020204030204" pitchFamily="49" charset="0"/>
              </a:rPr>
              <a:t>/react-</a:t>
            </a:r>
          </a:p>
          <a:p>
            <a:r>
              <a:rPr lang="en-US" sz="600" b="0" dirty="0">
                <a:solidFill>
                  <a:schemeClr val="tx1"/>
                </a:solidFill>
                <a:effectLst/>
                <a:latin typeface="Consolas" panose="020B0609020204030204" pitchFamily="49" charset="0"/>
              </a:rPr>
              <a:t>dom.development.js"&gt;&lt;/script&gt; </a:t>
            </a:r>
          </a:p>
          <a:p>
            <a:r>
              <a:rPr lang="en-US" sz="600" b="0" dirty="0">
                <a:solidFill>
                  <a:schemeClr val="tx1"/>
                </a:solidFill>
                <a:effectLst/>
                <a:latin typeface="Consolas" panose="020B0609020204030204" pitchFamily="49" charset="0"/>
              </a:rPr>
              <a:t>&lt;script</a:t>
            </a:r>
          </a:p>
          <a:p>
            <a:r>
              <a:rPr lang="en-US" sz="600" b="0" dirty="0" err="1">
                <a:solidFill>
                  <a:schemeClr val="tx1"/>
                </a:solidFill>
                <a:effectLst/>
                <a:latin typeface="Consolas" panose="020B0609020204030204" pitchFamily="49" charset="0"/>
              </a:rPr>
              <a:t>src</a:t>
            </a:r>
            <a:r>
              <a:rPr lang="en-US" sz="600" b="0" dirty="0">
                <a:solidFill>
                  <a:schemeClr val="tx1"/>
                </a:solidFill>
                <a:effectLst/>
                <a:latin typeface="Consolas" panose="020B0609020204030204" pitchFamily="49" charset="0"/>
              </a:rPr>
              <a:t>="https://unpkg.com/@babel/standalone/babel.min.js"&gt;&lt;/script&gt;</a:t>
            </a:r>
          </a:p>
          <a:p>
            <a:r>
              <a:rPr lang="en-US" sz="600" b="0" dirty="0">
                <a:solidFill>
                  <a:schemeClr val="tx1"/>
                </a:solidFill>
                <a:effectLst/>
                <a:latin typeface="Consolas" panose="020B0609020204030204" pitchFamily="49" charset="0"/>
              </a:rPr>
              <a:t>&lt;script type="text/babel"&gt;</a:t>
            </a:r>
          </a:p>
          <a:p>
            <a:r>
              <a:rPr lang="en-US" sz="600" b="0" dirty="0">
                <a:solidFill>
                  <a:schemeClr val="tx1"/>
                </a:solidFill>
                <a:effectLst/>
                <a:latin typeface="Consolas" panose="020B0609020204030204" pitchFamily="49" charset="0"/>
              </a:rPr>
              <a:t>// JSX code here. Or link to separate JavaScript file that contains JSX.</a:t>
            </a:r>
          </a:p>
          <a:p>
            <a:r>
              <a:rPr lang="en-US" sz="600" b="0" dirty="0" err="1">
                <a:solidFill>
                  <a:schemeClr val="tx1"/>
                </a:solidFill>
                <a:effectLst/>
                <a:latin typeface="Consolas" panose="020B0609020204030204" pitchFamily="49" charset="0"/>
              </a:rPr>
              <a:t>React.createElement</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IngredientsList</a:t>
            </a:r>
            <a:r>
              <a:rPr lang="en-US" sz="600" b="0" dirty="0">
                <a:solidFill>
                  <a:schemeClr val="tx1"/>
                </a:solidFill>
                <a:effectLst/>
                <a:latin typeface="Consolas" panose="020B0609020204030204" pitchFamily="49" charset="0"/>
              </a:rPr>
              <a:t>, {list:</a:t>
            </a:r>
          </a:p>
          <a:p>
            <a:r>
              <a:rPr lang="en-US" sz="600" b="0" dirty="0">
                <a:solidFill>
                  <a:schemeClr val="tx1"/>
                </a:solidFill>
                <a:effectLst/>
                <a:latin typeface="Consolas" panose="020B0609020204030204" pitchFamily="49" charset="0"/>
              </a:rPr>
              <a:t>    [&lt;</a:t>
            </a:r>
            <a:r>
              <a:rPr lang="en-US" sz="600" b="0" dirty="0" err="1">
                <a:solidFill>
                  <a:schemeClr val="tx1"/>
                </a:solidFill>
                <a:effectLst/>
                <a:latin typeface="Consolas" panose="020B0609020204030204" pitchFamily="49" charset="0"/>
              </a:rPr>
              <a:t>ul</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        &lt;li&gt;1 </a:t>
            </a:r>
            <a:r>
              <a:rPr lang="en-US" sz="600" b="0" dirty="0" err="1">
                <a:solidFill>
                  <a:schemeClr val="tx1"/>
                </a:solidFill>
                <a:effectLst/>
                <a:latin typeface="Consolas" panose="020B0609020204030204" pitchFamily="49" charset="0"/>
              </a:rPr>
              <a:t>lb</a:t>
            </a:r>
            <a:r>
              <a:rPr lang="en-US" sz="600" b="0" dirty="0">
                <a:solidFill>
                  <a:schemeClr val="tx1"/>
                </a:solidFill>
                <a:effectLst/>
                <a:latin typeface="Consolas" panose="020B0609020204030204" pitchFamily="49" charset="0"/>
              </a:rPr>
              <a:t> Salmon&lt;/li&gt;</a:t>
            </a:r>
          </a:p>
          <a:p>
            <a:r>
              <a:rPr lang="en-US" sz="600" b="0" dirty="0">
                <a:solidFill>
                  <a:schemeClr val="tx1"/>
                </a:solidFill>
                <a:effectLst/>
                <a:latin typeface="Consolas" panose="020B0609020204030204" pitchFamily="49" charset="0"/>
              </a:rPr>
              <a:t>        &lt;li&gt;1 cup Pine Nuts&lt;/li&gt;</a:t>
            </a:r>
          </a:p>
          <a:p>
            <a:r>
              <a:rPr lang="en-US" sz="600" b="0" dirty="0">
                <a:solidFill>
                  <a:schemeClr val="tx1"/>
                </a:solidFill>
                <a:effectLst/>
                <a:latin typeface="Consolas" panose="020B0609020204030204" pitchFamily="49" charset="0"/>
              </a:rPr>
              <a:t>        &lt;li&gt;2 cups Butter Lettuce&lt;/li&gt;</a:t>
            </a:r>
          </a:p>
          <a:p>
            <a:r>
              <a:rPr lang="en-US" sz="600" b="0" dirty="0">
                <a:solidFill>
                  <a:schemeClr val="tx1"/>
                </a:solidFill>
                <a:effectLst/>
                <a:latin typeface="Consolas" panose="020B0609020204030204" pitchFamily="49" charset="0"/>
              </a:rPr>
              <a:t>        &lt;li&gt;1 Yellow Squash&lt;/li&gt;</a:t>
            </a:r>
          </a:p>
          <a:p>
            <a:r>
              <a:rPr lang="en-US" sz="600" b="0" dirty="0">
                <a:solidFill>
                  <a:schemeClr val="tx1"/>
                </a:solidFill>
                <a:effectLst/>
                <a:latin typeface="Consolas" panose="020B0609020204030204" pitchFamily="49" charset="0"/>
              </a:rPr>
              <a:t>        &lt;li&gt;1/2 cup Olive Oil&lt;/li&gt;</a:t>
            </a:r>
          </a:p>
          <a:p>
            <a:r>
              <a:rPr lang="en-US" sz="600" b="0" dirty="0">
                <a:solidFill>
                  <a:schemeClr val="tx1"/>
                </a:solidFill>
                <a:effectLst/>
                <a:latin typeface="Consolas" panose="020B0609020204030204" pitchFamily="49" charset="0"/>
              </a:rPr>
              <a:t>        &lt;li&gt;3 Cloves of Garlic&lt;/li&gt;</a:t>
            </a:r>
          </a:p>
          <a:p>
            <a:r>
              <a:rPr lang="en-US" sz="600" b="0" dirty="0">
                <a:solidFill>
                  <a:schemeClr val="tx1"/>
                </a:solidFill>
                <a:effectLst/>
                <a:latin typeface="Consolas" panose="020B0609020204030204" pitchFamily="49" charset="0"/>
              </a:rPr>
              <a:t>        &lt;/</a:t>
            </a:r>
            <a:r>
              <a:rPr lang="en-US" sz="600" b="0" dirty="0" err="1">
                <a:solidFill>
                  <a:schemeClr val="tx1"/>
                </a:solidFill>
                <a:effectLst/>
                <a:latin typeface="Consolas" panose="020B0609020204030204" pitchFamily="49" charset="0"/>
              </a:rPr>
              <a:t>ul</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&lt;h1&gt;{</a:t>
            </a:r>
            <a:r>
              <a:rPr lang="en-US" sz="600" b="0" dirty="0" err="1">
                <a:solidFill>
                  <a:schemeClr val="tx1"/>
                </a:solidFill>
                <a:effectLst/>
                <a:latin typeface="Consolas" panose="020B0609020204030204" pitchFamily="49" charset="0"/>
              </a:rPr>
              <a:t>title.toLowerCase</a:t>
            </a:r>
            <a:r>
              <a:rPr lang="en-US" sz="600" b="0" dirty="0">
                <a:solidFill>
                  <a:schemeClr val="tx1"/>
                </a:solidFill>
                <a:effectLst/>
                <a:latin typeface="Consolas" panose="020B0609020204030204" pitchFamily="49" charset="0"/>
              </a:rPr>
              <a:t>().replace}&lt;/h1&gt; </a:t>
            </a:r>
          </a:p>
          <a:p>
            <a:r>
              <a:rPr lang="en-US" sz="600" b="0" dirty="0">
                <a:solidFill>
                  <a:schemeClr val="tx1"/>
                </a:solidFill>
                <a:effectLst/>
                <a:latin typeface="Consolas" panose="020B0609020204030204" pitchFamily="49" charset="0"/>
              </a:rPr>
              <a:t>function </a:t>
            </a:r>
            <a:r>
              <a:rPr lang="en-US" sz="600" b="0" dirty="0" err="1">
                <a:solidFill>
                  <a:schemeClr val="tx1"/>
                </a:solidFill>
                <a:effectLst/>
                <a:latin typeface="Consolas" panose="020B0609020204030204" pitchFamily="49" charset="0"/>
              </a:rPr>
              <a:t>appendTitle</a:t>
            </a:r>
            <a:r>
              <a:rPr lang="en-US" sz="600" b="0" dirty="0">
                <a:solidFill>
                  <a:schemeClr val="tx1"/>
                </a:solidFill>
                <a:effectLst/>
                <a:latin typeface="Consolas" panose="020B0609020204030204" pitchFamily="49" charset="0"/>
              </a:rPr>
              <a:t>({  title })  {</a:t>
            </a:r>
          </a:p>
          <a:p>
            <a:r>
              <a:rPr lang="en-US" sz="600" b="0" dirty="0">
                <a:solidFill>
                  <a:schemeClr val="tx1"/>
                </a:solidFill>
                <a:effectLst/>
                <a:latin typeface="Consolas" panose="020B0609020204030204" pitchFamily="49" charset="0"/>
              </a:rPr>
              <a:t>console.log(`${title} is great!`); </a:t>
            </a:r>
          </a:p>
          <a:p>
            <a:r>
              <a:rPr lang="en-US" sz="600" b="0" dirty="0">
                <a:solidFill>
                  <a:schemeClr val="tx1"/>
                </a:solidFill>
                <a:effectLst/>
                <a:latin typeface="Consolas" panose="020B0609020204030204" pitchFamily="49" charset="0"/>
              </a:rPr>
              <a:t>}</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&lt;</a:t>
            </a:r>
            <a:r>
              <a:rPr lang="en-US" sz="600" b="0" dirty="0" err="1">
                <a:solidFill>
                  <a:schemeClr val="tx1"/>
                </a:solidFill>
                <a:effectLst/>
                <a:latin typeface="Consolas" panose="020B0609020204030204" pitchFamily="49" charset="0"/>
              </a:rPr>
              <a:t>ul</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props.ingredients.map</a:t>
            </a:r>
            <a:r>
              <a:rPr lang="en-US" sz="600" b="0" dirty="0">
                <a:solidFill>
                  <a:schemeClr val="tx1"/>
                </a:solidFill>
                <a:effectLst/>
                <a:latin typeface="Consolas" panose="020B0609020204030204" pitchFamily="49" charset="0"/>
              </a:rPr>
              <a:t>((ingredient,  </a:t>
            </a:r>
            <a:r>
              <a:rPr lang="en-US" sz="600" b="0" dirty="0" err="1">
                <a:solidFill>
                  <a:schemeClr val="tx1"/>
                </a:solidFill>
                <a:effectLst/>
                <a:latin typeface="Consolas" panose="020B0609020204030204" pitchFamily="49" charset="0"/>
              </a:rPr>
              <a:t>i</a:t>
            </a:r>
            <a:r>
              <a:rPr lang="en-US" sz="600" b="0" dirty="0">
                <a:solidFill>
                  <a:schemeClr val="tx1"/>
                </a:solidFill>
                <a:effectLst/>
                <a:latin typeface="Consolas" panose="020B0609020204030204" pitchFamily="49" charset="0"/>
              </a:rPr>
              <a:t>)  =&gt; ( </a:t>
            </a:r>
          </a:p>
          <a:p>
            <a:r>
              <a:rPr lang="en-US" sz="600" b="0" dirty="0">
                <a:solidFill>
                  <a:schemeClr val="tx1"/>
                </a:solidFill>
                <a:effectLst/>
                <a:latin typeface="Consolas" panose="020B0609020204030204" pitchFamily="49" charset="0"/>
              </a:rPr>
              <a:t>&lt;li key="{</a:t>
            </a:r>
            <a:r>
              <a:rPr lang="en-US" sz="600" b="0" dirty="0" err="1">
                <a:solidFill>
                  <a:schemeClr val="tx1"/>
                </a:solidFill>
                <a:effectLst/>
                <a:latin typeface="Consolas" panose="020B0609020204030204" pitchFamily="49" charset="0"/>
              </a:rPr>
              <a:t>i</a:t>
            </a:r>
            <a:r>
              <a:rPr lang="en-US" sz="600" b="0" dirty="0">
                <a:solidFill>
                  <a:schemeClr val="tx1"/>
                </a:solidFill>
                <a:effectLst/>
                <a:latin typeface="Consolas" panose="020B0609020204030204" pitchFamily="49" charset="0"/>
              </a:rPr>
              <a:t>}"&gt;{ingredient}&lt;/li&gt;</a:t>
            </a:r>
          </a:p>
          <a:p>
            <a:r>
              <a:rPr lang="en-US" sz="600" b="0" dirty="0">
                <a:solidFill>
                  <a:schemeClr val="tx1"/>
                </a:solidFill>
                <a:effectLst/>
                <a:latin typeface="Consolas" panose="020B0609020204030204" pitchFamily="49" charset="0"/>
              </a:rPr>
              <a:t>))} </a:t>
            </a:r>
          </a:p>
          <a:p>
            <a:r>
              <a:rPr lang="en-US" sz="600" b="0" dirty="0">
                <a:solidFill>
                  <a:schemeClr val="tx1"/>
                </a:solidFill>
                <a:effectLst/>
                <a:latin typeface="Consolas" panose="020B0609020204030204" pitchFamily="49" charset="0"/>
              </a:rPr>
              <a:t>&lt;/</a:t>
            </a:r>
            <a:r>
              <a:rPr lang="en-US" sz="600" b="0" dirty="0" err="1">
                <a:solidFill>
                  <a:schemeClr val="tx1"/>
                </a:solidFill>
                <a:effectLst/>
                <a:latin typeface="Consolas" panose="020B0609020204030204" pitchFamily="49" charset="0"/>
              </a:rPr>
              <a:t>ul</a:t>
            </a:r>
            <a:r>
              <a:rPr lang="en-US" sz="600" b="0" dirty="0">
                <a:solidFill>
                  <a:schemeClr val="tx1"/>
                </a:solidFill>
                <a:effectLst/>
                <a:latin typeface="Consolas" panose="020B0609020204030204" pitchFamily="49" charset="0"/>
              </a:rPr>
              <a:t>&gt;</a:t>
            </a:r>
          </a:p>
          <a:p>
            <a:r>
              <a:rPr lang="en-US" sz="600" b="0" dirty="0">
                <a:solidFill>
                  <a:schemeClr val="tx1"/>
                </a:solidFill>
                <a:effectLst/>
                <a:latin typeface="Consolas" panose="020B0609020204030204" pitchFamily="49" charset="0"/>
              </a:rPr>
              <a:t>&lt;/script&gt; </a:t>
            </a:r>
          </a:p>
          <a:p>
            <a:r>
              <a:rPr lang="en-US" sz="600" b="0" dirty="0">
                <a:solidFill>
                  <a:schemeClr val="tx1"/>
                </a:solidFill>
                <a:effectLst/>
                <a:latin typeface="Consolas" panose="020B0609020204030204" pitchFamily="49" charset="0"/>
              </a:rPr>
              <a:t>&lt;/body&gt;</a:t>
            </a:r>
          </a:p>
          <a:p>
            <a:r>
              <a:rPr lang="en-US" sz="600" b="0" dirty="0">
                <a:solidFill>
                  <a:schemeClr val="tx1"/>
                </a:solidFill>
                <a:effectLst/>
                <a:latin typeface="Consolas" panose="020B0609020204030204" pitchFamily="49" charset="0"/>
              </a:rPr>
              <a:t>&lt;/html&gt;</a:t>
            </a:r>
          </a:p>
          <a:p>
            <a:endParaRPr lang="en-US" dirty="0"/>
          </a:p>
        </p:txBody>
      </p:sp>
      <p:sp>
        <p:nvSpPr>
          <p:cNvPr id="4" name="Date Placeholder 3">
            <a:extLst>
              <a:ext uri="{FF2B5EF4-FFF2-40B4-BE49-F238E27FC236}">
                <a16:creationId xmlns:a16="http://schemas.microsoft.com/office/drawing/2014/main" id="{C8380BFF-3560-B3E7-E17C-0CB97FE0A093}"/>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75B0847B-1A34-12A0-0E24-F6B37BECEF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03BF51-FA5F-65D0-A5DC-6903EA2E2F34}"/>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99317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E2FE-7101-5833-2BA9-644508C6E747}"/>
              </a:ext>
            </a:extLst>
          </p:cNvPr>
          <p:cNvSpPr>
            <a:spLocks noGrp="1"/>
          </p:cNvSpPr>
          <p:nvPr>
            <p:ph type="title"/>
          </p:nvPr>
        </p:nvSpPr>
        <p:spPr/>
        <p:txBody>
          <a:bodyPr/>
          <a:lstStyle/>
          <a:p>
            <a:r>
              <a:rPr lang="en-US" dirty="0"/>
              <a:t>Output</a:t>
            </a:r>
          </a:p>
        </p:txBody>
      </p:sp>
      <p:pic>
        <p:nvPicPr>
          <p:cNvPr id="8" name="Content Placeholder 7">
            <a:extLst>
              <a:ext uri="{FF2B5EF4-FFF2-40B4-BE49-F238E27FC236}">
                <a16:creationId xmlns:a16="http://schemas.microsoft.com/office/drawing/2014/main" id="{1685C877-777D-BBCB-C3A4-D2B4BB79EF55}"/>
              </a:ext>
            </a:extLst>
          </p:cNvPr>
          <p:cNvPicPr>
            <a:picLocks noGrp="1" noChangeAspect="1"/>
          </p:cNvPicPr>
          <p:nvPr>
            <p:ph idx="1"/>
          </p:nvPr>
        </p:nvPicPr>
        <p:blipFill>
          <a:blip r:embed="rId2"/>
          <a:stretch>
            <a:fillRect/>
          </a:stretch>
        </p:blipFill>
        <p:spPr>
          <a:xfrm>
            <a:off x="914400" y="914400"/>
            <a:ext cx="8229600" cy="5029200"/>
          </a:xfrm>
        </p:spPr>
      </p:pic>
      <p:sp>
        <p:nvSpPr>
          <p:cNvPr id="4" name="Date Placeholder 3">
            <a:extLst>
              <a:ext uri="{FF2B5EF4-FFF2-40B4-BE49-F238E27FC236}">
                <a16:creationId xmlns:a16="http://schemas.microsoft.com/office/drawing/2014/main" id="{C38BCDB7-576B-3949-CF4D-31BEAC3379EF}"/>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6B92DC3C-5D67-DBA3-F512-870D8E18EF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268FB0-20E8-5AFB-002E-DD9DCEDC1CFD}"/>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36685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FE1C-E1C9-B590-96DC-A7BD90BF87CD}"/>
              </a:ext>
            </a:extLst>
          </p:cNvPr>
          <p:cNvSpPr>
            <a:spLocks noGrp="1"/>
          </p:cNvSpPr>
          <p:nvPr>
            <p:ph type="title"/>
          </p:nvPr>
        </p:nvSpPr>
        <p:spPr/>
        <p:txBody>
          <a:bodyPr/>
          <a:lstStyle/>
          <a:p>
            <a:br>
              <a:rPr lang="en-US" b="1" i="0" dirty="0">
                <a:solidFill>
                  <a:schemeClr val="tx1"/>
                </a:solidFill>
                <a:effectLst/>
                <a:latin typeface="Verdana" panose="020B0604030504040204" pitchFamily="34" charset="0"/>
              </a:rPr>
            </a:br>
            <a:r>
              <a:rPr lang="en-US" b="1" i="0" dirty="0">
                <a:solidFill>
                  <a:srgbClr val="009900"/>
                </a:solidFill>
                <a:effectLst/>
                <a:latin typeface="Verdana" panose="020B0604030504040204" pitchFamily="34" charset="0"/>
              </a:rPr>
              <a:t>React With JXS </a:t>
            </a:r>
            <a:br>
              <a:rPr lang="en-US" b="1" i="0" dirty="0">
                <a:solidFill>
                  <a:srgbClr val="FFFFFF"/>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E450BF98-40FC-B3FC-F5C3-26901E17F5D4}"/>
              </a:ext>
            </a:extLst>
          </p:cNvPr>
          <p:cNvSpPr>
            <a:spLocks noGrp="1"/>
          </p:cNvSpPr>
          <p:nvPr>
            <p:ph idx="1"/>
          </p:nvPr>
        </p:nvSpPr>
        <p:spPr/>
        <p:txBody>
          <a:bodyPr/>
          <a:lstStyle/>
          <a:p>
            <a:pPr algn="l"/>
            <a:r>
              <a:rPr lang="en-US" sz="2000" b="0" i="0" dirty="0">
                <a:solidFill>
                  <a:srgbClr val="009900"/>
                </a:solidFill>
                <a:effectLst/>
                <a:latin typeface="Verdana" panose="020B0604030504040204" pitchFamily="34" charset="0"/>
              </a:rPr>
              <a:t>The way we make things more efficient in our React applications is to use JSX.</a:t>
            </a:r>
          </a:p>
          <a:p>
            <a:pPr algn="l"/>
            <a:r>
              <a:rPr lang="en-US" sz="2000" b="0" i="0" dirty="0">
                <a:solidFill>
                  <a:srgbClr val="009900"/>
                </a:solidFill>
                <a:effectLst/>
                <a:latin typeface="Verdana" panose="020B0604030504040204" pitchFamily="34" charset="0"/>
              </a:rPr>
              <a:t>JSX is a JavaScript extension that allows us to define React elements using syntax that looks similar to HTML. We are going to discuss how to use JSX to construct a React application.</a:t>
            </a:r>
          </a:p>
          <a:p>
            <a:pPr algn="l"/>
            <a:r>
              <a:rPr lang="en-US" sz="2000" b="0" i="0" dirty="0">
                <a:solidFill>
                  <a:srgbClr val="009900"/>
                </a:solidFill>
                <a:effectLst/>
                <a:latin typeface="Verdana" panose="020B0604030504040204" pitchFamily="34" charset="0"/>
              </a:rPr>
              <a:t>React Elements as JSX</a:t>
            </a:r>
            <a:br>
              <a:rPr lang="en-US" sz="2000" b="0" i="0" dirty="0">
                <a:solidFill>
                  <a:srgbClr val="009900"/>
                </a:solidFill>
                <a:effectLst/>
                <a:latin typeface="Verdana" panose="020B0604030504040204" pitchFamily="34" charset="0"/>
              </a:rPr>
            </a:br>
            <a:r>
              <a:rPr lang="en-US" sz="2000" b="0" i="0" dirty="0">
                <a:solidFill>
                  <a:srgbClr val="009900"/>
                </a:solidFill>
                <a:effectLst/>
                <a:latin typeface="Verdana" panose="020B0604030504040204" pitchFamily="34" charset="0"/>
              </a:rPr>
              <a:t>Facebook’s React team released JSX when they released React to provide a concise syntax for creating complex DOM trees with attributes. They also hoped to make React more readable like HTML and XML. In JSX, an element’s type is specified with a tag. </a:t>
            </a:r>
          </a:p>
          <a:p>
            <a:pPr algn="l"/>
            <a:r>
              <a:rPr lang="en-US" sz="2000" b="0" i="0" dirty="0">
                <a:solidFill>
                  <a:srgbClr val="009900"/>
                </a:solidFill>
                <a:effectLst/>
                <a:latin typeface="Verdana" panose="020B0604030504040204" pitchFamily="34" charset="0"/>
              </a:rPr>
              <a:t>The tag’s attributes represent the properties. </a:t>
            </a:r>
          </a:p>
          <a:p>
            <a:pPr algn="l"/>
            <a:r>
              <a:rPr lang="en-US" sz="2000" b="0" i="0" dirty="0">
                <a:solidFill>
                  <a:srgbClr val="009900"/>
                </a:solidFill>
                <a:effectLst/>
                <a:latin typeface="Verdana" panose="020B0604030504040204" pitchFamily="34" charset="0"/>
              </a:rPr>
              <a:t>The element’s children can be added between the opening and closing tags.</a:t>
            </a:r>
            <a:br>
              <a:rPr lang="en-US" sz="2000" b="0" i="0" dirty="0">
                <a:solidFill>
                  <a:srgbClr val="009900"/>
                </a:solidFill>
                <a:effectLst/>
                <a:latin typeface="Verdana" panose="020B0604030504040204" pitchFamily="34" charset="0"/>
              </a:rPr>
            </a:br>
            <a:r>
              <a:rPr lang="en-US" sz="2000" b="0" i="0" dirty="0">
                <a:solidFill>
                  <a:srgbClr val="009900"/>
                </a:solidFill>
                <a:effectLst/>
                <a:latin typeface="Verdana" panose="020B0604030504040204" pitchFamily="34" charset="0"/>
              </a:rPr>
              <a:t>You can also add other JSX elements as children. </a:t>
            </a:r>
          </a:p>
          <a:p>
            <a:endParaRPr lang="en-US" dirty="0"/>
          </a:p>
        </p:txBody>
      </p:sp>
      <p:sp>
        <p:nvSpPr>
          <p:cNvPr id="4" name="Date Placeholder 3">
            <a:extLst>
              <a:ext uri="{FF2B5EF4-FFF2-40B4-BE49-F238E27FC236}">
                <a16:creationId xmlns:a16="http://schemas.microsoft.com/office/drawing/2014/main" id="{AFC5D134-2190-4AE9-DE08-56F5EAA92A97}"/>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65823AE0-C672-00E4-9777-AB8C4A35DA1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DFE6D5B-1218-E19E-2C1E-ACC4C3B5F0BA}"/>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78118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7711-FF17-F4A2-6465-269255134807}"/>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B29BBFD7-0BE4-546D-06B3-6E24C7EBA92A}"/>
              </a:ext>
            </a:extLst>
          </p:cNvPr>
          <p:cNvPicPr>
            <a:picLocks noGrp="1" noChangeAspect="1"/>
          </p:cNvPicPr>
          <p:nvPr>
            <p:ph idx="1"/>
          </p:nvPr>
        </p:nvPicPr>
        <p:blipFill>
          <a:blip r:embed="rId2"/>
          <a:stretch>
            <a:fillRect/>
          </a:stretch>
        </p:blipFill>
        <p:spPr>
          <a:xfrm>
            <a:off x="1066800" y="2438400"/>
            <a:ext cx="7924800" cy="1524000"/>
          </a:xfrm>
        </p:spPr>
      </p:pic>
      <p:sp>
        <p:nvSpPr>
          <p:cNvPr id="4" name="Date Placeholder 3">
            <a:extLst>
              <a:ext uri="{FF2B5EF4-FFF2-40B4-BE49-F238E27FC236}">
                <a16:creationId xmlns:a16="http://schemas.microsoft.com/office/drawing/2014/main" id="{2435E99E-59F9-8D3D-A217-B2E15C35CA16}"/>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29E807B1-2386-3D8C-C6D2-7C544E9D38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90D1F6-D217-53DC-41BB-F0F9D8D0B949}"/>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92042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24AF-21DB-CA94-DC4C-486B9E80DF67}"/>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Recipes as JSX</a:t>
            </a:r>
            <a:endParaRPr lang="en-US" dirty="0"/>
          </a:p>
        </p:txBody>
      </p:sp>
      <p:sp>
        <p:nvSpPr>
          <p:cNvPr id="3" name="Content Placeholder 2">
            <a:extLst>
              <a:ext uri="{FF2B5EF4-FFF2-40B4-BE49-F238E27FC236}">
                <a16:creationId xmlns:a16="http://schemas.microsoft.com/office/drawing/2014/main" id="{DD03552B-D7DA-1DA1-B506-4209C6BB6425}"/>
              </a:ext>
            </a:extLst>
          </p:cNvPr>
          <p:cNvSpPr>
            <a:spLocks noGrp="1"/>
          </p:cNvSpPr>
          <p:nvPr>
            <p:ph idx="1"/>
          </p:nvPr>
        </p:nvSpPr>
        <p:spPr/>
        <p:txBody>
          <a:bodyPr/>
          <a:lstStyle/>
          <a:p>
            <a:r>
              <a:rPr lang="en-US" b="0" i="0" dirty="0">
                <a:solidFill>
                  <a:srgbClr val="009900"/>
                </a:solidFill>
                <a:effectLst/>
                <a:latin typeface="Verdana" panose="020B0604030504040204" pitchFamily="34" charset="0"/>
              </a:rPr>
              <a:t>JSX provides us with a nice, clean way to express React elements in our code that makes sense to us and is immediately readable by developers. </a:t>
            </a:r>
          </a:p>
          <a:p>
            <a:r>
              <a:rPr lang="en-US" b="1" i="0" dirty="0">
                <a:solidFill>
                  <a:srgbClr val="009900"/>
                </a:solidFill>
                <a:effectLst/>
                <a:latin typeface="Verdana" panose="020B0604030504040204" pitchFamily="34" charset="0"/>
              </a:rPr>
              <a:t>The drawback of JSX is that it is not readable by the browser. Before our code can be interpreted by the browser, it needs to be converted from JSX into JavaScript.</a:t>
            </a:r>
            <a:endParaRPr lang="en-US" dirty="0">
              <a:solidFill>
                <a:srgbClr val="009900"/>
              </a:solidFill>
            </a:endParaRPr>
          </a:p>
        </p:txBody>
      </p:sp>
      <p:sp>
        <p:nvSpPr>
          <p:cNvPr id="4" name="Date Placeholder 3">
            <a:extLst>
              <a:ext uri="{FF2B5EF4-FFF2-40B4-BE49-F238E27FC236}">
                <a16:creationId xmlns:a16="http://schemas.microsoft.com/office/drawing/2014/main" id="{12D0E0AE-A8D9-C7EF-4573-7F5268F3C1FF}"/>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6EFFE4E1-4FD1-3885-7E2A-7E53631699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C3AB07-9D8F-99AD-1ED8-17E2CFF0DABF}"/>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61222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FF72-DADF-0C7B-C956-AA9DD3177F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E74B42-15BB-9A79-180C-1C897436F228}"/>
              </a:ext>
            </a:extLst>
          </p:cNvPr>
          <p:cNvSpPr>
            <a:spLocks noGrp="1"/>
          </p:cNvSpPr>
          <p:nvPr>
            <p:ph idx="1"/>
          </p:nvPr>
        </p:nvSpPr>
        <p:spPr/>
        <p:txBody>
          <a:bodyPr/>
          <a:lstStyle/>
          <a:p>
            <a:r>
              <a:rPr lang="en-US" dirty="0"/>
              <a:t>This data array contains two recipes, and this represents our application’s current state:</a:t>
            </a:r>
          </a:p>
        </p:txBody>
      </p:sp>
      <p:sp>
        <p:nvSpPr>
          <p:cNvPr id="4" name="Date Placeholder 3">
            <a:extLst>
              <a:ext uri="{FF2B5EF4-FFF2-40B4-BE49-F238E27FC236}">
                <a16:creationId xmlns:a16="http://schemas.microsoft.com/office/drawing/2014/main" id="{029CB090-CBB8-D864-2E33-E1E1B778659C}"/>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5606785F-2016-D2E1-85FA-FB99D0D213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043A1F-D1F4-46CC-B334-71732A45D7AF}"/>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421800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7920-AF0F-F161-4136-A50778ED30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D6F4AF-EBD0-9626-38B0-6CE1B1A81877}"/>
              </a:ext>
            </a:extLst>
          </p:cNvPr>
          <p:cNvSpPr>
            <a:spLocks noGrp="1"/>
          </p:cNvSpPr>
          <p:nvPr>
            <p:ph idx="1"/>
          </p:nvPr>
        </p:nvSpPr>
        <p:spPr/>
        <p:txBody>
          <a:bodyPr/>
          <a:lstStyle/>
          <a:p>
            <a:r>
              <a:rPr lang="en-US" sz="800" dirty="0">
                <a:solidFill>
                  <a:schemeClr val="tx1"/>
                </a:solidFill>
              </a:rPr>
              <a:t>const data = [ </a:t>
            </a:r>
          </a:p>
          <a:p>
            <a:r>
              <a:rPr lang="en-US" sz="800" dirty="0">
                <a:solidFill>
                  <a:schemeClr val="tx1"/>
                </a:solidFill>
              </a:rPr>
              <a:t>{</a:t>
            </a:r>
          </a:p>
          <a:p>
            <a:r>
              <a:rPr lang="en-US" sz="800" dirty="0">
                <a:solidFill>
                  <a:schemeClr val="tx1"/>
                </a:solidFill>
              </a:rPr>
              <a:t>name: "Baked Salmon", </a:t>
            </a:r>
          </a:p>
          <a:p>
            <a:r>
              <a:rPr lang="en-US" sz="800" dirty="0">
                <a:solidFill>
                  <a:schemeClr val="tx1"/>
                </a:solidFill>
              </a:rPr>
              <a:t>ingredients: [</a:t>
            </a:r>
          </a:p>
          <a:p>
            <a:r>
              <a:rPr lang="en-US" sz="800" dirty="0">
                <a:solidFill>
                  <a:schemeClr val="tx1"/>
                </a:solidFill>
              </a:rPr>
              <a:t>{  name: "Salmon",  amount: 1,  measurement: "l </a:t>
            </a:r>
            <a:r>
              <a:rPr lang="en-US" sz="800" dirty="0" err="1">
                <a:solidFill>
                  <a:schemeClr val="tx1"/>
                </a:solidFill>
              </a:rPr>
              <a:t>lb</a:t>
            </a:r>
            <a:r>
              <a:rPr lang="en-US" sz="800" dirty="0">
                <a:solidFill>
                  <a:schemeClr val="tx1"/>
                </a:solidFill>
              </a:rPr>
              <a:t>" }, </a:t>
            </a:r>
          </a:p>
          <a:p>
            <a:r>
              <a:rPr lang="en-US" sz="800" dirty="0">
                <a:solidFill>
                  <a:schemeClr val="tx1"/>
                </a:solidFill>
              </a:rPr>
              <a:t>{  name: "Pine Nuts",  amount: 1,  measurement: "cup" },}, </a:t>
            </a:r>
          </a:p>
          <a:p>
            <a:r>
              <a:rPr lang="en-US" sz="800" dirty="0">
                <a:solidFill>
                  <a:schemeClr val="tx1"/>
                </a:solidFill>
              </a:rPr>
              <a:t>{</a:t>
            </a:r>
          </a:p>
          <a:p>
            <a:r>
              <a:rPr lang="en-US" sz="800" dirty="0">
                <a:solidFill>
                  <a:schemeClr val="tx1"/>
                </a:solidFill>
              </a:rPr>
              <a:t>{  name: "Butter Lettuce",  amount: 2,  measurement: "cups" }, </a:t>
            </a:r>
          </a:p>
          <a:p>
            <a:r>
              <a:rPr lang="en-US" sz="800" dirty="0">
                <a:solidFill>
                  <a:schemeClr val="tx1"/>
                </a:solidFill>
              </a:rPr>
              <a:t>{  name: "Yellow Squash",  amount: 1,  measurement: "med" }, </a:t>
            </a:r>
          </a:p>
          <a:p>
            <a:r>
              <a:rPr lang="en-US" sz="800" dirty="0">
                <a:solidFill>
                  <a:schemeClr val="tx1"/>
                </a:solidFill>
              </a:rPr>
              <a:t>{  name: "Olive Oil",  amount: 0.5,  measurement: "cup" },</a:t>
            </a:r>
          </a:p>
          <a:p>
            <a:r>
              <a:rPr lang="en-US" sz="800" dirty="0">
                <a:solidFill>
                  <a:schemeClr val="tx1"/>
                </a:solidFill>
              </a:rPr>
              <a:t>{  name: "Garlic",  amount: 3,  measurement: "cloves" } </a:t>
            </a:r>
          </a:p>
          <a:p>
            <a:r>
              <a:rPr lang="en-US" sz="800" dirty="0">
                <a:solidFill>
                  <a:schemeClr val="tx1"/>
                </a:solidFill>
              </a:rPr>
              <a:t>],</a:t>
            </a:r>
          </a:p>
          <a:p>
            <a:r>
              <a:rPr lang="en-US" sz="800" dirty="0">
                <a:solidFill>
                  <a:schemeClr val="tx1"/>
                </a:solidFill>
              </a:rPr>
              <a:t>steps: [</a:t>
            </a:r>
          </a:p>
          <a:p>
            <a:r>
              <a:rPr lang="en-US" sz="800" dirty="0">
                <a:solidFill>
                  <a:schemeClr val="tx1"/>
                </a:solidFill>
              </a:rPr>
              <a:t>"Preheat the oven to 350 degrees.",</a:t>
            </a:r>
          </a:p>
          <a:p>
            <a:r>
              <a:rPr lang="en-US" sz="800" dirty="0">
                <a:solidFill>
                  <a:schemeClr val="tx1"/>
                </a:solidFill>
              </a:rPr>
              <a:t>"Spread the olive oil around a glass baking dish.",</a:t>
            </a:r>
          </a:p>
          <a:p>
            <a:r>
              <a:rPr lang="en-US" sz="800" dirty="0">
                <a:solidFill>
                  <a:schemeClr val="tx1"/>
                </a:solidFill>
              </a:rPr>
              <a:t>"Add the yellow squash and place in the oven for 30 mins.", </a:t>
            </a:r>
          </a:p>
          <a:p>
            <a:r>
              <a:rPr lang="en-US" sz="800" dirty="0">
                <a:solidFill>
                  <a:schemeClr val="tx1"/>
                </a:solidFill>
              </a:rPr>
              <a:t>"Add the salmon, garlic, and pine nuts to the dish.",</a:t>
            </a:r>
          </a:p>
          <a:p>
            <a:r>
              <a:rPr lang="en-US" sz="800" dirty="0">
                <a:solidFill>
                  <a:schemeClr val="tx1"/>
                </a:solidFill>
              </a:rPr>
              <a:t>"Bake for 15 minutes.",</a:t>
            </a:r>
          </a:p>
          <a:p>
            <a:r>
              <a:rPr lang="en-US" sz="800" dirty="0">
                <a:solidFill>
                  <a:schemeClr val="tx1"/>
                </a:solidFill>
              </a:rPr>
              <a:t>"Remove from oven. Add the lettuce and serve."</a:t>
            </a:r>
          </a:p>
          <a:p>
            <a:r>
              <a:rPr lang="en-US" sz="800" dirty="0">
                <a:solidFill>
                  <a:schemeClr val="tx1"/>
                </a:solidFill>
              </a:rPr>
              <a:t>]</a:t>
            </a:r>
          </a:p>
          <a:p>
            <a:r>
              <a:rPr lang="en-US" sz="800" dirty="0">
                <a:solidFill>
                  <a:schemeClr val="tx1"/>
                </a:solidFill>
              </a:rPr>
              <a:t>name: "Fish Tacos", </a:t>
            </a:r>
          </a:p>
          <a:p>
            <a:r>
              <a:rPr lang="en-US" sz="800" dirty="0">
                <a:solidFill>
                  <a:schemeClr val="tx1"/>
                </a:solidFill>
              </a:rPr>
              <a:t>ingredients: [</a:t>
            </a:r>
          </a:p>
          <a:p>
            <a:r>
              <a:rPr lang="en-US" sz="800" dirty="0">
                <a:solidFill>
                  <a:schemeClr val="tx1"/>
                </a:solidFill>
              </a:rPr>
              <a:t>{  name: "Whitefish",  amount: 1,  measurement: "l </a:t>
            </a:r>
            <a:r>
              <a:rPr lang="en-US" sz="800" dirty="0" err="1">
                <a:solidFill>
                  <a:schemeClr val="tx1"/>
                </a:solidFill>
              </a:rPr>
              <a:t>lb</a:t>
            </a:r>
            <a:r>
              <a:rPr lang="en-US" sz="800" dirty="0">
                <a:solidFill>
                  <a:schemeClr val="tx1"/>
                </a:solidFill>
              </a:rPr>
              <a:t>" }, </a:t>
            </a:r>
          </a:p>
          <a:p>
            <a:r>
              <a:rPr lang="en-US" sz="800" dirty="0">
                <a:solidFill>
                  <a:schemeClr val="tx1"/>
                </a:solidFill>
              </a:rPr>
              <a:t>{  name: "Cheese",  amount: 1,  measurement: "cup" },</a:t>
            </a:r>
          </a:p>
          <a:p>
            <a:r>
              <a:rPr lang="en-US" sz="800" dirty="0">
                <a:solidFill>
                  <a:schemeClr val="tx1"/>
                </a:solidFill>
              </a:rPr>
              <a:t>{  name: "Iceberg Lettuce",  amount: 2,  measurement: "cups" }, </a:t>
            </a:r>
          </a:p>
          <a:p>
            <a:r>
              <a:rPr lang="en-US" sz="800" dirty="0">
                <a:solidFill>
                  <a:schemeClr val="tx1"/>
                </a:solidFill>
              </a:rPr>
              <a:t>{  name: "Tomatoes",  amount: 2,  measurement: "large" },</a:t>
            </a:r>
          </a:p>
          <a:p>
            <a:r>
              <a:rPr lang="en-US" sz="800" dirty="0">
                <a:solidFill>
                  <a:schemeClr val="tx1"/>
                </a:solidFill>
              </a:rPr>
              <a:t>{  name: "Tortillas",  amount: 3,  measurement: "med" } </a:t>
            </a:r>
          </a:p>
          <a:p>
            <a:r>
              <a:rPr lang="en-US" sz="800" dirty="0">
                <a:solidFill>
                  <a:schemeClr val="tx1"/>
                </a:solidFill>
              </a:rPr>
              <a:t>],</a:t>
            </a:r>
          </a:p>
          <a:p>
            <a:r>
              <a:rPr lang="en-US" sz="800" dirty="0">
                <a:solidFill>
                  <a:schemeClr val="tx1"/>
                </a:solidFill>
              </a:rPr>
              <a:t>steps: [</a:t>
            </a:r>
          </a:p>
          <a:p>
            <a:r>
              <a:rPr lang="en-US" sz="800" dirty="0">
                <a:solidFill>
                  <a:schemeClr val="tx1"/>
                </a:solidFill>
              </a:rPr>
              <a:t>"Cook the fish on the grill until cooked through.", </a:t>
            </a:r>
          </a:p>
          <a:p>
            <a:r>
              <a:rPr lang="en-US" sz="800" dirty="0">
                <a:solidFill>
                  <a:schemeClr val="tx1"/>
                </a:solidFill>
              </a:rPr>
              <a:t>"Place the fish on the 3 tortillas.",</a:t>
            </a:r>
          </a:p>
          <a:p>
            <a:r>
              <a:rPr lang="en-US" sz="800" dirty="0">
                <a:solidFill>
                  <a:schemeClr val="tx1"/>
                </a:solidFill>
              </a:rPr>
              <a:t>"Top them with lettuce, tomatoes, and cheese."</a:t>
            </a:r>
          </a:p>
          <a:p>
            <a:r>
              <a:rPr lang="en-US" sz="800" dirty="0">
                <a:solidFill>
                  <a:schemeClr val="tx1"/>
                </a:solidFill>
              </a:rPr>
              <a:t>]</a:t>
            </a:r>
          </a:p>
          <a:p>
            <a:r>
              <a:rPr lang="en-US" sz="800" dirty="0">
                <a:solidFill>
                  <a:schemeClr val="tx1"/>
                </a:solidFill>
              </a:rPr>
              <a:t>}</a:t>
            </a:r>
          </a:p>
          <a:p>
            <a:r>
              <a:rPr lang="en-US" sz="800" dirty="0">
                <a:solidFill>
                  <a:schemeClr val="tx1"/>
                </a:solidFill>
              </a:rPr>
              <a:t>];</a:t>
            </a:r>
          </a:p>
        </p:txBody>
      </p:sp>
      <p:sp>
        <p:nvSpPr>
          <p:cNvPr id="4" name="Date Placeholder 3">
            <a:extLst>
              <a:ext uri="{FF2B5EF4-FFF2-40B4-BE49-F238E27FC236}">
                <a16:creationId xmlns:a16="http://schemas.microsoft.com/office/drawing/2014/main" id="{95BFD64B-4E83-0FD7-A43F-2E19F6D50482}"/>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328C59CF-9E3C-83D9-1B08-E4FB0286B8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BC11CD-D156-2C05-B2DA-500B2A4AF52F}"/>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64412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082F-AEF3-7140-077E-C34510C834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9C278-65E2-D1AC-4CAA-2FC43EAA4F2E}"/>
              </a:ext>
            </a:extLst>
          </p:cNvPr>
          <p:cNvSpPr>
            <a:spLocks noGrp="1"/>
          </p:cNvSpPr>
          <p:nvPr>
            <p:ph idx="1"/>
          </p:nvPr>
        </p:nvSpPr>
        <p:spPr/>
        <p:txBody>
          <a:bodyPr/>
          <a:lstStyle/>
          <a:p>
            <a:r>
              <a:rPr lang="en-US" dirty="0"/>
              <a:t>The data is expressed in an array of two JavaScript objects. </a:t>
            </a:r>
          </a:p>
          <a:p>
            <a:r>
              <a:rPr lang="en-US" dirty="0"/>
              <a:t>Each object contains the name of the recipe, a list of the ingredients required, and a list of steps necessary to cook the recipe.</a:t>
            </a:r>
          </a:p>
          <a:p>
            <a:r>
              <a:rPr lang="en-US" dirty="0"/>
              <a:t>We can create a UI for these recipes with two components: a Menu component for listing the recipes and a Recipe component that describes the UI for each recipe. </a:t>
            </a:r>
          </a:p>
          <a:p>
            <a:r>
              <a:rPr lang="en-US" dirty="0"/>
              <a:t>It’s the Menu component that we will render to the DOM. We will pass our data to the Menu component as a property called recipes:</a:t>
            </a:r>
          </a:p>
        </p:txBody>
      </p:sp>
      <p:sp>
        <p:nvSpPr>
          <p:cNvPr id="4" name="Date Placeholder 3">
            <a:extLst>
              <a:ext uri="{FF2B5EF4-FFF2-40B4-BE49-F238E27FC236}">
                <a16:creationId xmlns:a16="http://schemas.microsoft.com/office/drawing/2014/main" id="{FF11E25D-286F-3AB2-75FD-6C91C94448D9}"/>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FA0462C4-B839-7D02-2BDB-323D0606F5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0F2690-D764-3CEE-E3A7-65DD7898798B}"/>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575441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19D7-A0CF-DCBD-E2F1-F7E5D2B344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EC04FC-DF58-0DA8-5C5B-BB715C631935}"/>
              </a:ext>
            </a:extLst>
          </p:cNvPr>
          <p:cNvSpPr>
            <a:spLocks noGrp="1"/>
          </p:cNvSpPr>
          <p:nvPr>
            <p:ph idx="1"/>
          </p:nvPr>
        </p:nvSpPr>
        <p:spPr/>
        <p:txBody>
          <a:bodyPr/>
          <a:lstStyle/>
          <a:p>
            <a:pPr marL="0" indent="0">
              <a:buNone/>
            </a:pPr>
            <a:r>
              <a:rPr lang="en-US" sz="1900" dirty="0"/>
              <a:t>// The data, an array of Recipe objects </a:t>
            </a:r>
          </a:p>
          <a:p>
            <a:pPr marL="0" indent="0">
              <a:buNone/>
            </a:pPr>
            <a:r>
              <a:rPr lang="en-US" sz="1900" dirty="0"/>
              <a:t>const data = [  ...  ];</a:t>
            </a:r>
          </a:p>
          <a:p>
            <a:pPr marL="0" indent="0">
              <a:buNone/>
            </a:pPr>
            <a:r>
              <a:rPr lang="en-US" sz="1900" dirty="0"/>
              <a:t>// A function component for an individual Recipe </a:t>
            </a:r>
          </a:p>
          <a:p>
            <a:pPr marL="0" indent="0">
              <a:buNone/>
            </a:pPr>
            <a:r>
              <a:rPr lang="en-US" sz="1900" dirty="0"/>
              <a:t>function Recipe (props)  {</a:t>
            </a:r>
          </a:p>
          <a:p>
            <a:pPr marL="0" indent="0">
              <a:buNone/>
            </a:pPr>
            <a:r>
              <a:rPr lang="en-US" sz="1900" dirty="0"/>
              <a:t>... </a:t>
            </a:r>
          </a:p>
          <a:p>
            <a:pPr marL="0" indent="0">
              <a:buNone/>
            </a:pPr>
            <a:r>
              <a:rPr lang="en-US" sz="1900" dirty="0"/>
              <a:t>}</a:t>
            </a:r>
          </a:p>
          <a:p>
            <a:pPr marL="0" indent="0">
              <a:buNone/>
            </a:pPr>
            <a:r>
              <a:rPr lang="en-US" sz="1900" dirty="0"/>
              <a:t>// A function component for the Menu of Recipes </a:t>
            </a:r>
          </a:p>
          <a:p>
            <a:pPr marL="0" indent="0">
              <a:buNone/>
            </a:pPr>
            <a:r>
              <a:rPr lang="en-US" sz="1900" dirty="0"/>
              <a:t>function Menu (props)  {</a:t>
            </a:r>
          </a:p>
          <a:p>
            <a:pPr marL="0" indent="0">
              <a:buNone/>
            </a:pPr>
            <a:r>
              <a:rPr lang="en-US" sz="1900" dirty="0"/>
              <a:t>... </a:t>
            </a:r>
          </a:p>
          <a:p>
            <a:pPr marL="0" indent="0">
              <a:buNone/>
            </a:pPr>
            <a:r>
              <a:rPr lang="en-US" sz="1900" dirty="0"/>
              <a:t>}// A call to </a:t>
            </a:r>
            <a:r>
              <a:rPr lang="en-US" sz="1900" dirty="0" err="1"/>
              <a:t>ReactDOM.render</a:t>
            </a:r>
            <a:r>
              <a:rPr lang="en-US" sz="1900" dirty="0"/>
              <a:t> to render our Menu into the current DOM </a:t>
            </a:r>
          </a:p>
          <a:p>
            <a:pPr marL="0" indent="0">
              <a:buNone/>
            </a:pPr>
            <a:r>
              <a:rPr lang="en-US" sz="1900" dirty="0" err="1"/>
              <a:t>ReactDOM.render</a:t>
            </a:r>
            <a:r>
              <a:rPr lang="en-US" sz="1900" dirty="0"/>
              <a:t>(</a:t>
            </a:r>
          </a:p>
          <a:p>
            <a:pPr marL="0" indent="0">
              <a:buNone/>
            </a:pPr>
            <a:r>
              <a:rPr lang="en-US" sz="1900" dirty="0"/>
              <a:t>&lt;Menu recipes={data}  title="Delicious Recipes" /&gt;, </a:t>
            </a:r>
          </a:p>
          <a:p>
            <a:pPr marL="0" indent="0">
              <a:buNone/>
            </a:pPr>
            <a:r>
              <a:rPr lang="en-US" sz="1900" dirty="0" err="1"/>
              <a:t>document.getElementById</a:t>
            </a:r>
            <a:r>
              <a:rPr lang="en-US" sz="1900" dirty="0"/>
              <a:t>("root")</a:t>
            </a:r>
          </a:p>
          <a:p>
            <a:pPr marL="0" indent="0">
              <a:buNone/>
            </a:pPr>
            <a:r>
              <a:rPr lang="en-US" sz="1900" dirty="0"/>
              <a:t>);</a:t>
            </a:r>
          </a:p>
        </p:txBody>
      </p:sp>
      <p:sp>
        <p:nvSpPr>
          <p:cNvPr id="4" name="Date Placeholder 3">
            <a:extLst>
              <a:ext uri="{FF2B5EF4-FFF2-40B4-BE49-F238E27FC236}">
                <a16:creationId xmlns:a16="http://schemas.microsoft.com/office/drawing/2014/main" id="{DAE80CC7-6E19-D988-BA30-BD80B0516268}"/>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C4C89905-1769-0D4A-5D00-39577908D1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09469E-F895-1205-A811-78606CF08226}"/>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02148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C80E-681E-0C08-2C03-9F2A48DED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7B919C-75A2-75A9-AE32-4954D0CB2401}"/>
              </a:ext>
            </a:extLst>
          </p:cNvPr>
          <p:cNvSpPr>
            <a:spLocks noGrp="1"/>
          </p:cNvSpPr>
          <p:nvPr>
            <p:ph idx="1"/>
          </p:nvPr>
        </p:nvSpPr>
        <p:spPr/>
        <p:txBody>
          <a:bodyPr/>
          <a:lstStyle/>
          <a:p>
            <a:r>
              <a:rPr lang="en-US" dirty="0"/>
              <a:t>The React elements within the Menu component are expressed as JSX. </a:t>
            </a:r>
          </a:p>
          <a:p>
            <a:r>
              <a:rPr lang="en-US" dirty="0"/>
              <a:t>Everything is contained within an article element. A header element, an h1 element, and a </a:t>
            </a:r>
            <a:r>
              <a:rPr lang="en-US" dirty="0" err="1"/>
              <a:t>div.recipes</a:t>
            </a:r>
            <a:r>
              <a:rPr lang="en-US" dirty="0"/>
              <a:t> element are used to describe the DOM for our menu. </a:t>
            </a:r>
          </a:p>
          <a:p>
            <a:r>
              <a:rPr lang="en-US" dirty="0"/>
              <a:t>The value for the title property will be displayed as text within the h1:</a:t>
            </a:r>
          </a:p>
        </p:txBody>
      </p:sp>
      <p:sp>
        <p:nvSpPr>
          <p:cNvPr id="4" name="Date Placeholder 3">
            <a:extLst>
              <a:ext uri="{FF2B5EF4-FFF2-40B4-BE49-F238E27FC236}">
                <a16:creationId xmlns:a16="http://schemas.microsoft.com/office/drawing/2014/main" id="{A2E8DD99-3113-EE5C-573A-2FE7AE7650A7}"/>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F9AE1C1C-452B-B61A-CB0D-AB437956FE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E06CB1-9442-CE09-E77F-CC5530B1EC54}"/>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252716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9A6D-4743-01D5-9938-A42713E0AC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3F505B-32D6-CC74-534C-EEE90EB3D74A}"/>
              </a:ext>
            </a:extLst>
          </p:cNvPr>
          <p:cNvSpPr>
            <a:spLocks noGrp="1"/>
          </p:cNvSpPr>
          <p:nvPr>
            <p:ph idx="1"/>
          </p:nvPr>
        </p:nvSpPr>
        <p:spPr/>
        <p:txBody>
          <a:bodyPr/>
          <a:lstStyle/>
          <a:p>
            <a:pPr marL="0" indent="0">
              <a:buNone/>
            </a:pPr>
            <a:r>
              <a:rPr lang="en-US" dirty="0"/>
              <a:t>function Menu(props)  { </a:t>
            </a:r>
          </a:p>
          <a:p>
            <a:pPr marL="0" indent="0">
              <a:buNone/>
            </a:pPr>
            <a:r>
              <a:rPr lang="en-US" dirty="0"/>
              <a:t>return (</a:t>
            </a:r>
          </a:p>
          <a:p>
            <a:pPr marL="0" indent="0">
              <a:buNone/>
            </a:pPr>
            <a:r>
              <a:rPr lang="en-US" dirty="0"/>
              <a:t>&lt;article&gt; </a:t>
            </a:r>
          </a:p>
          <a:p>
            <a:pPr marL="0" indent="0">
              <a:buNone/>
            </a:pPr>
            <a:r>
              <a:rPr lang="en-US" dirty="0"/>
              <a:t>&lt;header&gt;</a:t>
            </a:r>
          </a:p>
          <a:p>
            <a:pPr marL="0" indent="0">
              <a:buNone/>
            </a:pPr>
            <a:r>
              <a:rPr lang="en-US" dirty="0"/>
              <a:t>&lt;h1&gt;{</a:t>
            </a:r>
            <a:r>
              <a:rPr lang="en-US" dirty="0" err="1"/>
              <a:t>props.title</a:t>
            </a:r>
            <a:r>
              <a:rPr lang="en-US" dirty="0"/>
              <a:t>}&lt;/h1&gt; </a:t>
            </a:r>
          </a:p>
          <a:p>
            <a:pPr marL="0" indent="0">
              <a:buNone/>
            </a:pPr>
            <a:r>
              <a:rPr lang="en-US" dirty="0"/>
              <a:t>&lt;/header&gt;</a:t>
            </a:r>
          </a:p>
          <a:p>
            <a:pPr marL="0" indent="0">
              <a:buNone/>
            </a:pPr>
            <a:r>
              <a:rPr lang="en-US" dirty="0"/>
              <a:t>&lt;div </a:t>
            </a:r>
            <a:r>
              <a:rPr lang="en-US" dirty="0" err="1"/>
              <a:t>className</a:t>
            </a:r>
            <a:r>
              <a:rPr lang="en-US" dirty="0"/>
              <a:t>="recipes" /&gt; </a:t>
            </a:r>
          </a:p>
          <a:p>
            <a:pPr marL="0" indent="0">
              <a:buNone/>
            </a:pPr>
            <a:r>
              <a:rPr lang="en-US" dirty="0"/>
              <a:t>&lt;/article&gt;</a:t>
            </a:r>
          </a:p>
          <a:p>
            <a:pPr marL="0" indent="0">
              <a:buNone/>
            </a:pPr>
            <a:r>
              <a:rPr lang="en-US" dirty="0"/>
              <a:t>); </a:t>
            </a:r>
          </a:p>
          <a:p>
            <a:pPr marL="0" indent="0">
              <a:buNone/>
            </a:pPr>
            <a:r>
              <a:rPr lang="en-US" dirty="0"/>
              <a:t>}</a:t>
            </a:r>
          </a:p>
        </p:txBody>
      </p:sp>
      <p:sp>
        <p:nvSpPr>
          <p:cNvPr id="4" name="Date Placeholder 3">
            <a:extLst>
              <a:ext uri="{FF2B5EF4-FFF2-40B4-BE49-F238E27FC236}">
                <a16:creationId xmlns:a16="http://schemas.microsoft.com/office/drawing/2014/main" id="{A16F0198-F507-D16C-9ABE-700C3C80C4C6}"/>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46E55EE5-746D-EE3D-A1DF-1A22F7B7F3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176086-F9A8-E14C-6EDC-AAC68400ACCE}"/>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65818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73B4-D96A-E044-4CA4-424BC166A3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0468F1-F565-BEF3-05FB-6A88DE3FC1A7}"/>
              </a:ext>
            </a:extLst>
          </p:cNvPr>
          <p:cNvSpPr>
            <a:spLocks noGrp="1"/>
          </p:cNvSpPr>
          <p:nvPr>
            <p:ph idx="1"/>
          </p:nvPr>
        </p:nvSpPr>
        <p:spPr/>
        <p:txBody>
          <a:bodyPr/>
          <a:lstStyle/>
          <a:p>
            <a:r>
              <a:rPr lang="en-US" dirty="0"/>
              <a:t>Inside of the </a:t>
            </a:r>
            <a:r>
              <a:rPr lang="en-US" dirty="0" err="1"/>
              <a:t>div.recipes</a:t>
            </a:r>
            <a:r>
              <a:rPr lang="en-US" dirty="0"/>
              <a:t> element, we add a component for each recipe:</a:t>
            </a:r>
          </a:p>
          <a:p>
            <a:pPr marL="0" indent="0">
              <a:buNone/>
            </a:pPr>
            <a:endParaRPr lang="en-US" dirty="0"/>
          </a:p>
          <a:p>
            <a:pPr marL="0" indent="0">
              <a:buNone/>
            </a:pPr>
            <a:r>
              <a:rPr lang="en-US" sz="2000" dirty="0"/>
              <a:t>&lt;div </a:t>
            </a:r>
            <a:r>
              <a:rPr lang="en-US" sz="2000" dirty="0" err="1"/>
              <a:t>className</a:t>
            </a:r>
            <a:r>
              <a:rPr lang="en-US" sz="2000" dirty="0"/>
              <a:t>="recipes"&gt;</a:t>
            </a:r>
          </a:p>
          <a:p>
            <a:pPr marL="0" indent="0">
              <a:buNone/>
            </a:pPr>
            <a:r>
              <a:rPr lang="en-US" sz="2000" dirty="0"/>
              <a:t>{</a:t>
            </a:r>
            <a:r>
              <a:rPr lang="en-US" sz="2000" dirty="0" err="1"/>
              <a:t>props.recipes.map</a:t>
            </a:r>
            <a:r>
              <a:rPr lang="en-US" sz="2000" dirty="0"/>
              <a:t>((recipe,  </a:t>
            </a:r>
            <a:r>
              <a:rPr lang="en-US" sz="2000" dirty="0" err="1"/>
              <a:t>i</a:t>
            </a:r>
            <a:r>
              <a:rPr lang="en-US" sz="2000" dirty="0"/>
              <a:t>)  =&gt; ( </a:t>
            </a:r>
          </a:p>
          <a:p>
            <a:pPr marL="0" indent="0">
              <a:buNone/>
            </a:pPr>
            <a:r>
              <a:rPr lang="en-US" sz="2000" dirty="0"/>
              <a:t>&lt;Recipe</a:t>
            </a:r>
          </a:p>
          <a:p>
            <a:pPr marL="0" indent="0">
              <a:buNone/>
            </a:pPr>
            <a:r>
              <a:rPr lang="en-US" sz="2000" dirty="0"/>
              <a:t>key={</a:t>
            </a:r>
            <a:r>
              <a:rPr lang="en-US" sz="2000" dirty="0" err="1"/>
              <a:t>i</a:t>
            </a:r>
            <a:r>
              <a:rPr lang="en-US" sz="2000" dirty="0"/>
              <a:t>}</a:t>
            </a:r>
          </a:p>
          <a:p>
            <a:pPr marL="0" indent="0">
              <a:buNone/>
            </a:pPr>
            <a:r>
              <a:rPr lang="en-US" sz="2000" dirty="0"/>
              <a:t>name={recipe.name}</a:t>
            </a:r>
          </a:p>
          <a:p>
            <a:pPr marL="0" indent="0">
              <a:buNone/>
            </a:pPr>
            <a:r>
              <a:rPr lang="en-US" sz="2000" dirty="0"/>
              <a:t>ingredients={</a:t>
            </a:r>
            <a:r>
              <a:rPr lang="en-US" sz="2000" dirty="0" err="1"/>
              <a:t>recipe.ingredients</a:t>
            </a:r>
            <a:r>
              <a:rPr lang="en-US" sz="2000" dirty="0"/>
              <a:t>} </a:t>
            </a:r>
          </a:p>
          <a:p>
            <a:pPr marL="0" indent="0">
              <a:buNone/>
            </a:pPr>
            <a:r>
              <a:rPr lang="en-US" sz="2000" dirty="0"/>
              <a:t>steps={</a:t>
            </a:r>
            <a:r>
              <a:rPr lang="en-US" sz="2000" dirty="0" err="1"/>
              <a:t>recipe.steps</a:t>
            </a:r>
            <a:r>
              <a:rPr lang="en-US" sz="2000" dirty="0"/>
              <a:t>}</a:t>
            </a:r>
          </a:p>
          <a:p>
            <a:pPr marL="0" indent="0">
              <a:buNone/>
            </a:pPr>
            <a:r>
              <a:rPr lang="en-US" sz="2000" dirty="0"/>
              <a:t>/&gt;</a:t>
            </a:r>
          </a:p>
          <a:p>
            <a:pPr marL="0" indent="0">
              <a:buNone/>
            </a:pPr>
            <a:r>
              <a:rPr lang="en-US" sz="2000" dirty="0"/>
              <a:t>))} </a:t>
            </a:r>
          </a:p>
          <a:p>
            <a:pPr marL="0" indent="0">
              <a:buNone/>
            </a:pPr>
            <a:r>
              <a:rPr lang="en-US" sz="2000" dirty="0"/>
              <a:t>&lt;/div&gt;</a:t>
            </a:r>
          </a:p>
        </p:txBody>
      </p:sp>
      <p:sp>
        <p:nvSpPr>
          <p:cNvPr id="4" name="Date Placeholder 3">
            <a:extLst>
              <a:ext uri="{FF2B5EF4-FFF2-40B4-BE49-F238E27FC236}">
                <a16:creationId xmlns:a16="http://schemas.microsoft.com/office/drawing/2014/main" id="{99B80584-4FA5-2800-612D-68455608E0E1}"/>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A3C0C769-5C34-5BFB-7367-780A882164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35FA70-737D-D917-5844-DC51B7B585CE}"/>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26669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EC3-AF67-90D7-48D7-2C2819BA4D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BCB3B-123A-A806-C33A-EAC6FCFA0ED2}"/>
              </a:ext>
            </a:extLst>
          </p:cNvPr>
          <p:cNvSpPr>
            <a:spLocks noGrp="1"/>
          </p:cNvSpPr>
          <p:nvPr>
            <p:ph idx="1"/>
          </p:nvPr>
        </p:nvSpPr>
        <p:spPr/>
        <p:txBody>
          <a:bodyPr/>
          <a:lstStyle/>
          <a:p>
            <a:r>
              <a:rPr lang="en-US" sz="2200" dirty="0"/>
              <a:t>In order to list the recipes within the </a:t>
            </a:r>
            <a:r>
              <a:rPr lang="en-US" sz="2200" dirty="0" err="1"/>
              <a:t>div.recipes</a:t>
            </a:r>
            <a:r>
              <a:rPr lang="en-US" sz="2200" dirty="0"/>
              <a:t> element, we use curly braces to add a JavaScript expression that will return an array of children. </a:t>
            </a:r>
          </a:p>
          <a:p>
            <a:pPr marL="0" indent="0">
              <a:buNone/>
            </a:pPr>
            <a:endParaRPr lang="en-US" sz="2200" dirty="0"/>
          </a:p>
          <a:p>
            <a:r>
              <a:rPr lang="en-US" sz="2200" dirty="0"/>
              <a:t>We can use the map function on the </a:t>
            </a:r>
            <a:r>
              <a:rPr lang="en-US" sz="2200" dirty="0" err="1"/>
              <a:t>props.recipes</a:t>
            </a:r>
            <a:r>
              <a:rPr lang="en-US" sz="2200" dirty="0"/>
              <a:t> array to return a component for each object within the array. </a:t>
            </a:r>
          </a:p>
          <a:p>
            <a:endParaRPr lang="en-US" sz="2200" dirty="0"/>
          </a:p>
          <a:p>
            <a:r>
              <a:rPr lang="en-US" sz="2200" dirty="0"/>
              <a:t>As mentioned previously, each recipe contains a name, some ingredients, and cooking instructions (steps). </a:t>
            </a:r>
          </a:p>
          <a:p>
            <a:pPr marL="0" indent="0">
              <a:buNone/>
            </a:pPr>
            <a:endParaRPr lang="en-US" sz="2200" dirty="0"/>
          </a:p>
          <a:p>
            <a:r>
              <a:rPr lang="en-US" sz="2200" dirty="0"/>
              <a:t>We will need to pass this data to each Recipe as props. Also remember that we should use the key property to uniquely identify each element</a:t>
            </a:r>
            <a:r>
              <a:rPr lang="en-US" dirty="0"/>
              <a:t>.</a:t>
            </a:r>
          </a:p>
        </p:txBody>
      </p:sp>
      <p:sp>
        <p:nvSpPr>
          <p:cNvPr id="4" name="Date Placeholder 3">
            <a:extLst>
              <a:ext uri="{FF2B5EF4-FFF2-40B4-BE49-F238E27FC236}">
                <a16:creationId xmlns:a16="http://schemas.microsoft.com/office/drawing/2014/main" id="{A5708F9F-916F-62BD-5E8F-2C71D52900E0}"/>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906FD747-126E-D5ED-581A-EA2B5995F896}"/>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BA46E57E-572F-C8B9-0FA7-368CCEC95155}"/>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277964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E4FA-A25F-E4C0-3515-7649D67A55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B4BC09-6188-3B5F-28F9-3FE911FBB3AB}"/>
              </a:ext>
            </a:extLst>
          </p:cNvPr>
          <p:cNvSpPr>
            <a:spLocks noGrp="1"/>
          </p:cNvSpPr>
          <p:nvPr>
            <p:ph idx="1"/>
          </p:nvPr>
        </p:nvSpPr>
        <p:spPr/>
        <p:txBody>
          <a:bodyPr/>
          <a:lstStyle/>
          <a:p>
            <a:r>
              <a:rPr lang="en-US" sz="2400" b="0" i="0" dirty="0">
                <a:solidFill>
                  <a:srgbClr val="008000"/>
                </a:solidFill>
                <a:effectLst/>
                <a:latin typeface="Verdana" panose="020B0604030504040204" pitchFamily="34" charset="0"/>
              </a:rPr>
              <a:t>If you have an unordered list, you can add child list item elements to it with JSX tags. It looks very similar to HTML.</a:t>
            </a:r>
          </a:p>
          <a:p>
            <a:endParaRPr lang="en-US" dirty="0">
              <a:solidFill>
                <a:srgbClr val="191919"/>
              </a:solidFill>
              <a:latin typeface="Verdana" panose="020B0604030504040204" pitchFamily="34" charset="0"/>
            </a:endParaRPr>
          </a:p>
          <a:p>
            <a:r>
              <a:rPr lang="it-IT" b="0" i="0" dirty="0">
                <a:solidFill>
                  <a:srgbClr val="009900"/>
                </a:solidFill>
                <a:effectLst/>
                <a:latin typeface="Verdana" panose="020B0604030504040204" pitchFamily="34" charset="0"/>
              </a:rPr>
              <a:t>&lt;ul&gt;</a:t>
            </a:r>
            <a:br>
              <a:rPr lang="it-IT" dirty="0">
                <a:solidFill>
                  <a:srgbClr val="009900"/>
                </a:solidFill>
              </a:rPr>
            </a:br>
            <a:r>
              <a:rPr lang="it-IT" b="0" i="0" dirty="0">
                <a:solidFill>
                  <a:srgbClr val="009900"/>
                </a:solidFill>
                <a:effectLst/>
                <a:latin typeface="Verdana" panose="020B0604030504040204" pitchFamily="34" charset="0"/>
              </a:rPr>
              <a:t>&lt;li&gt;1 lb Salmon&lt;/li&gt;</a:t>
            </a:r>
            <a:br>
              <a:rPr lang="it-IT" dirty="0">
                <a:solidFill>
                  <a:srgbClr val="009900"/>
                </a:solidFill>
              </a:rPr>
            </a:br>
            <a:r>
              <a:rPr lang="it-IT" b="0" i="0" dirty="0">
                <a:solidFill>
                  <a:srgbClr val="009900"/>
                </a:solidFill>
                <a:effectLst/>
                <a:latin typeface="Verdana" panose="020B0604030504040204" pitchFamily="34" charset="0"/>
              </a:rPr>
              <a:t>&lt;li&gt;1 cup Pine Nuts&lt;/li&gt;</a:t>
            </a:r>
            <a:br>
              <a:rPr lang="it-IT" dirty="0">
                <a:solidFill>
                  <a:srgbClr val="009900"/>
                </a:solidFill>
              </a:rPr>
            </a:br>
            <a:r>
              <a:rPr lang="it-IT" b="0" i="0" dirty="0">
                <a:solidFill>
                  <a:srgbClr val="009900"/>
                </a:solidFill>
                <a:effectLst/>
                <a:latin typeface="Verdana" panose="020B0604030504040204" pitchFamily="34" charset="0"/>
              </a:rPr>
              <a:t>&lt;li&gt;2 cups Butter Lettuce&lt;/li&gt; </a:t>
            </a:r>
            <a:br>
              <a:rPr lang="it-IT" dirty="0">
                <a:solidFill>
                  <a:srgbClr val="009900"/>
                </a:solidFill>
              </a:rPr>
            </a:br>
            <a:r>
              <a:rPr lang="it-IT" b="0" i="0" dirty="0">
                <a:solidFill>
                  <a:srgbClr val="009900"/>
                </a:solidFill>
                <a:effectLst/>
                <a:latin typeface="Verdana" panose="020B0604030504040204" pitchFamily="34" charset="0"/>
              </a:rPr>
              <a:t>&lt;li&gt;1 Yellow Squash&lt;/li&gt;</a:t>
            </a:r>
            <a:br>
              <a:rPr lang="it-IT" dirty="0">
                <a:solidFill>
                  <a:srgbClr val="009900"/>
                </a:solidFill>
              </a:rPr>
            </a:br>
            <a:r>
              <a:rPr lang="it-IT" b="0" i="0" dirty="0">
                <a:solidFill>
                  <a:srgbClr val="009900"/>
                </a:solidFill>
                <a:effectLst/>
                <a:latin typeface="Verdana" panose="020B0604030504040204" pitchFamily="34" charset="0"/>
              </a:rPr>
              <a:t>&lt;li&gt;1/2 cup Olive Oil&lt;/li&gt; </a:t>
            </a:r>
            <a:br>
              <a:rPr lang="it-IT" dirty="0">
                <a:solidFill>
                  <a:srgbClr val="009900"/>
                </a:solidFill>
              </a:rPr>
            </a:br>
            <a:r>
              <a:rPr lang="it-IT" b="0" i="0" dirty="0">
                <a:solidFill>
                  <a:srgbClr val="009900"/>
                </a:solidFill>
                <a:effectLst/>
                <a:latin typeface="Verdana" panose="020B0604030504040204" pitchFamily="34" charset="0"/>
              </a:rPr>
              <a:t>&lt;li&gt;3 Cloves of Garlic&lt;/li&gt;</a:t>
            </a:r>
            <a:br>
              <a:rPr lang="it-IT" dirty="0">
                <a:solidFill>
                  <a:srgbClr val="009900"/>
                </a:solidFill>
              </a:rPr>
            </a:br>
            <a:r>
              <a:rPr lang="it-IT" b="0" i="0" dirty="0">
                <a:solidFill>
                  <a:srgbClr val="009900"/>
                </a:solidFill>
                <a:effectLst/>
                <a:latin typeface="Verdana" panose="020B0604030504040204" pitchFamily="34" charset="0"/>
              </a:rPr>
              <a:t>&lt;/ul&gt;</a:t>
            </a:r>
            <a:endParaRPr lang="en-US" dirty="0">
              <a:solidFill>
                <a:srgbClr val="009900"/>
              </a:solidFill>
            </a:endParaRPr>
          </a:p>
        </p:txBody>
      </p:sp>
      <p:sp>
        <p:nvSpPr>
          <p:cNvPr id="4" name="Date Placeholder 3">
            <a:extLst>
              <a:ext uri="{FF2B5EF4-FFF2-40B4-BE49-F238E27FC236}">
                <a16:creationId xmlns:a16="http://schemas.microsoft.com/office/drawing/2014/main" id="{B40FC038-4B59-3DE7-637A-199352CAFC56}"/>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E6B2F1AB-D296-A0B1-E26D-33F90972680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C07E2F-8C00-2EA5-8EF4-D1DE021B453B}"/>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755221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50B6-3DF1-1E46-EBDA-BD7CFC5EB7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EBE32-00FE-1CA3-F0F7-3FBBE9471C08}"/>
              </a:ext>
            </a:extLst>
          </p:cNvPr>
          <p:cNvSpPr>
            <a:spLocks noGrp="1"/>
          </p:cNvSpPr>
          <p:nvPr>
            <p:ph idx="1"/>
          </p:nvPr>
        </p:nvSpPr>
        <p:spPr/>
        <p:txBody>
          <a:bodyPr/>
          <a:lstStyle/>
          <a:p>
            <a:r>
              <a:rPr lang="en-US" dirty="0"/>
              <a:t>You could also refactor this to use spread syntax. The JSX spread operator works like the object spread operator.</a:t>
            </a:r>
          </a:p>
          <a:p>
            <a:r>
              <a:rPr lang="en-US" dirty="0"/>
              <a:t> It will add each field of the recipe object as a property of the Recipe component. The syntax here will supply all properties to the component:</a:t>
            </a:r>
          </a:p>
          <a:p>
            <a:endParaRPr lang="en-US" dirty="0"/>
          </a:p>
          <a:p>
            <a:pPr marL="0" indent="0">
              <a:buNone/>
            </a:pPr>
            <a:r>
              <a:rPr lang="en-US" dirty="0"/>
              <a:t>{</a:t>
            </a:r>
          </a:p>
          <a:p>
            <a:pPr marL="0" indent="0">
              <a:buNone/>
            </a:pPr>
            <a:r>
              <a:rPr lang="en-US" dirty="0" err="1"/>
              <a:t>props.recipes.map</a:t>
            </a:r>
            <a:r>
              <a:rPr lang="en-US" dirty="0"/>
              <a:t>((recipe,  </a:t>
            </a:r>
            <a:r>
              <a:rPr lang="en-US" dirty="0" err="1"/>
              <a:t>i</a:t>
            </a:r>
            <a:r>
              <a:rPr lang="en-US" dirty="0"/>
              <a:t>)  =&gt; &lt;Recipe key={</a:t>
            </a:r>
            <a:r>
              <a:rPr lang="en-US" dirty="0" err="1"/>
              <a:t>i</a:t>
            </a:r>
            <a:r>
              <a:rPr lang="en-US" dirty="0"/>
              <a:t>}  {...recipe}  /&gt;);</a:t>
            </a:r>
          </a:p>
          <a:p>
            <a:pPr marL="0" indent="0">
              <a:buNone/>
            </a:pPr>
            <a:r>
              <a:rPr lang="en-US" dirty="0"/>
              <a:t>}</a:t>
            </a:r>
          </a:p>
        </p:txBody>
      </p:sp>
      <p:sp>
        <p:nvSpPr>
          <p:cNvPr id="4" name="Date Placeholder 3">
            <a:extLst>
              <a:ext uri="{FF2B5EF4-FFF2-40B4-BE49-F238E27FC236}">
                <a16:creationId xmlns:a16="http://schemas.microsoft.com/office/drawing/2014/main" id="{30E62970-9DEF-5D9C-FBB8-D72F2D2065B7}"/>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20427974-8E33-9980-F606-CD60464E6E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CA3EAC-7B7F-9787-9268-5C48F607F63A}"/>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1308978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9FF3-782E-597D-DC76-D567D5320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B3751B-D162-0E2F-CCFC-BCEB9793E09C}"/>
              </a:ext>
            </a:extLst>
          </p:cNvPr>
          <p:cNvSpPr>
            <a:spLocks noGrp="1"/>
          </p:cNvSpPr>
          <p:nvPr>
            <p:ph idx="1"/>
          </p:nvPr>
        </p:nvSpPr>
        <p:spPr/>
        <p:txBody>
          <a:bodyPr/>
          <a:lstStyle/>
          <a:p>
            <a:r>
              <a:rPr lang="en-US" dirty="0"/>
              <a:t>Remember that this shortcut will provide all of the properties to the Recipe component.</a:t>
            </a:r>
          </a:p>
          <a:p>
            <a:r>
              <a:rPr lang="en-US" dirty="0"/>
              <a:t>This could be a good thing but might also add too many properties to the component.</a:t>
            </a:r>
          </a:p>
          <a:p>
            <a:r>
              <a:rPr lang="en-US" dirty="0"/>
              <a:t>Another place we can make a syntax improvement to our Menu component is where we take in the props argument. </a:t>
            </a:r>
          </a:p>
          <a:p>
            <a:r>
              <a:rPr lang="en-US" dirty="0"/>
              <a:t>We can use object </a:t>
            </a:r>
            <a:r>
              <a:rPr lang="en-US" dirty="0" err="1"/>
              <a:t>destructuring</a:t>
            </a:r>
            <a:r>
              <a:rPr lang="en-US" dirty="0"/>
              <a:t> to scope the variables to this function. </a:t>
            </a:r>
          </a:p>
          <a:p>
            <a:r>
              <a:rPr lang="en-US" dirty="0"/>
              <a:t>This allows us to access the title and recipes variables directly, no longer having to prefix them with props:</a:t>
            </a:r>
          </a:p>
        </p:txBody>
      </p:sp>
      <p:sp>
        <p:nvSpPr>
          <p:cNvPr id="4" name="Date Placeholder 3">
            <a:extLst>
              <a:ext uri="{FF2B5EF4-FFF2-40B4-BE49-F238E27FC236}">
                <a16:creationId xmlns:a16="http://schemas.microsoft.com/office/drawing/2014/main" id="{1A2D86EE-718A-90B1-AAF8-7A3489EB71A0}"/>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5B3EDC05-843E-5AFD-3DC2-592084314DB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66F7ED-24AE-2647-D7D1-BE2890527608}"/>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32426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EEBD-EF44-85BE-7735-2E152DC3A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F237F4-2297-09EB-9F7A-8CB46AC97D88}"/>
              </a:ext>
            </a:extLst>
          </p:cNvPr>
          <p:cNvSpPr>
            <a:spLocks noGrp="1"/>
          </p:cNvSpPr>
          <p:nvPr>
            <p:ph idx="1"/>
          </p:nvPr>
        </p:nvSpPr>
        <p:spPr/>
        <p:txBody>
          <a:bodyPr/>
          <a:lstStyle/>
          <a:p>
            <a:r>
              <a:rPr lang="en-US" sz="850" dirty="0">
                <a:solidFill>
                  <a:schemeClr val="tx1"/>
                </a:solidFill>
              </a:rPr>
              <a:t>function Menu({  title,  recipes })  { </a:t>
            </a:r>
          </a:p>
          <a:p>
            <a:r>
              <a:rPr lang="en-US" sz="850" dirty="0">
                <a:solidFill>
                  <a:schemeClr val="tx1"/>
                </a:solidFill>
              </a:rPr>
              <a:t>return (</a:t>
            </a:r>
          </a:p>
          <a:p>
            <a:r>
              <a:rPr lang="en-US" sz="850" dirty="0">
                <a:solidFill>
                  <a:schemeClr val="tx1"/>
                </a:solidFill>
              </a:rPr>
              <a:t>&lt;article&gt; </a:t>
            </a:r>
          </a:p>
          <a:p>
            <a:r>
              <a:rPr lang="en-US" sz="850" dirty="0">
                <a:solidFill>
                  <a:schemeClr val="tx1"/>
                </a:solidFill>
              </a:rPr>
              <a:t>&lt;header&gt;</a:t>
            </a:r>
          </a:p>
          <a:p>
            <a:r>
              <a:rPr lang="en-US" sz="850" dirty="0">
                <a:solidFill>
                  <a:schemeClr val="tx1"/>
                </a:solidFill>
              </a:rPr>
              <a:t>&lt;h1&gt;{title}&lt;/h1&gt; </a:t>
            </a:r>
          </a:p>
          <a:p>
            <a:r>
              <a:rPr lang="en-US" sz="850" dirty="0">
                <a:solidFill>
                  <a:schemeClr val="tx1"/>
                </a:solidFill>
              </a:rPr>
              <a:t>&lt;/header&gt;</a:t>
            </a:r>
          </a:p>
          <a:p>
            <a:r>
              <a:rPr lang="en-US" sz="850" dirty="0">
                <a:solidFill>
                  <a:schemeClr val="tx1"/>
                </a:solidFill>
              </a:rPr>
              <a:t>&lt;div </a:t>
            </a:r>
            <a:r>
              <a:rPr lang="en-US" sz="850" dirty="0" err="1">
                <a:solidFill>
                  <a:schemeClr val="tx1"/>
                </a:solidFill>
              </a:rPr>
              <a:t>className</a:t>
            </a:r>
            <a:r>
              <a:rPr lang="en-US" sz="850" dirty="0">
                <a:solidFill>
                  <a:schemeClr val="tx1"/>
                </a:solidFill>
              </a:rPr>
              <a:t>="recipes"&gt;</a:t>
            </a:r>
          </a:p>
          <a:p>
            <a:r>
              <a:rPr lang="en-US" sz="850" dirty="0">
                <a:solidFill>
                  <a:schemeClr val="tx1"/>
                </a:solidFill>
              </a:rPr>
              <a:t>{</a:t>
            </a:r>
            <a:r>
              <a:rPr lang="en-US" sz="850" dirty="0" err="1">
                <a:solidFill>
                  <a:schemeClr val="tx1"/>
                </a:solidFill>
              </a:rPr>
              <a:t>recipes.map</a:t>
            </a:r>
            <a:r>
              <a:rPr lang="en-US" sz="850" dirty="0">
                <a:solidFill>
                  <a:schemeClr val="tx1"/>
                </a:solidFill>
              </a:rPr>
              <a:t>((recipe,  </a:t>
            </a:r>
            <a:r>
              <a:rPr lang="en-US" sz="850" dirty="0" err="1">
                <a:solidFill>
                  <a:schemeClr val="tx1"/>
                </a:solidFill>
              </a:rPr>
              <a:t>i</a:t>
            </a:r>
            <a:r>
              <a:rPr lang="en-US" sz="850" dirty="0">
                <a:solidFill>
                  <a:schemeClr val="tx1"/>
                </a:solidFill>
              </a:rPr>
              <a:t>)  =&gt; (</a:t>
            </a:r>
          </a:p>
          <a:p>
            <a:r>
              <a:rPr lang="en-US" sz="850" dirty="0">
                <a:solidFill>
                  <a:schemeClr val="tx1"/>
                </a:solidFill>
              </a:rPr>
              <a:t>&lt;Recipe key={</a:t>
            </a:r>
            <a:r>
              <a:rPr lang="en-US" sz="850" dirty="0" err="1">
                <a:solidFill>
                  <a:schemeClr val="tx1"/>
                </a:solidFill>
              </a:rPr>
              <a:t>i</a:t>
            </a:r>
            <a:r>
              <a:rPr lang="en-US" sz="850" dirty="0">
                <a:solidFill>
                  <a:schemeClr val="tx1"/>
                </a:solidFill>
              </a:rPr>
              <a:t>}  {...recipe}  /&gt; </a:t>
            </a:r>
          </a:p>
          <a:p>
            <a:r>
              <a:rPr lang="en-US" sz="850" dirty="0">
                <a:solidFill>
                  <a:schemeClr val="tx1"/>
                </a:solidFill>
              </a:rPr>
              <a:t>))}</a:t>
            </a:r>
          </a:p>
          <a:p>
            <a:r>
              <a:rPr lang="en-US" sz="850" dirty="0">
                <a:solidFill>
                  <a:schemeClr val="tx1"/>
                </a:solidFill>
              </a:rPr>
              <a:t>&lt;/div&gt; </a:t>
            </a:r>
          </a:p>
          <a:p>
            <a:r>
              <a:rPr lang="en-US" sz="850" dirty="0">
                <a:solidFill>
                  <a:schemeClr val="tx1"/>
                </a:solidFill>
              </a:rPr>
              <a:t>&lt;/article&gt;</a:t>
            </a:r>
          </a:p>
          <a:p>
            <a:r>
              <a:rPr lang="en-US" sz="850" dirty="0">
                <a:solidFill>
                  <a:schemeClr val="tx1"/>
                </a:solidFill>
              </a:rPr>
              <a:t>); </a:t>
            </a:r>
          </a:p>
          <a:p>
            <a:r>
              <a:rPr lang="en-US" sz="850" dirty="0">
                <a:solidFill>
                  <a:schemeClr val="tx1"/>
                </a:solidFill>
              </a:rPr>
              <a:t>}</a:t>
            </a:r>
          </a:p>
          <a:p>
            <a:r>
              <a:rPr lang="en-US" sz="850" dirty="0">
                <a:solidFill>
                  <a:schemeClr val="tx1"/>
                </a:solidFill>
              </a:rPr>
              <a:t>Now let’s code the component for each individual recipe:</a:t>
            </a:r>
          </a:p>
          <a:p>
            <a:r>
              <a:rPr lang="en-US" sz="850" dirty="0">
                <a:solidFill>
                  <a:schemeClr val="tx1"/>
                </a:solidFill>
              </a:rPr>
              <a:t>function Recipe({  name,  ingredients,  steps })  { </a:t>
            </a:r>
          </a:p>
          <a:p>
            <a:r>
              <a:rPr lang="en-US" sz="850" dirty="0">
                <a:solidFill>
                  <a:schemeClr val="tx1"/>
                </a:solidFill>
              </a:rPr>
              <a:t>return (</a:t>
            </a:r>
          </a:p>
          <a:p>
            <a:r>
              <a:rPr lang="en-US" sz="850" dirty="0">
                <a:solidFill>
                  <a:schemeClr val="tx1"/>
                </a:solidFill>
              </a:rPr>
              <a:t>&lt;section id={</a:t>
            </a:r>
            <a:r>
              <a:rPr lang="en-US" sz="850" dirty="0" err="1">
                <a:solidFill>
                  <a:schemeClr val="tx1"/>
                </a:solidFill>
              </a:rPr>
              <a:t>name.toLowerCase</a:t>
            </a:r>
            <a:r>
              <a:rPr lang="en-US" sz="850" dirty="0">
                <a:solidFill>
                  <a:schemeClr val="tx1"/>
                </a:solidFill>
              </a:rPr>
              <a:t>().replace(/ /g,  "-")}&gt; </a:t>
            </a:r>
          </a:p>
          <a:p>
            <a:r>
              <a:rPr lang="en-US" sz="850" dirty="0">
                <a:solidFill>
                  <a:schemeClr val="tx1"/>
                </a:solidFill>
              </a:rPr>
              <a:t>&lt;h1&gt;{name}&lt;/h1&gt;</a:t>
            </a:r>
          </a:p>
          <a:p>
            <a:r>
              <a:rPr lang="en-US" sz="850" dirty="0">
                <a:solidFill>
                  <a:schemeClr val="tx1"/>
                </a:solidFill>
              </a:rPr>
              <a:t>&lt;</a:t>
            </a:r>
            <a:r>
              <a:rPr lang="en-US" sz="850" dirty="0" err="1">
                <a:solidFill>
                  <a:schemeClr val="tx1"/>
                </a:solidFill>
              </a:rPr>
              <a:t>ul</a:t>
            </a:r>
            <a:r>
              <a:rPr lang="en-US" sz="850" dirty="0">
                <a:solidFill>
                  <a:schemeClr val="tx1"/>
                </a:solidFill>
              </a:rPr>
              <a:t> </a:t>
            </a:r>
            <a:r>
              <a:rPr lang="en-US" sz="850" dirty="0" err="1">
                <a:solidFill>
                  <a:schemeClr val="tx1"/>
                </a:solidFill>
              </a:rPr>
              <a:t>className</a:t>
            </a:r>
            <a:r>
              <a:rPr lang="en-US" sz="850" dirty="0">
                <a:solidFill>
                  <a:schemeClr val="tx1"/>
                </a:solidFill>
              </a:rPr>
              <a:t>="ingredients"&gt;</a:t>
            </a:r>
          </a:p>
          <a:p>
            <a:r>
              <a:rPr lang="en-US" sz="850" dirty="0">
                <a:solidFill>
                  <a:schemeClr val="tx1"/>
                </a:solidFill>
              </a:rPr>
              <a:t>{</a:t>
            </a:r>
            <a:r>
              <a:rPr lang="en-US" sz="850" dirty="0" err="1">
                <a:solidFill>
                  <a:schemeClr val="tx1"/>
                </a:solidFill>
              </a:rPr>
              <a:t>ingredients.map</a:t>
            </a:r>
            <a:r>
              <a:rPr lang="en-US" sz="850" dirty="0">
                <a:solidFill>
                  <a:schemeClr val="tx1"/>
                </a:solidFill>
              </a:rPr>
              <a:t>((ingredient,  </a:t>
            </a:r>
            <a:r>
              <a:rPr lang="en-US" sz="850" dirty="0" err="1">
                <a:solidFill>
                  <a:schemeClr val="tx1"/>
                </a:solidFill>
              </a:rPr>
              <a:t>i</a:t>
            </a:r>
            <a:r>
              <a:rPr lang="en-US" sz="850" dirty="0">
                <a:solidFill>
                  <a:schemeClr val="tx1"/>
                </a:solidFill>
              </a:rPr>
              <a:t>)  =&gt; ( </a:t>
            </a:r>
          </a:p>
          <a:p>
            <a:r>
              <a:rPr lang="en-US" sz="850" dirty="0">
                <a:solidFill>
                  <a:schemeClr val="tx1"/>
                </a:solidFill>
              </a:rPr>
              <a:t>&lt;li key={</a:t>
            </a:r>
            <a:r>
              <a:rPr lang="en-US" sz="850" dirty="0" err="1">
                <a:solidFill>
                  <a:schemeClr val="tx1"/>
                </a:solidFill>
              </a:rPr>
              <a:t>i</a:t>
            </a:r>
            <a:r>
              <a:rPr lang="en-US" sz="850" dirty="0">
                <a:solidFill>
                  <a:schemeClr val="tx1"/>
                </a:solidFill>
              </a:rPr>
              <a:t>}&gt;{ingredient.name}&lt;/li&gt;</a:t>
            </a:r>
          </a:p>
          <a:p>
            <a:r>
              <a:rPr lang="en-US" sz="850" dirty="0">
                <a:solidFill>
                  <a:schemeClr val="tx1"/>
                </a:solidFill>
              </a:rPr>
              <a:t>))} </a:t>
            </a:r>
          </a:p>
          <a:p>
            <a:r>
              <a:rPr lang="en-US" sz="850" dirty="0">
                <a:solidFill>
                  <a:schemeClr val="tx1"/>
                </a:solidFill>
              </a:rPr>
              <a:t>&lt;/</a:t>
            </a:r>
            <a:r>
              <a:rPr lang="en-US" sz="850" dirty="0" err="1">
                <a:solidFill>
                  <a:schemeClr val="tx1"/>
                </a:solidFill>
              </a:rPr>
              <a:t>ul</a:t>
            </a:r>
            <a:r>
              <a:rPr lang="en-US" sz="850" dirty="0">
                <a:solidFill>
                  <a:schemeClr val="tx1"/>
                </a:solidFill>
              </a:rPr>
              <a:t>&gt;</a:t>
            </a:r>
          </a:p>
          <a:p>
            <a:r>
              <a:rPr lang="en-US" sz="850" dirty="0">
                <a:solidFill>
                  <a:schemeClr val="tx1"/>
                </a:solidFill>
              </a:rPr>
              <a:t>&lt;section </a:t>
            </a:r>
            <a:r>
              <a:rPr lang="en-US" sz="850" dirty="0" err="1">
                <a:solidFill>
                  <a:schemeClr val="tx1"/>
                </a:solidFill>
              </a:rPr>
              <a:t>className</a:t>
            </a:r>
            <a:r>
              <a:rPr lang="en-US" sz="850" dirty="0">
                <a:solidFill>
                  <a:schemeClr val="tx1"/>
                </a:solidFill>
              </a:rPr>
              <a:t>="instructions"&gt; </a:t>
            </a:r>
          </a:p>
          <a:p>
            <a:r>
              <a:rPr lang="en-US" sz="850" dirty="0">
                <a:solidFill>
                  <a:schemeClr val="tx1"/>
                </a:solidFill>
              </a:rPr>
              <a:t>&lt;h2&gt;Cooking Instructions&lt;/h2&gt; </a:t>
            </a:r>
          </a:p>
          <a:p>
            <a:r>
              <a:rPr lang="en-US" sz="850" dirty="0">
                <a:solidFill>
                  <a:schemeClr val="tx1"/>
                </a:solidFill>
              </a:rPr>
              <a:t>{</a:t>
            </a:r>
            <a:r>
              <a:rPr lang="en-US" sz="850" dirty="0" err="1">
                <a:solidFill>
                  <a:schemeClr val="tx1"/>
                </a:solidFill>
              </a:rPr>
              <a:t>steps.map</a:t>
            </a:r>
            <a:r>
              <a:rPr lang="en-US" sz="850" dirty="0">
                <a:solidFill>
                  <a:schemeClr val="tx1"/>
                </a:solidFill>
              </a:rPr>
              <a:t>((step,  </a:t>
            </a:r>
            <a:r>
              <a:rPr lang="en-US" sz="850" dirty="0" err="1">
                <a:solidFill>
                  <a:schemeClr val="tx1"/>
                </a:solidFill>
              </a:rPr>
              <a:t>i</a:t>
            </a:r>
            <a:r>
              <a:rPr lang="en-US" sz="850" dirty="0">
                <a:solidFill>
                  <a:schemeClr val="tx1"/>
                </a:solidFill>
              </a:rPr>
              <a:t>)  =&gt; (</a:t>
            </a:r>
          </a:p>
          <a:p>
            <a:r>
              <a:rPr lang="en-US" sz="850" dirty="0">
                <a:solidFill>
                  <a:schemeClr val="tx1"/>
                </a:solidFill>
              </a:rPr>
              <a:t>&lt;p key={</a:t>
            </a:r>
            <a:r>
              <a:rPr lang="en-US" sz="850" dirty="0" err="1">
                <a:solidFill>
                  <a:schemeClr val="tx1"/>
                </a:solidFill>
              </a:rPr>
              <a:t>i</a:t>
            </a:r>
            <a:r>
              <a:rPr lang="en-US" sz="850" dirty="0">
                <a:solidFill>
                  <a:schemeClr val="tx1"/>
                </a:solidFill>
              </a:rPr>
              <a:t>}&gt;{step}&lt;/p&gt; </a:t>
            </a:r>
          </a:p>
          <a:p>
            <a:r>
              <a:rPr lang="en-US" sz="850" dirty="0">
                <a:solidFill>
                  <a:schemeClr val="tx1"/>
                </a:solidFill>
              </a:rPr>
              <a:t>))}</a:t>
            </a:r>
          </a:p>
          <a:p>
            <a:r>
              <a:rPr lang="en-US" sz="850" dirty="0">
                <a:solidFill>
                  <a:schemeClr val="tx1"/>
                </a:solidFill>
              </a:rPr>
              <a:t>&lt;/section&gt; </a:t>
            </a:r>
          </a:p>
          <a:p>
            <a:r>
              <a:rPr lang="en-US" sz="850" dirty="0">
                <a:solidFill>
                  <a:schemeClr val="tx1"/>
                </a:solidFill>
              </a:rPr>
              <a:t>&lt;/section&gt;</a:t>
            </a:r>
          </a:p>
          <a:p>
            <a:r>
              <a:rPr lang="en-US" sz="850" dirty="0">
                <a:solidFill>
                  <a:schemeClr val="tx1"/>
                </a:solidFill>
              </a:rPr>
              <a:t>); </a:t>
            </a:r>
          </a:p>
          <a:p>
            <a:r>
              <a:rPr lang="en-US" sz="850" dirty="0">
                <a:solidFill>
                  <a:schemeClr val="tx1"/>
                </a:solidFill>
              </a:rPr>
              <a:t>}</a:t>
            </a:r>
          </a:p>
        </p:txBody>
      </p:sp>
      <p:sp>
        <p:nvSpPr>
          <p:cNvPr id="4" name="Date Placeholder 3">
            <a:extLst>
              <a:ext uri="{FF2B5EF4-FFF2-40B4-BE49-F238E27FC236}">
                <a16:creationId xmlns:a16="http://schemas.microsoft.com/office/drawing/2014/main" id="{A545CF37-CDBB-44AB-924D-DE43A151D253}"/>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151F1A53-20B4-BA33-1CFD-88FD52B80A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FDBEB7-DE01-CBD4-F39D-ECA2C9D5C998}"/>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1119569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9364-F97E-CE3A-9ABB-C40796D23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1D216-2EC9-F9D8-FADA-D709F438217F}"/>
              </a:ext>
            </a:extLst>
          </p:cNvPr>
          <p:cNvSpPr>
            <a:spLocks noGrp="1"/>
          </p:cNvSpPr>
          <p:nvPr>
            <p:ph idx="1"/>
          </p:nvPr>
        </p:nvSpPr>
        <p:spPr/>
        <p:txBody>
          <a:bodyPr/>
          <a:lstStyle/>
          <a:p>
            <a:r>
              <a:rPr lang="en-US" dirty="0"/>
              <a:t>Each recipe has a string for the name, an array of objects for ingredients, and an array of strings for the steps.</a:t>
            </a:r>
          </a:p>
          <a:p>
            <a:r>
              <a:rPr lang="en-US" dirty="0"/>
              <a:t> Using object </a:t>
            </a:r>
            <a:r>
              <a:rPr lang="en-US" dirty="0" err="1"/>
              <a:t>destructuring</a:t>
            </a:r>
            <a:r>
              <a:rPr lang="en-US" dirty="0"/>
              <a:t>, we can tell this component to locally scope those fields by name so we can access them directly without having to use props.name, or </a:t>
            </a:r>
            <a:r>
              <a:rPr lang="en-US" dirty="0" err="1"/>
              <a:t>props.ingredients</a:t>
            </a:r>
            <a:r>
              <a:rPr lang="en-US" dirty="0"/>
              <a:t>, </a:t>
            </a:r>
            <a:r>
              <a:rPr lang="en-US" dirty="0" err="1"/>
              <a:t>props.steps</a:t>
            </a:r>
            <a:r>
              <a:rPr lang="en-US" dirty="0"/>
              <a:t>.</a:t>
            </a:r>
          </a:p>
        </p:txBody>
      </p:sp>
      <p:sp>
        <p:nvSpPr>
          <p:cNvPr id="4" name="Date Placeholder 3">
            <a:extLst>
              <a:ext uri="{FF2B5EF4-FFF2-40B4-BE49-F238E27FC236}">
                <a16:creationId xmlns:a16="http://schemas.microsoft.com/office/drawing/2014/main" id="{D0C018B6-1247-7F20-00B7-477201F01A0E}"/>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7E068C0A-D279-5921-83C7-1357AC34F8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A6F04C-3DF1-6591-0800-BE31AD88B5B1}"/>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351125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8944-02DA-CD20-3CD2-072EC63987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AF7C61-BA4F-55A5-5666-F9C9BC0083A5}"/>
              </a:ext>
            </a:extLst>
          </p:cNvPr>
          <p:cNvSpPr>
            <a:spLocks noGrp="1"/>
          </p:cNvSpPr>
          <p:nvPr>
            <p:ph idx="1"/>
          </p:nvPr>
        </p:nvSpPr>
        <p:spPr/>
        <p:txBody>
          <a:bodyPr/>
          <a:lstStyle/>
          <a:p>
            <a:r>
              <a:rPr lang="en-US" dirty="0"/>
              <a:t>The first JavaScript expression that we see is being used to set the id attribute for the </a:t>
            </a:r>
          </a:p>
          <a:p>
            <a:r>
              <a:rPr lang="en-US" dirty="0"/>
              <a:t>root section element. It is converting the recipe’s name to a lowercase string and globally </a:t>
            </a:r>
          </a:p>
          <a:p>
            <a:r>
              <a:rPr lang="en-US" dirty="0"/>
              <a:t>replacing spaces with dashes. The result is that “Baked Salmon” will be converted to “baked- </a:t>
            </a:r>
          </a:p>
          <a:p>
            <a:r>
              <a:rPr lang="en-US" dirty="0"/>
              <a:t>salmon” (and likewise, if we had a recipe with the name “Boston Baked Beans” it would be </a:t>
            </a:r>
          </a:p>
          <a:p>
            <a:r>
              <a:rPr lang="en-US" dirty="0"/>
              <a:t>converted to “</a:t>
            </a:r>
            <a:r>
              <a:rPr lang="en-US" dirty="0" err="1"/>
              <a:t>boston</a:t>
            </a:r>
            <a:r>
              <a:rPr lang="en-US" dirty="0"/>
              <a:t>-baked-beans”) before it is used as the id attribute in our UI. The value </a:t>
            </a:r>
          </a:p>
          <a:p>
            <a:r>
              <a:rPr lang="en-US" dirty="0"/>
              <a:t>for name is also being displayed in an h1 as a text node.</a:t>
            </a:r>
          </a:p>
        </p:txBody>
      </p:sp>
      <p:sp>
        <p:nvSpPr>
          <p:cNvPr id="4" name="Date Placeholder 3">
            <a:extLst>
              <a:ext uri="{FF2B5EF4-FFF2-40B4-BE49-F238E27FC236}">
                <a16:creationId xmlns:a16="http://schemas.microsoft.com/office/drawing/2014/main" id="{AFB17022-9387-DF64-043B-9B6720839C61}"/>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8431549E-522E-77EE-5C0F-B32260A4D9B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4ADD3E-6491-A3C9-9500-EE75D4160E1A}"/>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4244522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413C-1C31-6747-331D-DC692F733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116729-6BF3-6EA2-411C-ED9D9705AAE8}"/>
              </a:ext>
            </a:extLst>
          </p:cNvPr>
          <p:cNvSpPr>
            <a:spLocks noGrp="1"/>
          </p:cNvSpPr>
          <p:nvPr>
            <p:ph idx="1"/>
          </p:nvPr>
        </p:nvSpPr>
        <p:spPr/>
        <p:txBody>
          <a:bodyPr/>
          <a:lstStyle/>
          <a:p>
            <a:r>
              <a:rPr lang="en-US" dirty="0"/>
              <a:t>Inside of the unordered list, a JavaScript expression is mapping each ingredient to an li element </a:t>
            </a:r>
          </a:p>
          <a:p>
            <a:r>
              <a:rPr lang="en-US" dirty="0"/>
              <a:t>that displays the name of the ingredient. Within our instructions section, we see the same pattern </a:t>
            </a:r>
          </a:p>
          <a:p>
            <a:r>
              <a:rPr lang="en-US" dirty="0"/>
              <a:t>being used to return a paragraph element where each step is displayed. These map functions are </a:t>
            </a:r>
          </a:p>
          <a:p>
            <a:r>
              <a:rPr lang="en-US" dirty="0"/>
              <a:t>returning arrays of child elements.</a:t>
            </a:r>
          </a:p>
          <a:p>
            <a:endParaRPr lang="en-US" dirty="0"/>
          </a:p>
          <a:p>
            <a:r>
              <a:rPr lang="en-US" dirty="0"/>
              <a:t>The complete code for the application should look like this:</a:t>
            </a:r>
          </a:p>
        </p:txBody>
      </p:sp>
      <p:sp>
        <p:nvSpPr>
          <p:cNvPr id="4" name="Date Placeholder 3">
            <a:extLst>
              <a:ext uri="{FF2B5EF4-FFF2-40B4-BE49-F238E27FC236}">
                <a16:creationId xmlns:a16="http://schemas.microsoft.com/office/drawing/2014/main" id="{D2095554-F8D1-7469-545F-257D60286AA6}"/>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8696BBBC-21B2-8D23-2659-B55D48D350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E7C604-0B69-09B0-61B2-98000507661D}"/>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7921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DA29-2E52-8367-FE8F-EF3BEF163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F256F4-2003-5936-0798-103FB070B7DE}"/>
              </a:ext>
            </a:extLst>
          </p:cNvPr>
          <p:cNvSpPr>
            <a:spLocks noGrp="1"/>
          </p:cNvSpPr>
          <p:nvPr>
            <p:ph idx="1"/>
          </p:nvPr>
        </p:nvSpPr>
        <p:spPr/>
        <p:txBody>
          <a:bodyPr/>
          <a:lstStyle/>
          <a:p>
            <a:r>
              <a:rPr lang="en-US" sz="800" b="0" dirty="0">
                <a:solidFill>
                  <a:schemeClr val="tx1"/>
                </a:solidFill>
                <a:effectLst/>
                <a:latin typeface="Consolas" panose="020B0609020204030204" pitchFamily="49" charset="0"/>
              </a:rPr>
              <a:t>&lt;!DOCTYPE html&gt;</a:t>
            </a:r>
          </a:p>
          <a:p>
            <a:r>
              <a:rPr lang="en-US" sz="800" b="0" dirty="0">
                <a:solidFill>
                  <a:schemeClr val="tx1"/>
                </a:solidFill>
                <a:effectLst/>
                <a:latin typeface="Consolas" panose="020B0609020204030204" pitchFamily="49" charset="0"/>
              </a:rPr>
              <a:t>&lt;html&gt; </a:t>
            </a:r>
          </a:p>
          <a:p>
            <a:r>
              <a:rPr lang="en-US" sz="800" b="0" dirty="0">
                <a:solidFill>
                  <a:schemeClr val="tx1"/>
                </a:solidFill>
                <a:effectLst/>
                <a:latin typeface="Consolas" panose="020B0609020204030204" pitchFamily="49" charset="0"/>
              </a:rPr>
              <a:t>&lt;head&gt;</a:t>
            </a:r>
          </a:p>
          <a:p>
            <a:r>
              <a:rPr lang="en-US" sz="800" b="0" dirty="0">
                <a:solidFill>
                  <a:schemeClr val="tx1"/>
                </a:solidFill>
                <a:effectLst/>
                <a:latin typeface="Consolas" panose="020B0609020204030204" pitchFamily="49" charset="0"/>
              </a:rPr>
              <a:t>&lt;meta charset="utf-8" /&gt;</a:t>
            </a:r>
          </a:p>
          <a:p>
            <a:r>
              <a:rPr lang="en-US" sz="800" b="0" dirty="0">
                <a:solidFill>
                  <a:schemeClr val="tx1"/>
                </a:solidFill>
                <a:effectLst/>
                <a:latin typeface="Consolas" panose="020B0609020204030204" pitchFamily="49" charset="0"/>
              </a:rPr>
              <a:t>&lt;title&gt;React Examples&lt;/title&gt; </a:t>
            </a:r>
          </a:p>
          <a:p>
            <a:r>
              <a:rPr lang="en-US" sz="800" b="0" dirty="0">
                <a:solidFill>
                  <a:schemeClr val="tx1"/>
                </a:solidFill>
                <a:effectLst/>
                <a:latin typeface="Consolas" panose="020B0609020204030204" pitchFamily="49" charset="0"/>
              </a:rPr>
              <a:t>&lt;/head&gt;</a:t>
            </a:r>
          </a:p>
          <a:p>
            <a:r>
              <a:rPr lang="en-US" sz="800" b="0" dirty="0">
                <a:solidFill>
                  <a:schemeClr val="tx1"/>
                </a:solidFill>
                <a:effectLst/>
                <a:latin typeface="Consolas" panose="020B0609020204030204" pitchFamily="49" charset="0"/>
              </a:rPr>
              <a:t>&lt;body&gt;</a:t>
            </a:r>
          </a:p>
          <a:p>
            <a:r>
              <a:rPr lang="en-US" sz="800" b="0" dirty="0">
                <a:solidFill>
                  <a:schemeClr val="tx1"/>
                </a:solidFill>
                <a:effectLst/>
                <a:latin typeface="Consolas" panose="020B0609020204030204" pitchFamily="49" charset="0"/>
              </a:rPr>
              <a:t>&lt;div id="root"&gt;&lt;/div&gt;</a:t>
            </a:r>
          </a:p>
          <a:p>
            <a:r>
              <a:rPr lang="en-US" sz="800" b="0" dirty="0">
                <a:solidFill>
                  <a:schemeClr val="tx1"/>
                </a:solidFill>
                <a:effectLst/>
                <a:latin typeface="Consolas" panose="020B0609020204030204" pitchFamily="49" charset="0"/>
              </a:rPr>
              <a:t>&lt;!-- React Library &amp; React DOM --&gt;</a:t>
            </a:r>
          </a:p>
          <a:p>
            <a:r>
              <a:rPr lang="en-US" sz="800" b="0" dirty="0">
                <a:solidFill>
                  <a:schemeClr val="tx1"/>
                </a:solidFill>
                <a:effectLst/>
                <a:latin typeface="Consolas" panose="020B0609020204030204" pitchFamily="49" charset="0"/>
              </a:rPr>
              <a:t>&lt;script</a:t>
            </a:r>
          </a:p>
          <a:p>
            <a:r>
              <a:rPr lang="en-US" sz="800" b="0" dirty="0" err="1">
                <a:solidFill>
                  <a:schemeClr val="tx1"/>
                </a:solidFill>
                <a:effectLst/>
                <a:latin typeface="Consolas" panose="020B0609020204030204" pitchFamily="49" charset="0"/>
              </a:rPr>
              <a:t>src</a:t>
            </a:r>
            <a:r>
              <a:rPr lang="en-US" sz="800" b="0" dirty="0">
                <a:solidFill>
                  <a:schemeClr val="tx1"/>
                </a:solidFill>
                <a:effectLst/>
                <a:latin typeface="Consolas" panose="020B0609020204030204" pitchFamily="49" charset="0"/>
              </a:rPr>
              <a:t>="https://unpkg.com/react@16.8.6/</a:t>
            </a:r>
            <a:r>
              <a:rPr lang="en-US" sz="800" b="0" dirty="0" err="1">
                <a:solidFill>
                  <a:schemeClr val="tx1"/>
                </a:solidFill>
                <a:effectLst/>
                <a:latin typeface="Consolas" panose="020B0609020204030204" pitchFamily="49" charset="0"/>
              </a:rPr>
              <a:t>umd</a:t>
            </a:r>
            <a:r>
              <a:rPr lang="en-US" sz="800" b="0" dirty="0">
                <a:solidFill>
                  <a:schemeClr val="tx1"/>
                </a:solidFill>
                <a:effectLst/>
                <a:latin typeface="Consolas" panose="020B0609020204030204" pitchFamily="49" charset="0"/>
              </a:rPr>
              <a:t>/react.development.js"&gt;&lt;/script&gt; </a:t>
            </a:r>
          </a:p>
          <a:p>
            <a:r>
              <a:rPr lang="en-US" sz="800" b="0" dirty="0">
                <a:solidFill>
                  <a:schemeClr val="tx1"/>
                </a:solidFill>
                <a:effectLst/>
                <a:latin typeface="Consolas" panose="020B0609020204030204" pitchFamily="49" charset="0"/>
              </a:rPr>
              <a:t>&lt;script </a:t>
            </a:r>
            <a:r>
              <a:rPr lang="en-US" sz="800" b="0" dirty="0" err="1">
                <a:solidFill>
                  <a:schemeClr val="tx1"/>
                </a:solidFill>
                <a:effectLst/>
                <a:latin typeface="Consolas" panose="020B0609020204030204" pitchFamily="49" charset="0"/>
              </a:rPr>
              <a:t>src</a:t>
            </a:r>
            <a:r>
              <a:rPr lang="en-US" sz="800" b="0" dirty="0">
                <a:solidFill>
                  <a:schemeClr val="tx1"/>
                </a:solidFill>
                <a:effectLst/>
                <a:latin typeface="Consolas" panose="020B0609020204030204" pitchFamily="49" charset="0"/>
              </a:rPr>
              <a:t>="https://unpkg.com/react-dom@16.8.6/</a:t>
            </a:r>
            <a:r>
              <a:rPr lang="en-US" sz="800" b="0" dirty="0" err="1">
                <a:solidFill>
                  <a:schemeClr val="tx1"/>
                </a:solidFill>
                <a:effectLst/>
                <a:latin typeface="Consolas" panose="020B0609020204030204" pitchFamily="49" charset="0"/>
              </a:rPr>
              <a:t>umd</a:t>
            </a:r>
            <a:r>
              <a:rPr lang="en-US" sz="800" b="0" dirty="0">
                <a:solidFill>
                  <a:schemeClr val="tx1"/>
                </a:solidFill>
                <a:effectLst/>
                <a:latin typeface="Consolas" panose="020B0609020204030204" pitchFamily="49" charset="0"/>
              </a:rPr>
              <a:t>/react-</a:t>
            </a:r>
          </a:p>
          <a:p>
            <a:r>
              <a:rPr lang="en-US" sz="800" b="0" dirty="0">
                <a:solidFill>
                  <a:schemeClr val="tx1"/>
                </a:solidFill>
                <a:effectLst/>
                <a:latin typeface="Consolas" panose="020B0609020204030204" pitchFamily="49" charset="0"/>
              </a:rPr>
              <a:t>dom.development.js"&gt;&lt;/script&gt; </a:t>
            </a:r>
          </a:p>
          <a:p>
            <a:r>
              <a:rPr lang="en-US" sz="800" b="0" dirty="0">
                <a:solidFill>
                  <a:schemeClr val="tx1"/>
                </a:solidFill>
                <a:effectLst/>
                <a:latin typeface="Consolas" panose="020B0609020204030204" pitchFamily="49" charset="0"/>
              </a:rPr>
              <a:t>&lt;script</a:t>
            </a:r>
          </a:p>
          <a:p>
            <a:r>
              <a:rPr lang="en-US" sz="800" b="0" dirty="0" err="1">
                <a:solidFill>
                  <a:schemeClr val="tx1"/>
                </a:solidFill>
                <a:effectLst/>
                <a:latin typeface="Consolas" panose="020B0609020204030204" pitchFamily="49" charset="0"/>
              </a:rPr>
              <a:t>src</a:t>
            </a:r>
            <a:r>
              <a:rPr lang="en-US" sz="800" b="0" dirty="0">
                <a:solidFill>
                  <a:schemeClr val="tx1"/>
                </a:solidFill>
                <a:effectLst/>
                <a:latin typeface="Consolas" panose="020B0609020204030204" pitchFamily="49" charset="0"/>
              </a:rPr>
              <a:t>="https://unpkg.com/@babel/standalone/babel.min.js"&gt;&lt;/script&gt;</a:t>
            </a:r>
          </a:p>
          <a:p>
            <a:r>
              <a:rPr lang="en-US" sz="800" b="0" dirty="0">
                <a:solidFill>
                  <a:schemeClr val="tx1"/>
                </a:solidFill>
                <a:effectLst/>
                <a:latin typeface="Consolas" panose="020B0609020204030204" pitchFamily="49" charset="0"/>
              </a:rPr>
              <a:t>&lt;script type="text/babel"&gt;</a:t>
            </a:r>
          </a:p>
          <a:p>
            <a:r>
              <a:rPr lang="en-US" sz="800" b="0" dirty="0">
                <a:solidFill>
                  <a:schemeClr val="tx1"/>
                </a:solidFill>
                <a:effectLst/>
                <a:latin typeface="Consolas" panose="020B0609020204030204" pitchFamily="49" charset="0"/>
              </a:rPr>
              <a:t>// JSX code here. Or link to separate JavaScript file that contains JSX.</a:t>
            </a:r>
          </a:p>
          <a:p>
            <a:r>
              <a:rPr lang="en-US" sz="800" b="0" dirty="0">
                <a:solidFill>
                  <a:schemeClr val="tx1"/>
                </a:solidFill>
                <a:effectLst/>
                <a:latin typeface="Consolas" panose="020B0609020204030204" pitchFamily="49" charset="0"/>
              </a:rPr>
              <a:t>const data = [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name: "Baked Salmon", </a:t>
            </a:r>
          </a:p>
          <a:p>
            <a:r>
              <a:rPr lang="en-US" sz="800" b="0" dirty="0">
                <a:solidFill>
                  <a:schemeClr val="tx1"/>
                </a:solidFill>
                <a:effectLst/>
                <a:latin typeface="Consolas" panose="020B0609020204030204" pitchFamily="49" charset="0"/>
              </a:rPr>
              <a:t>ingredients: [</a:t>
            </a:r>
          </a:p>
          <a:p>
            <a:r>
              <a:rPr lang="en-US" sz="800" b="0" dirty="0">
                <a:solidFill>
                  <a:schemeClr val="tx1"/>
                </a:solidFill>
                <a:effectLst/>
                <a:latin typeface="Consolas" panose="020B0609020204030204" pitchFamily="49" charset="0"/>
              </a:rPr>
              <a:t>{  name: "Salmon",  amount: 1,  measurement: "l </a:t>
            </a:r>
            <a:r>
              <a:rPr lang="en-US" sz="800" b="0" dirty="0" err="1">
                <a:solidFill>
                  <a:schemeClr val="tx1"/>
                </a:solidFill>
                <a:effectLst/>
                <a:latin typeface="Consolas" panose="020B0609020204030204" pitchFamily="49" charset="0"/>
              </a:rPr>
              <a:t>lb</a:t>
            </a:r>
            <a:r>
              <a:rPr lang="en-US" sz="800" b="0" dirty="0">
                <a:solidFill>
                  <a:schemeClr val="tx1"/>
                </a:solidFill>
                <a:effectLst/>
                <a:latin typeface="Consolas" panose="020B0609020204030204" pitchFamily="49" charset="0"/>
              </a:rPr>
              <a:t>" }, </a:t>
            </a:r>
          </a:p>
          <a:p>
            <a:r>
              <a:rPr lang="en-US" sz="800" b="0" dirty="0">
                <a:solidFill>
                  <a:schemeClr val="tx1"/>
                </a:solidFill>
                <a:effectLst/>
                <a:latin typeface="Consolas" panose="020B0609020204030204" pitchFamily="49" charset="0"/>
              </a:rPr>
              <a:t>{  name: "Pine Nuts",  amount: 1,  measurement: "cup" },</a:t>
            </a:r>
          </a:p>
          <a:p>
            <a:r>
              <a:rPr lang="en-US" sz="800" b="0" dirty="0">
                <a:solidFill>
                  <a:schemeClr val="tx1"/>
                </a:solidFill>
                <a:effectLst/>
                <a:latin typeface="Consolas" panose="020B0609020204030204" pitchFamily="49" charset="0"/>
              </a:rPr>
              <a:t>{  name: "Butter Lettuce",  amount: 2,  measurement: "cups" }, </a:t>
            </a:r>
          </a:p>
          <a:p>
            <a:r>
              <a:rPr lang="en-US" sz="800" b="0" dirty="0">
                <a:solidFill>
                  <a:schemeClr val="tx1"/>
                </a:solidFill>
                <a:effectLst/>
                <a:latin typeface="Consolas" panose="020B0609020204030204" pitchFamily="49" charset="0"/>
              </a:rPr>
              <a:t>{  name: "Yellow Squash",  amount: 1,  measurement: "med" }, </a:t>
            </a:r>
          </a:p>
          <a:p>
            <a:r>
              <a:rPr lang="en-US" sz="800" b="0" dirty="0">
                <a:solidFill>
                  <a:schemeClr val="tx1"/>
                </a:solidFill>
                <a:effectLst/>
                <a:latin typeface="Consolas" panose="020B0609020204030204" pitchFamily="49" charset="0"/>
              </a:rPr>
              <a:t>{  name: "Olive Oil",  amount: 0.5,  measurement: "cup" },</a:t>
            </a:r>
          </a:p>
          <a:p>
            <a:r>
              <a:rPr lang="en-US" sz="800" b="0" dirty="0">
                <a:solidFill>
                  <a:schemeClr val="tx1"/>
                </a:solidFill>
                <a:effectLst/>
                <a:latin typeface="Consolas" panose="020B0609020204030204" pitchFamily="49" charset="0"/>
              </a:rPr>
              <a:t>{  name: "Garlic",  amount: 3,  measurement: "cloves" }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steps: [</a:t>
            </a:r>
          </a:p>
          <a:p>
            <a:r>
              <a:rPr lang="en-US" sz="800" b="0" dirty="0">
                <a:solidFill>
                  <a:schemeClr val="tx1"/>
                </a:solidFill>
                <a:effectLst/>
                <a:latin typeface="Consolas" panose="020B0609020204030204" pitchFamily="49" charset="0"/>
              </a:rPr>
              <a:t>"Preheat the oven to 350 degrees.",</a:t>
            </a:r>
          </a:p>
          <a:p>
            <a:r>
              <a:rPr lang="en-US" sz="800" b="0" dirty="0">
                <a:solidFill>
                  <a:schemeClr val="tx1"/>
                </a:solidFill>
                <a:effectLst/>
                <a:latin typeface="Consolas" panose="020B0609020204030204" pitchFamily="49" charset="0"/>
              </a:rPr>
              <a:t>"Spread the olive oil around a glass baking dish.",</a:t>
            </a:r>
          </a:p>
          <a:p>
            <a:r>
              <a:rPr lang="en-US" sz="800" b="0" dirty="0">
                <a:solidFill>
                  <a:schemeClr val="tx1"/>
                </a:solidFill>
                <a:effectLst/>
                <a:latin typeface="Consolas" panose="020B0609020204030204" pitchFamily="49" charset="0"/>
              </a:rPr>
              <a:t>"Add the yellow squash and place in the oven for 30 mins.", </a:t>
            </a:r>
          </a:p>
          <a:p>
            <a:r>
              <a:rPr lang="en-US" sz="800" b="0" dirty="0">
                <a:solidFill>
                  <a:schemeClr val="tx1"/>
                </a:solidFill>
                <a:effectLst/>
                <a:latin typeface="Consolas" panose="020B0609020204030204" pitchFamily="49" charset="0"/>
              </a:rPr>
              <a:t>"Add the salmon, garlic, and pine nuts to the dish.",</a:t>
            </a:r>
          </a:p>
          <a:p>
            <a:r>
              <a:rPr lang="en-US" sz="800" b="0" dirty="0">
                <a:solidFill>
                  <a:schemeClr val="tx1"/>
                </a:solidFill>
                <a:effectLst/>
                <a:latin typeface="Consolas" panose="020B0609020204030204" pitchFamily="49" charset="0"/>
              </a:rPr>
              <a:t>"Bake for 15 minutes.",</a:t>
            </a:r>
          </a:p>
          <a:p>
            <a:r>
              <a:rPr lang="en-US" sz="800" b="0" dirty="0">
                <a:solidFill>
                  <a:schemeClr val="tx1"/>
                </a:solidFill>
                <a:effectLst/>
                <a:latin typeface="Consolas" panose="020B0609020204030204" pitchFamily="49" charset="0"/>
              </a:rPr>
              <a:t>"Remove from oven. Add the lettuce and serve."</a:t>
            </a:r>
          </a:p>
          <a:p>
            <a:r>
              <a:rPr lang="en-US" sz="800" b="0" dirty="0">
                <a:solidFill>
                  <a:schemeClr val="tx1"/>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56AC45A7-CD74-E20A-C1E1-F41CE3A94D64}"/>
              </a:ext>
            </a:extLst>
          </p:cNvPr>
          <p:cNvSpPr>
            <a:spLocks noGrp="1"/>
          </p:cNvSpPr>
          <p:nvPr>
            <p:ph type="dt" sz="half" idx="10"/>
          </p:nvPr>
        </p:nvSpPr>
        <p:spPr/>
        <p:txBody>
          <a:bodyPr/>
          <a:lstStyle/>
          <a:p>
            <a:pPr>
              <a:defRPr/>
            </a:pPr>
            <a:fld id="{C9C54A8A-EC83-4BC5-B48C-A23671E55882}" type="datetime1">
              <a:rPr lang="en-US" smtClean="0"/>
              <a:t>6/24/2023</a:t>
            </a:fld>
            <a:endParaRPr lang="en-US" dirty="0"/>
          </a:p>
        </p:txBody>
      </p:sp>
      <p:sp>
        <p:nvSpPr>
          <p:cNvPr id="5" name="Footer Placeholder 4">
            <a:extLst>
              <a:ext uri="{FF2B5EF4-FFF2-40B4-BE49-F238E27FC236}">
                <a16:creationId xmlns:a16="http://schemas.microsoft.com/office/drawing/2014/main" id="{F25D3295-21C2-256A-7BC2-0E8638235D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FC1774-55AE-9C5A-0A8D-8E8E7310A675}"/>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397726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1E1D-AABB-65AA-044D-C97E2BFA6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02DF18-99F6-BB5F-EEF1-EDD7CCE08F0E}"/>
              </a:ext>
            </a:extLst>
          </p:cNvPr>
          <p:cNvSpPr>
            <a:spLocks noGrp="1"/>
          </p:cNvSpPr>
          <p:nvPr>
            <p:ph idx="1"/>
          </p:nvPr>
        </p:nvSpPr>
        <p:spPr/>
        <p:txBody>
          <a:bodyPr/>
          <a:lstStyle/>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name: "Fish Tacos", </a:t>
            </a:r>
          </a:p>
          <a:p>
            <a:r>
              <a:rPr lang="en-US" sz="800" b="0" dirty="0">
                <a:solidFill>
                  <a:schemeClr val="tx1"/>
                </a:solidFill>
                <a:effectLst/>
                <a:latin typeface="Consolas" panose="020B0609020204030204" pitchFamily="49" charset="0"/>
              </a:rPr>
              <a:t>ingredients: [</a:t>
            </a:r>
          </a:p>
          <a:p>
            <a:r>
              <a:rPr lang="en-US" sz="800" b="0" dirty="0">
                <a:solidFill>
                  <a:schemeClr val="tx1"/>
                </a:solidFill>
                <a:effectLst/>
                <a:latin typeface="Consolas" panose="020B0609020204030204" pitchFamily="49" charset="0"/>
              </a:rPr>
              <a:t>{  name: "Whitefish",  amount: 1,  measurement: "l </a:t>
            </a:r>
            <a:r>
              <a:rPr lang="en-US" sz="800" b="0" dirty="0" err="1">
                <a:solidFill>
                  <a:schemeClr val="tx1"/>
                </a:solidFill>
                <a:effectLst/>
                <a:latin typeface="Consolas" panose="020B0609020204030204" pitchFamily="49" charset="0"/>
              </a:rPr>
              <a:t>lb</a:t>
            </a:r>
            <a:r>
              <a:rPr lang="en-US" sz="800" b="0" dirty="0">
                <a:solidFill>
                  <a:schemeClr val="tx1"/>
                </a:solidFill>
                <a:effectLst/>
                <a:latin typeface="Consolas" panose="020B0609020204030204" pitchFamily="49" charset="0"/>
              </a:rPr>
              <a:t>" }, </a:t>
            </a:r>
          </a:p>
          <a:p>
            <a:r>
              <a:rPr lang="en-US" sz="800" b="0" dirty="0">
                <a:solidFill>
                  <a:schemeClr val="tx1"/>
                </a:solidFill>
                <a:effectLst/>
                <a:latin typeface="Consolas" panose="020B0609020204030204" pitchFamily="49" charset="0"/>
              </a:rPr>
              <a:t>{  name: "Cheese",  amount: 1,  measurement: "cup" },</a:t>
            </a:r>
          </a:p>
          <a:p>
            <a:r>
              <a:rPr lang="en-US" sz="800" b="0" dirty="0">
                <a:solidFill>
                  <a:schemeClr val="tx1"/>
                </a:solidFill>
                <a:effectLst/>
                <a:latin typeface="Consolas" panose="020B0609020204030204" pitchFamily="49" charset="0"/>
              </a:rPr>
              <a:t>{  name: "Iceberg Lettuce",  amount: 2,  measurement: "cups" }, </a:t>
            </a:r>
          </a:p>
          <a:p>
            <a:r>
              <a:rPr lang="en-US" sz="800" b="0" dirty="0">
                <a:solidFill>
                  <a:schemeClr val="tx1"/>
                </a:solidFill>
                <a:effectLst/>
                <a:latin typeface="Consolas" panose="020B0609020204030204" pitchFamily="49" charset="0"/>
              </a:rPr>
              <a:t>{  name: "Tomatoes",  amount: 2,  measurement: "large" },</a:t>
            </a:r>
          </a:p>
          <a:p>
            <a:r>
              <a:rPr lang="en-US" sz="800" b="0" dirty="0">
                <a:solidFill>
                  <a:schemeClr val="tx1"/>
                </a:solidFill>
                <a:effectLst/>
                <a:latin typeface="Consolas" panose="020B0609020204030204" pitchFamily="49" charset="0"/>
              </a:rPr>
              <a:t>{  name: "Tortillas",  amount: 3,  measurement: "med" }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steps: [</a:t>
            </a:r>
          </a:p>
          <a:p>
            <a:r>
              <a:rPr lang="en-US" sz="800" b="0" dirty="0">
                <a:solidFill>
                  <a:schemeClr val="tx1"/>
                </a:solidFill>
                <a:effectLst/>
                <a:latin typeface="Consolas" panose="020B0609020204030204" pitchFamily="49" charset="0"/>
              </a:rPr>
              <a:t>"Cook the fish on the grill until hot.", </a:t>
            </a:r>
          </a:p>
          <a:p>
            <a:r>
              <a:rPr lang="en-US" sz="800" b="0" dirty="0">
                <a:solidFill>
                  <a:schemeClr val="tx1"/>
                </a:solidFill>
                <a:effectLst/>
                <a:latin typeface="Consolas" panose="020B0609020204030204" pitchFamily="49" charset="0"/>
              </a:rPr>
              <a:t>"Place the fish on the 3 tortillas.",</a:t>
            </a:r>
          </a:p>
          <a:p>
            <a:r>
              <a:rPr lang="en-US" sz="800" b="0" dirty="0">
                <a:solidFill>
                  <a:schemeClr val="tx1"/>
                </a:solidFill>
                <a:effectLst/>
                <a:latin typeface="Consolas" panose="020B0609020204030204" pitchFamily="49" charset="0"/>
              </a:rPr>
              <a:t>"Top them with lettuce, tomatoes, and cheese."</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];function Recipe({  name,  ingredients,  steps })  { </a:t>
            </a:r>
          </a:p>
          <a:p>
            <a:r>
              <a:rPr lang="en-US" sz="800" b="0" dirty="0">
                <a:solidFill>
                  <a:schemeClr val="tx1"/>
                </a:solidFill>
                <a:effectLst/>
                <a:latin typeface="Consolas" panose="020B0609020204030204" pitchFamily="49" charset="0"/>
              </a:rPr>
              <a:t>return (</a:t>
            </a:r>
          </a:p>
          <a:p>
            <a:r>
              <a:rPr lang="en-US" sz="800" b="0" dirty="0">
                <a:solidFill>
                  <a:schemeClr val="tx1"/>
                </a:solidFill>
                <a:effectLst/>
                <a:latin typeface="Consolas" panose="020B0609020204030204" pitchFamily="49" charset="0"/>
              </a:rPr>
              <a:t>&lt;section id={</a:t>
            </a:r>
            <a:r>
              <a:rPr lang="en-US" sz="800" b="0" dirty="0" err="1">
                <a:solidFill>
                  <a:schemeClr val="tx1"/>
                </a:solidFill>
                <a:effectLst/>
                <a:latin typeface="Consolas" panose="020B0609020204030204" pitchFamily="49" charset="0"/>
              </a:rPr>
              <a:t>name.toLowerCase</a:t>
            </a:r>
            <a:r>
              <a:rPr lang="en-US" sz="800" b="0" dirty="0">
                <a:solidFill>
                  <a:schemeClr val="tx1"/>
                </a:solidFill>
                <a:effectLst/>
                <a:latin typeface="Consolas" panose="020B0609020204030204" pitchFamily="49" charset="0"/>
              </a:rPr>
              <a:t>().replace(/ /g,  "-")}&gt; </a:t>
            </a:r>
          </a:p>
          <a:p>
            <a:r>
              <a:rPr lang="en-US" sz="800" b="0" dirty="0">
                <a:solidFill>
                  <a:schemeClr val="tx1"/>
                </a:solidFill>
                <a:effectLst/>
                <a:latin typeface="Consolas" panose="020B0609020204030204" pitchFamily="49" charset="0"/>
              </a:rPr>
              <a:t>&lt;h1&gt;{name}&lt;/h1&gt;</a:t>
            </a:r>
          </a:p>
          <a:p>
            <a:r>
              <a:rPr lang="en-US" sz="800" b="0" dirty="0">
                <a:solidFill>
                  <a:schemeClr val="tx1"/>
                </a:solidFill>
                <a:effectLst/>
                <a:latin typeface="Consolas" panose="020B0609020204030204" pitchFamily="49" charset="0"/>
              </a:rPr>
              <a:t>&lt;</a:t>
            </a:r>
            <a:r>
              <a:rPr lang="en-US" sz="800" b="0" dirty="0" err="1">
                <a:solidFill>
                  <a:schemeClr val="tx1"/>
                </a:solidFill>
                <a:effectLst/>
                <a:latin typeface="Consolas" panose="020B0609020204030204" pitchFamily="49" charset="0"/>
              </a:rPr>
              <a:t>ul</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className</a:t>
            </a:r>
            <a:r>
              <a:rPr lang="en-US" sz="800" b="0" dirty="0">
                <a:solidFill>
                  <a:schemeClr val="tx1"/>
                </a:solidFill>
                <a:effectLst/>
                <a:latin typeface="Consolas" panose="020B0609020204030204" pitchFamily="49" charset="0"/>
              </a:rPr>
              <a:t>="ingredients"&gt;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ingredients.map</a:t>
            </a:r>
            <a:r>
              <a:rPr lang="en-US" sz="800" b="0" dirty="0">
                <a:solidFill>
                  <a:schemeClr val="tx1"/>
                </a:solidFill>
                <a:effectLst/>
                <a:latin typeface="Consolas" panose="020B0609020204030204" pitchFamily="49" charset="0"/>
              </a:rPr>
              <a:t>((ingredient,  </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  =&gt; ( </a:t>
            </a:r>
          </a:p>
          <a:p>
            <a:r>
              <a:rPr lang="en-US" sz="800" b="0" dirty="0">
                <a:solidFill>
                  <a:schemeClr val="tx1"/>
                </a:solidFill>
                <a:effectLst/>
                <a:latin typeface="Consolas" panose="020B0609020204030204" pitchFamily="49" charset="0"/>
              </a:rPr>
              <a:t>&lt;li key={</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}&gt;{ingredient.name}&lt;/li&gt;</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&lt;/</a:t>
            </a:r>
            <a:r>
              <a:rPr lang="en-US" sz="800" b="0" dirty="0" err="1">
                <a:solidFill>
                  <a:schemeClr val="tx1"/>
                </a:solidFill>
                <a:effectLst/>
                <a:latin typeface="Consolas" panose="020B0609020204030204" pitchFamily="49" charset="0"/>
              </a:rPr>
              <a:t>ul</a:t>
            </a:r>
            <a:r>
              <a:rPr lang="en-US" sz="800" b="0" dirty="0">
                <a:solidFill>
                  <a:schemeClr val="tx1"/>
                </a:solidFill>
                <a:effectLst/>
                <a:latin typeface="Consolas" panose="020B0609020204030204" pitchFamily="49" charset="0"/>
              </a:rPr>
              <a:t>&gt;</a:t>
            </a:r>
          </a:p>
          <a:p>
            <a:r>
              <a:rPr lang="en-US" sz="800" b="0" dirty="0">
                <a:solidFill>
                  <a:schemeClr val="tx1"/>
                </a:solidFill>
                <a:effectLst/>
                <a:latin typeface="Consolas" panose="020B0609020204030204" pitchFamily="49" charset="0"/>
              </a:rPr>
              <a:t>&lt;section </a:t>
            </a:r>
            <a:r>
              <a:rPr lang="en-US" sz="800" b="0" dirty="0" err="1">
                <a:solidFill>
                  <a:schemeClr val="tx1"/>
                </a:solidFill>
                <a:effectLst/>
                <a:latin typeface="Consolas" panose="020B0609020204030204" pitchFamily="49" charset="0"/>
              </a:rPr>
              <a:t>className</a:t>
            </a:r>
            <a:r>
              <a:rPr lang="en-US" sz="800" b="0" dirty="0">
                <a:solidFill>
                  <a:schemeClr val="tx1"/>
                </a:solidFill>
                <a:effectLst/>
                <a:latin typeface="Consolas" panose="020B0609020204030204" pitchFamily="49" charset="0"/>
              </a:rPr>
              <a:t>="instructions"&gt; </a:t>
            </a:r>
          </a:p>
          <a:p>
            <a:r>
              <a:rPr lang="en-US" sz="800" b="0" dirty="0">
                <a:solidFill>
                  <a:schemeClr val="tx1"/>
                </a:solidFill>
                <a:effectLst/>
                <a:latin typeface="Consolas" panose="020B0609020204030204" pitchFamily="49" charset="0"/>
              </a:rPr>
              <a:t>&lt;h2&gt;Cooking Instructions&lt;/h2&gt; </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steps.map</a:t>
            </a:r>
            <a:r>
              <a:rPr lang="en-US" sz="800" b="0" dirty="0">
                <a:solidFill>
                  <a:schemeClr val="tx1"/>
                </a:solidFill>
                <a:effectLst/>
                <a:latin typeface="Consolas" panose="020B0609020204030204" pitchFamily="49" charset="0"/>
              </a:rPr>
              <a:t>((step,  </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  =&gt; (</a:t>
            </a:r>
          </a:p>
          <a:p>
            <a:r>
              <a:rPr lang="en-US" sz="800" b="0" dirty="0">
                <a:solidFill>
                  <a:schemeClr val="tx1"/>
                </a:solidFill>
                <a:effectLst/>
                <a:latin typeface="Consolas" panose="020B0609020204030204" pitchFamily="49" charset="0"/>
              </a:rPr>
              <a:t>&lt;p key={</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}&gt;{step}&lt;/p&gt;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&lt;/section&gt; </a:t>
            </a:r>
          </a:p>
          <a:p>
            <a:r>
              <a:rPr lang="en-US" sz="800" b="0" dirty="0">
                <a:solidFill>
                  <a:schemeClr val="tx1"/>
                </a:solidFill>
                <a:effectLst/>
                <a:latin typeface="Consolas" panose="020B0609020204030204" pitchFamily="49" charset="0"/>
              </a:rPr>
              <a:t>&lt;/section&gt;</a:t>
            </a:r>
          </a:p>
          <a:p>
            <a:r>
              <a:rPr lang="en-US" sz="800" b="0" dirty="0">
                <a:solidFill>
                  <a:schemeClr val="tx1"/>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1EFD8D83-D1BA-636D-AB17-9761BCC480FE}"/>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998FB3EB-7994-0BE3-193D-EB473344B8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517BBA-53CE-5AC0-9566-E8F0966656AC}"/>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23385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079F-3569-0E04-1AA7-E1ABA914DA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DD5A5F-2246-B387-0797-1F8C7DFBB37F}"/>
              </a:ext>
            </a:extLst>
          </p:cNvPr>
          <p:cNvSpPr>
            <a:spLocks noGrp="1"/>
          </p:cNvSpPr>
          <p:nvPr>
            <p:ph idx="1"/>
          </p:nvPr>
        </p:nvSpPr>
        <p:spPr/>
        <p:txBody>
          <a:bodyPr/>
          <a:lstStyle/>
          <a:p>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function Menu({  title,  recipes })  { </a:t>
            </a:r>
          </a:p>
          <a:p>
            <a:r>
              <a:rPr lang="en-US" sz="1300" b="0" dirty="0">
                <a:solidFill>
                  <a:schemeClr val="tx1"/>
                </a:solidFill>
                <a:effectLst/>
                <a:latin typeface="Consolas" panose="020B0609020204030204" pitchFamily="49" charset="0"/>
              </a:rPr>
              <a:t>return (</a:t>
            </a:r>
          </a:p>
          <a:p>
            <a:r>
              <a:rPr lang="en-US" sz="1300" b="0" dirty="0">
                <a:solidFill>
                  <a:schemeClr val="tx1"/>
                </a:solidFill>
                <a:effectLst/>
                <a:latin typeface="Consolas" panose="020B0609020204030204" pitchFamily="49" charset="0"/>
              </a:rPr>
              <a:t>&lt;article&gt; </a:t>
            </a:r>
          </a:p>
          <a:p>
            <a:r>
              <a:rPr lang="en-US" sz="1300" b="0" dirty="0">
                <a:solidFill>
                  <a:schemeClr val="tx1"/>
                </a:solidFill>
                <a:effectLst/>
                <a:latin typeface="Consolas" panose="020B0609020204030204" pitchFamily="49" charset="0"/>
              </a:rPr>
              <a:t>&lt;header&gt;</a:t>
            </a:r>
          </a:p>
          <a:p>
            <a:r>
              <a:rPr lang="en-US" sz="1300" b="0" dirty="0">
                <a:solidFill>
                  <a:schemeClr val="tx1"/>
                </a:solidFill>
                <a:effectLst/>
                <a:latin typeface="Consolas" panose="020B0609020204030204" pitchFamily="49" charset="0"/>
              </a:rPr>
              <a:t>&lt;h1&gt;{title}&lt;/h1&gt; </a:t>
            </a:r>
          </a:p>
          <a:p>
            <a:r>
              <a:rPr lang="en-US" sz="1300" b="0" dirty="0">
                <a:solidFill>
                  <a:schemeClr val="tx1"/>
                </a:solidFill>
                <a:effectLst/>
                <a:latin typeface="Consolas" panose="020B0609020204030204" pitchFamily="49" charset="0"/>
              </a:rPr>
              <a:t>&lt;/header&gt;</a:t>
            </a:r>
          </a:p>
          <a:p>
            <a:r>
              <a:rPr lang="en-US" sz="1300" b="0" dirty="0">
                <a:solidFill>
                  <a:schemeClr val="tx1"/>
                </a:solidFill>
                <a:effectLst/>
                <a:latin typeface="Consolas" panose="020B0609020204030204" pitchFamily="49" charset="0"/>
              </a:rPr>
              <a:t>&lt;div </a:t>
            </a:r>
            <a:r>
              <a:rPr lang="en-US" sz="1300" b="0" dirty="0" err="1">
                <a:solidFill>
                  <a:schemeClr val="tx1"/>
                </a:solidFill>
                <a:effectLst/>
                <a:latin typeface="Consolas" panose="020B0609020204030204" pitchFamily="49" charset="0"/>
              </a:rPr>
              <a:t>className</a:t>
            </a:r>
            <a:r>
              <a:rPr lang="en-US" sz="1300" b="0" dirty="0">
                <a:solidFill>
                  <a:schemeClr val="tx1"/>
                </a:solidFill>
                <a:effectLst/>
                <a:latin typeface="Consolas" panose="020B0609020204030204" pitchFamily="49" charset="0"/>
              </a:rPr>
              <a:t>="recipes"&gt;</a:t>
            </a:r>
          </a:p>
          <a:p>
            <a:r>
              <a:rPr lang="en-US" sz="1300" b="0" dirty="0">
                <a:solidFill>
                  <a:schemeClr val="tx1"/>
                </a:solidFill>
                <a:effectLst/>
                <a:latin typeface="Consolas" panose="020B0609020204030204" pitchFamily="49" charset="0"/>
              </a:rPr>
              <a:t>{</a:t>
            </a:r>
            <a:r>
              <a:rPr lang="en-US" sz="1300" b="0" dirty="0" err="1">
                <a:solidFill>
                  <a:schemeClr val="tx1"/>
                </a:solidFill>
                <a:effectLst/>
                <a:latin typeface="Consolas" panose="020B0609020204030204" pitchFamily="49" charset="0"/>
              </a:rPr>
              <a:t>recipes.map</a:t>
            </a:r>
            <a:r>
              <a:rPr lang="en-US" sz="1300" b="0" dirty="0">
                <a:solidFill>
                  <a:schemeClr val="tx1"/>
                </a:solidFill>
                <a:effectLst/>
                <a:latin typeface="Consolas" panose="020B0609020204030204" pitchFamily="49" charset="0"/>
              </a:rPr>
              <a:t>((recipe,  </a:t>
            </a:r>
            <a:r>
              <a:rPr lang="en-US" sz="1300" b="0" dirty="0" err="1">
                <a:solidFill>
                  <a:schemeClr val="tx1"/>
                </a:solidFill>
                <a:effectLst/>
                <a:latin typeface="Consolas" panose="020B0609020204030204" pitchFamily="49" charset="0"/>
              </a:rPr>
              <a:t>i</a:t>
            </a:r>
            <a:r>
              <a:rPr lang="en-US" sz="1300" b="0" dirty="0">
                <a:solidFill>
                  <a:schemeClr val="tx1"/>
                </a:solidFill>
                <a:effectLst/>
                <a:latin typeface="Consolas" panose="020B0609020204030204" pitchFamily="49" charset="0"/>
              </a:rPr>
              <a:t>)  =&gt; (</a:t>
            </a:r>
          </a:p>
          <a:p>
            <a:r>
              <a:rPr lang="en-US" sz="1300" b="0" dirty="0">
                <a:solidFill>
                  <a:schemeClr val="tx1"/>
                </a:solidFill>
                <a:effectLst/>
                <a:latin typeface="Consolas" panose="020B0609020204030204" pitchFamily="49" charset="0"/>
              </a:rPr>
              <a:t>&lt;Recipe key={</a:t>
            </a:r>
            <a:r>
              <a:rPr lang="en-US" sz="1300" b="0" dirty="0" err="1">
                <a:solidFill>
                  <a:schemeClr val="tx1"/>
                </a:solidFill>
                <a:effectLst/>
                <a:latin typeface="Consolas" panose="020B0609020204030204" pitchFamily="49" charset="0"/>
              </a:rPr>
              <a:t>i</a:t>
            </a:r>
            <a:r>
              <a:rPr lang="en-US" sz="1300" b="0" dirty="0">
                <a:solidFill>
                  <a:schemeClr val="tx1"/>
                </a:solidFill>
                <a:effectLst/>
                <a:latin typeface="Consolas" panose="020B0609020204030204" pitchFamily="49" charset="0"/>
              </a:rPr>
              <a:t>}  {...recipe}  /&gt; </a:t>
            </a:r>
          </a:p>
          <a:p>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&lt;/div&gt; </a:t>
            </a:r>
          </a:p>
          <a:p>
            <a:r>
              <a:rPr lang="en-US" sz="1300" b="0" dirty="0">
                <a:solidFill>
                  <a:schemeClr val="tx1"/>
                </a:solidFill>
                <a:effectLst/>
                <a:latin typeface="Consolas" panose="020B0609020204030204" pitchFamily="49" charset="0"/>
              </a:rPr>
              <a:t>&lt;/article&gt;</a:t>
            </a:r>
          </a:p>
          <a:p>
            <a:r>
              <a:rPr lang="en-US" sz="1300" b="0" dirty="0">
                <a:solidFill>
                  <a:schemeClr val="tx1"/>
                </a:solidFill>
                <a:effectLst/>
                <a:latin typeface="Consolas" panose="020B0609020204030204" pitchFamily="49" charset="0"/>
              </a:rPr>
              <a:t>); </a:t>
            </a:r>
          </a:p>
          <a:p>
            <a:r>
              <a:rPr lang="en-US" sz="1300" b="0" dirty="0">
                <a:solidFill>
                  <a:schemeClr val="tx1"/>
                </a:solidFill>
                <a:effectLst/>
                <a:latin typeface="Consolas" panose="020B0609020204030204" pitchFamily="49" charset="0"/>
              </a:rPr>
              <a:t>}</a:t>
            </a:r>
          </a:p>
          <a:p>
            <a:r>
              <a:rPr lang="en-US" sz="1300" b="0" dirty="0" err="1">
                <a:solidFill>
                  <a:schemeClr val="tx1"/>
                </a:solidFill>
                <a:effectLst/>
                <a:latin typeface="Consolas" panose="020B0609020204030204" pitchFamily="49" charset="0"/>
              </a:rPr>
              <a:t>ReactDOM.render</a:t>
            </a:r>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&lt;Menu recipes={data}  title="Delicious Recipes" /&gt;, </a:t>
            </a:r>
          </a:p>
          <a:p>
            <a:r>
              <a:rPr lang="en-US" sz="1300" b="0" dirty="0" err="1">
                <a:solidFill>
                  <a:schemeClr val="tx1"/>
                </a:solidFill>
                <a:effectLst/>
                <a:latin typeface="Consolas" panose="020B0609020204030204" pitchFamily="49" charset="0"/>
              </a:rPr>
              <a:t>document.getElementById</a:t>
            </a:r>
            <a:r>
              <a:rPr lang="en-US" sz="1300" b="0" dirty="0">
                <a:solidFill>
                  <a:schemeClr val="tx1"/>
                </a:solidFill>
                <a:effectLst/>
                <a:latin typeface="Consolas" panose="020B0609020204030204" pitchFamily="49" charset="0"/>
              </a:rPr>
              <a:t>("root")</a:t>
            </a:r>
          </a:p>
          <a:p>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&lt;/script&gt; </a:t>
            </a:r>
          </a:p>
          <a:p>
            <a:r>
              <a:rPr lang="en-US" sz="1300" b="0" dirty="0">
                <a:solidFill>
                  <a:schemeClr val="tx1"/>
                </a:solidFill>
                <a:effectLst/>
                <a:latin typeface="Consolas" panose="020B0609020204030204" pitchFamily="49" charset="0"/>
              </a:rPr>
              <a:t>&lt;/body&gt;</a:t>
            </a:r>
          </a:p>
          <a:p>
            <a:r>
              <a:rPr lang="en-US" sz="1300" b="0" dirty="0">
                <a:solidFill>
                  <a:schemeClr val="tx1"/>
                </a:solidFill>
                <a:effectLst/>
                <a:latin typeface="Consolas" panose="020B0609020204030204" pitchFamily="49" charset="0"/>
              </a:rPr>
              <a:t>&lt;/html&gt;</a:t>
            </a:r>
          </a:p>
          <a:p>
            <a:endParaRPr lang="en-US" dirty="0"/>
          </a:p>
        </p:txBody>
      </p:sp>
      <p:sp>
        <p:nvSpPr>
          <p:cNvPr id="4" name="Date Placeholder 3">
            <a:extLst>
              <a:ext uri="{FF2B5EF4-FFF2-40B4-BE49-F238E27FC236}">
                <a16:creationId xmlns:a16="http://schemas.microsoft.com/office/drawing/2014/main" id="{2106C4D7-7857-AD48-FDF3-97C7BCBA8BDD}"/>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D9374D03-C6F8-EDDA-077D-DB010FDB10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BE91B0-7F6E-32AF-B973-F3F8873809BB}"/>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945861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3761-66F9-A8F8-A7AD-9E8EA6BE8E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2C840-0615-0474-C7AD-CC84A9A609D6}"/>
              </a:ext>
            </a:extLst>
          </p:cNvPr>
          <p:cNvSpPr>
            <a:spLocks noGrp="1"/>
          </p:cNvSpPr>
          <p:nvPr>
            <p:ph idx="1"/>
          </p:nvPr>
        </p:nvSpPr>
        <p:spPr/>
        <p:txBody>
          <a:bodyPr/>
          <a:lstStyle/>
          <a:p>
            <a:r>
              <a:rPr lang="en-US" dirty="0"/>
              <a:t>When we run this code in the browser, React will construct a UI using our instructions with the </a:t>
            </a:r>
          </a:p>
          <a:p>
            <a:r>
              <a:rPr lang="en-US" dirty="0"/>
              <a:t>recipe data as shown:</a:t>
            </a:r>
          </a:p>
        </p:txBody>
      </p:sp>
      <p:sp>
        <p:nvSpPr>
          <p:cNvPr id="4" name="Date Placeholder 3">
            <a:extLst>
              <a:ext uri="{FF2B5EF4-FFF2-40B4-BE49-F238E27FC236}">
                <a16:creationId xmlns:a16="http://schemas.microsoft.com/office/drawing/2014/main" id="{A1EEBB6B-6B7C-069B-DD17-7A6C505B7244}"/>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41EADEA0-A792-D6A2-0B1C-D229A9F59C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F5A645-DADF-BB73-D0B7-0FCC8AF074A1}"/>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67714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33BD-20A1-CF16-9C9F-3415251BD6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6F51E0-F4F2-6CB0-5C74-B12CE59F4C8F}"/>
              </a:ext>
            </a:extLst>
          </p:cNvPr>
          <p:cNvSpPr>
            <a:spLocks noGrp="1"/>
          </p:cNvSpPr>
          <p:nvPr>
            <p:ph idx="1"/>
          </p:nvPr>
        </p:nvSpPr>
        <p:spPr/>
        <p:txBody>
          <a:bodyPr/>
          <a:lstStyle/>
          <a:p>
            <a:r>
              <a:rPr lang="en-US" b="0" i="0" dirty="0">
                <a:solidFill>
                  <a:srgbClr val="009900"/>
                </a:solidFill>
                <a:effectLst/>
                <a:latin typeface="Verdana" panose="020B0604030504040204" pitchFamily="34" charset="0"/>
              </a:rPr>
              <a:t>JSX works with components as well. </a:t>
            </a:r>
          </a:p>
          <a:p>
            <a:r>
              <a:rPr lang="en-US" b="0" i="0" dirty="0">
                <a:solidFill>
                  <a:srgbClr val="009900"/>
                </a:solidFill>
                <a:effectLst/>
                <a:latin typeface="Verdana" panose="020B0604030504040204" pitchFamily="34" charset="0"/>
              </a:rPr>
              <a:t>Simply define the component using the class name. </a:t>
            </a:r>
          </a:p>
          <a:p>
            <a:r>
              <a:rPr lang="en-US" b="0" i="0" dirty="0">
                <a:solidFill>
                  <a:srgbClr val="009900"/>
                </a:solidFill>
                <a:effectLst/>
                <a:latin typeface="Verdana" panose="020B0604030504040204" pitchFamily="34" charset="0"/>
              </a:rPr>
              <a:t>We pass an array of ingredients to the </a:t>
            </a:r>
            <a:r>
              <a:rPr lang="en-US" b="0" i="0" dirty="0" err="1">
                <a:solidFill>
                  <a:srgbClr val="009900"/>
                </a:solidFill>
                <a:effectLst/>
                <a:latin typeface="Verdana" panose="020B0604030504040204" pitchFamily="34" charset="0"/>
              </a:rPr>
              <a:t>IngredientsList</a:t>
            </a:r>
            <a:r>
              <a:rPr lang="en-US" b="0" i="0" dirty="0">
                <a:solidFill>
                  <a:srgbClr val="009900"/>
                </a:solidFill>
                <a:effectLst/>
                <a:latin typeface="Verdana" panose="020B0604030504040204" pitchFamily="34" charset="0"/>
              </a:rPr>
              <a:t> as a property with JSX.</a:t>
            </a:r>
          </a:p>
          <a:p>
            <a:endParaRPr lang="en-US" dirty="0">
              <a:solidFill>
                <a:srgbClr val="009900"/>
              </a:solidFill>
              <a:latin typeface="Verdana" panose="020B0604030504040204" pitchFamily="34" charset="0"/>
            </a:endParaRPr>
          </a:p>
          <a:p>
            <a:endParaRPr lang="en-US" b="0" i="0" dirty="0">
              <a:solidFill>
                <a:srgbClr val="009900"/>
              </a:solidFill>
              <a:effectLst/>
              <a:latin typeface="Verdana" panose="020B0604030504040204" pitchFamily="34" charset="0"/>
            </a:endParaRPr>
          </a:p>
          <a:p>
            <a:endParaRPr lang="en-US" dirty="0">
              <a:solidFill>
                <a:srgbClr val="009900"/>
              </a:solidFill>
              <a:latin typeface="Verdana" panose="020B0604030504040204" pitchFamily="34" charset="0"/>
            </a:endParaRPr>
          </a:p>
          <a:p>
            <a:endParaRPr lang="en-US" dirty="0">
              <a:solidFill>
                <a:srgbClr val="009900"/>
              </a:solidFill>
            </a:endParaRPr>
          </a:p>
        </p:txBody>
      </p:sp>
      <p:sp>
        <p:nvSpPr>
          <p:cNvPr id="4" name="Date Placeholder 3">
            <a:extLst>
              <a:ext uri="{FF2B5EF4-FFF2-40B4-BE49-F238E27FC236}">
                <a16:creationId xmlns:a16="http://schemas.microsoft.com/office/drawing/2014/main" id="{12165225-FA9A-B6A2-51B6-C89F61821C01}"/>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39AA8578-0410-3CD2-8658-F65F9CFF6D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8B96F3-CB03-C1D9-C32B-7CD40FF7D699}"/>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pic>
        <p:nvPicPr>
          <p:cNvPr id="8" name="Picture 7">
            <a:extLst>
              <a:ext uri="{FF2B5EF4-FFF2-40B4-BE49-F238E27FC236}">
                <a16:creationId xmlns:a16="http://schemas.microsoft.com/office/drawing/2014/main" id="{47E3A99B-AE92-4AFA-5B1A-510C1D36CA05}"/>
              </a:ext>
            </a:extLst>
          </p:cNvPr>
          <p:cNvPicPr>
            <a:picLocks noChangeAspect="1"/>
          </p:cNvPicPr>
          <p:nvPr/>
        </p:nvPicPr>
        <p:blipFill>
          <a:blip r:embed="rId2"/>
          <a:stretch>
            <a:fillRect/>
          </a:stretch>
        </p:blipFill>
        <p:spPr>
          <a:xfrm>
            <a:off x="1219200" y="3067038"/>
            <a:ext cx="7409873" cy="2876562"/>
          </a:xfrm>
          <a:prstGeom prst="rect">
            <a:avLst/>
          </a:prstGeom>
        </p:spPr>
      </p:pic>
    </p:spTree>
    <p:extLst>
      <p:ext uri="{BB962C8B-B14F-4D97-AF65-F5344CB8AC3E}">
        <p14:creationId xmlns:p14="http://schemas.microsoft.com/office/powerpoint/2010/main" val="2124959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F218-73E0-4EE1-1674-F924C81E9183}"/>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FC25525A-4D39-56BA-F033-539BB99809BC}"/>
              </a:ext>
            </a:extLst>
          </p:cNvPr>
          <p:cNvPicPr>
            <a:picLocks noGrp="1" noChangeAspect="1"/>
          </p:cNvPicPr>
          <p:nvPr>
            <p:ph idx="1"/>
          </p:nvPr>
        </p:nvPicPr>
        <p:blipFill>
          <a:blip r:embed="rId2"/>
          <a:stretch>
            <a:fillRect/>
          </a:stretch>
        </p:blipFill>
        <p:spPr>
          <a:xfrm>
            <a:off x="974436" y="762000"/>
            <a:ext cx="8077200" cy="3352799"/>
          </a:xfrm>
        </p:spPr>
      </p:pic>
      <p:sp>
        <p:nvSpPr>
          <p:cNvPr id="4" name="Date Placeholder 3">
            <a:extLst>
              <a:ext uri="{FF2B5EF4-FFF2-40B4-BE49-F238E27FC236}">
                <a16:creationId xmlns:a16="http://schemas.microsoft.com/office/drawing/2014/main" id="{3C2B17EF-9103-F765-824D-8E99D0080949}"/>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B8F88EB7-A720-831E-EB98-36DDD93D3A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E0EC09B-E94C-CD11-6590-750B85531B9A}"/>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pic>
        <p:nvPicPr>
          <p:cNvPr id="10" name="Picture 9">
            <a:extLst>
              <a:ext uri="{FF2B5EF4-FFF2-40B4-BE49-F238E27FC236}">
                <a16:creationId xmlns:a16="http://schemas.microsoft.com/office/drawing/2014/main" id="{320F4E67-4E36-37FA-D816-2C928B1D8C33}"/>
              </a:ext>
            </a:extLst>
          </p:cNvPr>
          <p:cNvPicPr>
            <a:picLocks noChangeAspect="1"/>
          </p:cNvPicPr>
          <p:nvPr/>
        </p:nvPicPr>
        <p:blipFill>
          <a:blip r:embed="rId3"/>
          <a:stretch>
            <a:fillRect/>
          </a:stretch>
        </p:blipFill>
        <p:spPr>
          <a:xfrm>
            <a:off x="974436" y="4121727"/>
            <a:ext cx="8169564" cy="1545395"/>
          </a:xfrm>
          <a:prstGeom prst="rect">
            <a:avLst/>
          </a:prstGeom>
        </p:spPr>
      </p:pic>
    </p:spTree>
    <p:extLst>
      <p:ext uri="{BB962C8B-B14F-4D97-AF65-F5344CB8AC3E}">
        <p14:creationId xmlns:p14="http://schemas.microsoft.com/office/powerpoint/2010/main" val="46270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8703-F4AE-69DF-9885-5A6BB310C9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D43953-F1D5-801E-CD4D-9B396871B932}"/>
              </a:ext>
            </a:extLst>
          </p:cNvPr>
          <p:cNvSpPr>
            <a:spLocks noGrp="1"/>
          </p:cNvSpPr>
          <p:nvPr>
            <p:ph idx="1"/>
          </p:nvPr>
        </p:nvSpPr>
        <p:spPr/>
        <p:txBody>
          <a:bodyPr/>
          <a:lstStyle/>
          <a:p>
            <a:pPr algn="l"/>
            <a:r>
              <a:rPr lang="en-US" b="0" i="0" dirty="0">
                <a:solidFill>
                  <a:srgbClr val="009900"/>
                </a:solidFill>
                <a:effectLst/>
                <a:latin typeface="Verdana" panose="020B0604030504040204" pitchFamily="34" charset="0"/>
              </a:rPr>
              <a:t>When we pass the array of ingredients to this component, we need to surround it with curly </a:t>
            </a:r>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braces. This is called a </a:t>
            </a:r>
            <a:r>
              <a:rPr lang="en-US" b="1" i="0" dirty="0">
                <a:solidFill>
                  <a:srgbClr val="009900"/>
                </a:solidFill>
                <a:effectLst/>
                <a:latin typeface="Verdana" panose="020B0604030504040204" pitchFamily="34" charset="0"/>
              </a:rPr>
              <a:t>JavaScript expression</a:t>
            </a:r>
            <a:r>
              <a:rPr lang="en-US" b="0" i="0" dirty="0">
                <a:solidFill>
                  <a:srgbClr val="009900"/>
                </a:solidFill>
                <a:effectLst/>
                <a:latin typeface="Verdana" panose="020B0604030504040204" pitchFamily="34" charset="0"/>
              </a:rPr>
              <a:t>, and we must use these when passing JavaScript values to components as properties.</a:t>
            </a:r>
          </a:p>
          <a:p>
            <a:pPr algn="l"/>
            <a:endParaRPr lang="en-US" b="0" i="0" dirty="0">
              <a:solidFill>
                <a:srgbClr val="009900"/>
              </a:solidFill>
              <a:effectLst/>
              <a:latin typeface="Verdana" panose="020B0604030504040204" pitchFamily="34" charset="0"/>
            </a:endParaRPr>
          </a:p>
          <a:p>
            <a:pPr algn="l"/>
            <a:r>
              <a:rPr lang="en-US" b="0" i="0" dirty="0">
                <a:solidFill>
                  <a:srgbClr val="009900"/>
                </a:solidFill>
                <a:effectLst/>
                <a:latin typeface="Verdana" panose="020B0604030504040204" pitchFamily="34" charset="0"/>
              </a:rPr>
              <a:t>Component properties will take two types: </a:t>
            </a:r>
          </a:p>
          <a:p>
            <a:pPr algn="l"/>
            <a:r>
              <a:rPr lang="en-US" b="0" i="0" dirty="0">
                <a:solidFill>
                  <a:srgbClr val="009900"/>
                </a:solidFill>
                <a:effectLst/>
                <a:latin typeface="Verdana" panose="020B0604030504040204" pitchFamily="34" charset="0"/>
              </a:rPr>
              <a:t>either a string or a JavaScript expression. </a:t>
            </a:r>
          </a:p>
          <a:p>
            <a:pPr algn="l"/>
            <a:r>
              <a:rPr lang="en-US" b="0" i="0" dirty="0">
                <a:solidFill>
                  <a:srgbClr val="009900"/>
                </a:solidFill>
                <a:effectLst/>
                <a:latin typeface="Verdana" panose="020B0604030504040204" pitchFamily="34" charset="0"/>
              </a:rPr>
              <a:t>JavaScript expressions can include arrays, objects, and even functions. </a:t>
            </a:r>
          </a:p>
          <a:p>
            <a:pPr marL="0" indent="0" algn="l">
              <a:buNone/>
            </a:pPr>
            <a:endParaRPr lang="en-US" b="0" i="0" dirty="0">
              <a:solidFill>
                <a:srgbClr val="009900"/>
              </a:solidFill>
              <a:effectLst/>
              <a:latin typeface="Verdana" panose="020B0604030504040204" pitchFamily="34" charset="0"/>
            </a:endParaRPr>
          </a:p>
          <a:p>
            <a:pPr algn="l"/>
            <a:r>
              <a:rPr lang="en-US" b="0" i="0" dirty="0">
                <a:solidFill>
                  <a:srgbClr val="009900"/>
                </a:solidFill>
                <a:effectLst/>
                <a:latin typeface="Verdana" panose="020B0604030504040204" pitchFamily="34" charset="0"/>
              </a:rPr>
              <a:t>In order to include them, you must surround them in curly braces.</a:t>
            </a:r>
          </a:p>
          <a:p>
            <a:endParaRPr lang="en-US" dirty="0"/>
          </a:p>
        </p:txBody>
      </p:sp>
      <p:sp>
        <p:nvSpPr>
          <p:cNvPr id="4" name="Date Placeholder 3">
            <a:extLst>
              <a:ext uri="{FF2B5EF4-FFF2-40B4-BE49-F238E27FC236}">
                <a16:creationId xmlns:a16="http://schemas.microsoft.com/office/drawing/2014/main" id="{E41B3996-6B19-4F1B-CCAB-EE738341A873}"/>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175E1CE4-E950-A416-2B20-7149F24DFFA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08C965-7308-E934-18C2-DAB54F289C0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87421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A7C8-FB87-6351-1AB0-521C3C069E05}"/>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JSX Tips</a:t>
            </a:r>
            <a:endParaRPr lang="en-US" dirty="0">
              <a:solidFill>
                <a:srgbClr val="009900"/>
              </a:solidFill>
            </a:endParaRPr>
          </a:p>
        </p:txBody>
      </p:sp>
      <p:sp>
        <p:nvSpPr>
          <p:cNvPr id="3" name="Content Placeholder 2">
            <a:extLst>
              <a:ext uri="{FF2B5EF4-FFF2-40B4-BE49-F238E27FC236}">
                <a16:creationId xmlns:a16="http://schemas.microsoft.com/office/drawing/2014/main" id="{C9978100-F21E-C283-05C7-C91ADE0B590B}"/>
              </a:ext>
            </a:extLst>
          </p:cNvPr>
          <p:cNvSpPr>
            <a:spLocks noGrp="1"/>
          </p:cNvSpPr>
          <p:nvPr>
            <p:ph idx="1"/>
          </p:nvPr>
        </p:nvSpPr>
        <p:spPr/>
        <p:txBody>
          <a:bodyPr/>
          <a:lstStyle/>
          <a:p>
            <a:pPr algn="l"/>
            <a:r>
              <a:rPr lang="en-US" b="0" i="0" dirty="0">
                <a:solidFill>
                  <a:srgbClr val="009900"/>
                </a:solidFill>
                <a:effectLst/>
                <a:latin typeface="Verdana" panose="020B0604030504040204" pitchFamily="34" charset="0"/>
              </a:rPr>
              <a:t>JSX might look familiar, and most of the rules result in syntax that is similar to HTML.</a:t>
            </a:r>
          </a:p>
          <a:p>
            <a:pPr algn="l"/>
            <a:r>
              <a:rPr lang="en-US" b="0" i="0" dirty="0">
                <a:solidFill>
                  <a:srgbClr val="009900"/>
                </a:solidFill>
                <a:effectLst/>
                <a:latin typeface="Verdana" panose="020B0604030504040204" pitchFamily="34" charset="0"/>
              </a:rPr>
              <a:t>However, there are a few considerations that you should understand when working with JSX.</a:t>
            </a:r>
          </a:p>
          <a:p>
            <a:br>
              <a:rPr lang="en-US" dirty="0"/>
            </a:br>
            <a:endParaRPr lang="en-US" dirty="0"/>
          </a:p>
        </p:txBody>
      </p:sp>
      <p:sp>
        <p:nvSpPr>
          <p:cNvPr id="4" name="Date Placeholder 3">
            <a:extLst>
              <a:ext uri="{FF2B5EF4-FFF2-40B4-BE49-F238E27FC236}">
                <a16:creationId xmlns:a16="http://schemas.microsoft.com/office/drawing/2014/main" id="{733A49D3-39BC-1A91-37B1-C309EFE31F3E}"/>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0DA33B11-9CF9-E8F7-8A19-6D75CF14DB6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1043D5-762A-B58A-C761-D3347EDD5C95}"/>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63226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59A-1DD6-1D0C-6621-7BD8E6236F13}"/>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NESTED COMPONENTS</a:t>
            </a:r>
            <a:endParaRPr lang="en-US" dirty="0">
              <a:solidFill>
                <a:srgbClr val="009900"/>
              </a:solidFill>
            </a:endParaRPr>
          </a:p>
        </p:txBody>
      </p:sp>
      <p:sp>
        <p:nvSpPr>
          <p:cNvPr id="3" name="Content Placeholder 2">
            <a:extLst>
              <a:ext uri="{FF2B5EF4-FFF2-40B4-BE49-F238E27FC236}">
                <a16:creationId xmlns:a16="http://schemas.microsoft.com/office/drawing/2014/main" id="{4F90C3F1-BAA6-E691-9427-3B7BCA45CFC3}"/>
              </a:ext>
            </a:extLst>
          </p:cNvPr>
          <p:cNvSpPr>
            <a:spLocks noGrp="1"/>
          </p:cNvSpPr>
          <p:nvPr>
            <p:ph idx="1"/>
          </p:nvPr>
        </p:nvSpPr>
        <p:spPr/>
        <p:txBody>
          <a:bodyPr/>
          <a:lstStyle/>
          <a:p>
            <a:pPr algn="l"/>
            <a:r>
              <a:rPr lang="en-US" b="0" i="0" dirty="0">
                <a:solidFill>
                  <a:srgbClr val="009900"/>
                </a:solidFill>
                <a:effectLst/>
                <a:latin typeface="Verdana" panose="020B0604030504040204" pitchFamily="34" charset="0"/>
              </a:rPr>
              <a:t>JSX allows you to add components as children of other components. </a:t>
            </a:r>
          </a:p>
          <a:p>
            <a:pPr algn="l"/>
            <a:r>
              <a:rPr lang="en-US" b="0" i="0" dirty="0">
                <a:solidFill>
                  <a:srgbClr val="009900"/>
                </a:solidFill>
                <a:effectLst/>
                <a:latin typeface="Verdana" panose="020B0604030504040204" pitchFamily="34" charset="0"/>
              </a:rPr>
              <a:t>For example, inside the </a:t>
            </a:r>
            <a:r>
              <a:rPr lang="en-US" b="0" i="0" dirty="0" err="1">
                <a:solidFill>
                  <a:srgbClr val="009900"/>
                </a:solidFill>
                <a:effectLst/>
                <a:latin typeface="Verdana" panose="020B0604030504040204" pitchFamily="34" charset="0"/>
              </a:rPr>
              <a:t>IngredientsList</a:t>
            </a:r>
            <a:r>
              <a:rPr lang="en-US" b="0" i="0" dirty="0">
                <a:solidFill>
                  <a:srgbClr val="009900"/>
                </a:solidFill>
                <a:effectLst/>
                <a:latin typeface="Verdana" panose="020B0604030504040204" pitchFamily="34" charset="0"/>
              </a:rPr>
              <a:t>, we can render another component called </a:t>
            </a:r>
            <a:r>
              <a:rPr lang="en-US" b="1" i="0" dirty="0">
                <a:solidFill>
                  <a:srgbClr val="009900"/>
                </a:solidFill>
                <a:effectLst/>
                <a:latin typeface="Verdana" panose="020B0604030504040204" pitchFamily="34" charset="0"/>
              </a:rPr>
              <a:t>Ingredient multiple times:</a:t>
            </a:r>
          </a:p>
          <a:p>
            <a:pPr marL="0" indent="0" algn="l">
              <a:buNone/>
            </a:pPr>
            <a:endParaRPr lang="en-US" b="1" i="0" dirty="0">
              <a:solidFill>
                <a:srgbClr val="009900"/>
              </a:solidFill>
              <a:effectLst/>
              <a:latin typeface="Verdana" panose="020B0604030504040204" pitchFamily="34" charset="0"/>
            </a:endParaRPr>
          </a:p>
          <a:p>
            <a:pPr algn="l"/>
            <a:r>
              <a:rPr lang="en-US" b="0" i="0" dirty="0">
                <a:solidFill>
                  <a:srgbClr val="009900"/>
                </a:solidFill>
                <a:effectLst/>
                <a:latin typeface="Verdana" panose="020B0604030504040204" pitchFamily="34" charset="0"/>
              </a:rPr>
              <a:t>&lt;</a:t>
            </a:r>
            <a:r>
              <a:rPr lang="en-US" b="0" i="0" dirty="0" err="1">
                <a:solidFill>
                  <a:srgbClr val="009900"/>
                </a:solidFill>
                <a:effectLst/>
                <a:latin typeface="Verdana" panose="020B0604030504040204" pitchFamily="34" charset="0"/>
              </a:rPr>
              <a:t>IngredientsList</a:t>
            </a:r>
            <a:r>
              <a:rPr lang="en-US" b="0" i="0" dirty="0">
                <a:solidFill>
                  <a:srgbClr val="009900"/>
                </a:solidFill>
                <a:effectLst/>
                <a:latin typeface="Verdana" panose="020B0604030504040204" pitchFamily="34" charset="0"/>
              </a:rPr>
              <a:t>&gt; </a:t>
            </a:r>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&lt;Ingredient /&gt; </a:t>
            </a:r>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&lt;Ingredient /&gt; </a:t>
            </a:r>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&lt;Ingredient /&gt;</a:t>
            </a:r>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&lt;/</a:t>
            </a:r>
            <a:r>
              <a:rPr lang="en-US" b="0" i="0" dirty="0" err="1">
                <a:solidFill>
                  <a:srgbClr val="009900"/>
                </a:solidFill>
                <a:effectLst/>
                <a:latin typeface="Verdana" panose="020B0604030504040204" pitchFamily="34" charset="0"/>
              </a:rPr>
              <a:t>IngredientsList</a:t>
            </a:r>
            <a:r>
              <a:rPr lang="en-US" b="0" i="0" dirty="0">
                <a:solidFill>
                  <a:srgbClr val="009900"/>
                </a:solidFill>
                <a:effectLst/>
                <a:latin typeface="Verdana" panose="020B0604030504040204" pitchFamily="34" charset="0"/>
              </a:rPr>
              <a:t>&gt;</a:t>
            </a:r>
          </a:p>
          <a:p>
            <a:endParaRPr lang="en-US" dirty="0"/>
          </a:p>
        </p:txBody>
      </p:sp>
      <p:sp>
        <p:nvSpPr>
          <p:cNvPr id="4" name="Date Placeholder 3">
            <a:extLst>
              <a:ext uri="{FF2B5EF4-FFF2-40B4-BE49-F238E27FC236}">
                <a16:creationId xmlns:a16="http://schemas.microsoft.com/office/drawing/2014/main" id="{17718791-1C7D-B80E-C366-CB9F49BFD320}"/>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071A6C89-28C8-0F53-7B6A-15214DB53B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0DD319-E560-2AE6-13D1-BCAE88984287}"/>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75330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2DC5-E6D8-ED8B-2A44-C32B230DBD1F}"/>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CLASSNAME</a:t>
            </a:r>
            <a:endParaRPr lang="en-US" dirty="0">
              <a:solidFill>
                <a:srgbClr val="009900"/>
              </a:solidFill>
            </a:endParaRPr>
          </a:p>
        </p:txBody>
      </p:sp>
      <p:sp>
        <p:nvSpPr>
          <p:cNvPr id="3" name="Content Placeholder 2">
            <a:extLst>
              <a:ext uri="{FF2B5EF4-FFF2-40B4-BE49-F238E27FC236}">
                <a16:creationId xmlns:a16="http://schemas.microsoft.com/office/drawing/2014/main" id="{870C7740-8CCE-6B3B-E31D-FAB49C471973}"/>
              </a:ext>
            </a:extLst>
          </p:cNvPr>
          <p:cNvSpPr>
            <a:spLocks noGrp="1"/>
          </p:cNvSpPr>
          <p:nvPr>
            <p:ph idx="1"/>
          </p:nvPr>
        </p:nvSpPr>
        <p:spPr/>
        <p:txBody>
          <a:bodyPr/>
          <a:lstStyle/>
          <a:p>
            <a:pPr algn="l"/>
            <a:r>
              <a:rPr lang="en-US" b="0" i="0" dirty="0">
                <a:solidFill>
                  <a:srgbClr val="009900"/>
                </a:solidFill>
                <a:effectLst/>
                <a:latin typeface="Verdana" panose="020B0604030504040204" pitchFamily="34" charset="0"/>
              </a:rPr>
              <a:t>Since class is a reserved word in JavaScript, </a:t>
            </a:r>
            <a:r>
              <a:rPr lang="en-US" b="0" i="0" dirty="0" err="1">
                <a:solidFill>
                  <a:srgbClr val="009900"/>
                </a:solidFill>
                <a:effectLst/>
                <a:latin typeface="Verdana" panose="020B0604030504040204" pitchFamily="34" charset="0"/>
              </a:rPr>
              <a:t>className</a:t>
            </a:r>
            <a:r>
              <a:rPr lang="en-US" b="0" i="0" dirty="0">
                <a:solidFill>
                  <a:srgbClr val="009900"/>
                </a:solidFill>
                <a:effectLst/>
                <a:latin typeface="Verdana" panose="020B0604030504040204" pitchFamily="34" charset="0"/>
              </a:rPr>
              <a:t> is used to define the class attribute instead:</a:t>
            </a:r>
          </a:p>
          <a:p>
            <a:pPr algn="l"/>
            <a:br>
              <a:rPr lang="en-US" b="0" i="0" dirty="0">
                <a:solidFill>
                  <a:srgbClr val="009900"/>
                </a:solidFill>
                <a:effectLst/>
                <a:latin typeface="Verdana" panose="020B0604030504040204" pitchFamily="34" charset="0"/>
              </a:rPr>
            </a:br>
            <a:r>
              <a:rPr lang="en-US" b="0" i="0" dirty="0">
                <a:solidFill>
                  <a:srgbClr val="009900"/>
                </a:solidFill>
                <a:effectLst/>
                <a:latin typeface="Verdana" panose="020B0604030504040204" pitchFamily="34" charset="0"/>
              </a:rPr>
              <a:t>&lt;h1 </a:t>
            </a:r>
            <a:r>
              <a:rPr lang="en-US" b="0" i="0" dirty="0" err="1">
                <a:solidFill>
                  <a:srgbClr val="009900"/>
                </a:solidFill>
                <a:effectLst/>
                <a:latin typeface="Verdana" panose="020B0604030504040204" pitchFamily="34" charset="0"/>
              </a:rPr>
              <a:t>className</a:t>
            </a:r>
            <a:r>
              <a:rPr lang="en-US" b="0" i="0" dirty="0">
                <a:solidFill>
                  <a:srgbClr val="009900"/>
                </a:solidFill>
                <a:effectLst/>
                <a:latin typeface="Verdana" panose="020B0604030504040204" pitchFamily="34" charset="0"/>
              </a:rPr>
              <a:t>="fancy"&gt;Baked Salmon&lt;/h1&gt; </a:t>
            </a:r>
          </a:p>
          <a:p>
            <a:endParaRPr lang="en-US" dirty="0"/>
          </a:p>
        </p:txBody>
      </p:sp>
      <p:sp>
        <p:nvSpPr>
          <p:cNvPr id="4" name="Date Placeholder 3">
            <a:extLst>
              <a:ext uri="{FF2B5EF4-FFF2-40B4-BE49-F238E27FC236}">
                <a16:creationId xmlns:a16="http://schemas.microsoft.com/office/drawing/2014/main" id="{EDF3C12C-3EDD-770B-ABA1-B66F55D6518C}"/>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1096B823-E0FD-6240-C9B0-F273EE155DE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AB4113-F2D2-D825-4D3E-FAB115419D69}"/>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59251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DB2F-9803-4066-2C87-31D38BC57179}"/>
              </a:ext>
            </a:extLst>
          </p:cNvPr>
          <p:cNvSpPr>
            <a:spLocks noGrp="1"/>
          </p:cNvSpPr>
          <p:nvPr>
            <p:ph type="title"/>
          </p:nvPr>
        </p:nvSpPr>
        <p:spPr/>
        <p:txBody>
          <a:bodyPr/>
          <a:lstStyle/>
          <a:p>
            <a:r>
              <a:rPr lang="en-US" b="1" i="0" dirty="0">
                <a:solidFill>
                  <a:srgbClr val="009900"/>
                </a:solidFill>
                <a:effectLst/>
                <a:latin typeface="Verdana" panose="020B0604030504040204" pitchFamily="34" charset="0"/>
              </a:rPr>
              <a:t>JAVASCRIPT EXPRESSIONS</a:t>
            </a:r>
            <a:endParaRPr lang="en-US" dirty="0">
              <a:solidFill>
                <a:srgbClr val="009900"/>
              </a:solidFill>
            </a:endParaRPr>
          </a:p>
        </p:txBody>
      </p:sp>
      <p:sp>
        <p:nvSpPr>
          <p:cNvPr id="3" name="Content Placeholder 2">
            <a:extLst>
              <a:ext uri="{FF2B5EF4-FFF2-40B4-BE49-F238E27FC236}">
                <a16:creationId xmlns:a16="http://schemas.microsoft.com/office/drawing/2014/main" id="{0D0C5759-7D7F-C996-9BD2-0C2210152B7A}"/>
              </a:ext>
            </a:extLst>
          </p:cNvPr>
          <p:cNvSpPr>
            <a:spLocks noGrp="1"/>
          </p:cNvSpPr>
          <p:nvPr>
            <p:ph idx="1"/>
          </p:nvPr>
        </p:nvSpPr>
        <p:spPr/>
        <p:txBody>
          <a:bodyPr/>
          <a:lstStyle/>
          <a:p>
            <a:r>
              <a:rPr lang="en-US" b="0" i="0" dirty="0">
                <a:solidFill>
                  <a:srgbClr val="009900"/>
                </a:solidFill>
                <a:effectLst/>
                <a:latin typeface="Verdana" panose="020B0604030504040204" pitchFamily="34" charset="0"/>
              </a:rPr>
              <a:t>JavaScript expressions are wrapped in curly braces and indicate where variables shall be evaluated and their resulting values returned.</a:t>
            </a:r>
          </a:p>
          <a:p>
            <a:pPr marL="0" indent="0">
              <a:buNone/>
            </a:pPr>
            <a:endParaRPr lang="en-US" b="0" i="0" dirty="0">
              <a:solidFill>
                <a:srgbClr val="009900"/>
              </a:solidFill>
              <a:effectLst/>
              <a:latin typeface="Verdana" panose="020B0604030504040204" pitchFamily="34" charset="0"/>
            </a:endParaRPr>
          </a:p>
          <a:p>
            <a:r>
              <a:rPr lang="en-US" b="0" i="0" dirty="0">
                <a:solidFill>
                  <a:srgbClr val="009900"/>
                </a:solidFill>
                <a:effectLst/>
                <a:latin typeface="Verdana" panose="020B0604030504040204" pitchFamily="34" charset="0"/>
              </a:rPr>
              <a:t>For example, if we want to display the value of the title property in an element, we can insert that value using a JavaScript expression. </a:t>
            </a:r>
          </a:p>
          <a:p>
            <a:pPr marL="0" indent="0">
              <a:buNone/>
            </a:pPr>
            <a:endParaRPr lang="en-US" b="0" i="0" dirty="0">
              <a:solidFill>
                <a:srgbClr val="009900"/>
              </a:solidFill>
              <a:effectLst/>
              <a:latin typeface="Verdana" panose="020B0604030504040204" pitchFamily="34" charset="0"/>
            </a:endParaRPr>
          </a:p>
          <a:p>
            <a:r>
              <a:rPr lang="en-US" b="0" i="0" dirty="0">
                <a:solidFill>
                  <a:srgbClr val="009900"/>
                </a:solidFill>
                <a:effectLst/>
                <a:latin typeface="Verdana" panose="020B0604030504040204" pitchFamily="34" charset="0"/>
              </a:rPr>
              <a:t>The variable will be evaluated and its value returned:</a:t>
            </a:r>
          </a:p>
          <a:p>
            <a:endParaRPr lang="en-US" dirty="0">
              <a:solidFill>
                <a:srgbClr val="191919"/>
              </a:solidFill>
              <a:latin typeface="Verdana" panose="020B060403050404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85CFCDFE-6566-6F50-87E4-BF47AC59BB2E}"/>
              </a:ext>
            </a:extLst>
          </p:cNvPr>
          <p:cNvSpPr>
            <a:spLocks noGrp="1"/>
          </p:cNvSpPr>
          <p:nvPr>
            <p:ph type="dt" sz="half" idx="10"/>
          </p:nvPr>
        </p:nvSpPr>
        <p:spPr/>
        <p:txBody>
          <a:bodyPr/>
          <a:lstStyle/>
          <a:p>
            <a:pPr>
              <a:defRPr/>
            </a:pPr>
            <a:fld id="{C9C54A8A-EC83-4BC5-B48C-A23671E55882}" type="datetime1">
              <a:rPr lang="en-US" smtClean="0"/>
              <a:t>6/24/2023</a:t>
            </a:fld>
            <a:endParaRPr lang="en-US"/>
          </a:p>
        </p:txBody>
      </p:sp>
      <p:sp>
        <p:nvSpPr>
          <p:cNvPr id="5" name="Footer Placeholder 4">
            <a:extLst>
              <a:ext uri="{FF2B5EF4-FFF2-40B4-BE49-F238E27FC236}">
                <a16:creationId xmlns:a16="http://schemas.microsoft.com/office/drawing/2014/main" id="{4CB1BFF2-7298-CA25-30BF-4EB1FB817C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634D30-A006-6890-E9BB-0259E4806D53}"/>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40758438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8824</TotalTime>
  <Words>3870</Words>
  <Application>Microsoft Office PowerPoint</Application>
  <PresentationFormat>On-screen Show (4:3)</PresentationFormat>
  <Paragraphs>482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Consolas</vt:lpstr>
      <vt:lpstr>Times New Roman</vt:lpstr>
      <vt:lpstr>Verdana</vt:lpstr>
      <vt:lpstr>Wingdings</vt:lpstr>
      <vt:lpstr>Default Design</vt:lpstr>
      <vt:lpstr>Web Application Development</vt:lpstr>
      <vt:lpstr> React With JXS  </vt:lpstr>
      <vt:lpstr>PowerPoint Presentation</vt:lpstr>
      <vt:lpstr>PowerPoint Presentation</vt:lpstr>
      <vt:lpstr>PowerPoint Presentation</vt:lpstr>
      <vt:lpstr>JSX Tips</vt:lpstr>
      <vt:lpstr>NESTED COMPONENTS</vt:lpstr>
      <vt:lpstr>CLASSNAME</vt:lpstr>
      <vt:lpstr>JAVASCRIPT EXPRESSIONS</vt:lpstr>
      <vt:lpstr>JAVASCRIPT EXPRESSIONS Contd.</vt:lpstr>
      <vt:lpstr>EVALUATION</vt:lpstr>
      <vt:lpstr>Mapping Arrays with JSX</vt:lpstr>
      <vt:lpstr>PowerPoint Presentation</vt:lpstr>
      <vt:lpstr>Babel</vt:lpstr>
      <vt:lpstr>Babel contd.</vt:lpstr>
      <vt:lpstr>Babel Contd.</vt:lpstr>
      <vt:lpstr>Babel Contd.</vt:lpstr>
      <vt:lpstr>Completed code</vt:lpstr>
      <vt:lpstr>Output</vt:lpstr>
      <vt:lpstr>PowerPoint Presentation</vt:lpstr>
      <vt:lpstr>Recipes as JSX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945</cp:revision>
  <dcterms:created xsi:type="dcterms:W3CDTF">2008-05-26T16:51:35Z</dcterms:created>
  <dcterms:modified xsi:type="dcterms:W3CDTF">2023-06-25T04:57:33Z</dcterms:modified>
</cp:coreProperties>
</file>