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5" r:id="rId1"/>
  </p:sldMasterIdLst>
  <p:notesMasterIdLst>
    <p:notesMasterId r:id="rId9"/>
  </p:notesMasterIdLst>
  <p:sldIdLst>
    <p:sldId id="306" r:id="rId2"/>
    <p:sldId id="258" r:id="rId3"/>
    <p:sldId id="296" r:id="rId4"/>
    <p:sldId id="298" r:id="rId5"/>
    <p:sldId id="264" r:id="rId6"/>
    <p:sldId id="267" r:id="rId7"/>
    <p:sldId id="30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07" autoAdjust="0"/>
    <p:restoredTop sz="81905" autoAdjust="0"/>
  </p:normalViewPr>
  <p:slideViewPr>
    <p:cSldViewPr snapToGrid="0">
      <p:cViewPr varScale="1">
        <p:scale>
          <a:sx n="99" d="100"/>
          <a:sy n="99" d="100"/>
        </p:scale>
        <p:origin x="208" y="2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3FCFD6-0401-43C5-B18D-781307A7DAE7}" type="datetimeFigureOut">
              <a:rPr lang="en-US" smtClean="0"/>
              <a:t>9/27/19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FEE2B6-961E-4B89-9AD2-30FAB594CE91}" type="slidenum">
              <a:rPr lang="en-US" smtClean="0"/>
              <a:t>‹#›</a:t>
            </a:fld>
            <a:endParaRPr lang="en-US"/>
          </a:p>
        </p:txBody>
      </p:sp>
    </p:spTree>
    <p:extLst>
      <p:ext uri="{BB962C8B-B14F-4D97-AF65-F5344CB8AC3E}">
        <p14:creationId xmlns:p14="http://schemas.microsoft.com/office/powerpoint/2010/main" val="3229585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92161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https://pixabay.com/en/write-plan-business-startup-593333/</a:t>
            </a:r>
          </a:p>
        </p:txBody>
      </p:sp>
      <p:sp>
        <p:nvSpPr>
          <p:cNvPr id="4" name="Slide Number Placeholder 3"/>
          <p:cNvSpPr>
            <a:spLocks noGrp="1"/>
          </p:cNvSpPr>
          <p:nvPr>
            <p:ph type="sldNum" sz="quarter" idx="10"/>
          </p:nvPr>
        </p:nvSpPr>
        <p:spPr/>
        <p:txBody>
          <a:bodyPr/>
          <a:lstStyle/>
          <a:p>
            <a:fld id="{AAFEE2B6-961E-4B89-9AD2-30FAB594CE91}" type="slidenum">
              <a:rPr lang="en-US" smtClean="0"/>
              <a:t>2</a:t>
            </a:fld>
            <a:endParaRPr lang="en-US"/>
          </a:p>
        </p:txBody>
      </p:sp>
    </p:spTree>
    <p:extLst>
      <p:ext uri="{BB962C8B-B14F-4D97-AF65-F5344CB8AC3E}">
        <p14:creationId xmlns:p14="http://schemas.microsoft.com/office/powerpoint/2010/main" val="2790753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an slide to open the discussion around why not hours. What is the problem with hours and why we should be doing relative estimation.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accent4"/>
                </a:solidFill>
                <a:latin typeface="Arial" panose="020B0604020202020204" pitchFamily="34" charset="0"/>
                <a:cs typeface="Arial" panose="020B0604020202020204" pitchFamily="34" charset="0"/>
              </a:rPr>
              <a:t>1) Not accurate anyway : Dates don’t account for non-project related work that inevitably creeps into our days : emails, meetings, and interviews that a team member may be involved in</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a:t>
            </a:r>
            <a:r>
              <a:rPr lang="en-US" sz="1200" dirty="0">
                <a:solidFill>
                  <a:schemeClr val="accent4"/>
                </a:solidFill>
                <a:latin typeface="Arial" panose="020B0604020202020204" pitchFamily="34" charset="0"/>
                <a:cs typeface="Arial" panose="020B0604020202020204" pitchFamily="34" charset="0"/>
              </a:rPr>
              <a:t> Emotional : Dates have an emotional attachment to them. Relative estimation removes it.</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Political : </a:t>
            </a:r>
            <a:r>
              <a:rPr lang="en-US" sz="1200" dirty="0">
                <a:solidFill>
                  <a:schemeClr val="accent4"/>
                </a:solidFill>
                <a:latin typeface="Arial" panose="020B0604020202020204" pitchFamily="34" charset="0"/>
                <a:cs typeface="Arial" panose="020B0604020202020204" pitchFamily="34" charset="0"/>
              </a:rPr>
              <a:t>Each team will estimate work on slightly different scale, which means their velocity will naturally be different. This, in turn, makes it impossible to play politics using velocity as a weapon</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 More complex : </a:t>
            </a:r>
            <a:r>
              <a:rPr lang="en-US" sz="1200" dirty="0">
                <a:solidFill>
                  <a:schemeClr val="accent4"/>
                </a:solidFill>
                <a:latin typeface="Arial" panose="020B0604020202020204" pitchFamily="34" charset="0"/>
                <a:cs typeface="Arial" panose="020B0604020202020204" pitchFamily="34" charset="0"/>
              </a:rPr>
              <a:t>Once you agree on the relative effort of each story point value, you can assign points quickly without much debate.</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 Reward the wrong thing ( Trophy ): </a:t>
            </a:r>
            <a:r>
              <a:rPr lang="en-US" sz="1200" dirty="0">
                <a:solidFill>
                  <a:schemeClr val="accent4"/>
                </a:solidFill>
                <a:latin typeface="Arial" panose="020B0604020202020204" pitchFamily="34" charset="0"/>
                <a:cs typeface="Arial" panose="020B0604020202020204" pitchFamily="34" charset="0"/>
              </a:rPr>
              <a:t>Story points reward team members for solving problems based on difficulty, not time spent. This keeps team members focused on shipping value, not spending time</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AFEE2B6-961E-4B89-9AD2-30FAB594CE91}" type="slidenum">
              <a:rPr lang="en-US" smtClean="0"/>
              <a:t>5</a:t>
            </a:fld>
            <a:endParaRPr lang="en-US"/>
          </a:p>
        </p:txBody>
      </p:sp>
    </p:spTree>
    <p:extLst>
      <p:ext uri="{BB962C8B-B14F-4D97-AF65-F5344CB8AC3E}">
        <p14:creationId xmlns:p14="http://schemas.microsoft.com/office/powerpoint/2010/main" val="1109777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first point, if you have already some medium size stories, then use them. If not, select the one you think its medium size and use as reference to compare.</a:t>
            </a:r>
          </a:p>
          <a:p>
            <a:endParaRPr lang="en-US" dirty="0"/>
          </a:p>
          <a:p>
            <a:r>
              <a:rPr lang="en-US" dirty="0"/>
              <a:t>I always prefer to use just 3 scaled , that can be 2, 4 and 8. That is because I think that thinking inn term of numbers like ( double, half, triple is easier than compare t shirt sizes. ) </a:t>
            </a:r>
          </a:p>
          <a:p>
            <a:endParaRPr lang="en-US" dirty="0"/>
          </a:p>
          <a:p>
            <a:r>
              <a:rPr lang="en-US" dirty="0"/>
              <a:t>At the last steps, its optional and needs to be done in group. You can shift the bucket if required.</a:t>
            </a:r>
          </a:p>
        </p:txBody>
      </p:sp>
      <p:sp>
        <p:nvSpPr>
          <p:cNvPr id="4" name="Slide Number Placeholder 3"/>
          <p:cNvSpPr>
            <a:spLocks noGrp="1"/>
          </p:cNvSpPr>
          <p:nvPr>
            <p:ph type="sldNum" sz="quarter" idx="5"/>
          </p:nvPr>
        </p:nvSpPr>
        <p:spPr/>
        <p:txBody>
          <a:bodyPr/>
          <a:lstStyle/>
          <a:p>
            <a:fld id="{AAFEE2B6-961E-4B89-9AD2-30FAB594CE91}" type="slidenum">
              <a:rPr lang="en-US" smtClean="0"/>
              <a:t>6</a:t>
            </a:fld>
            <a:endParaRPr lang="en-US"/>
          </a:p>
        </p:txBody>
      </p:sp>
    </p:spTree>
    <p:extLst>
      <p:ext uri="{BB962C8B-B14F-4D97-AF65-F5344CB8AC3E}">
        <p14:creationId xmlns:p14="http://schemas.microsoft.com/office/powerpoint/2010/main" val="1939380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E5B2E-9677-EC48-895D-3CC41F3471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3FA4EC-18C1-D642-80E6-30A542B222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7522880-8B47-2043-9CDD-E0D0B156A96A}"/>
              </a:ext>
            </a:extLst>
          </p:cNvPr>
          <p:cNvSpPr>
            <a:spLocks noGrp="1"/>
          </p:cNvSpPr>
          <p:nvPr>
            <p:ph type="dt" sz="half" idx="10"/>
          </p:nvPr>
        </p:nvSpPr>
        <p:spPr/>
        <p:txBody>
          <a:bodyPr/>
          <a:lstStyle/>
          <a:p>
            <a:fld id="{2023E1CB-02FE-4B52-8CC6-FE219341CDC5}" type="datetimeFigureOut">
              <a:rPr lang="en-US" smtClean="0"/>
              <a:t>9/27/19</a:t>
            </a:fld>
            <a:endParaRPr lang="en-US"/>
          </a:p>
        </p:txBody>
      </p:sp>
      <p:sp>
        <p:nvSpPr>
          <p:cNvPr id="5" name="Footer Placeholder 4">
            <a:extLst>
              <a:ext uri="{FF2B5EF4-FFF2-40B4-BE49-F238E27FC236}">
                <a16:creationId xmlns:a16="http://schemas.microsoft.com/office/drawing/2014/main" id="{584473B7-DE33-EE48-9D8A-EC5D64F801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7B6353-A868-364F-B11E-AE092FC6882F}"/>
              </a:ext>
            </a:extLst>
          </p:cNvPr>
          <p:cNvSpPr>
            <a:spLocks noGrp="1"/>
          </p:cNvSpPr>
          <p:nvPr>
            <p:ph type="sldNum" sz="quarter" idx="12"/>
          </p:nvPr>
        </p:nvSpPr>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2255919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ED586-9CFE-9D41-A698-DFA0A0A5C3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981FC3-ED10-184D-B08C-DC4FC8DDA3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A01186-07A8-B945-B9BB-EF1B1ABD6B15}"/>
              </a:ext>
            </a:extLst>
          </p:cNvPr>
          <p:cNvSpPr>
            <a:spLocks noGrp="1"/>
          </p:cNvSpPr>
          <p:nvPr>
            <p:ph type="dt" sz="half" idx="10"/>
          </p:nvPr>
        </p:nvSpPr>
        <p:spPr/>
        <p:txBody>
          <a:bodyPr/>
          <a:lstStyle/>
          <a:p>
            <a:fld id="{2023E1CB-02FE-4B52-8CC6-FE219341CDC5}" type="datetimeFigureOut">
              <a:rPr lang="en-US" smtClean="0"/>
              <a:t>9/27/19</a:t>
            </a:fld>
            <a:endParaRPr lang="en-US"/>
          </a:p>
        </p:txBody>
      </p:sp>
      <p:sp>
        <p:nvSpPr>
          <p:cNvPr id="5" name="Footer Placeholder 4">
            <a:extLst>
              <a:ext uri="{FF2B5EF4-FFF2-40B4-BE49-F238E27FC236}">
                <a16:creationId xmlns:a16="http://schemas.microsoft.com/office/drawing/2014/main" id="{C3CD481E-BD69-374D-BFBC-8657FFEBF8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47432F-891B-FD40-826C-650414466354}"/>
              </a:ext>
            </a:extLst>
          </p:cNvPr>
          <p:cNvSpPr>
            <a:spLocks noGrp="1"/>
          </p:cNvSpPr>
          <p:nvPr>
            <p:ph type="sldNum" sz="quarter" idx="12"/>
          </p:nvPr>
        </p:nvSpPr>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472381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AD95AA-8AC5-8548-9C09-67924B5783B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EF554D-2330-4743-AE8E-AA9B447CFA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1154DF-1C96-D84C-81D7-D92D0837B0DA}"/>
              </a:ext>
            </a:extLst>
          </p:cNvPr>
          <p:cNvSpPr>
            <a:spLocks noGrp="1"/>
          </p:cNvSpPr>
          <p:nvPr>
            <p:ph type="dt" sz="half" idx="10"/>
          </p:nvPr>
        </p:nvSpPr>
        <p:spPr/>
        <p:txBody>
          <a:bodyPr/>
          <a:lstStyle/>
          <a:p>
            <a:fld id="{2023E1CB-02FE-4B52-8CC6-FE219341CDC5}" type="datetimeFigureOut">
              <a:rPr lang="en-US" smtClean="0"/>
              <a:t>9/27/19</a:t>
            </a:fld>
            <a:endParaRPr lang="en-US"/>
          </a:p>
        </p:txBody>
      </p:sp>
      <p:sp>
        <p:nvSpPr>
          <p:cNvPr id="5" name="Footer Placeholder 4">
            <a:extLst>
              <a:ext uri="{FF2B5EF4-FFF2-40B4-BE49-F238E27FC236}">
                <a16:creationId xmlns:a16="http://schemas.microsoft.com/office/drawing/2014/main" id="{7FF2FB51-58D5-DC4A-B732-8540D7035F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B9DA7A-C6D5-124C-9A23-A79649C216F4}"/>
              </a:ext>
            </a:extLst>
          </p:cNvPr>
          <p:cNvSpPr>
            <a:spLocks noGrp="1"/>
          </p:cNvSpPr>
          <p:nvPr>
            <p:ph type="sldNum" sz="quarter" idx="12"/>
          </p:nvPr>
        </p:nvSpPr>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1183654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hoto - Horizontal">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252657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6EF04-48B9-044F-B6D8-C9C0C31792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819A29-C3D3-5648-A389-53821F6212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12A482-3A01-A04F-B904-3917B3A3EFAB}"/>
              </a:ext>
            </a:extLst>
          </p:cNvPr>
          <p:cNvSpPr>
            <a:spLocks noGrp="1"/>
          </p:cNvSpPr>
          <p:nvPr>
            <p:ph type="dt" sz="half" idx="10"/>
          </p:nvPr>
        </p:nvSpPr>
        <p:spPr/>
        <p:txBody>
          <a:bodyPr/>
          <a:lstStyle/>
          <a:p>
            <a:fld id="{2023E1CB-02FE-4B52-8CC6-FE219341CDC5}" type="datetimeFigureOut">
              <a:rPr lang="en-US" smtClean="0"/>
              <a:t>9/27/19</a:t>
            </a:fld>
            <a:endParaRPr lang="en-US"/>
          </a:p>
        </p:txBody>
      </p:sp>
      <p:sp>
        <p:nvSpPr>
          <p:cNvPr id="5" name="Footer Placeholder 4">
            <a:extLst>
              <a:ext uri="{FF2B5EF4-FFF2-40B4-BE49-F238E27FC236}">
                <a16:creationId xmlns:a16="http://schemas.microsoft.com/office/drawing/2014/main" id="{13AB5460-3FAA-1243-AF48-D69431C2B1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D6898B-93BC-4746-86A8-E7EDDF7D9D91}"/>
              </a:ext>
            </a:extLst>
          </p:cNvPr>
          <p:cNvSpPr>
            <a:spLocks noGrp="1"/>
          </p:cNvSpPr>
          <p:nvPr>
            <p:ph type="sldNum" sz="quarter" idx="12"/>
          </p:nvPr>
        </p:nvSpPr>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3087689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62662-38F4-0344-99D3-DEDFA55C9D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C59AE96-DEF8-C54D-AFF4-BCE21AA483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CBDD35-4AC0-5049-8656-2F6D28BF6CF7}"/>
              </a:ext>
            </a:extLst>
          </p:cNvPr>
          <p:cNvSpPr>
            <a:spLocks noGrp="1"/>
          </p:cNvSpPr>
          <p:nvPr>
            <p:ph type="dt" sz="half" idx="10"/>
          </p:nvPr>
        </p:nvSpPr>
        <p:spPr/>
        <p:txBody>
          <a:bodyPr/>
          <a:lstStyle/>
          <a:p>
            <a:fld id="{2023E1CB-02FE-4B52-8CC6-FE219341CDC5}" type="datetimeFigureOut">
              <a:rPr lang="en-US" smtClean="0"/>
              <a:t>9/27/19</a:t>
            </a:fld>
            <a:endParaRPr lang="en-US"/>
          </a:p>
        </p:txBody>
      </p:sp>
      <p:sp>
        <p:nvSpPr>
          <p:cNvPr id="5" name="Footer Placeholder 4">
            <a:extLst>
              <a:ext uri="{FF2B5EF4-FFF2-40B4-BE49-F238E27FC236}">
                <a16:creationId xmlns:a16="http://schemas.microsoft.com/office/drawing/2014/main" id="{04A1EB05-0B19-D549-875B-BCFFB68A09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D229CF-B676-7943-8C48-74923D93353A}"/>
              </a:ext>
            </a:extLst>
          </p:cNvPr>
          <p:cNvSpPr>
            <a:spLocks noGrp="1"/>
          </p:cNvSpPr>
          <p:nvPr>
            <p:ph type="sldNum" sz="quarter" idx="12"/>
          </p:nvPr>
        </p:nvSpPr>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3984144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EDEF5-1702-9C45-9DBF-FC812CE7CA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9A428A-10BA-1D4C-895B-522017E8E3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6B6466-3CD7-8E45-A241-E05630520A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639D67-C536-084B-835B-E744D5F9DF59}"/>
              </a:ext>
            </a:extLst>
          </p:cNvPr>
          <p:cNvSpPr>
            <a:spLocks noGrp="1"/>
          </p:cNvSpPr>
          <p:nvPr>
            <p:ph type="dt" sz="half" idx="10"/>
          </p:nvPr>
        </p:nvSpPr>
        <p:spPr/>
        <p:txBody>
          <a:bodyPr/>
          <a:lstStyle/>
          <a:p>
            <a:fld id="{2023E1CB-02FE-4B52-8CC6-FE219341CDC5}" type="datetimeFigureOut">
              <a:rPr lang="en-US" smtClean="0"/>
              <a:t>9/27/19</a:t>
            </a:fld>
            <a:endParaRPr lang="en-US"/>
          </a:p>
        </p:txBody>
      </p:sp>
      <p:sp>
        <p:nvSpPr>
          <p:cNvPr id="6" name="Footer Placeholder 5">
            <a:extLst>
              <a:ext uri="{FF2B5EF4-FFF2-40B4-BE49-F238E27FC236}">
                <a16:creationId xmlns:a16="http://schemas.microsoft.com/office/drawing/2014/main" id="{AA0B73D7-C0D8-F842-B72B-B8A74B9675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DB658C-A9F5-0749-BD91-53C6858AF4FA}"/>
              </a:ext>
            </a:extLst>
          </p:cNvPr>
          <p:cNvSpPr>
            <a:spLocks noGrp="1"/>
          </p:cNvSpPr>
          <p:nvPr>
            <p:ph type="sldNum" sz="quarter" idx="12"/>
          </p:nvPr>
        </p:nvSpPr>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1319252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5252A-61EF-BF45-978B-DC4071805E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F2E6C3-4651-4F4C-8D8B-981DF1BE45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8FCA7C-30F4-FA4F-A670-30EC084B69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8331841-7BAC-A549-A13D-D43A8654E4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4A77DA-B020-9442-B610-97C8702554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AAABBA-D305-0741-99CC-373D0F2A99BE}"/>
              </a:ext>
            </a:extLst>
          </p:cNvPr>
          <p:cNvSpPr>
            <a:spLocks noGrp="1"/>
          </p:cNvSpPr>
          <p:nvPr>
            <p:ph type="dt" sz="half" idx="10"/>
          </p:nvPr>
        </p:nvSpPr>
        <p:spPr/>
        <p:txBody>
          <a:bodyPr/>
          <a:lstStyle/>
          <a:p>
            <a:fld id="{C764DE79-268F-4C1A-8933-263129D2AF90}" type="datetimeFigureOut">
              <a:rPr lang="en-US" smtClean="0"/>
              <a:t>9/27/19</a:t>
            </a:fld>
            <a:endParaRPr lang="en-US" dirty="0"/>
          </a:p>
        </p:txBody>
      </p:sp>
      <p:sp>
        <p:nvSpPr>
          <p:cNvPr id="8" name="Footer Placeholder 7">
            <a:extLst>
              <a:ext uri="{FF2B5EF4-FFF2-40B4-BE49-F238E27FC236}">
                <a16:creationId xmlns:a16="http://schemas.microsoft.com/office/drawing/2014/main" id="{9F1BFE5C-7628-F747-86DE-08D84CEAD65C}"/>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6D505FE-578B-D04C-B4BC-5ACFE9A73179}"/>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027854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0DACE-D171-894A-BFDC-0FD35A0CB9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57DC13-3F45-B042-BC8A-C8909C97D856}"/>
              </a:ext>
            </a:extLst>
          </p:cNvPr>
          <p:cNvSpPr>
            <a:spLocks noGrp="1"/>
          </p:cNvSpPr>
          <p:nvPr>
            <p:ph type="dt" sz="half" idx="10"/>
          </p:nvPr>
        </p:nvSpPr>
        <p:spPr/>
        <p:txBody>
          <a:bodyPr/>
          <a:lstStyle/>
          <a:p>
            <a:fld id="{2023E1CB-02FE-4B52-8CC6-FE219341CDC5}" type="datetimeFigureOut">
              <a:rPr lang="en-US" smtClean="0"/>
              <a:t>9/27/19</a:t>
            </a:fld>
            <a:endParaRPr lang="en-US"/>
          </a:p>
        </p:txBody>
      </p:sp>
      <p:sp>
        <p:nvSpPr>
          <p:cNvPr id="4" name="Footer Placeholder 3">
            <a:extLst>
              <a:ext uri="{FF2B5EF4-FFF2-40B4-BE49-F238E27FC236}">
                <a16:creationId xmlns:a16="http://schemas.microsoft.com/office/drawing/2014/main" id="{CE56626E-A8E0-2F40-B2DF-E91C6EA3D1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34A05C5-F8D5-B94F-ABEE-06FE8B890DBB}"/>
              </a:ext>
            </a:extLst>
          </p:cNvPr>
          <p:cNvSpPr>
            <a:spLocks noGrp="1"/>
          </p:cNvSpPr>
          <p:nvPr>
            <p:ph type="sldNum" sz="quarter" idx="12"/>
          </p:nvPr>
        </p:nvSpPr>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2299152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1F15C8-E723-4642-90D2-2D01977DCD12}"/>
              </a:ext>
            </a:extLst>
          </p:cNvPr>
          <p:cNvSpPr>
            <a:spLocks noGrp="1"/>
          </p:cNvSpPr>
          <p:nvPr>
            <p:ph type="dt" sz="half" idx="10"/>
          </p:nvPr>
        </p:nvSpPr>
        <p:spPr/>
        <p:txBody>
          <a:bodyPr/>
          <a:lstStyle/>
          <a:p>
            <a:fld id="{2023E1CB-02FE-4B52-8CC6-FE219341CDC5}" type="datetimeFigureOut">
              <a:rPr lang="en-US" smtClean="0"/>
              <a:t>9/27/19</a:t>
            </a:fld>
            <a:endParaRPr lang="en-US"/>
          </a:p>
        </p:txBody>
      </p:sp>
      <p:sp>
        <p:nvSpPr>
          <p:cNvPr id="3" name="Footer Placeholder 2">
            <a:extLst>
              <a:ext uri="{FF2B5EF4-FFF2-40B4-BE49-F238E27FC236}">
                <a16:creationId xmlns:a16="http://schemas.microsoft.com/office/drawing/2014/main" id="{B61188C1-FD53-7F4B-9C3C-173C52477A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352220B-3F17-0442-8642-4AF3233A5499}"/>
              </a:ext>
            </a:extLst>
          </p:cNvPr>
          <p:cNvSpPr>
            <a:spLocks noGrp="1"/>
          </p:cNvSpPr>
          <p:nvPr>
            <p:ph type="sldNum" sz="quarter" idx="12"/>
          </p:nvPr>
        </p:nvSpPr>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240206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83AEA-E52C-6F43-8605-EF5F2D4995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F493A9-BBEA-2740-A89F-134F9382A4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592064-3D62-F644-906E-87A8EDFF41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4E775E-CFFE-7D49-AA5F-0CF1C2647E81}"/>
              </a:ext>
            </a:extLst>
          </p:cNvPr>
          <p:cNvSpPr>
            <a:spLocks noGrp="1"/>
          </p:cNvSpPr>
          <p:nvPr>
            <p:ph type="dt" sz="half" idx="10"/>
          </p:nvPr>
        </p:nvSpPr>
        <p:spPr/>
        <p:txBody>
          <a:bodyPr/>
          <a:lstStyle/>
          <a:p>
            <a:fld id="{2023E1CB-02FE-4B52-8CC6-FE219341CDC5}" type="datetimeFigureOut">
              <a:rPr lang="en-US" smtClean="0"/>
              <a:t>9/27/19</a:t>
            </a:fld>
            <a:endParaRPr lang="en-US"/>
          </a:p>
        </p:txBody>
      </p:sp>
      <p:sp>
        <p:nvSpPr>
          <p:cNvPr id="6" name="Footer Placeholder 5">
            <a:extLst>
              <a:ext uri="{FF2B5EF4-FFF2-40B4-BE49-F238E27FC236}">
                <a16:creationId xmlns:a16="http://schemas.microsoft.com/office/drawing/2014/main" id="{3F9424E3-C2C2-3241-B9B3-0BA691C6B8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CE6B98-C5B2-744F-BB9B-EAE521DFAC2E}"/>
              </a:ext>
            </a:extLst>
          </p:cNvPr>
          <p:cNvSpPr>
            <a:spLocks noGrp="1"/>
          </p:cNvSpPr>
          <p:nvPr>
            <p:ph type="sldNum" sz="quarter" idx="12"/>
          </p:nvPr>
        </p:nvSpPr>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4030158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E54BA-9AF1-C54C-954E-C093B2650A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4349AF-856D-2941-8D35-286D702309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44F7A6F-91F0-794B-ABD0-6E3DFB4529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9E3746-E571-1748-A623-1BA7D8F4AE77}"/>
              </a:ext>
            </a:extLst>
          </p:cNvPr>
          <p:cNvSpPr>
            <a:spLocks noGrp="1"/>
          </p:cNvSpPr>
          <p:nvPr>
            <p:ph type="dt" sz="half" idx="10"/>
          </p:nvPr>
        </p:nvSpPr>
        <p:spPr/>
        <p:txBody>
          <a:bodyPr/>
          <a:lstStyle/>
          <a:p>
            <a:fld id="{C764DE79-268F-4C1A-8933-263129D2AF90}" type="datetimeFigureOut">
              <a:rPr lang="en-US" smtClean="0"/>
              <a:t>9/27/19</a:t>
            </a:fld>
            <a:endParaRPr lang="en-US" dirty="0"/>
          </a:p>
        </p:txBody>
      </p:sp>
      <p:sp>
        <p:nvSpPr>
          <p:cNvPr id="6" name="Footer Placeholder 5">
            <a:extLst>
              <a:ext uri="{FF2B5EF4-FFF2-40B4-BE49-F238E27FC236}">
                <a16:creationId xmlns:a16="http://schemas.microsoft.com/office/drawing/2014/main" id="{36B28D6B-6C42-F544-9474-03D9C76E10C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B2F7A75-FA90-DC49-800F-C76EFACFFAA8}"/>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294781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E613BB-5307-234A-B987-C18088832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174412-C281-344C-989A-DE604EAB10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826E94-6110-2B49-9250-2CB7C6E61F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9/27/19</a:t>
            </a:fld>
            <a:endParaRPr lang="en-US" dirty="0"/>
          </a:p>
        </p:txBody>
      </p:sp>
      <p:sp>
        <p:nvSpPr>
          <p:cNvPr id="5" name="Footer Placeholder 4">
            <a:extLst>
              <a:ext uri="{FF2B5EF4-FFF2-40B4-BE49-F238E27FC236}">
                <a16:creationId xmlns:a16="http://schemas.microsoft.com/office/drawing/2014/main" id="{A916BF62-082F-8A4A-AEF2-9A9934459C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30205D3B-5A50-6B41-9D68-6597434003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dirty="0"/>
          </a:p>
        </p:txBody>
      </p:sp>
      <p:grpSp>
        <p:nvGrpSpPr>
          <p:cNvPr id="7" name="Group 6">
            <a:extLst>
              <a:ext uri="{FF2B5EF4-FFF2-40B4-BE49-F238E27FC236}">
                <a16:creationId xmlns:a16="http://schemas.microsoft.com/office/drawing/2014/main" id="{54577E25-FDD8-604D-8680-BBA2EE11B9E1}"/>
              </a:ext>
            </a:extLst>
          </p:cNvPr>
          <p:cNvGrpSpPr/>
          <p:nvPr userDrawn="1"/>
        </p:nvGrpSpPr>
        <p:grpSpPr>
          <a:xfrm>
            <a:off x="0" y="6781800"/>
            <a:ext cx="12192000" cy="76200"/>
            <a:chOff x="0" y="0"/>
            <a:chExt cx="7006728" cy="363557"/>
          </a:xfrm>
        </p:grpSpPr>
        <p:sp>
          <p:nvSpPr>
            <p:cNvPr id="8" name="Rectangle 7">
              <a:extLst>
                <a:ext uri="{FF2B5EF4-FFF2-40B4-BE49-F238E27FC236}">
                  <a16:creationId xmlns:a16="http://schemas.microsoft.com/office/drawing/2014/main" id="{3AF06054-F00A-2F41-8938-CFCCEC451519}"/>
                </a:ext>
              </a:extLst>
            </p:cNvPr>
            <p:cNvSpPr/>
            <p:nvPr/>
          </p:nvSpPr>
          <p:spPr>
            <a:xfrm>
              <a:off x="0" y="0"/>
              <a:ext cx="1751682" cy="3635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9738DCF-68C5-5246-91B0-6ACF034A2036}"/>
                </a:ext>
              </a:extLst>
            </p:cNvPr>
            <p:cNvSpPr/>
            <p:nvPr/>
          </p:nvSpPr>
          <p:spPr>
            <a:xfrm>
              <a:off x="1751682" y="0"/>
              <a:ext cx="1751682" cy="363557"/>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DB8507-F61F-7F4A-9C47-FD9521BDCF34}"/>
                </a:ext>
              </a:extLst>
            </p:cNvPr>
            <p:cNvSpPr/>
            <p:nvPr/>
          </p:nvSpPr>
          <p:spPr>
            <a:xfrm>
              <a:off x="3503364" y="0"/>
              <a:ext cx="1751682" cy="363557"/>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773F7E2-F26E-E244-A31A-A8FEBE4347C9}"/>
                </a:ext>
              </a:extLst>
            </p:cNvPr>
            <p:cNvSpPr/>
            <p:nvPr/>
          </p:nvSpPr>
          <p:spPr>
            <a:xfrm>
              <a:off x="5255046" y="0"/>
              <a:ext cx="1751682" cy="363557"/>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75126208"/>
      </p:ext>
    </p:extLst>
  </p:cSld>
  <p:clrMap bg1="lt1" tx1="dk1" bg2="lt2" tx2="dk2" accent1="accent1" accent2="accent2" accent3="accent3" accent4="accent4" accent5="accent5" accent6="accent6" hlink="hlink" folHlink="folHlink"/>
  <p:sldLayoutIdLst>
    <p:sldLayoutId id="2147483996" r:id="rId1"/>
    <p:sldLayoutId id="2147483997" r:id="rId2"/>
    <p:sldLayoutId id="2147483998" r:id="rId3"/>
    <p:sldLayoutId id="2147483999" r:id="rId4"/>
    <p:sldLayoutId id="2147484000" r:id="rId5"/>
    <p:sldLayoutId id="2147484001" r:id="rId6"/>
    <p:sldLayoutId id="2147484002" r:id="rId7"/>
    <p:sldLayoutId id="2147484003" r:id="rId8"/>
    <p:sldLayoutId id="2147484004" r:id="rId9"/>
    <p:sldLayoutId id="2147484005" r:id="rId10"/>
    <p:sldLayoutId id="2147484006" r:id="rId11"/>
    <p:sldLayoutId id="214748400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image" Target="../media/image11.emf"/><Relationship Id="rId3" Type="http://schemas.openxmlformats.org/officeDocument/2006/relationships/image" Target="../media/image1.emf"/><Relationship Id="rId7" Type="http://schemas.openxmlformats.org/officeDocument/2006/relationships/image" Target="../media/image5.emf"/><Relationship Id="rId12" Type="http://schemas.openxmlformats.org/officeDocument/2006/relationships/image" Target="../media/image10.emf"/><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emf"/><Relationship Id="rId11" Type="http://schemas.openxmlformats.org/officeDocument/2006/relationships/image" Target="../media/image9.emf"/><Relationship Id="rId5" Type="http://schemas.openxmlformats.org/officeDocument/2006/relationships/image" Target="../media/image3.svg"/><Relationship Id="rId10" Type="http://schemas.openxmlformats.org/officeDocument/2006/relationships/image" Target="../media/image8.emf"/><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emf"/></Relationships>
</file>

<file path=ppt/slides/_rels/slide2.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3.png"/><Relationship Id="rId7" Type="http://schemas.openxmlformats.org/officeDocument/2006/relationships/image" Target="../media/image16.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5.jpeg"/><Relationship Id="rId5" Type="http://schemas.microsoft.com/office/2007/relationships/hdphoto" Target="../media/hdphoto1.wdp"/><Relationship Id="rId10" Type="http://schemas.openxmlformats.org/officeDocument/2006/relationships/image" Target="../media/image19.png"/><Relationship Id="rId4" Type="http://schemas.openxmlformats.org/officeDocument/2006/relationships/image" Target="../media/image14.png"/><Relationship Id="rId9" Type="http://schemas.openxmlformats.org/officeDocument/2006/relationships/image" Target="../media/image18.jpeg"/></Relationships>
</file>

<file path=ppt/slides/_rels/slide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1.jpeg"/><Relationship Id="rId1" Type="http://schemas.openxmlformats.org/officeDocument/2006/relationships/slideLayout" Target="../slideLayouts/slideLayout7.xml"/><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26AC2C-764F-0944-AE66-C92717E83E14}"/>
              </a:ext>
            </a:extLst>
          </p:cNvPr>
          <p:cNvPicPr>
            <a:picLocks/>
          </p:cNvPicPr>
          <p:nvPr/>
        </p:nvPicPr>
        <p:blipFill>
          <a:blip r:embed="rId3"/>
          <a:stretch>
            <a:fillRect/>
          </a:stretch>
        </p:blipFill>
        <p:spPr>
          <a:xfrm>
            <a:off x="-4" y="264351"/>
            <a:ext cx="12192001" cy="6789534"/>
          </a:xfrm>
          <a:prstGeom prst="rect">
            <a:avLst/>
          </a:prstGeom>
        </p:spPr>
      </p:pic>
      <p:pic>
        <p:nvPicPr>
          <p:cNvPr id="22" name="Graphic 21">
            <a:extLst>
              <a:ext uri="{FF2B5EF4-FFF2-40B4-BE49-F238E27FC236}">
                <a16:creationId xmlns:a16="http://schemas.microsoft.com/office/drawing/2014/main" id="{D52735B2-88F7-2546-B0F5-5ABF2DC488C1}"/>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581353" y="5570812"/>
            <a:ext cx="1577028" cy="1577028"/>
          </a:xfrm>
          <a:prstGeom prst="rect">
            <a:avLst/>
          </a:prstGeom>
        </p:spPr>
      </p:pic>
      <p:sp>
        <p:nvSpPr>
          <p:cNvPr id="28" name="Name of Talk">
            <a:extLst>
              <a:ext uri="{FF2B5EF4-FFF2-40B4-BE49-F238E27FC236}">
                <a16:creationId xmlns:a16="http://schemas.microsoft.com/office/drawing/2014/main" id="{7E7F34DC-C824-5443-9A6F-54B257FAAFC3}"/>
              </a:ext>
            </a:extLst>
          </p:cNvPr>
          <p:cNvSpPr txBox="1">
            <a:spLocks/>
          </p:cNvSpPr>
          <p:nvPr/>
        </p:nvSpPr>
        <p:spPr>
          <a:xfrm>
            <a:off x="443945" y="2230148"/>
            <a:ext cx="11139290" cy="1249512"/>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nchor="ctr">
            <a:noAutofit/>
          </a:bodyPr>
          <a:lstStyle>
            <a:lvl1pPr marL="0" marR="0" indent="0" algn="ctr" defTabSz="825500" rtl="0" latinLnBrk="0">
              <a:lnSpc>
                <a:spcPct val="90000"/>
              </a:lnSpc>
              <a:spcBef>
                <a:spcPts val="0"/>
              </a:spcBef>
              <a:spcAft>
                <a:spcPts val="0"/>
              </a:spcAft>
              <a:buClrTx/>
              <a:buSzTx/>
              <a:buFontTx/>
              <a:buNone/>
              <a:tabLst/>
              <a:defRPr sz="7600" b="1" i="0" u="none" strike="noStrike" cap="none" spc="0" baseline="0">
                <a:ln>
                  <a:noFill/>
                </a:ln>
                <a:solidFill>
                  <a:srgbClr val="FFFFFF"/>
                </a:solidFill>
                <a:uFillTx/>
                <a:latin typeface="Calibri"/>
                <a:ea typeface="Calibri"/>
                <a:cs typeface="Calibri"/>
                <a:sym typeface="Calibri"/>
              </a:defRPr>
            </a:lvl1pPr>
            <a:lvl2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Neue Medium"/>
              </a:defRPr>
            </a:lvl2pPr>
            <a:lvl3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Neue Medium"/>
              </a:defRPr>
            </a:lvl3pPr>
            <a:lvl4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Neue Medium"/>
              </a:defRPr>
            </a:lvl4pPr>
            <a:lvl5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Neue Medium"/>
              </a:defRPr>
            </a:lvl5pPr>
            <a:lvl6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Neue Medium"/>
              </a:defRPr>
            </a:lvl6pPr>
            <a:lvl7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Neue Medium"/>
              </a:defRPr>
            </a:lvl7pPr>
            <a:lvl8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Neue Medium"/>
              </a:defRPr>
            </a:lvl8pPr>
            <a:lvl9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Neue Medium"/>
              </a:defRPr>
            </a:lvl9pPr>
          </a:lstStyle>
          <a:p>
            <a:pPr hangingPunct="1"/>
            <a:r>
              <a:rPr lang="en-US" sz="4200" dirty="0"/>
              <a:t>Estimation : Stop guesstimating and start sizing to reach predictability</a:t>
            </a:r>
          </a:p>
        </p:txBody>
      </p:sp>
      <p:sp>
        <p:nvSpPr>
          <p:cNvPr id="38" name="@YourTwitterHandle">
            <a:extLst>
              <a:ext uri="{FF2B5EF4-FFF2-40B4-BE49-F238E27FC236}">
                <a16:creationId xmlns:a16="http://schemas.microsoft.com/office/drawing/2014/main" id="{AA9294D9-F208-204F-8648-669B7BD6ED56}"/>
              </a:ext>
            </a:extLst>
          </p:cNvPr>
          <p:cNvSpPr txBox="1"/>
          <p:nvPr/>
        </p:nvSpPr>
        <p:spPr>
          <a:xfrm>
            <a:off x="3232298" y="4582358"/>
            <a:ext cx="2172326" cy="374461"/>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defRPr sz="4200" b="0">
                <a:latin typeface="Calibri"/>
                <a:ea typeface="Calibri"/>
                <a:cs typeface="Calibri"/>
                <a:sym typeface="Calibri"/>
              </a:defRPr>
            </a:lvl1pPr>
          </a:lstStyle>
          <a:p>
            <a:r>
              <a:rPr sz="2100" dirty="0">
                <a:solidFill>
                  <a:schemeClr val="bg2">
                    <a:lumMod val="40000"/>
                    <a:lumOff val="60000"/>
                  </a:schemeClr>
                </a:solidFill>
              </a:rPr>
              <a:t>@</a:t>
            </a:r>
            <a:r>
              <a:rPr lang="en-US" sz="2100" dirty="0" err="1">
                <a:solidFill>
                  <a:schemeClr val="bg2">
                    <a:lumMod val="40000"/>
                    <a:lumOff val="60000"/>
                  </a:schemeClr>
                </a:solidFill>
              </a:rPr>
              <a:t>mattos_leonardo</a:t>
            </a:r>
            <a:endParaRPr sz="2100" dirty="0">
              <a:solidFill>
                <a:schemeClr val="bg2">
                  <a:lumMod val="40000"/>
                  <a:lumOff val="60000"/>
                </a:schemeClr>
              </a:solidFill>
            </a:endParaRPr>
          </a:p>
        </p:txBody>
      </p:sp>
      <p:sp>
        <p:nvSpPr>
          <p:cNvPr id="40" name="yourname@email.com">
            <a:extLst>
              <a:ext uri="{FF2B5EF4-FFF2-40B4-BE49-F238E27FC236}">
                <a16:creationId xmlns:a16="http://schemas.microsoft.com/office/drawing/2014/main" id="{88E1F380-5040-FF49-B60A-E688ED6E44D8}"/>
              </a:ext>
            </a:extLst>
          </p:cNvPr>
          <p:cNvSpPr txBox="1"/>
          <p:nvPr/>
        </p:nvSpPr>
        <p:spPr>
          <a:xfrm>
            <a:off x="6835129" y="4582358"/>
            <a:ext cx="3287375" cy="374461"/>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defRPr sz="4200" b="0">
                <a:latin typeface="Calibri"/>
                <a:ea typeface="Calibri"/>
                <a:cs typeface="Calibri"/>
                <a:sym typeface="Calibri"/>
              </a:defRPr>
            </a:lvl1pPr>
          </a:lstStyle>
          <a:p>
            <a:r>
              <a:rPr lang="en-US" sz="2100" dirty="0" err="1">
                <a:solidFill>
                  <a:schemeClr val="bg2">
                    <a:lumMod val="40000"/>
                    <a:lumOff val="60000"/>
                  </a:schemeClr>
                </a:solidFill>
              </a:rPr>
              <a:t>Leonardo.mattos@gmail.com</a:t>
            </a:r>
            <a:endParaRPr sz="2100" dirty="0">
              <a:solidFill>
                <a:schemeClr val="bg2">
                  <a:lumMod val="40000"/>
                  <a:lumOff val="60000"/>
                </a:schemeClr>
              </a:solidFill>
            </a:endParaRPr>
          </a:p>
        </p:txBody>
      </p:sp>
      <p:sp>
        <p:nvSpPr>
          <p:cNvPr id="41" name="Rectangle">
            <a:extLst>
              <a:ext uri="{FF2B5EF4-FFF2-40B4-BE49-F238E27FC236}">
                <a16:creationId xmlns:a16="http://schemas.microsoft.com/office/drawing/2014/main" id="{FD4F875A-D3D7-0F40-8EAB-9FE3DA91E363}"/>
              </a:ext>
            </a:extLst>
          </p:cNvPr>
          <p:cNvSpPr/>
          <p:nvPr/>
        </p:nvSpPr>
        <p:spPr>
          <a:xfrm>
            <a:off x="520700" y="5760499"/>
            <a:ext cx="11188998" cy="14040"/>
          </a:xfrm>
          <a:prstGeom prst="rect">
            <a:avLst/>
          </a:prstGeom>
          <a:solidFill>
            <a:srgbClr val="EA2C31"/>
          </a:solidFill>
          <a:ln w="12700">
            <a:miter lim="400000"/>
          </a:ln>
        </p:spPr>
        <p:txBody>
          <a:bodyPr lIns="25400" tIns="25400" rIns="25400" bIns="25400" anchor="ctr"/>
          <a:lstStyle/>
          <a:p>
            <a:pPr>
              <a:defRPr sz="3200" b="0">
                <a:latin typeface="+mn-lt"/>
                <a:ea typeface="+mn-ea"/>
                <a:cs typeface="+mn-cs"/>
                <a:sym typeface="Helvetica Neue Medium"/>
              </a:defRPr>
            </a:pPr>
            <a:endParaRPr sz="1600"/>
          </a:p>
        </p:txBody>
      </p:sp>
      <p:sp>
        <p:nvSpPr>
          <p:cNvPr id="42" name="Your Name, Your Title, Company Name">
            <a:extLst>
              <a:ext uri="{FF2B5EF4-FFF2-40B4-BE49-F238E27FC236}">
                <a16:creationId xmlns:a16="http://schemas.microsoft.com/office/drawing/2014/main" id="{CA69822E-71A7-1F41-BB76-9F031AA7A13D}"/>
              </a:ext>
            </a:extLst>
          </p:cNvPr>
          <p:cNvSpPr txBox="1">
            <a:spLocks/>
          </p:cNvSpPr>
          <p:nvPr/>
        </p:nvSpPr>
        <p:spPr>
          <a:xfrm>
            <a:off x="646352" y="3367269"/>
            <a:ext cx="10809437" cy="879872"/>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nchor="t">
            <a:noAutofit/>
          </a:bodyPr>
          <a:lstStyle>
            <a:lvl1pPr marL="0" marR="0" indent="0" algn="ctr" defTabSz="825500" rtl="0" latinLnBrk="0">
              <a:lnSpc>
                <a:spcPct val="100000"/>
              </a:lnSpc>
              <a:spcBef>
                <a:spcPts val="0"/>
              </a:spcBef>
              <a:spcAft>
                <a:spcPts val="0"/>
              </a:spcAft>
              <a:buClrTx/>
              <a:buSzTx/>
              <a:buFontTx/>
              <a:buNone/>
              <a:tabLst/>
              <a:defRPr sz="5600" b="0" i="0" u="none" strike="noStrike" cap="none" spc="0" baseline="0">
                <a:ln>
                  <a:noFill/>
                </a:ln>
                <a:solidFill>
                  <a:srgbClr val="FFFFFF"/>
                </a:solidFill>
                <a:uFillTx/>
                <a:latin typeface="Calibri"/>
                <a:ea typeface="Calibri"/>
                <a:cs typeface="Calibri"/>
                <a:sym typeface="Calibri"/>
              </a:defRPr>
            </a:lvl1pPr>
            <a:lvl2pPr marL="0" marR="0" indent="0" algn="ctr" defTabSz="825500" rtl="0" latinLnBrk="0">
              <a:lnSpc>
                <a:spcPct val="100000"/>
              </a:lnSpc>
              <a:spcBef>
                <a:spcPts val="0"/>
              </a:spcBef>
              <a:spcAft>
                <a:spcPts val="0"/>
              </a:spcAft>
              <a:buClrTx/>
              <a:buSzTx/>
              <a:buFontTx/>
              <a:buNone/>
              <a:tabLst/>
              <a:defRPr sz="5400" b="0" i="0" u="none" strike="noStrike" cap="none" spc="0" baseline="0">
                <a:ln>
                  <a:noFill/>
                </a:ln>
                <a:solidFill>
                  <a:srgbClr val="FFFFFF"/>
                </a:solidFill>
                <a:uFillTx/>
                <a:latin typeface="Helvetica Neue"/>
                <a:ea typeface="Helvetica Neue"/>
                <a:cs typeface="Helvetica Neue"/>
                <a:sym typeface="Helvetica Neue"/>
              </a:defRPr>
            </a:lvl2pPr>
            <a:lvl3pPr marL="0" marR="0" indent="0" algn="ctr" defTabSz="825500" rtl="0" latinLnBrk="0">
              <a:lnSpc>
                <a:spcPct val="100000"/>
              </a:lnSpc>
              <a:spcBef>
                <a:spcPts val="0"/>
              </a:spcBef>
              <a:spcAft>
                <a:spcPts val="0"/>
              </a:spcAft>
              <a:buClrTx/>
              <a:buSzTx/>
              <a:buFontTx/>
              <a:buNone/>
              <a:tabLst/>
              <a:defRPr sz="5400" b="0" i="0" u="none" strike="noStrike" cap="none" spc="0" baseline="0">
                <a:ln>
                  <a:noFill/>
                </a:ln>
                <a:solidFill>
                  <a:srgbClr val="FFFFFF"/>
                </a:solidFill>
                <a:uFillTx/>
                <a:latin typeface="Helvetica Neue"/>
                <a:ea typeface="Helvetica Neue"/>
                <a:cs typeface="Helvetica Neue"/>
                <a:sym typeface="Helvetica Neue"/>
              </a:defRPr>
            </a:lvl3pPr>
            <a:lvl4pPr marL="0" marR="0" indent="0" algn="ctr" defTabSz="825500" rtl="0" latinLnBrk="0">
              <a:lnSpc>
                <a:spcPct val="100000"/>
              </a:lnSpc>
              <a:spcBef>
                <a:spcPts val="0"/>
              </a:spcBef>
              <a:spcAft>
                <a:spcPts val="0"/>
              </a:spcAft>
              <a:buClrTx/>
              <a:buSzTx/>
              <a:buFontTx/>
              <a:buNone/>
              <a:tabLst/>
              <a:defRPr sz="5400" b="0" i="0" u="none" strike="noStrike" cap="none" spc="0" baseline="0">
                <a:ln>
                  <a:noFill/>
                </a:ln>
                <a:solidFill>
                  <a:srgbClr val="FFFFFF"/>
                </a:solidFill>
                <a:uFillTx/>
                <a:latin typeface="Helvetica Neue"/>
                <a:ea typeface="Helvetica Neue"/>
                <a:cs typeface="Helvetica Neue"/>
                <a:sym typeface="Helvetica Neue"/>
              </a:defRPr>
            </a:lvl4pPr>
            <a:lvl5pPr marL="0" marR="0" indent="0" algn="ctr" defTabSz="825500" rtl="0" latinLnBrk="0">
              <a:lnSpc>
                <a:spcPct val="100000"/>
              </a:lnSpc>
              <a:spcBef>
                <a:spcPts val="0"/>
              </a:spcBef>
              <a:spcAft>
                <a:spcPts val="0"/>
              </a:spcAft>
              <a:buClrTx/>
              <a:buSzTx/>
              <a:buFontTx/>
              <a:buNone/>
              <a:tabLst/>
              <a:defRPr sz="5400" b="0" i="0" u="none" strike="noStrike" cap="none" spc="0" baseline="0">
                <a:ln>
                  <a:noFill/>
                </a:ln>
                <a:solidFill>
                  <a:srgbClr val="FFFFFF"/>
                </a:solidFill>
                <a:uFillTx/>
                <a:latin typeface="Helvetica Neue"/>
                <a:ea typeface="Helvetica Neue"/>
                <a:cs typeface="Helvetica Neue"/>
                <a:sym typeface="Helvetica Neue"/>
              </a:defRPr>
            </a:lvl5pPr>
            <a:lvl6pPr marL="3810000" marR="0" indent="-635000" algn="l" defTabSz="825500" rtl="0" latinLnBrk="0">
              <a:lnSpc>
                <a:spcPct val="100000"/>
              </a:lnSpc>
              <a:spcBef>
                <a:spcPts val="5900"/>
              </a:spcBef>
              <a:spcAft>
                <a:spcPts val="0"/>
              </a:spcAft>
              <a:buClr>
                <a:srgbClr val="FFFFFF"/>
              </a:buClr>
              <a:buSzPct val="125000"/>
              <a:buFontTx/>
              <a:buChar char="•"/>
              <a:tabLst/>
              <a:defRPr sz="4800" b="0" i="0" u="none" strike="noStrike" cap="none" spc="0" baseline="0">
                <a:ln>
                  <a:noFill/>
                </a:ln>
                <a:solidFill>
                  <a:srgbClr val="FFFFFF"/>
                </a:solidFill>
                <a:uFillTx/>
                <a:latin typeface="Helvetica Neue"/>
                <a:ea typeface="Helvetica Neue"/>
                <a:cs typeface="Helvetica Neue"/>
                <a:sym typeface="Helvetica Neue"/>
              </a:defRPr>
            </a:lvl6pPr>
            <a:lvl7pPr marL="4445000" marR="0" indent="-635000" algn="l" defTabSz="825500" rtl="0" latinLnBrk="0">
              <a:lnSpc>
                <a:spcPct val="100000"/>
              </a:lnSpc>
              <a:spcBef>
                <a:spcPts val="5900"/>
              </a:spcBef>
              <a:spcAft>
                <a:spcPts val="0"/>
              </a:spcAft>
              <a:buClr>
                <a:srgbClr val="FFFFFF"/>
              </a:buClr>
              <a:buSzPct val="125000"/>
              <a:buFontTx/>
              <a:buChar char="•"/>
              <a:tabLst/>
              <a:defRPr sz="4800" b="0" i="0" u="none" strike="noStrike" cap="none" spc="0" baseline="0">
                <a:ln>
                  <a:noFill/>
                </a:ln>
                <a:solidFill>
                  <a:srgbClr val="FFFFFF"/>
                </a:solidFill>
                <a:uFillTx/>
                <a:latin typeface="Helvetica Neue"/>
                <a:ea typeface="Helvetica Neue"/>
                <a:cs typeface="Helvetica Neue"/>
                <a:sym typeface="Helvetica Neue"/>
              </a:defRPr>
            </a:lvl7pPr>
            <a:lvl8pPr marL="5080000" marR="0" indent="-635000" algn="l" defTabSz="825500" rtl="0" latinLnBrk="0">
              <a:lnSpc>
                <a:spcPct val="100000"/>
              </a:lnSpc>
              <a:spcBef>
                <a:spcPts val="5900"/>
              </a:spcBef>
              <a:spcAft>
                <a:spcPts val="0"/>
              </a:spcAft>
              <a:buClr>
                <a:srgbClr val="FFFFFF"/>
              </a:buClr>
              <a:buSzPct val="125000"/>
              <a:buFontTx/>
              <a:buChar char="•"/>
              <a:tabLst/>
              <a:defRPr sz="4800" b="0" i="0" u="none" strike="noStrike" cap="none" spc="0" baseline="0">
                <a:ln>
                  <a:noFill/>
                </a:ln>
                <a:solidFill>
                  <a:srgbClr val="FFFFFF"/>
                </a:solidFill>
                <a:uFillTx/>
                <a:latin typeface="Helvetica Neue"/>
                <a:ea typeface="Helvetica Neue"/>
                <a:cs typeface="Helvetica Neue"/>
                <a:sym typeface="Helvetica Neue"/>
              </a:defRPr>
            </a:lvl8pPr>
            <a:lvl9pPr marL="5715000" marR="0" indent="-635000" algn="l" defTabSz="825500" rtl="0" latinLnBrk="0">
              <a:lnSpc>
                <a:spcPct val="100000"/>
              </a:lnSpc>
              <a:spcBef>
                <a:spcPts val="5900"/>
              </a:spcBef>
              <a:spcAft>
                <a:spcPts val="0"/>
              </a:spcAft>
              <a:buClr>
                <a:srgbClr val="FFFFFF"/>
              </a:buClr>
              <a:buSzPct val="125000"/>
              <a:buFontTx/>
              <a:buChar char="•"/>
              <a:tabLst/>
              <a:defRPr sz="4800" b="0" i="0" u="none" strike="noStrike" cap="none" spc="0" baseline="0">
                <a:ln>
                  <a:noFill/>
                </a:ln>
                <a:solidFill>
                  <a:srgbClr val="FFFFFF"/>
                </a:solidFill>
                <a:uFillTx/>
                <a:latin typeface="Helvetica Neue"/>
                <a:ea typeface="Helvetica Neue"/>
                <a:cs typeface="Helvetica Neue"/>
                <a:sym typeface="Helvetica Neue"/>
              </a:defRPr>
            </a:lvl9pPr>
          </a:lstStyle>
          <a:p>
            <a:pPr hangingPunct="1"/>
            <a:r>
              <a:rPr lang="en-US" sz="2800" dirty="0"/>
              <a:t>Leo Mattos, Agile Delivery Operations </a:t>
            </a:r>
            <a:r>
              <a:rPr lang="en-US" sz="2800" dirty="0" err="1"/>
              <a:t>CoE</a:t>
            </a:r>
            <a:r>
              <a:rPr lang="en-US" sz="2800" dirty="0"/>
              <a:t>, SAP</a:t>
            </a:r>
          </a:p>
        </p:txBody>
      </p:sp>
      <p:pic>
        <p:nvPicPr>
          <p:cNvPr id="8" name="Picture 7">
            <a:extLst>
              <a:ext uri="{FF2B5EF4-FFF2-40B4-BE49-F238E27FC236}">
                <a16:creationId xmlns:a16="http://schemas.microsoft.com/office/drawing/2014/main" id="{A831E33C-BE53-424E-99D2-649379916745}"/>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2833286" y="4624338"/>
            <a:ext cx="359541" cy="293026"/>
          </a:xfrm>
          <a:prstGeom prst="rect">
            <a:avLst/>
          </a:prstGeom>
        </p:spPr>
      </p:pic>
      <p:pic>
        <p:nvPicPr>
          <p:cNvPr id="10" name="Picture 9">
            <a:extLst>
              <a:ext uri="{FF2B5EF4-FFF2-40B4-BE49-F238E27FC236}">
                <a16:creationId xmlns:a16="http://schemas.microsoft.com/office/drawing/2014/main" id="{BF9C9244-871F-644C-9CE3-F3D496547B07}"/>
              </a:ext>
            </a:extLst>
          </p:cNvPr>
          <p:cNvPicPr>
            <a:picLocks noChangeAspect="1"/>
          </p:cNvPicPr>
          <p:nvPr/>
        </p:nvPicPr>
        <p:blipFill>
          <a:blip r:embed="rId7"/>
          <a:stretch>
            <a:fillRect/>
          </a:stretch>
        </p:blipFill>
        <p:spPr>
          <a:xfrm>
            <a:off x="6403860" y="4677702"/>
            <a:ext cx="339305" cy="244615"/>
          </a:xfrm>
          <a:prstGeom prst="rect">
            <a:avLst/>
          </a:prstGeom>
        </p:spPr>
      </p:pic>
      <p:pic>
        <p:nvPicPr>
          <p:cNvPr id="12" name="Picture 11">
            <a:extLst>
              <a:ext uri="{FF2B5EF4-FFF2-40B4-BE49-F238E27FC236}">
                <a16:creationId xmlns:a16="http://schemas.microsoft.com/office/drawing/2014/main" id="{071138FE-9F44-4B4A-AF7F-3512C9EA3C9C}"/>
              </a:ext>
            </a:extLst>
          </p:cNvPr>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2370369" y="5910306"/>
            <a:ext cx="1924372" cy="898041"/>
          </a:xfrm>
          <a:prstGeom prst="rect">
            <a:avLst/>
          </a:prstGeom>
        </p:spPr>
      </p:pic>
      <p:sp>
        <p:nvSpPr>
          <p:cNvPr id="27" name="Right Triangle 26">
            <a:extLst>
              <a:ext uri="{FF2B5EF4-FFF2-40B4-BE49-F238E27FC236}">
                <a16:creationId xmlns:a16="http://schemas.microsoft.com/office/drawing/2014/main" id="{60D56DC3-3D3D-DB4F-982A-B95AC77155BD}"/>
              </a:ext>
            </a:extLst>
          </p:cNvPr>
          <p:cNvSpPr/>
          <p:nvPr/>
        </p:nvSpPr>
        <p:spPr>
          <a:xfrm rot="5400000">
            <a:off x="642250" y="-172813"/>
            <a:ext cx="1249513" cy="2534012"/>
          </a:xfrm>
          <a:prstGeom prst="rtTriangle">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algn="ctr" defTabSz="412750" hangingPunct="0"/>
            <a:endParaRPr lang="en-US" sz="1600">
              <a:solidFill>
                <a:srgbClr val="FFFFFF"/>
              </a:solidFill>
              <a:sym typeface="Helvetica Neue Medium"/>
            </a:endParaRPr>
          </a:p>
        </p:txBody>
      </p:sp>
      <p:sp>
        <p:nvSpPr>
          <p:cNvPr id="31" name="Right Triangle 30">
            <a:extLst>
              <a:ext uri="{FF2B5EF4-FFF2-40B4-BE49-F238E27FC236}">
                <a16:creationId xmlns:a16="http://schemas.microsoft.com/office/drawing/2014/main" id="{E5185765-D872-A442-B378-ED87E0E5478E}"/>
              </a:ext>
            </a:extLst>
          </p:cNvPr>
          <p:cNvSpPr/>
          <p:nvPr/>
        </p:nvSpPr>
        <p:spPr>
          <a:xfrm rot="10800000">
            <a:off x="1003000" y="629623"/>
            <a:ext cx="11188998" cy="1075990"/>
          </a:xfrm>
          <a:prstGeom prst="rtTriangle">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algn="ctr" defTabSz="412750" hangingPunct="0"/>
            <a:endParaRPr lang="en-US" sz="1600">
              <a:solidFill>
                <a:srgbClr val="FFFFFF"/>
              </a:solidFill>
              <a:sym typeface="Helvetica Neue Medium"/>
            </a:endParaRPr>
          </a:p>
        </p:txBody>
      </p:sp>
      <p:sp>
        <p:nvSpPr>
          <p:cNvPr id="32" name="Rectangle 31">
            <a:extLst>
              <a:ext uri="{FF2B5EF4-FFF2-40B4-BE49-F238E27FC236}">
                <a16:creationId xmlns:a16="http://schemas.microsoft.com/office/drawing/2014/main" id="{3D28C471-5ED9-274B-978C-BC9EFA171457}"/>
              </a:ext>
            </a:extLst>
          </p:cNvPr>
          <p:cNvSpPr/>
          <p:nvPr/>
        </p:nvSpPr>
        <p:spPr>
          <a:xfrm>
            <a:off x="0" y="2041"/>
            <a:ext cx="12192000" cy="693134"/>
          </a:xfrm>
          <a:prstGeom prst="rect">
            <a:avLst/>
          </a:prstGeom>
          <a:solidFill>
            <a:srgbClr val="ED333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algn="ctr" defTabSz="412750" hangingPunct="0"/>
            <a:endParaRPr lang="en-US" sz="1600" dirty="0">
              <a:solidFill>
                <a:srgbClr val="FFFFFF"/>
              </a:solidFill>
              <a:sym typeface="Helvetica Neue Medium"/>
            </a:endParaRPr>
          </a:p>
        </p:txBody>
      </p:sp>
      <p:sp>
        <p:nvSpPr>
          <p:cNvPr id="33" name="Right Triangle 32">
            <a:extLst>
              <a:ext uri="{FF2B5EF4-FFF2-40B4-BE49-F238E27FC236}">
                <a16:creationId xmlns:a16="http://schemas.microsoft.com/office/drawing/2014/main" id="{6FF3DE7E-8CF1-4F45-AFF8-87E03AD7B181}"/>
              </a:ext>
            </a:extLst>
          </p:cNvPr>
          <p:cNvSpPr/>
          <p:nvPr/>
        </p:nvSpPr>
        <p:spPr>
          <a:xfrm rot="10800000">
            <a:off x="0" y="598664"/>
            <a:ext cx="12191999" cy="682862"/>
          </a:xfrm>
          <a:prstGeom prst="rtTriangle">
            <a:avLst/>
          </a:prstGeom>
          <a:solidFill>
            <a:srgbClr val="ED333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algn="ctr" defTabSz="412750" hangingPunct="0"/>
            <a:endParaRPr lang="en-US" sz="1600">
              <a:solidFill>
                <a:srgbClr val="FFFFFF"/>
              </a:solidFill>
              <a:sym typeface="Helvetica Neue Medium"/>
            </a:endParaRPr>
          </a:p>
        </p:txBody>
      </p:sp>
      <p:sp>
        <p:nvSpPr>
          <p:cNvPr id="35" name="Right Triangle 34">
            <a:extLst>
              <a:ext uri="{FF2B5EF4-FFF2-40B4-BE49-F238E27FC236}">
                <a16:creationId xmlns:a16="http://schemas.microsoft.com/office/drawing/2014/main" id="{37B84344-84CA-D343-A816-C60022A5C660}"/>
              </a:ext>
            </a:extLst>
          </p:cNvPr>
          <p:cNvSpPr/>
          <p:nvPr/>
        </p:nvSpPr>
        <p:spPr>
          <a:xfrm rot="5400000">
            <a:off x="1070541" y="395989"/>
            <a:ext cx="1059319" cy="884495"/>
          </a:xfrm>
          <a:prstGeom prst="rtTriangle">
            <a:avLst/>
          </a:prstGeom>
          <a:solidFill>
            <a:srgbClr val="ED333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endParaRPr lang="en-US" sz="1600">
              <a:solidFill>
                <a:srgbClr val="FFFFFF"/>
              </a:solidFill>
              <a:sym typeface="Helvetica Neue Medium"/>
            </a:endParaRPr>
          </a:p>
        </p:txBody>
      </p:sp>
      <p:sp>
        <p:nvSpPr>
          <p:cNvPr id="37" name="#AgileCamp2018">
            <a:extLst>
              <a:ext uri="{FF2B5EF4-FFF2-40B4-BE49-F238E27FC236}">
                <a16:creationId xmlns:a16="http://schemas.microsoft.com/office/drawing/2014/main" id="{F5F65D4A-DC55-F14F-8BEF-BAA9F5AD6C67}"/>
              </a:ext>
            </a:extLst>
          </p:cNvPr>
          <p:cNvSpPr txBox="1"/>
          <p:nvPr/>
        </p:nvSpPr>
        <p:spPr>
          <a:xfrm>
            <a:off x="5542569" y="224661"/>
            <a:ext cx="1901161" cy="37446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5400" tIns="25400" rIns="25400" bIns="25400" numCol="1" anchor="ctr">
            <a:spAutoFit/>
          </a:bodyPr>
          <a:lstStyle>
            <a:lvl1pPr algn="l">
              <a:defRPr sz="4200" b="0">
                <a:latin typeface="Calibri"/>
                <a:ea typeface="Calibri"/>
                <a:cs typeface="Calibri"/>
                <a:sym typeface="Calibri"/>
              </a:defRPr>
            </a:lvl1pPr>
          </a:lstStyle>
          <a:p>
            <a:r>
              <a:rPr sz="2100" dirty="0"/>
              <a:t>#AgileCamp201</a:t>
            </a:r>
            <a:r>
              <a:rPr lang="en-US" sz="2100" dirty="0"/>
              <a:t>9</a:t>
            </a:r>
            <a:endParaRPr sz="2100" dirty="0"/>
          </a:p>
        </p:txBody>
      </p:sp>
      <p:sp>
        <p:nvSpPr>
          <p:cNvPr id="52" name="AgileCamp">
            <a:extLst>
              <a:ext uri="{FF2B5EF4-FFF2-40B4-BE49-F238E27FC236}">
                <a16:creationId xmlns:a16="http://schemas.microsoft.com/office/drawing/2014/main" id="{D8AA02FB-32F9-794E-980D-12AA787AB5F8}"/>
              </a:ext>
            </a:extLst>
          </p:cNvPr>
          <p:cNvSpPr txBox="1"/>
          <p:nvPr/>
        </p:nvSpPr>
        <p:spPr>
          <a:xfrm>
            <a:off x="10494460" y="224661"/>
            <a:ext cx="1215239" cy="37446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spAutoFit/>
          </a:bodyPr>
          <a:lstStyle>
            <a:lvl1pPr algn="l">
              <a:defRPr sz="4200" b="0">
                <a:latin typeface="Calibri"/>
                <a:ea typeface="Calibri"/>
                <a:cs typeface="Calibri"/>
                <a:sym typeface="Calibri"/>
              </a:defRPr>
            </a:lvl1pPr>
          </a:lstStyle>
          <a:p>
            <a:r>
              <a:rPr sz="2100" dirty="0" err="1"/>
              <a:t>AgileCamp</a:t>
            </a:r>
            <a:endParaRPr sz="2100" dirty="0"/>
          </a:p>
        </p:txBody>
      </p:sp>
      <p:pic>
        <p:nvPicPr>
          <p:cNvPr id="53" name="Image" descr="Image">
            <a:extLst>
              <a:ext uri="{FF2B5EF4-FFF2-40B4-BE49-F238E27FC236}">
                <a16:creationId xmlns:a16="http://schemas.microsoft.com/office/drawing/2014/main" id="{2BFA737A-22F6-DE4D-A7D3-FD3B8627C0AC}"/>
              </a:ext>
            </a:extLst>
          </p:cNvPr>
          <p:cNvPicPr>
            <a:picLocks noChangeAspect="1"/>
          </p:cNvPicPr>
          <p:nvPr/>
        </p:nvPicPr>
        <p:blipFill>
          <a:blip r:embed="rId9"/>
          <a:stretch>
            <a:fillRect/>
          </a:stretch>
        </p:blipFill>
        <p:spPr>
          <a:xfrm>
            <a:off x="10188567" y="300767"/>
            <a:ext cx="222250" cy="222251"/>
          </a:xfrm>
          <a:prstGeom prst="rect">
            <a:avLst/>
          </a:prstGeom>
          <a:ln w="12700" cap="flat">
            <a:noFill/>
            <a:miter lim="400000"/>
          </a:ln>
          <a:effectLst/>
        </p:spPr>
      </p:pic>
      <p:sp>
        <p:nvSpPr>
          <p:cNvPr id="54" name="@GoAgileCamp">
            <a:extLst>
              <a:ext uri="{FF2B5EF4-FFF2-40B4-BE49-F238E27FC236}">
                <a16:creationId xmlns:a16="http://schemas.microsoft.com/office/drawing/2014/main" id="{470B3F54-C575-D943-9310-A4FF293733A5}"/>
              </a:ext>
            </a:extLst>
          </p:cNvPr>
          <p:cNvSpPr txBox="1"/>
          <p:nvPr/>
        </p:nvSpPr>
        <p:spPr>
          <a:xfrm>
            <a:off x="8077385" y="224661"/>
            <a:ext cx="1774525" cy="37446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5400" tIns="25400" rIns="25400" bIns="25400" numCol="1" anchor="ctr">
            <a:spAutoFit/>
          </a:bodyPr>
          <a:lstStyle>
            <a:lvl1pPr algn="l">
              <a:defRPr sz="4200" b="0">
                <a:latin typeface="Calibri"/>
                <a:ea typeface="Calibri"/>
                <a:cs typeface="Calibri"/>
                <a:sym typeface="Calibri"/>
              </a:defRPr>
            </a:lvl1pPr>
          </a:lstStyle>
          <a:p>
            <a:r>
              <a:rPr sz="2100" dirty="0"/>
              <a:t>@</a:t>
            </a:r>
            <a:r>
              <a:rPr sz="2100" dirty="0" err="1"/>
              <a:t>GoAgileCamp</a:t>
            </a:r>
            <a:endParaRPr sz="2100" dirty="0"/>
          </a:p>
        </p:txBody>
      </p:sp>
      <p:pic>
        <p:nvPicPr>
          <p:cNvPr id="55" name="Picture 54">
            <a:extLst>
              <a:ext uri="{FF2B5EF4-FFF2-40B4-BE49-F238E27FC236}">
                <a16:creationId xmlns:a16="http://schemas.microsoft.com/office/drawing/2014/main" id="{557A2807-1CD5-7C41-87B3-F453816CFB09}"/>
              </a:ext>
            </a:extLst>
          </p:cNvPr>
          <p:cNvPicPr>
            <a:picLocks noChangeAspect="1"/>
          </p:cNvPicPr>
          <p:nvPr/>
        </p:nvPicPr>
        <p:blipFill>
          <a:blip r:embed="rId10"/>
          <a:stretch>
            <a:fillRect/>
          </a:stretch>
        </p:blipFill>
        <p:spPr>
          <a:xfrm>
            <a:off x="463551" y="236019"/>
            <a:ext cx="3011170" cy="362954"/>
          </a:xfrm>
          <a:prstGeom prst="rect">
            <a:avLst/>
          </a:prstGeom>
        </p:spPr>
      </p:pic>
      <p:pic>
        <p:nvPicPr>
          <p:cNvPr id="56" name="Picture 55">
            <a:extLst>
              <a:ext uri="{FF2B5EF4-FFF2-40B4-BE49-F238E27FC236}">
                <a16:creationId xmlns:a16="http://schemas.microsoft.com/office/drawing/2014/main" id="{E726C0DE-C819-ED44-8036-31080BA6EBE2}"/>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7766968" y="286618"/>
            <a:ext cx="307422" cy="250549"/>
          </a:xfrm>
          <a:prstGeom prst="rect">
            <a:avLst/>
          </a:prstGeom>
        </p:spPr>
      </p:pic>
      <p:pic>
        <p:nvPicPr>
          <p:cNvPr id="4" name="Picture 3">
            <a:extLst>
              <a:ext uri="{FF2B5EF4-FFF2-40B4-BE49-F238E27FC236}">
                <a16:creationId xmlns:a16="http://schemas.microsoft.com/office/drawing/2014/main" id="{AE280E4B-4243-784A-998D-C4DA9C623FB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769647" y="6143462"/>
            <a:ext cx="1422787" cy="385756"/>
          </a:xfrm>
          <a:prstGeom prst="rect">
            <a:avLst/>
          </a:prstGeom>
        </p:spPr>
      </p:pic>
      <p:pic>
        <p:nvPicPr>
          <p:cNvPr id="7" name="Picture 6">
            <a:extLst>
              <a:ext uri="{FF2B5EF4-FFF2-40B4-BE49-F238E27FC236}">
                <a16:creationId xmlns:a16="http://schemas.microsoft.com/office/drawing/2014/main" id="{010518E7-7CC5-7341-84E6-19E3851AE5C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008918" y="6105128"/>
            <a:ext cx="2089514" cy="530698"/>
          </a:xfrm>
          <a:prstGeom prst="rect">
            <a:avLst/>
          </a:prstGeom>
        </p:spPr>
      </p:pic>
      <p:pic>
        <p:nvPicPr>
          <p:cNvPr id="13" name="Picture 12">
            <a:extLst>
              <a:ext uri="{FF2B5EF4-FFF2-40B4-BE49-F238E27FC236}">
                <a16:creationId xmlns:a16="http://schemas.microsoft.com/office/drawing/2014/main" id="{71EB153C-1161-C345-9660-BA9E0358C84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742545" y="6225913"/>
            <a:ext cx="1632969" cy="266825"/>
          </a:xfrm>
          <a:prstGeom prst="rect">
            <a:avLst/>
          </a:prstGeom>
        </p:spPr>
      </p:pic>
    </p:spTree>
    <p:extLst>
      <p:ext uri="{BB962C8B-B14F-4D97-AF65-F5344CB8AC3E}">
        <p14:creationId xmlns:p14="http://schemas.microsoft.com/office/powerpoint/2010/main" val="162394254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90498"/>
            <a:ext cx="12192000" cy="462709"/>
          </a:xfrm>
          <a:prstGeom prst="rect">
            <a:avLst/>
          </a:prstGeom>
        </p:spPr>
      </p:pic>
      <p:pic>
        <p:nvPicPr>
          <p:cNvPr id="2" name="Picture 1"/>
          <p:cNvPicPr>
            <a:picLocks noChangeAspect="1"/>
          </p:cNvPicPr>
          <p:nvPr/>
        </p:nvPicPr>
        <p:blipFill rotWithShape="1">
          <a:blip r:embed="rId4">
            <a:extLst>
              <a:ext uri="{BEBA8EAE-BF5A-486C-A8C5-ECC9F3942E4B}">
                <a14:imgProps xmlns:a14="http://schemas.microsoft.com/office/drawing/2010/main">
                  <a14:imgLayer r:embed="rId5">
                    <a14:imgEffect>
                      <a14:saturation sat="0"/>
                    </a14:imgEffect>
                    <a14:imgEffect>
                      <a14:brightnessContrast bright="-70000"/>
                    </a14:imgEffect>
                  </a14:imgLayer>
                </a14:imgProps>
              </a:ext>
              <a:ext uri="{28A0092B-C50C-407E-A947-70E740481C1C}">
                <a14:useLocalDpi xmlns:a14="http://schemas.microsoft.com/office/drawing/2010/main" val="0"/>
              </a:ext>
            </a:extLst>
          </a:blip>
          <a:srcRect t="20541" b="26781"/>
          <a:stretch/>
        </p:blipFill>
        <p:spPr>
          <a:xfrm>
            <a:off x="0" y="1"/>
            <a:ext cx="12192000" cy="3820290"/>
          </a:xfrm>
          <a:prstGeom prst="rect">
            <a:avLst/>
          </a:prstGeom>
        </p:spPr>
      </p:pic>
      <p:grpSp>
        <p:nvGrpSpPr>
          <p:cNvPr id="8" name="Group 7">
            <a:extLst>
              <a:ext uri="{FF2B5EF4-FFF2-40B4-BE49-F238E27FC236}">
                <a16:creationId xmlns:a16="http://schemas.microsoft.com/office/drawing/2014/main" id="{514C0B54-F6A5-164C-858C-C3EFA1D40C28}"/>
              </a:ext>
            </a:extLst>
          </p:cNvPr>
          <p:cNvGrpSpPr/>
          <p:nvPr/>
        </p:nvGrpSpPr>
        <p:grpSpPr>
          <a:xfrm>
            <a:off x="3556355" y="829543"/>
            <a:ext cx="4045435" cy="3017296"/>
            <a:chOff x="5014453" y="1286064"/>
            <a:chExt cx="4045435" cy="3017296"/>
          </a:xfrm>
        </p:grpSpPr>
        <p:grpSp>
          <p:nvGrpSpPr>
            <p:cNvPr id="9" name="Group 8">
              <a:extLst>
                <a:ext uri="{FF2B5EF4-FFF2-40B4-BE49-F238E27FC236}">
                  <a16:creationId xmlns:a16="http://schemas.microsoft.com/office/drawing/2014/main" id="{21268216-6064-E64D-89B6-FB950CE911B7}"/>
                </a:ext>
              </a:extLst>
            </p:cNvPr>
            <p:cNvGrpSpPr/>
            <p:nvPr/>
          </p:nvGrpSpPr>
          <p:grpSpPr>
            <a:xfrm>
              <a:off x="5014453" y="3428999"/>
              <a:ext cx="4045435" cy="874361"/>
              <a:chOff x="4168474" y="3874286"/>
              <a:chExt cx="4045435" cy="874361"/>
            </a:xfrm>
          </p:grpSpPr>
          <p:sp>
            <p:nvSpPr>
              <p:cNvPr id="12" name="TextBox 11">
                <a:extLst>
                  <a:ext uri="{FF2B5EF4-FFF2-40B4-BE49-F238E27FC236}">
                    <a16:creationId xmlns:a16="http://schemas.microsoft.com/office/drawing/2014/main" id="{9F477BF3-1F29-A44A-B3B1-59913DE16E65}"/>
                  </a:ext>
                </a:extLst>
              </p:cNvPr>
              <p:cNvSpPr txBox="1"/>
              <p:nvPr/>
            </p:nvSpPr>
            <p:spPr>
              <a:xfrm>
                <a:off x="4168474" y="3874286"/>
                <a:ext cx="4045435" cy="523220"/>
              </a:xfrm>
              <a:prstGeom prst="rect">
                <a:avLst/>
              </a:prstGeom>
              <a:noFill/>
            </p:spPr>
            <p:txBody>
              <a:bodyPr wrap="square" rtlCol="0">
                <a:spAutoFit/>
              </a:bodyPr>
              <a:lstStyle/>
              <a:p>
                <a:pPr algn="ctr"/>
                <a:r>
                  <a:rPr lang="en-US" sz="2800" dirty="0">
                    <a:solidFill>
                      <a:srgbClr val="03A1A4"/>
                    </a:solidFill>
                    <a:latin typeface="Century Gothic" panose="020B0502020202020204" pitchFamily="34" charset="0"/>
                  </a:rPr>
                  <a:t>MESSAGE FROM</a:t>
                </a:r>
              </a:p>
            </p:txBody>
          </p:sp>
          <p:sp>
            <p:nvSpPr>
              <p:cNvPr id="13" name="TextBox 12">
                <a:extLst>
                  <a:ext uri="{FF2B5EF4-FFF2-40B4-BE49-F238E27FC236}">
                    <a16:creationId xmlns:a16="http://schemas.microsoft.com/office/drawing/2014/main" id="{12985D73-DFE3-4A48-B145-B7B0DA354E8F}"/>
                  </a:ext>
                </a:extLst>
              </p:cNvPr>
              <p:cNvSpPr txBox="1"/>
              <p:nvPr/>
            </p:nvSpPr>
            <p:spPr>
              <a:xfrm>
                <a:off x="4868805" y="4379315"/>
                <a:ext cx="2644771" cy="369332"/>
              </a:xfrm>
              <a:prstGeom prst="rect">
                <a:avLst/>
              </a:prstGeom>
              <a:noFill/>
            </p:spPr>
            <p:txBody>
              <a:bodyPr wrap="square" rtlCol="0">
                <a:spAutoFit/>
              </a:bodyPr>
              <a:lstStyle/>
              <a:p>
                <a:pPr algn="ctr"/>
                <a:r>
                  <a:rPr lang="en-US" dirty="0">
                    <a:solidFill>
                      <a:schemeClr val="bg1">
                        <a:lumMod val="65000"/>
                      </a:schemeClr>
                    </a:solidFill>
                    <a:latin typeface="Century Gothic" panose="020B0502020202020204" pitchFamily="34" charset="0"/>
                  </a:rPr>
                  <a:t>LEO MATTOS</a:t>
                </a:r>
              </a:p>
            </p:txBody>
          </p:sp>
        </p:grpSp>
        <p:pic>
          <p:nvPicPr>
            <p:cNvPr id="10" name="Picture 9" descr="A person smiling for the camera&#10;&#10;Description automatically generated">
              <a:extLst>
                <a:ext uri="{FF2B5EF4-FFF2-40B4-BE49-F238E27FC236}">
                  <a16:creationId xmlns:a16="http://schemas.microsoft.com/office/drawing/2014/main" id="{C8F76D40-E57C-D941-AA66-E0C3B94EB83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17809" y="1286064"/>
              <a:ext cx="1494066" cy="1992088"/>
            </a:xfrm>
            <a:prstGeom prst="rect">
              <a:avLst/>
            </a:prstGeom>
          </p:spPr>
        </p:pic>
      </p:grpSp>
      <p:grpSp>
        <p:nvGrpSpPr>
          <p:cNvPr id="14" name="Group 13">
            <a:extLst>
              <a:ext uri="{FF2B5EF4-FFF2-40B4-BE49-F238E27FC236}">
                <a16:creationId xmlns:a16="http://schemas.microsoft.com/office/drawing/2014/main" id="{5D6F2725-801C-7147-A9D3-F2DE141ECB23}"/>
              </a:ext>
            </a:extLst>
          </p:cNvPr>
          <p:cNvGrpSpPr/>
          <p:nvPr/>
        </p:nvGrpSpPr>
        <p:grpSpPr>
          <a:xfrm>
            <a:off x="2190945" y="3893949"/>
            <a:ext cx="7208412" cy="2049646"/>
            <a:chOff x="3649043" y="4350470"/>
            <a:chExt cx="7208412" cy="2049646"/>
          </a:xfrm>
        </p:grpSpPr>
        <p:sp>
          <p:nvSpPr>
            <p:cNvPr id="16" name="Rectangle 15">
              <a:extLst>
                <a:ext uri="{FF2B5EF4-FFF2-40B4-BE49-F238E27FC236}">
                  <a16:creationId xmlns:a16="http://schemas.microsoft.com/office/drawing/2014/main" id="{7B4504F0-5125-3B45-8E2A-42BA45A6D71B}"/>
                </a:ext>
              </a:extLst>
            </p:cNvPr>
            <p:cNvSpPr/>
            <p:nvPr/>
          </p:nvSpPr>
          <p:spPr>
            <a:xfrm>
              <a:off x="3649043" y="5459780"/>
              <a:ext cx="1824538" cy="369332"/>
            </a:xfrm>
            <a:prstGeom prst="rect">
              <a:avLst/>
            </a:prstGeom>
          </p:spPr>
          <p:txBody>
            <a:bodyPr wrap="none">
              <a:spAutoFit/>
            </a:bodyPr>
            <a:lstStyle/>
            <a:p>
              <a:pPr algn="ctr"/>
              <a:r>
                <a:rPr lang="en-US" spc="-150" dirty="0">
                  <a:solidFill>
                    <a:schemeClr val="accent2">
                      <a:lumMod val="75000"/>
                    </a:schemeClr>
                  </a:solidFill>
                  <a:latin typeface="Century Gothic" panose="020B0502020202020204" pitchFamily="34" charset="0"/>
                  <a:cs typeface="Arial" panose="020B0604020202020204" pitchFamily="34" charset="0"/>
                </a:rPr>
                <a:t>Technical Coach</a:t>
              </a:r>
            </a:p>
          </p:txBody>
        </p:sp>
        <p:sp>
          <p:nvSpPr>
            <p:cNvPr id="17" name="Rectangle 16">
              <a:extLst>
                <a:ext uri="{FF2B5EF4-FFF2-40B4-BE49-F238E27FC236}">
                  <a16:creationId xmlns:a16="http://schemas.microsoft.com/office/drawing/2014/main" id="{9D1B61A7-0B4E-0D4D-9791-BDC8435C1177}"/>
                </a:ext>
              </a:extLst>
            </p:cNvPr>
            <p:cNvSpPr/>
            <p:nvPr/>
          </p:nvSpPr>
          <p:spPr>
            <a:xfrm>
              <a:off x="5947285" y="5471011"/>
              <a:ext cx="1186543" cy="369332"/>
            </a:xfrm>
            <a:prstGeom prst="rect">
              <a:avLst/>
            </a:prstGeom>
          </p:spPr>
          <p:txBody>
            <a:bodyPr wrap="none">
              <a:spAutoFit/>
            </a:bodyPr>
            <a:lstStyle/>
            <a:p>
              <a:pPr algn="ctr"/>
              <a:r>
                <a:rPr lang="en-US" spc="-150" dirty="0">
                  <a:solidFill>
                    <a:schemeClr val="accent2">
                      <a:lumMod val="75000"/>
                    </a:schemeClr>
                  </a:solidFill>
                  <a:latin typeface="Century Gothic" panose="020B0502020202020204" pitchFamily="34" charset="0"/>
                  <a:cs typeface="Arial" panose="020B0604020202020204" pitchFamily="34" charset="0"/>
                </a:rPr>
                <a:t>Developer</a:t>
              </a:r>
            </a:p>
          </p:txBody>
        </p:sp>
        <p:sp>
          <p:nvSpPr>
            <p:cNvPr id="19" name="Rectangle 18">
              <a:extLst>
                <a:ext uri="{FF2B5EF4-FFF2-40B4-BE49-F238E27FC236}">
                  <a16:creationId xmlns:a16="http://schemas.microsoft.com/office/drawing/2014/main" id="{DF1B9F4C-AFCC-C241-B5E6-8AD6A1D36478}"/>
                </a:ext>
              </a:extLst>
            </p:cNvPr>
            <p:cNvSpPr/>
            <p:nvPr/>
          </p:nvSpPr>
          <p:spPr>
            <a:xfrm>
              <a:off x="7489228" y="5471011"/>
              <a:ext cx="1548822" cy="369332"/>
            </a:xfrm>
            <a:prstGeom prst="rect">
              <a:avLst/>
            </a:prstGeom>
          </p:spPr>
          <p:txBody>
            <a:bodyPr wrap="none">
              <a:spAutoFit/>
            </a:bodyPr>
            <a:lstStyle/>
            <a:p>
              <a:pPr algn="ctr"/>
              <a:r>
                <a:rPr lang="en-US" spc="-150" dirty="0">
                  <a:solidFill>
                    <a:schemeClr val="accent2">
                      <a:lumMod val="75000"/>
                    </a:schemeClr>
                  </a:solidFill>
                  <a:latin typeface="Century Gothic" panose="020B0502020202020204" pitchFamily="34" charset="0"/>
                  <a:cs typeface="Arial" panose="020B0604020202020204" pitchFamily="34" charset="0"/>
                </a:rPr>
                <a:t>Soccer coach</a:t>
              </a:r>
            </a:p>
          </p:txBody>
        </p:sp>
        <p:sp>
          <p:nvSpPr>
            <p:cNvPr id="20" name="Rectangle 19">
              <a:extLst>
                <a:ext uri="{FF2B5EF4-FFF2-40B4-BE49-F238E27FC236}">
                  <a16:creationId xmlns:a16="http://schemas.microsoft.com/office/drawing/2014/main" id="{4373BC70-E913-4041-8D5C-14F9F96E844B}"/>
                </a:ext>
              </a:extLst>
            </p:cNvPr>
            <p:cNvSpPr/>
            <p:nvPr/>
          </p:nvSpPr>
          <p:spPr>
            <a:xfrm>
              <a:off x="9443286" y="5471010"/>
              <a:ext cx="1250663" cy="369332"/>
            </a:xfrm>
            <a:prstGeom prst="rect">
              <a:avLst/>
            </a:prstGeom>
          </p:spPr>
          <p:txBody>
            <a:bodyPr wrap="none">
              <a:spAutoFit/>
            </a:bodyPr>
            <a:lstStyle/>
            <a:p>
              <a:pPr algn="ctr"/>
              <a:r>
                <a:rPr lang="en-US" spc="-150" dirty="0">
                  <a:solidFill>
                    <a:schemeClr val="accent2">
                      <a:lumMod val="75000"/>
                    </a:schemeClr>
                  </a:solidFill>
                  <a:latin typeface="Century Gothic" panose="020B0502020202020204" pitchFamily="34" charset="0"/>
                  <a:cs typeface="Arial" panose="020B0604020202020204" pitchFamily="34" charset="0"/>
                </a:rPr>
                <a:t>Adventurer</a:t>
              </a:r>
            </a:p>
          </p:txBody>
        </p:sp>
        <p:sp>
          <p:nvSpPr>
            <p:cNvPr id="21" name="Rectangle 20">
              <a:extLst>
                <a:ext uri="{FF2B5EF4-FFF2-40B4-BE49-F238E27FC236}">
                  <a16:creationId xmlns:a16="http://schemas.microsoft.com/office/drawing/2014/main" id="{5D634B13-9D47-0A42-92DA-3ECE006629BE}"/>
                </a:ext>
              </a:extLst>
            </p:cNvPr>
            <p:cNvSpPr/>
            <p:nvPr/>
          </p:nvSpPr>
          <p:spPr>
            <a:xfrm>
              <a:off x="3725988" y="5927220"/>
              <a:ext cx="1670650" cy="461665"/>
            </a:xfrm>
            <a:prstGeom prst="rect">
              <a:avLst/>
            </a:prstGeom>
          </p:spPr>
          <p:txBody>
            <a:bodyPr wrap="none">
              <a:spAutoFit/>
            </a:bodyPr>
            <a:lstStyle/>
            <a:p>
              <a:pPr algn="ctr"/>
              <a:r>
                <a:rPr lang="en-US" sz="1200" dirty="0">
                  <a:solidFill>
                    <a:schemeClr val="bg1"/>
                  </a:solidFill>
                  <a:latin typeface="Century Gothic" panose="020B0502020202020204" pitchFamily="34" charset="0"/>
                  <a:cs typeface="Arial" panose="020B0604020202020204" pitchFamily="34" charset="0"/>
                </a:rPr>
                <a:t>IT Services </a:t>
              </a:r>
            </a:p>
            <a:p>
              <a:pPr algn="ctr"/>
              <a:r>
                <a:rPr lang="en-US" sz="1200" dirty="0">
                  <a:solidFill>
                    <a:schemeClr val="bg1"/>
                  </a:solidFill>
                  <a:latin typeface="Century Gothic" panose="020B0502020202020204" pitchFamily="34" charset="0"/>
                  <a:cs typeface="Arial" panose="020B0604020202020204" pitchFamily="34" charset="0"/>
                </a:rPr>
                <a:t>Principal Consultant</a:t>
              </a:r>
            </a:p>
          </p:txBody>
        </p:sp>
        <p:sp>
          <p:nvSpPr>
            <p:cNvPr id="22" name="Rectangle 21">
              <a:extLst>
                <a:ext uri="{FF2B5EF4-FFF2-40B4-BE49-F238E27FC236}">
                  <a16:creationId xmlns:a16="http://schemas.microsoft.com/office/drawing/2014/main" id="{033EA28E-DFDC-824C-8CF7-B44EC29A6C28}"/>
                </a:ext>
              </a:extLst>
            </p:cNvPr>
            <p:cNvSpPr/>
            <p:nvPr/>
          </p:nvSpPr>
          <p:spPr>
            <a:xfrm>
              <a:off x="5934465" y="5938451"/>
              <a:ext cx="1212190" cy="461665"/>
            </a:xfrm>
            <a:prstGeom prst="rect">
              <a:avLst/>
            </a:prstGeom>
          </p:spPr>
          <p:txBody>
            <a:bodyPr wrap="none">
              <a:spAutoFit/>
            </a:bodyPr>
            <a:lstStyle/>
            <a:p>
              <a:pPr algn="ctr"/>
              <a:r>
                <a:rPr lang="en-US" sz="1200" dirty="0">
                  <a:solidFill>
                    <a:schemeClr val="bg1"/>
                  </a:solidFill>
                  <a:latin typeface="Century Gothic" panose="020B0502020202020204" pitchFamily="34" charset="0"/>
                  <a:cs typeface="Arial" panose="020B0604020202020204" pitchFamily="34" charset="0"/>
                </a:rPr>
                <a:t>20+ years </a:t>
              </a:r>
            </a:p>
            <a:p>
              <a:pPr algn="ctr"/>
              <a:r>
                <a:rPr lang="en-US" sz="1200" dirty="0">
                  <a:solidFill>
                    <a:schemeClr val="bg1"/>
                  </a:solidFill>
                  <a:latin typeface="Century Gothic" panose="020B0502020202020204" pitchFamily="34" charset="0"/>
                  <a:cs typeface="Arial" panose="020B0604020202020204" pitchFamily="34" charset="0"/>
                </a:rPr>
                <a:t>In the industry</a:t>
              </a:r>
            </a:p>
          </p:txBody>
        </p:sp>
        <p:sp>
          <p:nvSpPr>
            <p:cNvPr id="23" name="Rectangle 22">
              <a:extLst>
                <a:ext uri="{FF2B5EF4-FFF2-40B4-BE49-F238E27FC236}">
                  <a16:creationId xmlns:a16="http://schemas.microsoft.com/office/drawing/2014/main" id="{C465A33C-7EF2-4B4F-AA90-BB17BE2E3E97}"/>
                </a:ext>
              </a:extLst>
            </p:cNvPr>
            <p:cNvSpPr/>
            <p:nvPr/>
          </p:nvSpPr>
          <p:spPr>
            <a:xfrm>
              <a:off x="7564569" y="5938451"/>
              <a:ext cx="1398139" cy="461665"/>
            </a:xfrm>
            <a:prstGeom prst="rect">
              <a:avLst/>
            </a:prstGeom>
          </p:spPr>
          <p:txBody>
            <a:bodyPr wrap="none">
              <a:spAutoFit/>
            </a:bodyPr>
            <a:lstStyle/>
            <a:p>
              <a:pPr algn="ctr"/>
              <a:r>
                <a:rPr lang="en-US" sz="1200" dirty="0">
                  <a:solidFill>
                    <a:schemeClr val="bg1"/>
                  </a:solidFill>
                  <a:latin typeface="Century Gothic" panose="020B0502020202020204" pitchFamily="34" charset="0"/>
                  <a:cs typeface="Arial" panose="020B0604020202020204" pitchFamily="34" charset="0"/>
                </a:rPr>
                <a:t>Licensed for kids</a:t>
              </a:r>
            </a:p>
            <a:p>
              <a:pPr algn="ctr"/>
              <a:r>
                <a:rPr lang="en-US" sz="1200" dirty="0">
                  <a:solidFill>
                    <a:schemeClr val="bg1"/>
                  </a:solidFill>
                  <a:latin typeface="Century Gothic" panose="020B0502020202020204" pitchFamily="34" charset="0"/>
                  <a:cs typeface="Arial" panose="020B0604020202020204" pitchFamily="34" charset="0"/>
                </a:rPr>
                <a:t>U10 - U16</a:t>
              </a:r>
            </a:p>
          </p:txBody>
        </p:sp>
        <p:sp>
          <p:nvSpPr>
            <p:cNvPr id="24" name="Rectangle 23">
              <a:extLst>
                <a:ext uri="{FF2B5EF4-FFF2-40B4-BE49-F238E27FC236}">
                  <a16:creationId xmlns:a16="http://schemas.microsoft.com/office/drawing/2014/main" id="{163BFC40-0A55-484A-A013-C2ADF34B2389}"/>
                </a:ext>
              </a:extLst>
            </p:cNvPr>
            <p:cNvSpPr/>
            <p:nvPr/>
          </p:nvSpPr>
          <p:spPr>
            <a:xfrm>
              <a:off x="9425653" y="5885336"/>
              <a:ext cx="1431802" cy="461665"/>
            </a:xfrm>
            <a:prstGeom prst="rect">
              <a:avLst/>
            </a:prstGeom>
          </p:spPr>
          <p:txBody>
            <a:bodyPr wrap="none">
              <a:spAutoFit/>
            </a:bodyPr>
            <a:lstStyle/>
            <a:p>
              <a:pPr algn="ctr"/>
              <a:r>
                <a:rPr lang="en-US" sz="1200" dirty="0">
                  <a:solidFill>
                    <a:schemeClr val="bg1"/>
                  </a:solidFill>
                  <a:latin typeface="Century Gothic" panose="020B0502020202020204" pitchFamily="34" charset="0"/>
                  <a:cs typeface="Arial" panose="020B0604020202020204" pitchFamily="34" charset="0"/>
                </a:rPr>
                <a:t>Meyers Briggs </a:t>
              </a:r>
            </a:p>
            <a:p>
              <a:pPr algn="ctr"/>
              <a:r>
                <a:rPr lang="en-US" sz="1200" dirty="0">
                  <a:solidFill>
                    <a:schemeClr val="bg1"/>
                  </a:solidFill>
                  <a:latin typeface="Century Gothic" panose="020B0502020202020204" pitchFamily="34" charset="0"/>
                  <a:cs typeface="Arial" panose="020B0604020202020204" pitchFamily="34" charset="0"/>
                </a:rPr>
                <a:t>abbreviated test</a:t>
              </a:r>
            </a:p>
          </p:txBody>
        </p:sp>
        <p:pic>
          <p:nvPicPr>
            <p:cNvPr id="25" name="Picture 24">
              <a:extLst>
                <a:ext uri="{FF2B5EF4-FFF2-40B4-BE49-F238E27FC236}">
                  <a16:creationId xmlns:a16="http://schemas.microsoft.com/office/drawing/2014/main" id="{5AC49C60-A275-1540-8894-74D3A2D1C10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89395" y="4756374"/>
              <a:ext cx="1046068" cy="560638"/>
            </a:xfrm>
            <a:prstGeom prst="rect">
              <a:avLst/>
            </a:prstGeom>
          </p:spPr>
        </p:pic>
        <p:pic>
          <p:nvPicPr>
            <p:cNvPr id="26" name="Picture 25">
              <a:extLst>
                <a:ext uri="{FF2B5EF4-FFF2-40B4-BE49-F238E27FC236}">
                  <a16:creationId xmlns:a16="http://schemas.microsoft.com/office/drawing/2014/main" id="{E84908C4-FEC0-D840-A396-7EACA9AA247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31624" y="4560254"/>
              <a:ext cx="545233" cy="805996"/>
            </a:xfrm>
            <a:prstGeom prst="rect">
              <a:avLst/>
            </a:prstGeom>
          </p:spPr>
        </p:pic>
        <p:pic>
          <p:nvPicPr>
            <p:cNvPr id="27" name="Picture 26">
              <a:extLst>
                <a:ext uri="{FF2B5EF4-FFF2-40B4-BE49-F238E27FC236}">
                  <a16:creationId xmlns:a16="http://schemas.microsoft.com/office/drawing/2014/main" id="{AF18756A-657B-F64B-93A5-15CE86C2B18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769364" y="4560254"/>
              <a:ext cx="1222280" cy="805996"/>
            </a:xfrm>
            <a:prstGeom prst="rect">
              <a:avLst/>
            </a:prstGeom>
          </p:spPr>
        </p:pic>
        <p:pic>
          <p:nvPicPr>
            <p:cNvPr id="28" name="Picture 27">
              <a:extLst>
                <a:ext uri="{FF2B5EF4-FFF2-40B4-BE49-F238E27FC236}">
                  <a16:creationId xmlns:a16="http://schemas.microsoft.com/office/drawing/2014/main" id="{A27BA6A9-F610-2140-9313-FE79D8B360B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653414" y="4350470"/>
              <a:ext cx="958166" cy="958166"/>
            </a:xfrm>
            <a:prstGeom prst="rect">
              <a:avLst/>
            </a:prstGeom>
          </p:spPr>
        </p:pic>
      </p:grpSp>
      <p:sp>
        <p:nvSpPr>
          <p:cNvPr id="29" name="Rectangle 28">
            <a:extLst>
              <a:ext uri="{FF2B5EF4-FFF2-40B4-BE49-F238E27FC236}">
                <a16:creationId xmlns:a16="http://schemas.microsoft.com/office/drawing/2014/main" id="{313BE10F-7D3C-914C-848F-C734B368E629}"/>
              </a:ext>
            </a:extLst>
          </p:cNvPr>
          <p:cNvSpPr/>
          <p:nvPr/>
        </p:nvSpPr>
        <p:spPr>
          <a:xfrm>
            <a:off x="2267890" y="5412121"/>
            <a:ext cx="1670650" cy="461665"/>
          </a:xfrm>
          <a:prstGeom prst="rect">
            <a:avLst/>
          </a:prstGeom>
        </p:spPr>
        <p:txBody>
          <a:bodyPr wrap="none">
            <a:spAutoFit/>
          </a:bodyPr>
          <a:lstStyle/>
          <a:p>
            <a:pPr algn="ctr"/>
            <a:r>
              <a:rPr lang="en-US" sz="1200" dirty="0">
                <a:latin typeface="Century Gothic" panose="020B0502020202020204" pitchFamily="34" charset="0"/>
                <a:cs typeface="Arial" panose="020B0604020202020204" pitchFamily="34" charset="0"/>
              </a:rPr>
              <a:t>IT Services </a:t>
            </a:r>
          </a:p>
          <a:p>
            <a:pPr algn="ctr"/>
            <a:r>
              <a:rPr lang="en-US" sz="1200" dirty="0">
                <a:latin typeface="Century Gothic" panose="020B0502020202020204" pitchFamily="34" charset="0"/>
                <a:cs typeface="Arial" panose="020B0604020202020204" pitchFamily="34" charset="0"/>
              </a:rPr>
              <a:t>Principal Consultant</a:t>
            </a:r>
          </a:p>
        </p:txBody>
      </p:sp>
      <p:sp>
        <p:nvSpPr>
          <p:cNvPr id="30" name="Rectangle 29">
            <a:extLst>
              <a:ext uri="{FF2B5EF4-FFF2-40B4-BE49-F238E27FC236}">
                <a16:creationId xmlns:a16="http://schemas.microsoft.com/office/drawing/2014/main" id="{509AE0E8-E78B-6B41-A1E0-673B5A43ED89}"/>
              </a:ext>
            </a:extLst>
          </p:cNvPr>
          <p:cNvSpPr/>
          <p:nvPr/>
        </p:nvSpPr>
        <p:spPr>
          <a:xfrm>
            <a:off x="4476367" y="5423352"/>
            <a:ext cx="1212190" cy="461665"/>
          </a:xfrm>
          <a:prstGeom prst="rect">
            <a:avLst/>
          </a:prstGeom>
        </p:spPr>
        <p:txBody>
          <a:bodyPr wrap="none">
            <a:spAutoFit/>
          </a:bodyPr>
          <a:lstStyle/>
          <a:p>
            <a:pPr algn="ctr"/>
            <a:r>
              <a:rPr lang="en-US" sz="1200" dirty="0">
                <a:latin typeface="Century Gothic" panose="020B0502020202020204" pitchFamily="34" charset="0"/>
                <a:cs typeface="Arial" panose="020B0604020202020204" pitchFamily="34" charset="0"/>
              </a:rPr>
              <a:t>20+ years </a:t>
            </a:r>
          </a:p>
          <a:p>
            <a:pPr algn="ctr"/>
            <a:r>
              <a:rPr lang="en-US" sz="1200" dirty="0">
                <a:latin typeface="Century Gothic" panose="020B0502020202020204" pitchFamily="34" charset="0"/>
                <a:cs typeface="Arial" panose="020B0604020202020204" pitchFamily="34" charset="0"/>
              </a:rPr>
              <a:t>In the industry</a:t>
            </a:r>
          </a:p>
        </p:txBody>
      </p:sp>
      <p:sp>
        <p:nvSpPr>
          <p:cNvPr id="31" name="Rectangle 30">
            <a:extLst>
              <a:ext uri="{FF2B5EF4-FFF2-40B4-BE49-F238E27FC236}">
                <a16:creationId xmlns:a16="http://schemas.microsoft.com/office/drawing/2014/main" id="{DCFAEABA-ED78-C648-959F-4CF03C582B4E}"/>
              </a:ext>
            </a:extLst>
          </p:cNvPr>
          <p:cNvSpPr/>
          <p:nvPr/>
        </p:nvSpPr>
        <p:spPr>
          <a:xfrm>
            <a:off x="6106471" y="5423352"/>
            <a:ext cx="1398139" cy="461665"/>
          </a:xfrm>
          <a:prstGeom prst="rect">
            <a:avLst/>
          </a:prstGeom>
        </p:spPr>
        <p:txBody>
          <a:bodyPr wrap="none">
            <a:spAutoFit/>
          </a:bodyPr>
          <a:lstStyle/>
          <a:p>
            <a:pPr algn="ctr"/>
            <a:r>
              <a:rPr lang="en-US" sz="1200" dirty="0">
                <a:latin typeface="Century Gothic" panose="020B0502020202020204" pitchFamily="34" charset="0"/>
                <a:cs typeface="Arial" panose="020B0604020202020204" pitchFamily="34" charset="0"/>
              </a:rPr>
              <a:t>Licensed for kids</a:t>
            </a:r>
          </a:p>
          <a:p>
            <a:pPr algn="ctr"/>
            <a:r>
              <a:rPr lang="en-US" sz="1200" dirty="0">
                <a:latin typeface="Century Gothic" panose="020B0502020202020204" pitchFamily="34" charset="0"/>
                <a:cs typeface="Arial" panose="020B0604020202020204" pitchFamily="34" charset="0"/>
              </a:rPr>
              <a:t>U10 - U16</a:t>
            </a:r>
          </a:p>
        </p:txBody>
      </p:sp>
      <p:sp>
        <p:nvSpPr>
          <p:cNvPr id="32" name="Rectangle 31">
            <a:extLst>
              <a:ext uri="{FF2B5EF4-FFF2-40B4-BE49-F238E27FC236}">
                <a16:creationId xmlns:a16="http://schemas.microsoft.com/office/drawing/2014/main" id="{E4EA5C0C-B6E4-B64F-8109-3240BF357593}"/>
              </a:ext>
            </a:extLst>
          </p:cNvPr>
          <p:cNvSpPr/>
          <p:nvPr/>
        </p:nvSpPr>
        <p:spPr>
          <a:xfrm>
            <a:off x="7967555" y="5370237"/>
            <a:ext cx="1431802" cy="461665"/>
          </a:xfrm>
          <a:prstGeom prst="rect">
            <a:avLst/>
          </a:prstGeom>
        </p:spPr>
        <p:txBody>
          <a:bodyPr wrap="none">
            <a:spAutoFit/>
          </a:bodyPr>
          <a:lstStyle/>
          <a:p>
            <a:pPr algn="ctr"/>
            <a:r>
              <a:rPr lang="en-US" sz="1200" dirty="0">
                <a:latin typeface="Century Gothic" panose="020B0502020202020204" pitchFamily="34" charset="0"/>
                <a:cs typeface="Arial" panose="020B0604020202020204" pitchFamily="34" charset="0"/>
              </a:rPr>
              <a:t>Meyers Briggs </a:t>
            </a:r>
          </a:p>
          <a:p>
            <a:pPr algn="ctr"/>
            <a:r>
              <a:rPr lang="en-US" sz="1200" dirty="0">
                <a:latin typeface="Century Gothic" panose="020B0502020202020204" pitchFamily="34" charset="0"/>
                <a:cs typeface="Arial" panose="020B0604020202020204" pitchFamily="34" charset="0"/>
              </a:rPr>
              <a:t>abbreviated test</a:t>
            </a:r>
          </a:p>
        </p:txBody>
      </p:sp>
    </p:spTree>
    <p:extLst>
      <p:ext uri="{BB962C8B-B14F-4D97-AF65-F5344CB8AC3E}">
        <p14:creationId xmlns:p14="http://schemas.microsoft.com/office/powerpoint/2010/main" val="3919715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1000"/>
                                        <p:tgtEl>
                                          <p:spTgt spid="14"/>
                                        </p:tgtEl>
                                      </p:cBhvr>
                                    </p:animEffect>
                                    <p:anim calcmode="lin" valueType="num">
                                      <p:cBhvr>
                                        <p:cTn id="14" dur="1000" fill="hold"/>
                                        <p:tgtEl>
                                          <p:spTgt spid="14"/>
                                        </p:tgtEl>
                                        <p:attrNameLst>
                                          <p:attrName>ppt_x</p:attrName>
                                        </p:attrNameLst>
                                      </p:cBhvr>
                                      <p:tavLst>
                                        <p:tav tm="0">
                                          <p:val>
                                            <p:strVal val="#ppt_x"/>
                                          </p:val>
                                        </p:tav>
                                        <p:tav tm="100000">
                                          <p:val>
                                            <p:strVal val="#ppt_x"/>
                                          </p:val>
                                        </p:tav>
                                      </p:tavLst>
                                    </p:anim>
                                    <p:anim calcmode="lin" valueType="num">
                                      <p:cBhvr>
                                        <p:cTn id="1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Why do you estimate?</a:t>
            </a:r>
          </a:p>
        </p:txBody>
      </p:sp>
      <p:pic>
        <p:nvPicPr>
          <p:cNvPr id="5" name="Picture 4">
            <a:extLst>
              <a:ext uri="{FF2B5EF4-FFF2-40B4-BE49-F238E27FC236}">
                <a16:creationId xmlns:a16="http://schemas.microsoft.com/office/drawing/2014/main" id="{C4D39F04-DE44-A04B-8252-AF5E368AB8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889" y="2027492"/>
            <a:ext cx="2840722" cy="2840722"/>
          </a:xfrm>
          <a:prstGeom prst="rect">
            <a:avLst/>
          </a:prstGeom>
        </p:spPr>
      </p:pic>
      <p:sp>
        <p:nvSpPr>
          <p:cNvPr id="3" name="Rectangle 2">
            <a:extLst>
              <a:ext uri="{FF2B5EF4-FFF2-40B4-BE49-F238E27FC236}">
                <a16:creationId xmlns:a16="http://schemas.microsoft.com/office/drawing/2014/main" id="{1C796C10-AF38-BF4B-8365-B23A7B536F1A}"/>
              </a:ext>
            </a:extLst>
          </p:cNvPr>
          <p:cNvSpPr/>
          <p:nvPr/>
        </p:nvSpPr>
        <p:spPr>
          <a:xfrm>
            <a:off x="4095482" y="2027492"/>
            <a:ext cx="7006107" cy="8058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222BA05-FFB5-AB4F-B6D0-392AED57D8A4}"/>
              </a:ext>
            </a:extLst>
          </p:cNvPr>
          <p:cNvSpPr/>
          <p:nvPr/>
        </p:nvSpPr>
        <p:spPr>
          <a:xfrm>
            <a:off x="4095481" y="3218789"/>
            <a:ext cx="7006107" cy="8058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78CD18A-1AE7-5B47-845A-FDF81543D355}"/>
              </a:ext>
            </a:extLst>
          </p:cNvPr>
          <p:cNvSpPr/>
          <p:nvPr/>
        </p:nvSpPr>
        <p:spPr>
          <a:xfrm>
            <a:off x="4095480" y="4410086"/>
            <a:ext cx="7006107" cy="8058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47B6281-DC4C-B241-B8D3-78A162ED472B}"/>
              </a:ext>
            </a:extLst>
          </p:cNvPr>
          <p:cNvSpPr/>
          <p:nvPr/>
        </p:nvSpPr>
        <p:spPr>
          <a:xfrm>
            <a:off x="4095479" y="5601383"/>
            <a:ext cx="7006107" cy="8058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2552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29E3C0E-A109-9143-B37D-C9D3145AC7C4}"/>
              </a:ext>
            </a:extLst>
          </p:cNvPr>
          <p:cNvSpPr/>
          <p:nvPr/>
        </p:nvSpPr>
        <p:spPr>
          <a:xfrm>
            <a:off x="0" y="2965938"/>
            <a:ext cx="12192000" cy="262597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C0C0C0"/>
              </a:highlight>
            </a:endParaRPr>
          </a:p>
        </p:txBody>
      </p:sp>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Why estimate?</a:t>
            </a:r>
          </a:p>
        </p:txBody>
      </p:sp>
      <p:sp>
        <p:nvSpPr>
          <p:cNvPr id="25" name="Rectangle 24">
            <a:extLst>
              <a:ext uri="{FF2B5EF4-FFF2-40B4-BE49-F238E27FC236}">
                <a16:creationId xmlns:a16="http://schemas.microsoft.com/office/drawing/2014/main" id="{DB4BAE65-2A48-E34B-887C-F9B9E8E1E1E8}"/>
              </a:ext>
            </a:extLst>
          </p:cNvPr>
          <p:cNvSpPr/>
          <p:nvPr/>
        </p:nvSpPr>
        <p:spPr>
          <a:xfrm>
            <a:off x="497045" y="3353793"/>
            <a:ext cx="5053749" cy="523220"/>
          </a:xfrm>
          <a:prstGeom prst="rect">
            <a:avLst/>
          </a:prstGeom>
        </p:spPr>
        <p:txBody>
          <a:bodyPr wrap="square">
            <a:spAutoFit/>
          </a:bodyPr>
          <a:lstStyle/>
          <a:p>
            <a:r>
              <a:rPr lang="en-US" sz="2800" dirty="0">
                <a:solidFill>
                  <a:schemeClr val="bg1"/>
                </a:solidFill>
                <a:latin typeface="Arial" panose="020B0604020202020204" pitchFamily="34" charset="0"/>
                <a:cs typeface="Arial" panose="020B0604020202020204" pitchFamily="34" charset="0"/>
              </a:rPr>
              <a:t>Estimation is valuable when</a:t>
            </a:r>
            <a:endParaRPr lang="en-US" sz="2800" b="1" dirty="0">
              <a:solidFill>
                <a:schemeClr val="accent3">
                  <a:lumMod val="50000"/>
                </a:schemeClr>
              </a:solidFill>
            </a:endParaRPr>
          </a:p>
        </p:txBody>
      </p:sp>
      <p:sp>
        <p:nvSpPr>
          <p:cNvPr id="27" name="Rectangle 26">
            <a:extLst>
              <a:ext uri="{FF2B5EF4-FFF2-40B4-BE49-F238E27FC236}">
                <a16:creationId xmlns:a16="http://schemas.microsoft.com/office/drawing/2014/main" id="{164B3DC3-2F76-044C-92BA-4FFBCF4BD168}"/>
              </a:ext>
            </a:extLst>
          </p:cNvPr>
          <p:cNvSpPr/>
          <p:nvPr/>
        </p:nvSpPr>
        <p:spPr>
          <a:xfrm>
            <a:off x="-6025" y="5641510"/>
            <a:ext cx="3678157" cy="307777"/>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 As baseline to help assess changes</a:t>
            </a:r>
            <a:endParaRPr lang="en-US" sz="1400" dirty="0"/>
          </a:p>
        </p:txBody>
      </p:sp>
    </p:spTree>
    <p:extLst>
      <p:ext uri="{BB962C8B-B14F-4D97-AF65-F5344CB8AC3E}">
        <p14:creationId xmlns:p14="http://schemas.microsoft.com/office/powerpoint/2010/main" val="2895183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9"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dissolve">
                                      <p:cBhvr>
                                        <p:cTn id="1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5" grpId="0"/>
      <p:bldP spid="27"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TextBox 6"/>
          <p:cNvSpPr txBox="1"/>
          <p:nvPr/>
        </p:nvSpPr>
        <p:spPr>
          <a:xfrm>
            <a:off x="0" y="107535"/>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Why not hours?</a:t>
            </a:r>
          </a:p>
        </p:txBody>
      </p:sp>
      <p:sp>
        <p:nvSpPr>
          <p:cNvPr id="59" name="Oval 58">
            <a:extLst>
              <a:ext uri="{FF2B5EF4-FFF2-40B4-BE49-F238E27FC236}">
                <a16:creationId xmlns:a16="http://schemas.microsoft.com/office/drawing/2014/main" id="{840DE8CB-3493-3441-B0CD-E8EF2A5DB642}"/>
              </a:ext>
            </a:extLst>
          </p:cNvPr>
          <p:cNvSpPr/>
          <p:nvPr/>
        </p:nvSpPr>
        <p:spPr>
          <a:xfrm>
            <a:off x="6555457" y="3775317"/>
            <a:ext cx="3124625" cy="2951107"/>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D2611401-DBC3-1248-8517-A8C192A0FB55}"/>
              </a:ext>
            </a:extLst>
          </p:cNvPr>
          <p:cNvSpPr/>
          <p:nvPr/>
        </p:nvSpPr>
        <p:spPr>
          <a:xfrm>
            <a:off x="172023" y="1110142"/>
            <a:ext cx="3124625" cy="2951107"/>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D7ACE162-FEC6-AF47-9BB0-E33F42AFFA92}"/>
              </a:ext>
            </a:extLst>
          </p:cNvPr>
          <p:cNvSpPr/>
          <p:nvPr/>
        </p:nvSpPr>
        <p:spPr>
          <a:xfrm>
            <a:off x="8895352" y="1110143"/>
            <a:ext cx="3124625" cy="2951107"/>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C6D64615-DCF5-0544-AC24-951F1063C845}"/>
              </a:ext>
            </a:extLst>
          </p:cNvPr>
          <p:cNvSpPr/>
          <p:nvPr/>
        </p:nvSpPr>
        <p:spPr>
          <a:xfrm>
            <a:off x="2511918" y="3775318"/>
            <a:ext cx="3124625" cy="2951107"/>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253E8931-4427-DA40-A755-2A4233A1EA45}"/>
              </a:ext>
            </a:extLst>
          </p:cNvPr>
          <p:cNvSpPr/>
          <p:nvPr/>
        </p:nvSpPr>
        <p:spPr>
          <a:xfrm>
            <a:off x="4585374" y="1110142"/>
            <a:ext cx="3124625" cy="2951107"/>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8629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dissolve">
                                      <p:cBhvr>
                                        <p:cTn id="7" dur="500"/>
                                        <p:tgtEl>
                                          <p:spTgt spid="5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3"/>
                                        </p:tgtEl>
                                        <p:attrNameLst>
                                          <p:attrName>style.visibility</p:attrName>
                                        </p:attrNameLst>
                                      </p:cBhvr>
                                      <p:to>
                                        <p:strVal val="visible"/>
                                      </p:to>
                                    </p:set>
                                    <p:animEffect transition="in" filter="dissolve">
                                      <p:cBhvr>
                                        <p:cTn id="10"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8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0" name="Right Arrow 9"/>
          <p:cNvSpPr/>
          <p:nvPr/>
        </p:nvSpPr>
        <p:spPr>
          <a:xfrm>
            <a:off x="621324" y="3501528"/>
            <a:ext cx="11078307" cy="578417"/>
          </a:xfrm>
          <a:prstGeom prst="rightArrow">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DEF53C2C-17F5-F24D-99AF-A37141CC1E40}"/>
              </a:ext>
            </a:extLst>
          </p:cNvPr>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How to size effectively</a:t>
            </a:r>
          </a:p>
        </p:txBody>
      </p:sp>
    </p:spTree>
    <p:extLst>
      <p:ext uri="{BB962C8B-B14F-4D97-AF65-F5344CB8AC3E}">
        <p14:creationId xmlns:p14="http://schemas.microsoft.com/office/powerpoint/2010/main" val="1904519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Rectangle 3"/>
          <p:cNvSpPr/>
          <p:nvPr/>
        </p:nvSpPr>
        <p:spPr>
          <a:xfrm>
            <a:off x="805543" y="1724297"/>
            <a:ext cx="10580914" cy="1279339"/>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Thank you!!</a:t>
            </a:r>
          </a:p>
        </p:txBody>
      </p:sp>
      <p:sp>
        <p:nvSpPr>
          <p:cNvPr id="3" name="TextBox 2"/>
          <p:cNvSpPr txBox="1"/>
          <p:nvPr/>
        </p:nvSpPr>
        <p:spPr>
          <a:xfrm>
            <a:off x="1189807" y="1864863"/>
            <a:ext cx="10067197" cy="1138773"/>
          </a:xfrm>
          <a:prstGeom prst="rect">
            <a:avLst/>
          </a:prstGeom>
          <a:noFill/>
        </p:spPr>
        <p:txBody>
          <a:bodyPr wrap="square" rtlCol="0">
            <a:spAutoFit/>
          </a:bodyPr>
          <a:lstStyle/>
          <a:p>
            <a:r>
              <a:rPr lang="en-US" dirty="0">
                <a:solidFill>
                  <a:schemeClr val="bg1"/>
                </a:solidFill>
                <a:latin typeface="Arial" panose="020B0604020202020204" pitchFamily="34" charset="0"/>
                <a:cs typeface="Arial" panose="020B0604020202020204" pitchFamily="34" charset="0"/>
              </a:rPr>
              <a:t>“ So whenever you’re thinking of asking for an estimate, you should always clarify what decision that estimate is informing. If you can’t find one, or the decision isn’t very significant, then that’s a signal that an estimate is wasteful. “</a:t>
            </a:r>
          </a:p>
          <a:p>
            <a:pPr algn="r"/>
            <a:r>
              <a:rPr lang="en-US" sz="1400" dirty="0">
                <a:solidFill>
                  <a:schemeClr val="bg1"/>
                </a:solidFill>
                <a:latin typeface="Arial" panose="020B0604020202020204" pitchFamily="34" charset="0"/>
                <a:cs typeface="Arial" panose="020B0604020202020204" pitchFamily="34" charset="0"/>
              </a:rPr>
              <a:t>Martin Fowler</a:t>
            </a:r>
          </a:p>
        </p:txBody>
      </p:sp>
      <p:pic>
        <p:nvPicPr>
          <p:cNvPr id="6" name="Picture 5">
            <a:extLst>
              <a:ext uri="{FF2B5EF4-FFF2-40B4-BE49-F238E27FC236}">
                <a16:creationId xmlns:a16="http://schemas.microsoft.com/office/drawing/2014/main" id="{E9DB801F-D866-AD41-BD5B-F5CD4EC84D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0391" y="3429000"/>
            <a:ext cx="7077407" cy="2371296"/>
          </a:xfrm>
          <a:prstGeom prst="rect">
            <a:avLst/>
          </a:prstGeom>
        </p:spPr>
      </p:pic>
      <p:sp>
        <p:nvSpPr>
          <p:cNvPr id="7" name="@YourTwitterHandle">
            <a:extLst>
              <a:ext uri="{FF2B5EF4-FFF2-40B4-BE49-F238E27FC236}">
                <a16:creationId xmlns:a16="http://schemas.microsoft.com/office/drawing/2014/main" id="{95719E2A-16FB-5748-8E77-A8FBDAECCE90}"/>
              </a:ext>
            </a:extLst>
          </p:cNvPr>
          <p:cNvSpPr txBox="1"/>
          <p:nvPr/>
        </p:nvSpPr>
        <p:spPr>
          <a:xfrm>
            <a:off x="2380391" y="6136604"/>
            <a:ext cx="2172326" cy="374461"/>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defRPr sz="4200" b="0">
                <a:latin typeface="Calibri"/>
                <a:ea typeface="Calibri"/>
                <a:cs typeface="Calibri"/>
                <a:sym typeface="Calibri"/>
              </a:defRPr>
            </a:lvl1pPr>
          </a:lstStyle>
          <a:p>
            <a:r>
              <a:rPr sz="2100" dirty="0">
                <a:solidFill>
                  <a:schemeClr val="tx2">
                    <a:lumMod val="50000"/>
                  </a:schemeClr>
                </a:solidFill>
              </a:rPr>
              <a:t>@</a:t>
            </a:r>
            <a:r>
              <a:rPr lang="en-US" sz="2100" dirty="0" err="1">
                <a:solidFill>
                  <a:schemeClr val="tx2">
                    <a:lumMod val="50000"/>
                  </a:schemeClr>
                </a:solidFill>
              </a:rPr>
              <a:t>mattos_leonardo</a:t>
            </a:r>
            <a:endParaRPr sz="2100" dirty="0">
              <a:solidFill>
                <a:schemeClr val="tx2">
                  <a:lumMod val="50000"/>
                </a:schemeClr>
              </a:solidFill>
            </a:endParaRPr>
          </a:p>
        </p:txBody>
      </p:sp>
      <p:sp>
        <p:nvSpPr>
          <p:cNvPr id="8" name="yourname@email.com">
            <a:extLst>
              <a:ext uri="{FF2B5EF4-FFF2-40B4-BE49-F238E27FC236}">
                <a16:creationId xmlns:a16="http://schemas.microsoft.com/office/drawing/2014/main" id="{CF6978B8-E849-E44A-8F45-F0086752B926}"/>
              </a:ext>
            </a:extLst>
          </p:cNvPr>
          <p:cNvSpPr txBox="1"/>
          <p:nvPr/>
        </p:nvSpPr>
        <p:spPr>
          <a:xfrm>
            <a:off x="5983222" y="6136604"/>
            <a:ext cx="3287375" cy="374461"/>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defRPr sz="4200" b="0">
                <a:latin typeface="Calibri"/>
                <a:ea typeface="Calibri"/>
                <a:cs typeface="Calibri"/>
                <a:sym typeface="Calibri"/>
              </a:defRPr>
            </a:lvl1pPr>
          </a:lstStyle>
          <a:p>
            <a:r>
              <a:rPr lang="en-US" sz="2100" dirty="0" err="1">
                <a:solidFill>
                  <a:schemeClr val="tx2">
                    <a:lumMod val="50000"/>
                  </a:schemeClr>
                </a:solidFill>
              </a:rPr>
              <a:t>Leonardo.mattos@gmail.com</a:t>
            </a:r>
            <a:endParaRPr sz="2100" dirty="0">
              <a:solidFill>
                <a:schemeClr val="tx2">
                  <a:lumMod val="50000"/>
                </a:schemeClr>
              </a:solidFill>
            </a:endParaRPr>
          </a:p>
        </p:txBody>
      </p:sp>
      <p:pic>
        <p:nvPicPr>
          <p:cNvPr id="9" name="Picture 8">
            <a:extLst>
              <a:ext uri="{FF2B5EF4-FFF2-40B4-BE49-F238E27FC236}">
                <a16:creationId xmlns:a16="http://schemas.microsoft.com/office/drawing/2014/main" id="{74889446-19F2-8440-8958-AB80E92B03D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81379" y="6178584"/>
            <a:ext cx="359541" cy="293026"/>
          </a:xfrm>
          <a:prstGeom prst="rect">
            <a:avLst/>
          </a:prstGeom>
        </p:spPr>
      </p:pic>
      <p:pic>
        <p:nvPicPr>
          <p:cNvPr id="10" name="Picture 9">
            <a:extLst>
              <a:ext uri="{FF2B5EF4-FFF2-40B4-BE49-F238E27FC236}">
                <a16:creationId xmlns:a16="http://schemas.microsoft.com/office/drawing/2014/main" id="{3F1D9AD4-1919-DD4D-ABAB-3AF49E2DF87E}"/>
              </a:ext>
            </a:extLst>
          </p:cNvPr>
          <p:cNvPicPr>
            <a:picLocks noChangeAspect="1"/>
          </p:cNvPicPr>
          <p:nvPr/>
        </p:nvPicPr>
        <p:blipFill>
          <a:blip r:embed="rId4"/>
          <a:stretch>
            <a:fillRect/>
          </a:stretch>
        </p:blipFill>
        <p:spPr>
          <a:xfrm>
            <a:off x="5551953" y="6231948"/>
            <a:ext cx="339305" cy="244615"/>
          </a:xfrm>
          <a:prstGeom prst="rect">
            <a:avLst/>
          </a:prstGeom>
        </p:spPr>
      </p:pic>
    </p:spTree>
    <p:extLst>
      <p:ext uri="{BB962C8B-B14F-4D97-AF65-F5344CB8AC3E}">
        <p14:creationId xmlns:p14="http://schemas.microsoft.com/office/powerpoint/2010/main" val="3337987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711</TotalTime>
  <Words>472</Words>
  <Application>Microsoft Macintosh PowerPoint</Application>
  <PresentationFormat>Widescreen</PresentationFormat>
  <Paragraphs>56</Paragraphs>
  <Slides>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Century Gothic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Souza Mattos, Leo</cp:lastModifiedBy>
  <cp:revision>42</cp:revision>
  <dcterms:created xsi:type="dcterms:W3CDTF">2015-11-13T06:52:22Z</dcterms:created>
  <dcterms:modified xsi:type="dcterms:W3CDTF">2019-09-27T15:43:21Z</dcterms:modified>
</cp:coreProperties>
</file>