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18"/>
  </p:notesMasterIdLst>
  <p:sldIdLst>
    <p:sldId id="306" r:id="rId2"/>
    <p:sldId id="258" r:id="rId3"/>
    <p:sldId id="294" r:id="rId4"/>
    <p:sldId id="296" r:id="rId5"/>
    <p:sldId id="298" r:id="rId6"/>
    <p:sldId id="295" r:id="rId7"/>
    <p:sldId id="304" r:id="rId8"/>
    <p:sldId id="299" r:id="rId9"/>
    <p:sldId id="300" r:id="rId10"/>
    <p:sldId id="264" r:id="rId11"/>
    <p:sldId id="308" r:id="rId12"/>
    <p:sldId id="267" r:id="rId13"/>
    <p:sldId id="307" r:id="rId14"/>
    <p:sldId id="302" r:id="rId15"/>
    <p:sldId id="26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7" autoAdjust="0"/>
    <p:restoredTop sz="81905" autoAdjust="0"/>
  </p:normalViewPr>
  <p:slideViewPr>
    <p:cSldViewPr snapToGrid="0">
      <p:cViewPr varScale="1">
        <p:scale>
          <a:sx n="99" d="100"/>
          <a:sy n="99" d="100"/>
        </p:scale>
        <p:origin x="208" y="280"/>
      </p:cViewPr>
      <p:guideLst/>
    </p:cSldViewPr>
  </p:slideViewPr>
  <p:notesTextViewPr>
    <p:cViewPr>
      <p:scale>
        <a:sx n="1" d="1"/>
        <a:sy n="1" d="1"/>
      </p:scale>
      <p:origin x="0" y="-12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agilealliance.org/glossary/velocit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ronjeffries.com/xprog/articles/bigvisiblechart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16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rial" panose="020B0604020202020204" pitchFamily="34" charset="0"/>
                <a:cs typeface="Arial" panose="020B0604020202020204" pitchFamily="34" charset="0"/>
              </a:rPr>
              <a:t>Introduced by </a:t>
            </a:r>
            <a:r>
              <a:rPr lang="en-US" sz="1200" dirty="0" err="1">
                <a:solidFill>
                  <a:schemeClr val="bg1"/>
                </a:solidFill>
                <a:latin typeface="Arial" panose="020B0604020202020204" pitchFamily="34" charset="0"/>
                <a:cs typeface="Arial" panose="020B0604020202020204" pitchFamily="34" charset="0"/>
              </a:rPr>
              <a:t>Thoughtworks</a:t>
            </a:r>
            <a:r>
              <a:rPr lang="en-US" sz="1200" dirty="0">
                <a:solidFill>
                  <a:schemeClr val="bg1"/>
                </a:solidFill>
                <a:latin typeface="Arial" panose="020B0604020202020204" pitchFamily="34" charset="0"/>
                <a:cs typeface="Arial" panose="020B0604020202020204" pitchFamily="34" charset="0"/>
              </a:rPr>
              <a:t> consulting company after experience in tens of projects with clients</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Over time, when doing the distribution in groups ( like buckets ) by points, they saw that most of the stories were getting into the same bucket</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Comparing the burn up graphs based on story points or number of cards, they started to look all the same, independent of the size of the cards after a span of 2 weeks.</a:t>
            </a:r>
          </a:p>
          <a:p>
            <a:endParaRPr lang="en-US" dirty="0"/>
          </a:p>
          <a:p>
            <a:endParaRPr lang="en-US" dirty="0"/>
          </a:p>
          <a:p>
            <a:r>
              <a:rPr lang="en-US" dirty="0"/>
              <a:t>Benefits :</a:t>
            </a:r>
          </a:p>
          <a:p>
            <a:r>
              <a:rPr lang="en-US" dirty="0"/>
              <a:t>Fewer metrics, more conversations – in estimation meetings, we have shifted focus from numbers to a collaborative conversation. This provides a better platform for our team to discuss and eventually establish a shared understanding about what to build and how. We noticed that subsequent development work became much smoother after these conversations.</a:t>
            </a:r>
          </a:p>
          <a:p>
            <a:endParaRPr lang="en-US" dirty="0"/>
          </a:p>
          <a:p>
            <a:r>
              <a:rPr lang="en-US" dirty="0"/>
              <a:t>Less math, more effective planning – in scope planning meetings where we used points, we had to scratch our heads to figure the exact number of points to put in </a:t>
            </a:r>
            <a:r>
              <a:rPr lang="en-US" dirty="0" err="1"/>
              <a:t>ot</a:t>
            </a:r>
            <a:r>
              <a:rPr lang="en-US" dirty="0"/>
              <a:t> take out. Freed up from these calculations, we focus more on business value and being more responsive to ad-hoc requirements.</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37046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reflection on how do you guys do it today. What are the biggest challenges you face on estimation? </a:t>
            </a:r>
            <a:r>
              <a:rPr lang="en-US" dirty="0" err="1"/>
              <a:t>Acurracy</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a:p>
            <a:endParaRPr lang="en-US" dirty="0"/>
          </a:p>
          <a:p>
            <a:r>
              <a:rPr lang="en-US" dirty="0"/>
              <a:t>Estimates also set expectations, and since estimates are usually too low, they set unrealistic expectations. Any increase in time or reduction in features is then seen as a loss. Due to loss a version, these losses have a magnified effect.</a:t>
            </a:r>
          </a:p>
          <a:p>
            <a:endParaRPr lang="en-US" dirty="0"/>
          </a:p>
          <a:p>
            <a:r>
              <a:rPr lang="en-US" dirty="0"/>
              <a:t>Faced with situations like this, its easy to see how people turn their angry glares towards estimation. This leads to an increasing notion that everyone indulging in estimating is “Not a true agilest”. Critics of agile say this means that agile development is about developers going off and doing vague stuff with promises that it’ll be done when its done and you will like it.</a:t>
            </a:r>
          </a:p>
          <a:p>
            <a:endParaRPr lang="en-US" dirty="0"/>
          </a:p>
          <a:p>
            <a:r>
              <a:rPr lang="en-US" dirty="0"/>
              <a:t>I don’t share this view of estimation as an inherently evil activity. If I’m asked if estimation is a bad thing, my answer is that standard consultants’ answer of “it depends”. Whenever someone answers “it depends” the follow up question is “upon what”.</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69577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think together….  You can right down on your notes there : What are the decision you think estimation can help with on your space?</a:t>
            </a:r>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62706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an slide to open the discussion around why not hours. What is the problem with hours and why we should be doing relative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1) Not accurate anyway : Dates don’t account for non-project related work that inevitably creeps into our days : emails, meetings, and interviews that a team member may be involved in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z="1200" dirty="0">
                <a:solidFill>
                  <a:schemeClr val="accent4"/>
                </a:solidFill>
                <a:latin typeface="Arial" panose="020B0604020202020204" pitchFamily="34" charset="0"/>
                <a:cs typeface="Arial" panose="020B0604020202020204" pitchFamily="34" charset="0"/>
              </a:rPr>
              <a:t> Emotional : Dates have an emotional attachment to them. Relative estimation removes it.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Political : </a:t>
            </a:r>
            <a:r>
              <a:rPr lang="en-US" sz="1200" dirty="0">
                <a:solidFill>
                  <a:schemeClr val="accent4"/>
                </a:solidFill>
                <a:latin typeface="Arial" panose="020B0604020202020204" pitchFamily="34" charset="0"/>
                <a:cs typeface="Arial" panose="020B0604020202020204" pitchFamily="34" charset="0"/>
              </a:rPr>
              <a:t>Each team will estimate work on slightly different scale, which means their velocity will naturally be different. This, in turn, makes it impossible to play politics using velocity as a weapon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More complex : </a:t>
            </a:r>
            <a:r>
              <a:rPr lang="en-US" sz="1200" dirty="0">
                <a:solidFill>
                  <a:schemeClr val="accent4"/>
                </a:solidFill>
                <a:latin typeface="Arial" panose="020B0604020202020204" pitchFamily="34" charset="0"/>
                <a:cs typeface="Arial" panose="020B0604020202020204" pitchFamily="34" charset="0"/>
              </a:rPr>
              <a:t>Once you agree on the relative effort of each story point value, you can assign points quickly without much debate.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Reward the wrong thing ( Trophy ): </a:t>
            </a:r>
            <a:r>
              <a:rPr lang="en-US" sz="1200" dirty="0">
                <a:solidFill>
                  <a:schemeClr val="accent4"/>
                </a:solidFill>
                <a:latin typeface="Arial" panose="020B0604020202020204" pitchFamily="34" charset="0"/>
                <a:cs typeface="Arial" panose="020B0604020202020204" pitchFamily="34" charset="0"/>
              </a:rPr>
              <a:t>Story points reward team members for solving problems based on difficulty, not time spent. This keeps team members focused on shipping value, not spending time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110977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Why? Advantages </a:t>
            </a:r>
          </a:p>
          <a:p>
            <a:r>
              <a:rPr lang="en-US" sz="1200" b="1" i="0" kern="1200" dirty="0">
                <a:solidFill>
                  <a:schemeClr val="tx1"/>
                </a:solidFill>
                <a:effectLst/>
                <a:latin typeface="+mn-lt"/>
                <a:ea typeface="+mn-ea"/>
                <a:cs typeface="+mn-cs"/>
              </a:rPr>
              <a:t>Comparing</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faster</a:t>
            </a:r>
            <a:r>
              <a:rPr lang="en-US" sz="1200" b="0" i="0" kern="1200" dirty="0">
                <a:solidFill>
                  <a:schemeClr val="tx1"/>
                </a:solidFill>
                <a:effectLst/>
                <a:latin typeface="+mn-lt"/>
                <a:ea typeface="+mn-ea"/>
                <a:cs typeface="+mn-cs"/>
              </a:rPr>
              <a:t> than analyzing.</a:t>
            </a:r>
          </a:p>
          <a:p>
            <a:r>
              <a:rPr lang="en-US" sz="1200" b="1" i="0" kern="1200" dirty="0">
                <a:solidFill>
                  <a:schemeClr val="tx1"/>
                </a:solidFill>
                <a:effectLst/>
                <a:latin typeface="+mn-lt"/>
                <a:ea typeface="+mn-ea"/>
                <a:cs typeface="+mn-cs"/>
              </a:rPr>
              <a:t>Comparing</a:t>
            </a:r>
            <a:r>
              <a:rPr lang="en-US" sz="1200" b="0" i="0" kern="1200" dirty="0">
                <a:solidFill>
                  <a:schemeClr val="tx1"/>
                </a:solidFill>
                <a:effectLst/>
                <a:latin typeface="+mn-lt"/>
                <a:ea typeface="+mn-ea"/>
                <a:cs typeface="+mn-cs"/>
              </a:rPr>
              <a:t> is usually more </a:t>
            </a:r>
            <a:r>
              <a:rPr lang="en-US" sz="1200" b="1" i="0" kern="1200" dirty="0">
                <a:solidFill>
                  <a:schemeClr val="tx1"/>
                </a:solidFill>
                <a:effectLst/>
                <a:latin typeface="+mn-lt"/>
                <a:ea typeface="+mn-ea"/>
                <a:cs typeface="+mn-cs"/>
              </a:rPr>
              <a:t>accurate </a:t>
            </a:r>
            <a:r>
              <a:rPr lang="en-US" sz="1200" b="0" i="0" kern="1200" dirty="0">
                <a:solidFill>
                  <a:schemeClr val="tx1"/>
                </a:solidFill>
                <a:effectLst/>
                <a:latin typeface="+mn-lt"/>
                <a:ea typeface="+mn-ea"/>
                <a:cs typeface="+mn-cs"/>
              </a:rPr>
              <a:t>than analyzing.</a:t>
            </a:r>
          </a:p>
          <a:p>
            <a:r>
              <a:rPr lang="en-US" sz="1200" b="0" i="0" kern="1200" dirty="0">
                <a:solidFill>
                  <a:schemeClr val="tx1"/>
                </a:solidFill>
                <a:effectLst/>
                <a:latin typeface="+mn-lt"/>
                <a:ea typeface="+mn-ea"/>
                <a:cs typeface="+mn-cs"/>
              </a:rPr>
              <a:t>C</a:t>
            </a:r>
            <a:r>
              <a:rPr lang="en-US" sz="1200" b="1" i="0" kern="1200" dirty="0">
                <a:solidFill>
                  <a:schemeClr val="tx1"/>
                </a:solidFill>
                <a:effectLst/>
                <a:latin typeface="+mn-lt"/>
                <a:ea typeface="+mn-ea"/>
                <a:cs typeface="+mn-cs"/>
              </a:rPr>
              <a:t>omparing</a:t>
            </a:r>
            <a:r>
              <a:rPr lang="en-US" sz="1200" b="0" i="0" kern="1200" dirty="0">
                <a:solidFill>
                  <a:schemeClr val="tx1"/>
                </a:solidFill>
                <a:effectLst/>
                <a:latin typeface="+mn-lt"/>
                <a:ea typeface="+mn-ea"/>
                <a:cs typeface="+mn-cs"/>
              </a:rPr>
              <a:t> does not have the </a:t>
            </a:r>
            <a:r>
              <a:rPr lang="en-US" sz="1200" b="1" i="0" kern="1200" dirty="0">
                <a:solidFill>
                  <a:schemeClr val="tx1"/>
                </a:solidFill>
                <a:effectLst/>
                <a:latin typeface="+mn-lt"/>
                <a:ea typeface="+mn-ea"/>
                <a:cs typeface="+mn-cs"/>
              </a:rPr>
              <a:t>“accurate”</a:t>
            </a:r>
            <a:r>
              <a:rPr lang="en-US" sz="1200" b="0" i="0" kern="1200" dirty="0">
                <a:solidFill>
                  <a:schemeClr val="tx1"/>
                </a:solidFill>
                <a:effectLst/>
                <a:latin typeface="+mn-lt"/>
                <a:ea typeface="+mn-ea"/>
                <a:cs typeface="+mn-cs"/>
              </a:rPr>
              <a:t> feeling.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Estimating in arbitrary units lets you report on the natural wins and losses in a less confusing manner. Great week? “We finished 30 points!” Run into some difficulties? “We only finished 17 points.” You put forth the same effort in each case, so there’s nothing odd to explain.</a:t>
            </a:r>
          </a:p>
          <a:p>
            <a:pPr fontAlgn="base"/>
            <a:r>
              <a:rPr lang="en-US" sz="1200" b="0" i="0" kern="1200" dirty="0">
                <a:solidFill>
                  <a:schemeClr val="tx1"/>
                </a:solidFill>
                <a:effectLst/>
                <a:latin typeface="+mn-lt"/>
                <a:ea typeface="+mn-ea"/>
                <a:cs typeface="+mn-cs"/>
              </a:rPr>
              <a:t>Tracking your </a:t>
            </a:r>
            <a:r>
              <a:rPr lang="en-US" sz="1200" b="0" i="0" kern="1200" dirty="0">
                <a:solidFill>
                  <a:schemeClr val="tx1"/>
                </a:solidFill>
                <a:effectLst/>
                <a:latin typeface="+mn-lt"/>
                <a:ea typeface="+mn-ea"/>
                <a:cs typeface="+mn-cs"/>
                <a:hlinkClick r:id="rId3"/>
              </a:rPr>
              <a:t>project velocity</a:t>
            </a:r>
            <a:r>
              <a:rPr lang="en-US" sz="1200" b="0" i="0" kern="1200" dirty="0">
                <a:solidFill>
                  <a:schemeClr val="tx1"/>
                </a:solidFill>
                <a:effectLst/>
                <a:latin typeface="+mn-lt"/>
                <a:ea typeface="+mn-ea"/>
                <a:cs typeface="+mn-cs"/>
              </a:rPr>
              <a:t> lets you turn your estimation units into actual time (and hence a calendar and cost for the business). It’s really simple: you simply measure and track the amount of work the team finishes in each iteration. The team’s velocity is the rate at which they can complete work. In our experience, teams takes 2-3 weeks (iterations, in our case) to find their stable velocity. Teams that have worked together before, or similar recent projects may even shorten this stabilization time.</a:t>
            </a:r>
          </a:p>
          <a:p>
            <a:pPr fontAlgn="base"/>
            <a:r>
              <a:rPr lang="en-US" sz="1200" b="0" i="0" kern="1200" dirty="0">
                <a:solidFill>
                  <a:schemeClr val="tx1"/>
                </a:solidFill>
                <a:effectLst/>
                <a:latin typeface="+mn-lt"/>
                <a:ea typeface="+mn-ea"/>
                <a:cs typeface="+mn-cs"/>
              </a:rPr>
              <a:t>If you’ve estimated the project in points, and you’re tracking velocity, then you simply divide the total number of points of work remaining by the velocity to know how many iterations you expect are required to finish the project. We usually report this to the customer with a </a:t>
            </a:r>
            <a:r>
              <a:rPr lang="en-US" sz="1200" b="0" i="0" kern="1200" dirty="0">
                <a:solidFill>
                  <a:schemeClr val="tx1"/>
                </a:solidFill>
                <a:effectLst/>
                <a:latin typeface="+mn-lt"/>
                <a:ea typeface="+mn-ea"/>
                <a:cs typeface="+mn-cs"/>
                <a:hlinkClick r:id="rId4"/>
              </a:rPr>
              <a:t>burndown chart.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final advantage I’ll point out about using relative complexity points and tracking velocity is the way they naturally account for the difference between an ideal 8 hour workday and the hacked-up, interrupted, full-of-meetings, occasionally longer-lunch, day. Team velocity represents the team’s capacity with all the messy details of real work situations already accounted for.</a:t>
            </a:r>
          </a:p>
          <a:p>
            <a:br>
              <a:rPr lang="en-US"/>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199021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193938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203686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5B2E-9677-EC48-895D-3CC41F347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FA4EC-18C1-D642-80E6-30A542B22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22880-8B47-2043-9CDD-E0D0B156A96A}"/>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584473B7-DE33-EE48-9D8A-EC5D64F80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6353-A868-364F-B11E-AE092FC6882F}"/>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559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D586-9CFE-9D41-A698-DFA0A0A5C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81FC3-ED10-184D-B08C-DC4FC8DDA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01186-07A8-B945-B9BB-EF1B1ABD6B15}"/>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C3CD481E-BD69-374D-BFBC-8657FFEBF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7432F-891B-FD40-826C-65041446635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7238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D95AA-8AC5-8548-9C09-67924B578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EF554D-2330-4743-AE8E-AA9B447CF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154DF-1C96-D84C-81D7-D92D0837B0DA}"/>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7FF2FB51-58D5-DC4A-B732-8540D7035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9DA7A-C6D5-124C-9A23-A79649C216F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183654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265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F04-48B9-044F-B6D8-C9C0C3179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9A29-C3D3-5648-A389-53821F621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2A482-3A01-A04F-B904-3917B3A3EFAB}"/>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13AB5460-3FAA-1243-AF48-D69431C2B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6898B-93BC-4746-86A8-E7EDDF7D9D91}"/>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8768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662-38F4-0344-99D3-DEDFA55C9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9AE96-DEF8-C54D-AFF4-BCE21AA48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BDD35-4AC0-5049-8656-2F6D28BF6CF7}"/>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04A1EB05-0B19-D549-875B-BCFFB68A0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229CF-B676-7943-8C48-74923D93353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984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EF5-1702-9C45-9DBF-FC812CE7C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A428A-10BA-1D4C-895B-522017E8E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B6466-3CD7-8E45-A241-E05630520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39D67-C536-084B-835B-E744D5F9DF59}"/>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6" name="Footer Placeholder 5">
            <a:extLst>
              <a:ext uri="{FF2B5EF4-FFF2-40B4-BE49-F238E27FC236}">
                <a16:creationId xmlns:a16="http://schemas.microsoft.com/office/drawing/2014/main" id="{AA0B73D7-C0D8-F842-B72B-B8A74B967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B658C-A9F5-0749-BD91-53C6858AF4F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31925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252A-61EF-BF45-978B-DC4071805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F2E6C3-4651-4F4C-8D8B-981DF1B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CA7C-30F4-FA4F-A670-30EC084B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31841-7BAC-A549-A13D-D43A8654E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A77DA-B020-9442-B610-97C870255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AABBA-D305-0741-99CC-373D0F2A99BE}"/>
              </a:ext>
            </a:extLst>
          </p:cNvPr>
          <p:cNvSpPr>
            <a:spLocks noGrp="1"/>
          </p:cNvSpPr>
          <p:nvPr>
            <p:ph type="dt" sz="half" idx="10"/>
          </p:nvPr>
        </p:nvSpPr>
        <p:spPr/>
        <p:txBody>
          <a:bodyPr/>
          <a:lstStyle/>
          <a:p>
            <a:fld id="{C764DE79-268F-4C1A-8933-263129D2AF90}" type="datetimeFigureOut">
              <a:rPr lang="en-US" smtClean="0"/>
              <a:t>9/27/19</a:t>
            </a:fld>
            <a:endParaRPr lang="en-US" dirty="0"/>
          </a:p>
        </p:txBody>
      </p:sp>
      <p:sp>
        <p:nvSpPr>
          <p:cNvPr id="8" name="Footer Placeholder 7">
            <a:extLst>
              <a:ext uri="{FF2B5EF4-FFF2-40B4-BE49-F238E27FC236}">
                <a16:creationId xmlns:a16="http://schemas.microsoft.com/office/drawing/2014/main" id="{9F1BFE5C-7628-F747-86DE-08D84CEAD6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D505FE-578B-D04C-B4BC-5ACFE9A7317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785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DACE-D171-894A-BFDC-0FD35A0CB9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7DC13-3F45-B042-BC8A-C8909C97D856}"/>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4" name="Footer Placeholder 3">
            <a:extLst>
              <a:ext uri="{FF2B5EF4-FFF2-40B4-BE49-F238E27FC236}">
                <a16:creationId xmlns:a16="http://schemas.microsoft.com/office/drawing/2014/main" id="{CE56626E-A8E0-2F40-B2DF-E91C6EA3D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A05C5-F8D5-B94F-ABEE-06FE8B890DBB}"/>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991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F15C8-E723-4642-90D2-2D01977DCD12}"/>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3" name="Footer Placeholder 2">
            <a:extLst>
              <a:ext uri="{FF2B5EF4-FFF2-40B4-BE49-F238E27FC236}">
                <a16:creationId xmlns:a16="http://schemas.microsoft.com/office/drawing/2014/main" id="{B61188C1-FD53-7F4B-9C3C-173C52477A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52220B-3F17-0442-8642-4AF3233A5499}"/>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4020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AEA-E52C-6F43-8605-EF5F2D499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F493A9-BBEA-2740-A89F-134F9382A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92064-3D62-F644-906E-87A8EDFF4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E775E-CFFE-7D49-AA5F-0CF1C2647E81}"/>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6" name="Footer Placeholder 5">
            <a:extLst>
              <a:ext uri="{FF2B5EF4-FFF2-40B4-BE49-F238E27FC236}">
                <a16:creationId xmlns:a16="http://schemas.microsoft.com/office/drawing/2014/main" id="{3F9424E3-C2C2-3241-B9B3-0BA691C6B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E6B98-C5B2-744F-BB9B-EAE521DFAC2E}"/>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3015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54BA-9AF1-C54C-954E-C093B265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349AF-856D-2941-8D35-286D70230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F7A6F-91F0-794B-ABD0-6E3DFB452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E3746-E571-1748-A623-1BA7D8F4AE77}"/>
              </a:ext>
            </a:extLst>
          </p:cNvPr>
          <p:cNvSpPr>
            <a:spLocks noGrp="1"/>
          </p:cNvSpPr>
          <p:nvPr>
            <p:ph type="dt" sz="half" idx="10"/>
          </p:nvPr>
        </p:nvSpPr>
        <p:spPr/>
        <p:txBody>
          <a:bodyPr/>
          <a:lstStyle/>
          <a:p>
            <a:fld id="{C764DE79-268F-4C1A-8933-263129D2AF90}" type="datetimeFigureOut">
              <a:rPr lang="en-US" smtClean="0"/>
              <a:t>9/27/19</a:t>
            </a:fld>
            <a:endParaRPr lang="en-US" dirty="0"/>
          </a:p>
        </p:txBody>
      </p:sp>
      <p:sp>
        <p:nvSpPr>
          <p:cNvPr id="6" name="Footer Placeholder 5">
            <a:extLst>
              <a:ext uri="{FF2B5EF4-FFF2-40B4-BE49-F238E27FC236}">
                <a16:creationId xmlns:a16="http://schemas.microsoft.com/office/drawing/2014/main" id="{36B28D6B-6C42-F544-9474-03D9C76E10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2F7A75-FA90-DC49-800F-C76EFACFFAA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478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613BB-5307-234A-B987-C18088832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74412-C281-344C-989A-DE604EAB1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26E94-6110-2B49-9250-2CB7C6E61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9/27/19</a:t>
            </a:fld>
            <a:endParaRPr lang="en-US" dirty="0"/>
          </a:p>
        </p:txBody>
      </p:sp>
      <p:sp>
        <p:nvSpPr>
          <p:cNvPr id="5" name="Footer Placeholder 4">
            <a:extLst>
              <a:ext uri="{FF2B5EF4-FFF2-40B4-BE49-F238E27FC236}">
                <a16:creationId xmlns:a16="http://schemas.microsoft.com/office/drawing/2014/main" id="{A916BF62-082F-8A4A-AEF2-9A9934459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205D3B-5A50-6B41-9D68-659743400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54577E25-FDD8-604D-8680-BBA2EE11B9E1}"/>
              </a:ext>
            </a:extLst>
          </p:cNvPr>
          <p:cNvGrpSpPr/>
          <p:nvPr userDrawn="1"/>
        </p:nvGrpSpPr>
        <p:grpSpPr>
          <a:xfrm>
            <a:off x="0" y="6781800"/>
            <a:ext cx="12192000" cy="76200"/>
            <a:chOff x="0" y="0"/>
            <a:chExt cx="7006728" cy="363557"/>
          </a:xfrm>
        </p:grpSpPr>
        <p:sp>
          <p:nvSpPr>
            <p:cNvPr id="8" name="Rectangle 7">
              <a:extLst>
                <a:ext uri="{FF2B5EF4-FFF2-40B4-BE49-F238E27FC236}">
                  <a16:creationId xmlns:a16="http://schemas.microsoft.com/office/drawing/2014/main" id="{3AF06054-F00A-2F41-8938-CFCCEC451519}"/>
                </a:ext>
              </a:extLst>
            </p:cNvPr>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738DCF-68C5-5246-91B0-6ACF034A2036}"/>
                </a:ext>
              </a:extLst>
            </p:cNvPr>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DB8507-F61F-7F4A-9C47-FD9521BDCF34}"/>
                </a:ext>
              </a:extLst>
            </p:cNvPr>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73F7E2-F26E-E244-A31A-A8FEBE4347C9}"/>
                </a:ext>
              </a:extLst>
            </p:cNvPr>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512620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33.jpg"/><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6.jpe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stylishcorpse.wordpress.com/2009/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Estimation : Stop guesstimating and start sizing to reach predictability</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67269"/>
            <a:ext cx="10809437" cy="87987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162394254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not hours?</a:t>
            </a:r>
          </a:p>
        </p:txBody>
      </p:sp>
      <p:sp>
        <p:nvSpPr>
          <p:cNvPr id="16" name="Rectangle 15"/>
          <p:cNvSpPr/>
          <p:nvPr/>
        </p:nvSpPr>
        <p:spPr>
          <a:xfrm>
            <a:off x="6601037" y="3302018"/>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Reward the wrong thing</a:t>
            </a:r>
            <a:endParaRPr lang="en-US" dirty="0">
              <a:solidFill>
                <a:schemeClr val="tx2">
                  <a:lumMod val="50000"/>
                </a:schemeClr>
              </a:solidFill>
            </a:endParaRPr>
          </a:p>
        </p:txBody>
      </p:sp>
      <p:sp>
        <p:nvSpPr>
          <p:cNvPr id="59" name="Oval 58">
            <a:extLst>
              <a:ext uri="{FF2B5EF4-FFF2-40B4-BE49-F238E27FC236}">
                <a16:creationId xmlns:a16="http://schemas.microsoft.com/office/drawing/2014/main" id="{840DE8CB-3493-3441-B0CD-E8EF2A5DB642}"/>
              </a:ext>
            </a:extLst>
          </p:cNvPr>
          <p:cNvSpPr/>
          <p:nvPr/>
        </p:nvSpPr>
        <p:spPr>
          <a:xfrm>
            <a:off x="5465377" y="3000856"/>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7B934B5-2746-2247-BA6C-BB26ECC65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748" y="4243779"/>
            <a:ext cx="7704398" cy="2379803"/>
          </a:xfrm>
          <a:prstGeom prst="rect">
            <a:avLst/>
          </a:prstGeom>
        </p:spPr>
      </p:pic>
      <p:grpSp>
        <p:nvGrpSpPr>
          <p:cNvPr id="52" name="Group 51">
            <a:extLst>
              <a:ext uri="{FF2B5EF4-FFF2-40B4-BE49-F238E27FC236}">
                <a16:creationId xmlns:a16="http://schemas.microsoft.com/office/drawing/2014/main" id="{BF3CC74A-4858-5E49-AB4A-EB8445319F86}"/>
              </a:ext>
            </a:extLst>
          </p:cNvPr>
          <p:cNvGrpSpPr/>
          <p:nvPr/>
        </p:nvGrpSpPr>
        <p:grpSpPr>
          <a:xfrm>
            <a:off x="1073888" y="1801197"/>
            <a:ext cx="4220920" cy="1005840"/>
            <a:chOff x="1073888" y="1801197"/>
            <a:chExt cx="4220920" cy="1005840"/>
          </a:xfrm>
        </p:grpSpPr>
        <p:sp>
          <p:nvSpPr>
            <p:cNvPr id="76" name="Oval 75">
              <a:extLst>
                <a:ext uri="{FF2B5EF4-FFF2-40B4-BE49-F238E27FC236}">
                  <a16:creationId xmlns:a16="http://schemas.microsoft.com/office/drawing/2014/main" id="{D2611401-DBC3-1248-8517-A8C192A0FB55}"/>
                </a:ext>
              </a:extLst>
            </p:cNvPr>
            <p:cNvSpPr/>
            <p:nvPr/>
          </p:nvSpPr>
          <p:spPr>
            <a:xfrm>
              <a:off x="1073888" y="1801197"/>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7DDE08C-760B-5447-92B9-1DD65EC318A6}"/>
                </a:ext>
              </a:extLst>
            </p:cNvPr>
            <p:cNvSpPr/>
            <p:nvPr/>
          </p:nvSpPr>
          <p:spPr>
            <a:xfrm>
              <a:off x="2250297" y="2089711"/>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Emotional attachment</a:t>
              </a:r>
              <a:endParaRPr lang="en-US" dirty="0">
                <a:solidFill>
                  <a:schemeClr val="tx2">
                    <a:lumMod val="50000"/>
                  </a:schemeClr>
                </a:solidFill>
              </a:endParaRPr>
            </a:p>
          </p:txBody>
        </p:sp>
        <p:pic>
          <p:nvPicPr>
            <p:cNvPr id="22" name="Graphic 21" descr="Ring">
              <a:extLst>
                <a:ext uri="{FF2B5EF4-FFF2-40B4-BE49-F238E27FC236}">
                  <a16:creationId xmlns:a16="http://schemas.microsoft.com/office/drawing/2014/main" id="{61EE2A7B-5405-284C-9C16-CE6924490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6290" y="1853336"/>
              <a:ext cx="914400" cy="914400"/>
            </a:xfrm>
            <a:prstGeom prst="rect">
              <a:avLst/>
            </a:prstGeom>
          </p:spPr>
        </p:pic>
      </p:grpSp>
      <p:sp>
        <p:nvSpPr>
          <p:cNvPr id="83" name="Oval 82">
            <a:extLst>
              <a:ext uri="{FF2B5EF4-FFF2-40B4-BE49-F238E27FC236}">
                <a16:creationId xmlns:a16="http://schemas.microsoft.com/office/drawing/2014/main" id="{D7ACE162-FEC6-AF47-9BB0-E33F42AFFA92}"/>
              </a:ext>
            </a:extLst>
          </p:cNvPr>
          <p:cNvSpPr/>
          <p:nvPr/>
        </p:nvSpPr>
        <p:spPr>
          <a:xfrm>
            <a:off x="8418835" y="1799923"/>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2BD4EB2-EFBF-F94B-9CCE-B6E0D03BAE84}"/>
              </a:ext>
            </a:extLst>
          </p:cNvPr>
          <p:cNvSpPr/>
          <p:nvPr/>
        </p:nvSpPr>
        <p:spPr>
          <a:xfrm>
            <a:off x="9516254" y="2079453"/>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Not accurate anyway</a:t>
            </a:r>
            <a:endParaRPr lang="en-US" dirty="0">
              <a:solidFill>
                <a:schemeClr val="tx2">
                  <a:lumMod val="50000"/>
                </a:schemeClr>
              </a:solidFill>
            </a:endParaRPr>
          </a:p>
        </p:txBody>
      </p:sp>
      <p:pic>
        <p:nvPicPr>
          <p:cNvPr id="27" name="Graphic 26" descr="Bullseye">
            <a:extLst>
              <a:ext uri="{FF2B5EF4-FFF2-40B4-BE49-F238E27FC236}">
                <a16:creationId xmlns:a16="http://schemas.microsoft.com/office/drawing/2014/main" id="{E90B499E-A75E-DC49-A91A-7F12AD9ECE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9934" y="1968715"/>
            <a:ext cx="683641" cy="683641"/>
          </a:xfrm>
          <a:prstGeom prst="rect">
            <a:avLst/>
          </a:prstGeom>
        </p:spPr>
      </p:pic>
      <p:pic>
        <p:nvPicPr>
          <p:cNvPr id="35" name="Graphic 34" descr="Trophy">
            <a:extLst>
              <a:ext uri="{FF2B5EF4-FFF2-40B4-BE49-F238E27FC236}">
                <a16:creationId xmlns:a16="http://schemas.microsoft.com/office/drawing/2014/main" id="{ACDF7593-3B3E-214F-B920-5F8A49B9E8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3212678"/>
            <a:ext cx="659309" cy="659309"/>
          </a:xfrm>
          <a:prstGeom prst="rect">
            <a:avLst/>
          </a:prstGeom>
        </p:spPr>
      </p:pic>
      <p:grpSp>
        <p:nvGrpSpPr>
          <p:cNvPr id="53" name="Group 52">
            <a:extLst>
              <a:ext uri="{FF2B5EF4-FFF2-40B4-BE49-F238E27FC236}">
                <a16:creationId xmlns:a16="http://schemas.microsoft.com/office/drawing/2014/main" id="{1108F00B-2F17-554E-999F-77D0D1951513}"/>
              </a:ext>
            </a:extLst>
          </p:cNvPr>
          <p:cNvGrpSpPr/>
          <p:nvPr/>
        </p:nvGrpSpPr>
        <p:grpSpPr>
          <a:xfrm>
            <a:off x="1080024" y="3022488"/>
            <a:ext cx="4141930" cy="1005840"/>
            <a:chOff x="1080024" y="3022488"/>
            <a:chExt cx="4141930" cy="1005840"/>
          </a:xfrm>
        </p:grpSpPr>
        <p:sp>
          <p:nvSpPr>
            <p:cNvPr id="61" name="Oval 60">
              <a:extLst>
                <a:ext uri="{FF2B5EF4-FFF2-40B4-BE49-F238E27FC236}">
                  <a16:creationId xmlns:a16="http://schemas.microsoft.com/office/drawing/2014/main" id="{C6D64615-DCF5-0544-AC24-951F1063C845}"/>
                </a:ext>
              </a:extLst>
            </p:cNvPr>
            <p:cNvSpPr/>
            <p:nvPr/>
          </p:nvSpPr>
          <p:spPr>
            <a:xfrm>
              <a:off x="1080024" y="3022488"/>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0EE67F-1AF4-1649-A1EF-8E74F736AA1F}"/>
                </a:ext>
              </a:extLst>
            </p:cNvPr>
            <p:cNvSpPr/>
            <p:nvPr/>
          </p:nvSpPr>
          <p:spPr>
            <a:xfrm>
              <a:off x="2177443" y="3302018"/>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Increase complexity</a:t>
              </a:r>
              <a:endParaRPr lang="en-US" dirty="0">
                <a:solidFill>
                  <a:schemeClr val="tx2">
                    <a:lumMod val="50000"/>
                  </a:schemeClr>
                </a:solidFill>
              </a:endParaRPr>
            </a:p>
          </p:txBody>
        </p:sp>
        <p:pic>
          <p:nvPicPr>
            <p:cNvPr id="39" name="Graphic 38" descr="Questions">
              <a:extLst>
                <a:ext uri="{FF2B5EF4-FFF2-40B4-BE49-F238E27FC236}">
                  <a16:creationId xmlns:a16="http://schemas.microsoft.com/office/drawing/2014/main" id="{47561EF9-807B-DA4A-9AD5-A6BF827106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72310" y="3195398"/>
              <a:ext cx="661710" cy="661710"/>
            </a:xfrm>
            <a:prstGeom prst="rect">
              <a:avLst/>
            </a:prstGeom>
          </p:spPr>
        </p:pic>
      </p:grpSp>
      <p:grpSp>
        <p:nvGrpSpPr>
          <p:cNvPr id="54" name="Group 53">
            <a:extLst>
              <a:ext uri="{FF2B5EF4-FFF2-40B4-BE49-F238E27FC236}">
                <a16:creationId xmlns:a16="http://schemas.microsoft.com/office/drawing/2014/main" id="{DCDB30A2-5EF8-C841-8299-7E6878281427}"/>
              </a:ext>
            </a:extLst>
          </p:cNvPr>
          <p:cNvGrpSpPr/>
          <p:nvPr/>
        </p:nvGrpSpPr>
        <p:grpSpPr>
          <a:xfrm>
            <a:off x="5465377" y="1846983"/>
            <a:ext cx="4158801" cy="1005840"/>
            <a:chOff x="5465377" y="1846983"/>
            <a:chExt cx="4158801" cy="1005840"/>
          </a:xfrm>
        </p:grpSpPr>
        <p:sp>
          <p:nvSpPr>
            <p:cNvPr id="14" name="Rectangle 13"/>
            <p:cNvSpPr/>
            <p:nvPr/>
          </p:nvSpPr>
          <p:spPr>
            <a:xfrm>
              <a:off x="6579667" y="2117771"/>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Political</a:t>
              </a:r>
              <a:endParaRPr lang="en-US" dirty="0">
                <a:solidFill>
                  <a:schemeClr val="tx2">
                    <a:lumMod val="50000"/>
                  </a:schemeClr>
                </a:solidFill>
              </a:endParaRPr>
            </a:p>
          </p:txBody>
        </p:sp>
        <p:sp>
          <p:nvSpPr>
            <p:cNvPr id="58" name="Oval 57">
              <a:extLst>
                <a:ext uri="{FF2B5EF4-FFF2-40B4-BE49-F238E27FC236}">
                  <a16:creationId xmlns:a16="http://schemas.microsoft.com/office/drawing/2014/main" id="{253E8931-4427-DA40-A755-2A4233A1EA45}"/>
                </a:ext>
              </a:extLst>
            </p:cNvPr>
            <p:cNvSpPr/>
            <p:nvPr/>
          </p:nvSpPr>
          <p:spPr>
            <a:xfrm>
              <a:off x="5465377" y="1846983"/>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Devil face with solid fill">
              <a:extLst>
                <a:ext uri="{FF2B5EF4-FFF2-40B4-BE49-F238E27FC236}">
                  <a16:creationId xmlns:a16="http://schemas.microsoft.com/office/drawing/2014/main" id="{CD7C0506-93F4-7344-9164-9759E53FE7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1624" y="2072065"/>
              <a:ext cx="620727" cy="620727"/>
            </a:xfrm>
            <a:prstGeom prst="rect">
              <a:avLst/>
            </a:prstGeom>
          </p:spPr>
        </p:pic>
      </p:gr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par>
                                <p:cTn id="23" presetID="9"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dissolve">
                                      <p:cBhvr>
                                        <p:cTn id="33" dur="500"/>
                                        <p:tgtEl>
                                          <p:spTgt spid="84"/>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dissolve">
                                      <p:cBhvr>
                                        <p:cTn id="3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9" grpId="0" animBg="1"/>
      <p:bldP spid="83" grpId="0" animBg="1"/>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A803F-EA3F-EB43-B413-3760DCDD3E4B}"/>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Relative estimation</a:t>
            </a:r>
          </a:p>
        </p:txBody>
      </p:sp>
      <p:pic>
        <p:nvPicPr>
          <p:cNvPr id="4" name="Picture 3">
            <a:extLst>
              <a:ext uri="{FF2B5EF4-FFF2-40B4-BE49-F238E27FC236}">
                <a16:creationId xmlns:a16="http://schemas.microsoft.com/office/drawing/2014/main" id="{B6D80EEB-4D4B-314C-9582-73360EEB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050" y="1442434"/>
            <a:ext cx="8597900" cy="5029200"/>
          </a:xfrm>
          <a:prstGeom prst="rect">
            <a:avLst/>
          </a:prstGeom>
        </p:spPr>
      </p:pic>
    </p:spTree>
    <p:extLst>
      <p:ext uri="{BB962C8B-B14F-4D97-AF65-F5344CB8AC3E}">
        <p14:creationId xmlns:p14="http://schemas.microsoft.com/office/powerpoint/2010/main" val="35474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407050" y="4696953"/>
            <a:ext cx="1822321" cy="2062103"/>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Always estimate stories against each other. We thus need a frame of reference, to relatively size stories </a:t>
            </a:r>
          </a:p>
        </p:txBody>
      </p:sp>
      <p:sp>
        <p:nvSpPr>
          <p:cNvPr id="8" name="Rectangle 7"/>
          <p:cNvSpPr/>
          <p:nvPr/>
        </p:nvSpPr>
        <p:spPr>
          <a:xfrm>
            <a:off x="1512275" y="1875237"/>
            <a:ext cx="9319846" cy="646331"/>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This is a iterative process you must do during your PBRs ( my preference ) or as part of estimation meeting, for all stories marked as “ready” on your backlog.</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to size effectively</a:t>
            </a:r>
          </a:p>
        </p:txBody>
      </p:sp>
      <p:grpSp>
        <p:nvGrpSpPr>
          <p:cNvPr id="23" name="Group 22">
            <a:extLst>
              <a:ext uri="{FF2B5EF4-FFF2-40B4-BE49-F238E27FC236}">
                <a16:creationId xmlns:a16="http://schemas.microsoft.com/office/drawing/2014/main" id="{62E19CDF-3F00-4645-9CD1-92F84F79F08D}"/>
              </a:ext>
            </a:extLst>
          </p:cNvPr>
          <p:cNvGrpSpPr/>
          <p:nvPr/>
        </p:nvGrpSpPr>
        <p:grpSpPr>
          <a:xfrm>
            <a:off x="1538583" y="3093214"/>
            <a:ext cx="1682400" cy="3230621"/>
            <a:chOff x="1538583" y="3093214"/>
            <a:chExt cx="1682400" cy="3230621"/>
          </a:xfrm>
        </p:grpSpPr>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538583" y="4754175"/>
              <a:ext cx="1682400" cy="1569660"/>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Define the buckets you will have. My suggestion to have at most 4 buckets.</a:t>
              </a:r>
            </a:p>
          </p:txBody>
        </p:sp>
        <p:pic>
          <p:nvPicPr>
            <p:cNvPr id="9" name="Graphic 8" descr="Shirt">
              <a:extLst>
                <a:ext uri="{FF2B5EF4-FFF2-40B4-BE49-F238E27FC236}">
                  <a16:creationId xmlns:a16="http://schemas.microsoft.com/office/drawing/2014/main" id="{431ACD3B-90A6-3748-B200-C294AEED9A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94218" y="3333536"/>
              <a:ext cx="914400" cy="914400"/>
            </a:xfrm>
            <a:prstGeom prst="rect">
              <a:avLst/>
            </a:prstGeom>
          </p:spPr>
        </p:pic>
      </p:grpSp>
      <p:grpSp>
        <p:nvGrpSpPr>
          <p:cNvPr id="27" name="Group 26">
            <a:extLst>
              <a:ext uri="{FF2B5EF4-FFF2-40B4-BE49-F238E27FC236}">
                <a16:creationId xmlns:a16="http://schemas.microsoft.com/office/drawing/2014/main" id="{062E47D5-BD24-BC4D-B88C-6DE40227402C}"/>
              </a:ext>
            </a:extLst>
          </p:cNvPr>
          <p:cNvGrpSpPr/>
          <p:nvPr/>
        </p:nvGrpSpPr>
        <p:grpSpPr>
          <a:xfrm>
            <a:off x="9137696" y="3093214"/>
            <a:ext cx="1972354" cy="3416452"/>
            <a:chOff x="9137696" y="3093214"/>
            <a:chExt cx="1972354" cy="3416452"/>
          </a:xfrm>
        </p:grpSpPr>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37696" y="4693784"/>
              <a:ext cx="1972354" cy="1815882"/>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At the end, for each story bucket, do a quick review of the stories in them. Validate they are all reasonably close in “size” to each other.</a:t>
              </a:r>
            </a:p>
          </p:txBody>
        </p:sp>
        <p:pic>
          <p:nvPicPr>
            <p:cNvPr id="13" name="Graphic 12" descr="Target Audience">
              <a:extLst>
                <a:ext uri="{FF2B5EF4-FFF2-40B4-BE49-F238E27FC236}">
                  <a16:creationId xmlns:a16="http://schemas.microsoft.com/office/drawing/2014/main" id="{00D2B7BC-DFC4-9248-AFFD-D5FFEB9B01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66673" y="3367314"/>
              <a:ext cx="914400" cy="914400"/>
            </a:xfrm>
            <a:prstGeom prst="rect">
              <a:avLst/>
            </a:prstGeom>
          </p:spPr>
        </p:pic>
      </p:grpSp>
      <p:grpSp>
        <p:nvGrpSpPr>
          <p:cNvPr id="26" name="Group 25">
            <a:extLst>
              <a:ext uri="{FF2B5EF4-FFF2-40B4-BE49-F238E27FC236}">
                <a16:creationId xmlns:a16="http://schemas.microsoft.com/office/drawing/2014/main" id="{C04FB748-A83E-D24E-B027-9C4E1790F9D7}"/>
              </a:ext>
            </a:extLst>
          </p:cNvPr>
          <p:cNvGrpSpPr/>
          <p:nvPr/>
        </p:nvGrpSpPr>
        <p:grpSpPr>
          <a:xfrm>
            <a:off x="7410414" y="3093214"/>
            <a:ext cx="1544922" cy="2468818"/>
            <a:chOff x="7410414" y="3093214"/>
            <a:chExt cx="1544922" cy="2468818"/>
          </a:xfrm>
        </p:grpSpPr>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410414" y="4731035"/>
              <a:ext cx="1544922" cy="830997"/>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Place each story into a bucket</a:t>
              </a:r>
            </a:p>
          </p:txBody>
        </p:sp>
        <p:pic>
          <p:nvPicPr>
            <p:cNvPr id="17" name="Graphic 16" descr="Popcorn">
              <a:extLst>
                <a:ext uri="{FF2B5EF4-FFF2-40B4-BE49-F238E27FC236}">
                  <a16:creationId xmlns:a16="http://schemas.microsoft.com/office/drawing/2014/main" id="{C8654A44-871D-EF43-9261-F8693A0F28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3008" y="3323805"/>
              <a:ext cx="914400" cy="914400"/>
            </a:xfrm>
            <a:prstGeom prst="rect">
              <a:avLst/>
            </a:prstGeom>
          </p:spPr>
        </p:pic>
      </p:grpSp>
      <p:pic>
        <p:nvPicPr>
          <p:cNvPr id="19" name="Graphic 18" descr="Man with kid">
            <a:extLst>
              <a:ext uri="{FF2B5EF4-FFF2-40B4-BE49-F238E27FC236}">
                <a16:creationId xmlns:a16="http://schemas.microsoft.com/office/drawing/2014/main" id="{41BFEE67-1E78-CB44-9DA9-DF83144DCA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88393" y="3323805"/>
            <a:ext cx="914400" cy="914400"/>
          </a:xfrm>
          <a:prstGeom prst="rect">
            <a:avLst/>
          </a:prstGeom>
        </p:spPr>
      </p:pic>
      <p:grpSp>
        <p:nvGrpSpPr>
          <p:cNvPr id="24" name="Group 23">
            <a:extLst>
              <a:ext uri="{FF2B5EF4-FFF2-40B4-BE49-F238E27FC236}">
                <a16:creationId xmlns:a16="http://schemas.microsoft.com/office/drawing/2014/main" id="{1CEA2865-2637-AE49-81B4-BD8F0E21F074}"/>
              </a:ext>
            </a:extLst>
          </p:cNvPr>
          <p:cNvGrpSpPr/>
          <p:nvPr/>
        </p:nvGrpSpPr>
        <p:grpSpPr>
          <a:xfrm>
            <a:off x="5266724" y="2976802"/>
            <a:ext cx="1972354" cy="3547088"/>
            <a:chOff x="5266724" y="2976802"/>
            <a:chExt cx="1972354" cy="3547088"/>
          </a:xfrm>
        </p:grpSpPr>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C540BA7-5E34-024E-9A4B-9DB3B5A91B38}"/>
                </a:ext>
              </a:extLst>
            </p:cNvPr>
            <p:cNvSpPr/>
            <p:nvPr/>
          </p:nvSpPr>
          <p:spPr>
            <a:xfrm>
              <a:off x="5266724" y="4708008"/>
              <a:ext cx="1972354" cy="1815882"/>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Relatively size each story against benchmark story by discussing only the implementation details that affect its size</a:t>
              </a:r>
            </a:p>
          </p:txBody>
        </p:sp>
        <p:pic>
          <p:nvPicPr>
            <p:cNvPr id="21" name="Graphic 20" descr="Blackboard">
              <a:extLst>
                <a:ext uri="{FF2B5EF4-FFF2-40B4-BE49-F238E27FC236}">
                  <a16:creationId xmlns:a16="http://schemas.microsoft.com/office/drawing/2014/main" id="{1057471F-220C-844C-970F-C9BE5A25A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55578" y="3223777"/>
              <a:ext cx="914400" cy="914400"/>
            </a:xfrm>
            <a:prstGeom prst="rect">
              <a:avLst/>
            </a:prstGeom>
          </p:spPr>
        </p:pic>
      </p:gr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dissolv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dissolv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5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E06AE-EA43-A44A-9A1B-7E8C6D3B064E}"/>
              </a:ext>
            </a:extLst>
          </p:cNvPr>
          <p:cNvSpPr/>
          <p:nvPr/>
        </p:nvSpPr>
        <p:spPr>
          <a:xfrm>
            <a:off x="0" y="2125014"/>
            <a:ext cx="12192000" cy="347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Side effects</a:t>
            </a:r>
          </a:p>
        </p:txBody>
      </p:sp>
      <p:pic>
        <p:nvPicPr>
          <p:cNvPr id="5" name="Picture 4">
            <a:extLst>
              <a:ext uri="{FF2B5EF4-FFF2-40B4-BE49-F238E27FC236}">
                <a16:creationId xmlns:a16="http://schemas.microsoft.com/office/drawing/2014/main" id="{B186EA3B-5FF4-1747-8706-8F3B9207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27" y="2220955"/>
            <a:ext cx="4946233" cy="3285454"/>
          </a:xfrm>
          <a:prstGeom prst="rect">
            <a:avLst/>
          </a:prstGeom>
        </p:spPr>
      </p:pic>
      <p:pic>
        <p:nvPicPr>
          <p:cNvPr id="29" name="Graphic 28" descr="Warning">
            <a:extLst>
              <a:ext uri="{FF2B5EF4-FFF2-40B4-BE49-F238E27FC236}">
                <a16:creationId xmlns:a16="http://schemas.microsoft.com/office/drawing/2014/main" id="{BE27DEE3-36E6-1540-BE2B-0CC500C7B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0660" y="3142905"/>
            <a:ext cx="914400" cy="914400"/>
          </a:xfrm>
          <a:prstGeom prst="rect">
            <a:avLst/>
          </a:prstGeom>
        </p:spPr>
      </p:pic>
      <p:sp>
        <p:nvSpPr>
          <p:cNvPr id="30" name="TextBox 29">
            <a:extLst>
              <a:ext uri="{FF2B5EF4-FFF2-40B4-BE49-F238E27FC236}">
                <a16:creationId xmlns:a16="http://schemas.microsoft.com/office/drawing/2014/main" id="{71EF2AF6-A24A-9C45-9A06-CA5BF838DAC7}"/>
              </a:ext>
            </a:extLst>
          </p:cNvPr>
          <p:cNvSpPr txBox="1"/>
          <p:nvPr/>
        </p:nvSpPr>
        <p:spPr>
          <a:xfrm>
            <a:off x="6058926" y="3142905"/>
            <a:ext cx="5815395" cy="954107"/>
          </a:xfrm>
          <a:prstGeom prst="rect">
            <a:avLst/>
          </a:prstGeom>
          <a:noFill/>
        </p:spPr>
        <p:txBody>
          <a:bodyPr wrap="square" rtlCol="0">
            <a:spAutoFit/>
          </a:bodyPr>
          <a:lstStyle/>
          <a:p>
            <a:pPr algn="ctr"/>
            <a:r>
              <a:rPr lang="en-US" sz="2800" dirty="0">
                <a:solidFill>
                  <a:schemeClr val="tx2">
                    <a:lumMod val="50000"/>
                  </a:schemeClr>
                </a:solidFill>
                <a:latin typeface="Arial" panose="020B0604020202020204" pitchFamily="34" charset="0"/>
                <a:cs typeface="Arial" panose="020B0604020202020204" pitchFamily="34" charset="0"/>
              </a:rPr>
              <a:t>If you get “too good” on estimating, you might stop doing it.</a:t>
            </a:r>
          </a:p>
        </p:txBody>
      </p:sp>
    </p:spTree>
    <p:extLst>
      <p:ext uri="{BB962C8B-B14F-4D97-AF65-F5344CB8AC3E}">
        <p14:creationId xmlns:p14="http://schemas.microsoft.com/office/powerpoint/2010/main" val="36110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DEF53C2C-17F5-F24D-99AF-A37141CC1E40}"/>
              </a:ext>
            </a:extLst>
          </p:cNvPr>
          <p:cNvSpPr txBox="1"/>
          <p:nvPr/>
        </p:nvSpPr>
        <p:spPr>
          <a:xfrm>
            <a:off x="317158" y="719212"/>
            <a:ext cx="12192000" cy="830997"/>
          </a:xfrm>
          <a:prstGeom prst="rect">
            <a:avLst/>
          </a:prstGeom>
          <a:noFill/>
        </p:spPr>
        <p:txBody>
          <a:bodyPr wrap="square" rtlCol="0">
            <a:spAutoFit/>
          </a:bodyPr>
          <a:lstStyle/>
          <a:p>
            <a:r>
              <a:rPr lang="en-US" sz="4800" spc="-300" dirty="0">
                <a:solidFill>
                  <a:schemeClr val="accent1"/>
                </a:solidFill>
                <a:latin typeface="Arial" panose="020B0604020202020204" pitchFamily="34" charset="0"/>
                <a:cs typeface="Arial" panose="020B0604020202020204" pitchFamily="34" charset="0"/>
              </a:rPr>
              <a:t>Story Counting</a:t>
            </a:r>
          </a:p>
        </p:txBody>
      </p:sp>
      <p:sp>
        <p:nvSpPr>
          <p:cNvPr id="62" name="Rectangle 61">
            <a:extLst>
              <a:ext uri="{FF2B5EF4-FFF2-40B4-BE49-F238E27FC236}">
                <a16:creationId xmlns:a16="http://schemas.microsoft.com/office/drawing/2014/main" id="{BAA91891-BE10-A34D-86E6-D2087443263B}"/>
              </a:ext>
            </a:extLst>
          </p:cNvPr>
          <p:cNvSpPr/>
          <p:nvPr/>
        </p:nvSpPr>
        <p:spPr>
          <a:xfrm>
            <a:off x="0" y="4871014"/>
            <a:ext cx="12192000" cy="188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633C61B9-35E6-4945-BB7F-5A6F39A3A40E}"/>
              </a:ext>
            </a:extLst>
          </p:cNvPr>
          <p:cNvCxnSpPr/>
          <p:nvPr/>
        </p:nvCxnSpPr>
        <p:spPr>
          <a:xfrm>
            <a:off x="4064000"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65C25B-6F2A-0B4C-BC7E-C01986216B5A}"/>
              </a:ext>
            </a:extLst>
          </p:cNvPr>
          <p:cNvCxnSpPr/>
          <p:nvPr/>
        </p:nvCxnSpPr>
        <p:spPr>
          <a:xfrm>
            <a:off x="8113484"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7" name="Rectangle 66">
            <a:extLst>
              <a:ext uri="{FF2B5EF4-FFF2-40B4-BE49-F238E27FC236}">
                <a16:creationId xmlns:a16="http://schemas.microsoft.com/office/drawing/2014/main" id="{3DB20514-E43B-284B-9CC5-00BC9E718F12}"/>
              </a:ext>
            </a:extLst>
          </p:cNvPr>
          <p:cNvSpPr/>
          <p:nvPr/>
        </p:nvSpPr>
        <p:spPr>
          <a:xfrm>
            <a:off x="5529940"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Still use estimated points as reference for prioritization</a:t>
            </a: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 name="Picture 8">
            <a:extLst>
              <a:ext uri="{FF2B5EF4-FFF2-40B4-BE49-F238E27FC236}">
                <a16:creationId xmlns:a16="http://schemas.microsoft.com/office/drawing/2014/main" id="{D2F59195-4C3F-DF43-93E0-BD90934A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231" y="429234"/>
            <a:ext cx="7280611" cy="4315566"/>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2364865"/>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027411"/>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3681350" y="2364865"/>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3681351" y="4027411"/>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8143750" y="2364865"/>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8143750" y="4027411"/>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350887" y="2805166"/>
            <a:ext cx="2075357" cy="584775"/>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Revisit the purpose of estimation</a:t>
            </a:r>
            <a:endParaRPr lang="en-US" sz="1600" dirty="0">
              <a:solidFill>
                <a:schemeClr val="bg1"/>
              </a:solidFill>
            </a:endParaRPr>
          </a:p>
        </p:txBody>
      </p:sp>
      <p:sp>
        <p:nvSpPr>
          <p:cNvPr id="17" name="Freeform 6"/>
          <p:cNvSpPr>
            <a:spLocks noEditPoints="1"/>
          </p:cNvSpPr>
          <p:nvPr/>
        </p:nvSpPr>
        <p:spPr bwMode="auto">
          <a:xfrm>
            <a:off x="4167904"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p:nvPr/>
        </p:nvCxnSpPr>
        <p:spPr>
          <a:xfrm>
            <a:off x="5076093"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5210825" y="2632169"/>
            <a:ext cx="2727500" cy="830997"/>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Explore different ways to estimate and pick one that suits your team/product</a:t>
            </a:r>
            <a:endParaRPr lang="en-US" sz="1600" dirty="0">
              <a:solidFill>
                <a:schemeClr val="bg1"/>
              </a:solidFill>
            </a:endParaRPr>
          </a:p>
        </p:txBody>
      </p:sp>
      <p:cxnSp>
        <p:nvCxnSpPr>
          <p:cNvPr id="21" name="Straight Connector 20"/>
          <p:cNvCxnSpPr/>
          <p:nvPr/>
        </p:nvCxnSpPr>
        <p:spPr>
          <a:xfrm>
            <a:off x="1216155"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1227879"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5087817"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9538492"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9550215"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7" name="Group 9"/>
          <p:cNvGrpSpPr>
            <a:grpSpLocks noChangeAspect="1"/>
          </p:cNvGrpSpPr>
          <p:nvPr/>
        </p:nvGrpSpPr>
        <p:grpSpPr bwMode="auto">
          <a:xfrm>
            <a:off x="482342" y="2781541"/>
            <a:ext cx="364375" cy="794813"/>
            <a:chOff x="3660" y="1776"/>
            <a:chExt cx="1241" cy="2707"/>
          </a:xfrm>
          <a:solidFill>
            <a:schemeClr val="bg1"/>
          </a:solidFill>
        </p:grpSpPr>
        <p:sp>
          <p:nvSpPr>
            <p:cNvPr id="30" name="Freeform 11"/>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18"/>
          <p:cNvSpPr>
            <a:spLocks noEditPoints="1"/>
          </p:cNvSpPr>
          <p:nvPr/>
        </p:nvSpPr>
        <p:spPr bwMode="auto">
          <a:xfrm>
            <a:off x="384269"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368745" y="4080506"/>
            <a:ext cx="2230538"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 agile model, the estimation is not to track progress against a plan. Its to help define scope of a release</a:t>
            </a:r>
            <a:endParaRPr lang="en-US" sz="1600" dirty="0">
              <a:solidFill>
                <a:schemeClr val="bg1"/>
              </a:solidFill>
            </a:endParaRPr>
          </a:p>
        </p:txBody>
      </p:sp>
      <p:sp>
        <p:nvSpPr>
          <p:cNvPr id="39" name="Rectangle 38"/>
          <p:cNvSpPr/>
          <p:nvPr/>
        </p:nvSpPr>
        <p:spPr>
          <a:xfrm>
            <a:off x="9755641" y="2471532"/>
            <a:ext cx="2373891" cy="1323439"/>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that each team’s approach to estimation evolves as the product progresses or team matures</a:t>
            </a:r>
            <a:endParaRPr lang="en-US" sz="1600" dirty="0">
              <a:solidFill>
                <a:schemeClr val="bg1"/>
              </a:solidFill>
            </a:endParaRPr>
          </a:p>
        </p:txBody>
      </p:sp>
      <p:sp>
        <p:nvSpPr>
          <p:cNvPr id="40" name="Rectangle 39"/>
          <p:cNvSpPr/>
          <p:nvPr/>
        </p:nvSpPr>
        <p:spPr>
          <a:xfrm>
            <a:off x="9755640" y="4327642"/>
            <a:ext cx="2373892"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velocity is as important as understand the size of the story</a:t>
            </a:r>
            <a:endParaRPr lang="en-US" sz="1600" dirty="0">
              <a:solidFill>
                <a:schemeClr val="bg1"/>
              </a:solidFill>
            </a:endParaRPr>
          </a:p>
        </p:txBody>
      </p:sp>
      <p:sp>
        <p:nvSpPr>
          <p:cNvPr id="45" name="Freeform 23"/>
          <p:cNvSpPr>
            <a:spLocks noEditPoints="1"/>
          </p:cNvSpPr>
          <p:nvPr/>
        </p:nvSpPr>
        <p:spPr bwMode="auto">
          <a:xfrm>
            <a:off x="4241467"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p:cNvSpPr/>
          <p:nvPr/>
        </p:nvSpPr>
        <p:spPr>
          <a:xfrm>
            <a:off x="5293241" y="4154648"/>
            <a:ext cx="2768440"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As important as the estimation is the conversation and understanding it generates</a:t>
            </a:r>
            <a:endParaRPr lang="en-US" sz="1600" dirty="0">
              <a:solidFill>
                <a:schemeClr val="bg1"/>
              </a:solidFill>
            </a:endParaRPr>
          </a:p>
        </p:txBody>
      </p:sp>
      <p:grpSp>
        <p:nvGrpSpPr>
          <p:cNvPr id="48" name="Group 26"/>
          <p:cNvGrpSpPr>
            <a:grpSpLocks noChangeAspect="1"/>
          </p:cNvGrpSpPr>
          <p:nvPr/>
        </p:nvGrpSpPr>
        <p:grpSpPr bwMode="auto">
          <a:xfrm>
            <a:off x="8562081" y="2810679"/>
            <a:ext cx="721305" cy="646090"/>
            <a:chOff x="3648" y="1995"/>
            <a:chExt cx="2455" cy="2199"/>
          </a:xfrm>
          <a:solidFill>
            <a:schemeClr val="bg1"/>
          </a:solidFill>
        </p:grpSpPr>
        <p:sp>
          <p:nvSpPr>
            <p:cNvPr id="51" name="Freeform 28"/>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34"/>
          <p:cNvSpPr>
            <a:spLocks noEditPoints="1"/>
          </p:cNvSpPr>
          <p:nvPr/>
        </p:nvSpPr>
        <p:spPr bwMode="auto">
          <a:xfrm>
            <a:off x="8544826"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
        <p:nvSpPr>
          <p:cNvPr id="7" name="@YourTwitterHandle">
            <a:extLst>
              <a:ext uri="{FF2B5EF4-FFF2-40B4-BE49-F238E27FC236}">
                <a16:creationId xmlns:a16="http://schemas.microsoft.com/office/drawing/2014/main" id="{95719E2A-16FB-5748-8E77-A8FBDAECCE90}"/>
              </a:ext>
            </a:extLst>
          </p:cNvPr>
          <p:cNvSpPr txBox="1"/>
          <p:nvPr/>
        </p:nvSpPr>
        <p:spPr>
          <a:xfrm>
            <a:off x="2380391" y="6136604"/>
            <a:ext cx="2172326"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tx2">
                    <a:lumMod val="50000"/>
                  </a:schemeClr>
                </a:solidFill>
              </a:rPr>
              <a:t>@</a:t>
            </a:r>
            <a:r>
              <a:rPr lang="en-US" sz="2100" dirty="0" err="1">
                <a:solidFill>
                  <a:schemeClr val="tx2">
                    <a:lumMod val="50000"/>
                  </a:schemeClr>
                </a:solidFill>
              </a:rPr>
              <a:t>mattos_leonardo</a:t>
            </a:r>
            <a:endParaRPr sz="2100" dirty="0">
              <a:solidFill>
                <a:schemeClr val="tx2">
                  <a:lumMod val="50000"/>
                </a:schemeClr>
              </a:solidFill>
            </a:endParaRPr>
          </a:p>
        </p:txBody>
      </p:sp>
      <p:sp>
        <p:nvSpPr>
          <p:cNvPr id="8" name="yourname@email.com">
            <a:extLst>
              <a:ext uri="{FF2B5EF4-FFF2-40B4-BE49-F238E27FC236}">
                <a16:creationId xmlns:a16="http://schemas.microsoft.com/office/drawing/2014/main" id="{CF6978B8-E849-E44A-8F45-F0086752B926}"/>
              </a:ext>
            </a:extLst>
          </p:cNvPr>
          <p:cNvSpPr txBox="1"/>
          <p:nvPr/>
        </p:nvSpPr>
        <p:spPr>
          <a:xfrm>
            <a:off x="5983222" y="6136604"/>
            <a:ext cx="3287375"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tx2">
                    <a:lumMod val="50000"/>
                  </a:schemeClr>
                </a:solidFill>
              </a:rPr>
              <a:t>Leonardo.mattos@gmail.com</a:t>
            </a:r>
            <a:endParaRPr sz="2100" dirty="0">
              <a:solidFill>
                <a:schemeClr val="tx2">
                  <a:lumMod val="50000"/>
                </a:schemeClr>
              </a:solidFill>
            </a:endParaRPr>
          </a:p>
        </p:txBody>
      </p:sp>
      <p:pic>
        <p:nvPicPr>
          <p:cNvPr id="9" name="Picture 8">
            <a:extLst>
              <a:ext uri="{FF2B5EF4-FFF2-40B4-BE49-F238E27FC236}">
                <a16:creationId xmlns:a16="http://schemas.microsoft.com/office/drawing/2014/main" id="{74889446-19F2-8440-8958-AB80E92B03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81379" y="6178584"/>
            <a:ext cx="359541" cy="293026"/>
          </a:xfrm>
          <a:prstGeom prst="rect">
            <a:avLst/>
          </a:prstGeom>
        </p:spPr>
      </p:pic>
      <p:pic>
        <p:nvPicPr>
          <p:cNvPr id="10" name="Picture 9">
            <a:extLst>
              <a:ext uri="{FF2B5EF4-FFF2-40B4-BE49-F238E27FC236}">
                <a16:creationId xmlns:a16="http://schemas.microsoft.com/office/drawing/2014/main" id="{3F1D9AD4-1919-DD4D-ABAB-3AF49E2DF87E}"/>
              </a:ext>
            </a:extLst>
          </p:cNvPr>
          <p:cNvPicPr>
            <a:picLocks noChangeAspect="1"/>
          </p:cNvPicPr>
          <p:nvPr/>
        </p:nvPicPr>
        <p:blipFill>
          <a:blip r:embed="rId4"/>
          <a:stretch>
            <a:fillRect/>
          </a:stretch>
        </p:blipFill>
        <p:spPr>
          <a:xfrm>
            <a:off x="5551953" y="6231948"/>
            <a:ext cx="339305" cy="244615"/>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0498"/>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grpSp>
        <p:nvGrpSpPr>
          <p:cNvPr id="8" name="Group 7">
            <a:extLst>
              <a:ext uri="{FF2B5EF4-FFF2-40B4-BE49-F238E27FC236}">
                <a16:creationId xmlns:a16="http://schemas.microsoft.com/office/drawing/2014/main" id="{514C0B54-F6A5-164C-858C-C3EFA1D40C28}"/>
              </a:ext>
            </a:extLst>
          </p:cNvPr>
          <p:cNvGrpSpPr/>
          <p:nvPr/>
        </p:nvGrpSpPr>
        <p:grpSpPr>
          <a:xfrm>
            <a:off x="3556355" y="829543"/>
            <a:ext cx="4045435" cy="3017296"/>
            <a:chOff x="5014453" y="1286064"/>
            <a:chExt cx="4045435" cy="3017296"/>
          </a:xfrm>
        </p:grpSpPr>
        <p:grpSp>
          <p:nvGrpSpPr>
            <p:cNvPr id="9" name="Group 8">
              <a:extLst>
                <a:ext uri="{FF2B5EF4-FFF2-40B4-BE49-F238E27FC236}">
                  <a16:creationId xmlns:a16="http://schemas.microsoft.com/office/drawing/2014/main" id="{21268216-6064-E64D-89B6-FB950CE911B7}"/>
                </a:ext>
              </a:extLst>
            </p:cNvPr>
            <p:cNvGrpSpPr/>
            <p:nvPr/>
          </p:nvGrpSpPr>
          <p:grpSpPr>
            <a:xfrm>
              <a:off x="5014453" y="3428999"/>
              <a:ext cx="4045435" cy="874361"/>
              <a:chOff x="4168474" y="3874286"/>
              <a:chExt cx="4045435" cy="874361"/>
            </a:xfrm>
          </p:grpSpPr>
          <p:sp>
            <p:nvSpPr>
              <p:cNvPr id="12" name="TextBox 11">
                <a:extLst>
                  <a:ext uri="{FF2B5EF4-FFF2-40B4-BE49-F238E27FC236}">
                    <a16:creationId xmlns:a16="http://schemas.microsoft.com/office/drawing/2014/main" id="{9F477BF3-1F29-A44A-B3B1-59913DE16E65}"/>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12985D73-DFE3-4A48-B145-B7B0DA354E8F}"/>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10" name="Picture 9" descr="A person smiling for the camera&#10;&#10;Description automatically generated">
              <a:extLst>
                <a:ext uri="{FF2B5EF4-FFF2-40B4-BE49-F238E27FC236}">
                  <a16:creationId xmlns:a16="http://schemas.microsoft.com/office/drawing/2014/main" id="{C8F76D40-E57C-D941-AA66-E0C3B94EB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14" name="Group 13">
            <a:extLst>
              <a:ext uri="{FF2B5EF4-FFF2-40B4-BE49-F238E27FC236}">
                <a16:creationId xmlns:a16="http://schemas.microsoft.com/office/drawing/2014/main" id="{5D6F2725-801C-7147-A9D3-F2DE141ECB23}"/>
              </a:ext>
            </a:extLst>
          </p:cNvPr>
          <p:cNvGrpSpPr/>
          <p:nvPr/>
        </p:nvGrpSpPr>
        <p:grpSpPr>
          <a:xfrm>
            <a:off x="2190945" y="3893949"/>
            <a:ext cx="7208412" cy="2049646"/>
            <a:chOff x="3649043" y="4350470"/>
            <a:chExt cx="7208412" cy="2049646"/>
          </a:xfrm>
        </p:grpSpPr>
        <p:sp>
          <p:nvSpPr>
            <p:cNvPr id="16" name="Rectangle 15">
              <a:extLst>
                <a:ext uri="{FF2B5EF4-FFF2-40B4-BE49-F238E27FC236}">
                  <a16:creationId xmlns:a16="http://schemas.microsoft.com/office/drawing/2014/main" id="{7B4504F0-5125-3B45-8E2A-42BA45A6D71B}"/>
                </a:ext>
              </a:extLst>
            </p:cNvPr>
            <p:cNvSpPr/>
            <p:nvPr/>
          </p:nvSpPr>
          <p:spPr>
            <a:xfrm>
              <a:off x="3649043" y="5459780"/>
              <a:ext cx="1824538"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Technical Coach</a:t>
              </a:r>
            </a:p>
          </p:txBody>
        </p:sp>
        <p:sp>
          <p:nvSpPr>
            <p:cNvPr id="17" name="Rectangle 16">
              <a:extLst>
                <a:ext uri="{FF2B5EF4-FFF2-40B4-BE49-F238E27FC236}">
                  <a16:creationId xmlns:a16="http://schemas.microsoft.com/office/drawing/2014/main" id="{9D1B61A7-0B4E-0D4D-9791-BDC8435C1177}"/>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19" name="Rectangle 18">
              <a:extLst>
                <a:ext uri="{FF2B5EF4-FFF2-40B4-BE49-F238E27FC236}">
                  <a16:creationId xmlns:a16="http://schemas.microsoft.com/office/drawing/2014/main" id="{DF1B9F4C-AFCC-C241-B5E6-8AD6A1D36478}"/>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20" name="Rectangle 19">
              <a:extLst>
                <a:ext uri="{FF2B5EF4-FFF2-40B4-BE49-F238E27FC236}">
                  <a16:creationId xmlns:a16="http://schemas.microsoft.com/office/drawing/2014/main" id="{4373BC70-E913-4041-8D5C-14F9F96E844B}"/>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sp>
          <p:nvSpPr>
            <p:cNvPr id="21" name="Rectangle 20">
              <a:extLst>
                <a:ext uri="{FF2B5EF4-FFF2-40B4-BE49-F238E27FC236}">
                  <a16:creationId xmlns:a16="http://schemas.microsoft.com/office/drawing/2014/main" id="{5D634B13-9D47-0A42-92DA-3ECE006629BE}"/>
                </a:ext>
              </a:extLst>
            </p:cNvPr>
            <p:cNvSpPr/>
            <p:nvPr/>
          </p:nvSpPr>
          <p:spPr>
            <a:xfrm>
              <a:off x="3725988" y="5927220"/>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22" name="Rectangle 21">
              <a:extLst>
                <a:ext uri="{FF2B5EF4-FFF2-40B4-BE49-F238E27FC236}">
                  <a16:creationId xmlns:a16="http://schemas.microsoft.com/office/drawing/2014/main" id="{033EA28E-DFDC-824C-8CF7-B44EC29A6C28}"/>
                </a:ext>
              </a:extLst>
            </p:cNvPr>
            <p:cNvSpPr/>
            <p:nvPr/>
          </p:nvSpPr>
          <p:spPr>
            <a:xfrm>
              <a:off x="5934465" y="5938451"/>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23" name="Rectangle 22">
              <a:extLst>
                <a:ext uri="{FF2B5EF4-FFF2-40B4-BE49-F238E27FC236}">
                  <a16:creationId xmlns:a16="http://schemas.microsoft.com/office/drawing/2014/main" id="{C465A33C-7EF2-4B4F-AA90-BB17BE2E3E97}"/>
                </a:ext>
              </a:extLst>
            </p:cNvPr>
            <p:cNvSpPr/>
            <p:nvPr/>
          </p:nvSpPr>
          <p:spPr>
            <a:xfrm>
              <a:off x="7564569" y="5938451"/>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U16</a:t>
              </a:r>
            </a:p>
          </p:txBody>
        </p:sp>
        <p:sp>
          <p:nvSpPr>
            <p:cNvPr id="24" name="Rectangle 23">
              <a:extLst>
                <a:ext uri="{FF2B5EF4-FFF2-40B4-BE49-F238E27FC236}">
                  <a16:creationId xmlns:a16="http://schemas.microsoft.com/office/drawing/2014/main" id="{163BFC40-0A55-484A-A013-C2ADF34B2389}"/>
                </a:ext>
              </a:extLst>
            </p:cNvPr>
            <p:cNvSpPr/>
            <p:nvPr/>
          </p:nvSpPr>
          <p:spPr>
            <a:xfrm>
              <a:off x="9425653" y="5885336"/>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25" name="Picture 24">
              <a:extLst>
                <a:ext uri="{FF2B5EF4-FFF2-40B4-BE49-F238E27FC236}">
                  <a16:creationId xmlns:a16="http://schemas.microsoft.com/office/drawing/2014/main" id="{5AC49C60-A275-1540-8894-74D3A2D1C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26" name="Picture 25">
              <a:extLst>
                <a:ext uri="{FF2B5EF4-FFF2-40B4-BE49-F238E27FC236}">
                  <a16:creationId xmlns:a16="http://schemas.microsoft.com/office/drawing/2014/main" id="{E84908C4-FEC0-D840-A396-7EACA9AA2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27" name="Picture 26">
              <a:extLst>
                <a:ext uri="{FF2B5EF4-FFF2-40B4-BE49-F238E27FC236}">
                  <a16:creationId xmlns:a16="http://schemas.microsoft.com/office/drawing/2014/main" id="{AF18756A-657B-F64B-93A5-15CE86C2B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28" name="Picture 27">
              <a:extLst>
                <a:ext uri="{FF2B5EF4-FFF2-40B4-BE49-F238E27FC236}">
                  <a16:creationId xmlns:a16="http://schemas.microsoft.com/office/drawing/2014/main" id="{A27BA6A9-F610-2140-9313-FE79D8B36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
        <p:nvSpPr>
          <p:cNvPr id="29" name="Rectangle 28">
            <a:extLst>
              <a:ext uri="{FF2B5EF4-FFF2-40B4-BE49-F238E27FC236}">
                <a16:creationId xmlns:a16="http://schemas.microsoft.com/office/drawing/2014/main" id="{313BE10F-7D3C-914C-848F-C734B368E629}"/>
              </a:ext>
            </a:extLst>
          </p:cNvPr>
          <p:cNvSpPr/>
          <p:nvPr/>
        </p:nvSpPr>
        <p:spPr>
          <a:xfrm>
            <a:off x="2267890" y="5412121"/>
            <a:ext cx="167065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IT Services </a:t>
            </a:r>
          </a:p>
          <a:p>
            <a:pPr algn="ctr"/>
            <a:r>
              <a:rPr lang="en-US" sz="1200" dirty="0">
                <a:latin typeface="Century Gothic" panose="020B0502020202020204" pitchFamily="34" charset="0"/>
                <a:cs typeface="Arial" panose="020B0604020202020204" pitchFamily="34" charset="0"/>
              </a:rPr>
              <a:t>Principal Consultant</a:t>
            </a:r>
          </a:p>
        </p:txBody>
      </p:sp>
      <p:sp>
        <p:nvSpPr>
          <p:cNvPr id="30" name="Rectangle 29">
            <a:extLst>
              <a:ext uri="{FF2B5EF4-FFF2-40B4-BE49-F238E27FC236}">
                <a16:creationId xmlns:a16="http://schemas.microsoft.com/office/drawing/2014/main" id="{509AE0E8-E78B-6B41-A1E0-673B5A43ED89}"/>
              </a:ext>
            </a:extLst>
          </p:cNvPr>
          <p:cNvSpPr/>
          <p:nvPr/>
        </p:nvSpPr>
        <p:spPr>
          <a:xfrm>
            <a:off x="4476367" y="5423352"/>
            <a:ext cx="121219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20+ years </a:t>
            </a:r>
          </a:p>
          <a:p>
            <a:pPr algn="ctr"/>
            <a:r>
              <a:rPr lang="en-US" sz="1200" dirty="0">
                <a:latin typeface="Century Gothic" panose="020B0502020202020204" pitchFamily="34" charset="0"/>
                <a:cs typeface="Arial" panose="020B0604020202020204" pitchFamily="34" charset="0"/>
              </a:rPr>
              <a:t>In the industry</a:t>
            </a:r>
          </a:p>
        </p:txBody>
      </p:sp>
      <p:sp>
        <p:nvSpPr>
          <p:cNvPr id="31" name="Rectangle 30">
            <a:extLst>
              <a:ext uri="{FF2B5EF4-FFF2-40B4-BE49-F238E27FC236}">
                <a16:creationId xmlns:a16="http://schemas.microsoft.com/office/drawing/2014/main" id="{DCFAEABA-ED78-C648-959F-4CF03C582B4E}"/>
              </a:ext>
            </a:extLst>
          </p:cNvPr>
          <p:cNvSpPr/>
          <p:nvPr/>
        </p:nvSpPr>
        <p:spPr>
          <a:xfrm>
            <a:off x="6106471" y="5423352"/>
            <a:ext cx="1398139"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Licensed for kids</a:t>
            </a:r>
          </a:p>
          <a:p>
            <a:pPr algn="ctr"/>
            <a:r>
              <a:rPr lang="en-US" sz="1200" dirty="0">
                <a:latin typeface="Century Gothic" panose="020B0502020202020204" pitchFamily="34" charset="0"/>
                <a:cs typeface="Arial" panose="020B0604020202020204" pitchFamily="34" charset="0"/>
              </a:rPr>
              <a:t>U10 - U16</a:t>
            </a:r>
          </a:p>
        </p:txBody>
      </p:sp>
      <p:sp>
        <p:nvSpPr>
          <p:cNvPr id="32" name="Rectangle 31">
            <a:extLst>
              <a:ext uri="{FF2B5EF4-FFF2-40B4-BE49-F238E27FC236}">
                <a16:creationId xmlns:a16="http://schemas.microsoft.com/office/drawing/2014/main" id="{E4EA5C0C-B6E4-B64F-8109-3240BF357593}"/>
              </a:ext>
            </a:extLst>
          </p:cNvPr>
          <p:cNvSpPr/>
          <p:nvPr/>
        </p:nvSpPr>
        <p:spPr>
          <a:xfrm>
            <a:off x="7967555" y="5370237"/>
            <a:ext cx="1431802"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Meyers Briggs </a:t>
            </a:r>
          </a:p>
          <a:p>
            <a:pPr algn="ctr"/>
            <a:r>
              <a:rPr lang="en-US" sz="1200" dirty="0">
                <a:latin typeface="Century Gothic" panose="020B0502020202020204" pitchFamily="34" charset="0"/>
                <a:cs typeface="Arial" panose="020B0604020202020204" pitchFamily="34" charset="0"/>
              </a:rPr>
              <a:t>abbreviated test</a:t>
            </a:r>
          </a:p>
        </p:txBody>
      </p:sp>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Story estimation</a:t>
            </a:r>
          </a:p>
        </p:txBody>
      </p:sp>
      <p:sp>
        <p:nvSpPr>
          <p:cNvPr id="8" name="TextBox 7"/>
          <p:cNvSpPr txBox="1"/>
          <p:nvPr/>
        </p:nvSpPr>
        <p:spPr>
          <a:xfrm>
            <a:off x="1232451" y="4667640"/>
            <a:ext cx="9611139"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p:txBody>
      </p:sp>
      <p:pic>
        <p:nvPicPr>
          <p:cNvPr id="17" name="Picture 16">
            <a:extLst>
              <a:ext uri="{FF2B5EF4-FFF2-40B4-BE49-F238E27FC236}">
                <a16:creationId xmlns:a16="http://schemas.microsoft.com/office/drawing/2014/main" id="{E12E318F-CE8F-7B47-A14A-5B7F9E784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48" y="2007520"/>
            <a:ext cx="7184006" cy="2204992"/>
          </a:xfrm>
          <a:prstGeom prst="rect">
            <a:avLst/>
          </a:prstGeom>
        </p:spPr>
      </p:pic>
    </p:spTree>
    <p:extLst>
      <p:ext uri="{BB962C8B-B14F-4D97-AF65-F5344CB8AC3E}">
        <p14:creationId xmlns:p14="http://schemas.microsoft.com/office/powerpoint/2010/main" val="37746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grpSp>
        <p:nvGrpSpPr>
          <p:cNvPr id="37" name="Group 36">
            <a:extLst>
              <a:ext uri="{FF2B5EF4-FFF2-40B4-BE49-F238E27FC236}">
                <a16:creationId xmlns:a16="http://schemas.microsoft.com/office/drawing/2014/main" id="{B6E9BE73-5AFB-1946-BA7C-A56C8CC1FA49}"/>
              </a:ext>
            </a:extLst>
          </p:cNvPr>
          <p:cNvGrpSpPr/>
          <p:nvPr/>
        </p:nvGrpSpPr>
        <p:grpSpPr>
          <a:xfrm>
            <a:off x="5059825" y="3151981"/>
            <a:ext cx="1863970" cy="1852246"/>
            <a:chOff x="5059825" y="3151981"/>
            <a:chExt cx="1863970" cy="1852246"/>
          </a:xfrm>
        </p:grpSpPr>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FCD1DA-374D-C640-BF18-72A7E8C18D12}"/>
                </a:ext>
              </a:extLst>
            </p:cNvPr>
            <p:cNvSpPr/>
            <p:nvPr/>
          </p:nvSpPr>
          <p:spPr>
            <a:xfrm>
              <a:off x="5282425" y="4083933"/>
              <a:ext cx="151382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Coordination</a:t>
              </a:r>
              <a:endParaRPr lang="en-US" dirty="0">
                <a:solidFill>
                  <a:schemeClr val="bg1"/>
                </a:solidFill>
              </a:endParaRPr>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DB4BAE65-2A48-E34B-887C-F9B9E8E1E1E8}"/>
              </a:ext>
            </a:extLst>
          </p:cNvPr>
          <p:cNvSpPr/>
          <p:nvPr/>
        </p:nvSpPr>
        <p:spPr>
          <a:xfrm>
            <a:off x="7413000" y="3401760"/>
            <a:ext cx="3678157" cy="1815882"/>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Estimation is valuable when it helps you </a:t>
            </a:r>
            <a:r>
              <a:rPr lang="en-US" sz="2800" b="1" dirty="0">
                <a:solidFill>
                  <a:schemeClr val="accent3">
                    <a:lumMod val="50000"/>
                  </a:schemeClr>
                </a:solidFill>
                <a:latin typeface="Arial" panose="020B0604020202020204" pitchFamily="34" charset="0"/>
                <a:cs typeface="Arial" panose="020B0604020202020204" pitchFamily="34" charset="0"/>
              </a:rPr>
              <a:t>make a significant decision</a:t>
            </a:r>
            <a:endParaRPr lang="en-US" sz="2800" b="1" dirty="0">
              <a:solidFill>
                <a:schemeClr val="accent3">
                  <a:lumMod val="50000"/>
                </a:schemeClr>
              </a:solidFill>
            </a:endParaRPr>
          </a:p>
        </p:txBody>
      </p:sp>
      <p:sp>
        <p:nvSpPr>
          <p:cNvPr id="27" name="Rectangle 26">
            <a:extLst>
              <a:ext uri="{FF2B5EF4-FFF2-40B4-BE49-F238E27FC236}">
                <a16:creationId xmlns:a16="http://schemas.microsoft.com/office/drawing/2014/main" id="{164B3DC3-2F76-044C-92BA-4FFBCF4BD168}"/>
              </a:ext>
            </a:extLst>
          </p:cNvPr>
          <p:cNvSpPr/>
          <p:nvPr/>
        </p:nvSpPr>
        <p:spPr>
          <a:xfrm>
            <a:off x="-6025" y="5641510"/>
            <a:ext cx="3678157"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 As baseline to help assess changes</a:t>
            </a:r>
            <a:endParaRPr lang="en-US" sz="1400" dirty="0"/>
          </a:p>
        </p:txBody>
      </p:sp>
      <p:grpSp>
        <p:nvGrpSpPr>
          <p:cNvPr id="35" name="Group 34">
            <a:extLst>
              <a:ext uri="{FF2B5EF4-FFF2-40B4-BE49-F238E27FC236}">
                <a16:creationId xmlns:a16="http://schemas.microsoft.com/office/drawing/2014/main" id="{CA930988-0C99-8245-A2B1-F4F2A5680AE3}"/>
              </a:ext>
            </a:extLst>
          </p:cNvPr>
          <p:cNvGrpSpPr/>
          <p:nvPr/>
        </p:nvGrpSpPr>
        <p:grpSpPr>
          <a:xfrm>
            <a:off x="3208214" y="1981204"/>
            <a:ext cx="2373923" cy="2473568"/>
            <a:chOff x="3208214" y="1981204"/>
            <a:chExt cx="2373923" cy="2473568"/>
          </a:xfrm>
        </p:grpSpPr>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B9F42D-3B76-4D4E-88D6-40B458DF1820}"/>
                </a:ext>
              </a:extLst>
            </p:cNvPr>
            <p:cNvSpPr/>
            <p:nvPr/>
          </p:nvSpPr>
          <p:spPr>
            <a:xfrm>
              <a:off x="3606314" y="3229295"/>
              <a:ext cx="1677874" cy="400110"/>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Plan acting *</a:t>
              </a:r>
              <a:endParaRPr lang="en-US" sz="2000" dirty="0">
                <a:solidFill>
                  <a:schemeClr val="bg1"/>
                </a:solidFill>
              </a:endParaRPr>
            </a:p>
          </p:txBody>
        </p:sp>
        <p:pic>
          <p:nvPicPr>
            <p:cNvPr id="5" name="Graphic 4" descr="Map with pin">
              <a:extLst>
                <a:ext uri="{FF2B5EF4-FFF2-40B4-BE49-F238E27FC236}">
                  <a16:creationId xmlns:a16="http://schemas.microsoft.com/office/drawing/2014/main" id="{11D4C595-E022-5D42-95D1-15867EB86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7917" y="2351062"/>
              <a:ext cx="914400" cy="914400"/>
            </a:xfrm>
            <a:prstGeom prst="rect">
              <a:avLst/>
            </a:prstGeom>
          </p:spPr>
        </p:pic>
      </p:grpSp>
      <p:grpSp>
        <p:nvGrpSpPr>
          <p:cNvPr id="34" name="Group 33">
            <a:extLst>
              <a:ext uri="{FF2B5EF4-FFF2-40B4-BE49-F238E27FC236}">
                <a16:creationId xmlns:a16="http://schemas.microsoft.com/office/drawing/2014/main" id="{6BB6A673-9321-B646-8270-F02BD71C5338}"/>
              </a:ext>
            </a:extLst>
          </p:cNvPr>
          <p:cNvGrpSpPr/>
          <p:nvPr/>
        </p:nvGrpSpPr>
        <p:grpSpPr>
          <a:xfrm>
            <a:off x="488461" y="2180492"/>
            <a:ext cx="3094893" cy="3036277"/>
            <a:chOff x="488461" y="2180492"/>
            <a:chExt cx="3094893" cy="3036277"/>
          </a:xfrm>
        </p:grpSpPr>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1200329"/>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Transparency on decision making</a:t>
              </a:r>
              <a:endParaRPr lang="en-US" sz="2400" dirty="0">
                <a:solidFill>
                  <a:schemeClr val="bg1"/>
                </a:solidFill>
              </a:endParaRPr>
            </a:p>
          </p:txBody>
        </p:sp>
        <p:pic>
          <p:nvPicPr>
            <p:cNvPr id="29" name="Graphic 28" descr="Brain in head">
              <a:extLst>
                <a:ext uri="{FF2B5EF4-FFF2-40B4-BE49-F238E27FC236}">
                  <a16:creationId xmlns:a16="http://schemas.microsoft.com/office/drawing/2014/main" id="{A03EAD6F-EB9D-9C44-809C-98B3700EA8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2012" y="2655102"/>
              <a:ext cx="914400" cy="914400"/>
            </a:xfrm>
            <a:prstGeom prst="rect">
              <a:avLst/>
            </a:prstGeom>
          </p:spPr>
        </p:pic>
      </p:grpSp>
      <p:grpSp>
        <p:nvGrpSpPr>
          <p:cNvPr id="36" name="Group 35">
            <a:extLst>
              <a:ext uri="{FF2B5EF4-FFF2-40B4-BE49-F238E27FC236}">
                <a16:creationId xmlns:a16="http://schemas.microsoft.com/office/drawing/2014/main" id="{6EC0C8B0-348D-AB49-B7A8-EBD875CC8B62}"/>
              </a:ext>
            </a:extLst>
          </p:cNvPr>
          <p:cNvGrpSpPr/>
          <p:nvPr/>
        </p:nvGrpSpPr>
        <p:grpSpPr>
          <a:xfrm>
            <a:off x="3130052" y="3755197"/>
            <a:ext cx="2332892" cy="2344615"/>
            <a:chOff x="3130052" y="3755197"/>
            <a:chExt cx="2332892" cy="2344615"/>
          </a:xfrm>
        </p:grpSpPr>
        <p:sp>
          <p:nvSpPr>
            <p:cNvPr id="7" name="Oval 6">
              <a:extLst>
                <a:ext uri="{FF2B5EF4-FFF2-40B4-BE49-F238E27FC236}">
                  <a16:creationId xmlns:a16="http://schemas.microsoft.com/office/drawing/2014/main" id="{80E87D89-D272-2149-899B-98318016C6C7}"/>
                </a:ext>
              </a:extLst>
            </p:cNvPr>
            <p:cNvSpPr/>
            <p:nvPr/>
          </p:nvSpPr>
          <p:spPr>
            <a:xfrm>
              <a:off x="3130052" y="3755197"/>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61E91F8-BDC8-4A4E-99F3-D941C364D3DE}"/>
                </a:ext>
              </a:extLst>
            </p:cNvPr>
            <p:cNvSpPr/>
            <p:nvPr/>
          </p:nvSpPr>
          <p:spPr>
            <a:xfrm>
              <a:off x="3411406" y="4962503"/>
              <a:ext cx="164997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Allocation of resources</a:t>
              </a:r>
              <a:endParaRPr lang="en-US" sz="2000" dirty="0">
                <a:solidFill>
                  <a:schemeClr val="bg1"/>
                </a:solidFill>
              </a:endParaRPr>
            </a:p>
          </p:txBody>
        </p:sp>
        <p:pic>
          <p:nvPicPr>
            <p:cNvPr id="33" name="Graphic 32" descr="Users">
              <a:extLst>
                <a:ext uri="{FF2B5EF4-FFF2-40B4-BE49-F238E27FC236}">
                  <a16:creationId xmlns:a16="http://schemas.microsoft.com/office/drawing/2014/main" id="{5120FD68-0EBB-504E-B7EA-CD1649ED79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73243" y="4167029"/>
              <a:ext cx="914400" cy="914400"/>
            </a:xfrm>
            <a:prstGeom prst="rect">
              <a:avLst/>
            </a:prstGeom>
          </p:spPr>
        </p:pic>
      </p:gr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extBox 7"/>
          <p:cNvSpPr txBox="1"/>
          <p:nvPr/>
        </p:nvSpPr>
        <p:spPr>
          <a:xfrm>
            <a:off x="1034743" y="1803778"/>
            <a:ext cx="4163797" cy="3785652"/>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a:t>What are the decision you think estimation can help with on your space?</a:t>
            </a:r>
          </a:p>
        </p:txBody>
      </p:sp>
      <p:pic>
        <p:nvPicPr>
          <p:cNvPr id="5" name="Picture 4" descr="November | 2009 | Stylish Corpse">
            <a:extLst>
              <a:ext uri="{FF2B5EF4-FFF2-40B4-BE49-F238E27FC236}">
                <a16:creationId xmlns:a16="http://schemas.microsoft.com/office/drawing/2014/main" id="{89EA4FF5-EEF9-194D-A479-CED79C1489C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82197" y="2216752"/>
            <a:ext cx="4996560" cy="3372678"/>
          </a:xfrm>
          <a:prstGeom prst="rect">
            <a:avLst/>
          </a:prstGeom>
        </p:spPr>
      </p:pic>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47797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Estimation on Agile</a:t>
            </a:r>
          </a:p>
        </p:txBody>
      </p:sp>
      <p:sp>
        <p:nvSpPr>
          <p:cNvPr id="8" name="TextBox 7"/>
          <p:cNvSpPr txBox="1"/>
          <p:nvPr/>
        </p:nvSpPr>
        <p:spPr>
          <a:xfrm>
            <a:off x="518985" y="1545565"/>
            <a:ext cx="6125656" cy="4524315"/>
          </a:xfrm>
          <a:prstGeom prst="rect">
            <a:avLst/>
          </a:prstGeom>
          <a:noFill/>
        </p:spPr>
        <p:txBody>
          <a:bodyPr wrap="square" rtlCol="0">
            <a:spAutoFit/>
          </a:bodyPr>
          <a:lstStyle/>
          <a:p>
            <a:pPr algn="ctr"/>
            <a:r>
              <a:rPr lang="en-US" sz="2400" dirty="0">
                <a:solidFill>
                  <a:schemeClr val="tx2">
                    <a:lumMod val="50000"/>
                  </a:schemeClr>
                </a:solidFill>
                <a:latin typeface="Arial" panose="020B0604020202020204" pitchFamily="34" charset="0"/>
                <a:cs typeface="Arial" panose="020B0604020202020204" pitchFamily="34" charset="0"/>
              </a:rPr>
              <a:t>Estimation is hard. For software developers, its among the </a:t>
            </a:r>
            <a:r>
              <a:rPr lang="en-US" sz="2400" b="1" dirty="0">
                <a:solidFill>
                  <a:schemeClr val="tx2">
                    <a:lumMod val="50000"/>
                  </a:schemeClr>
                </a:solidFill>
                <a:latin typeface="Arial" panose="020B0604020202020204" pitchFamily="34" charset="0"/>
                <a:cs typeface="Arial" panose="020B0604020202020204" pitchFamily="34" charset="0"/>
              </a:rPr>
              <a:t>most difficult – if not the most difficult – aspects of the job. </a:t>
            </a:r>
            <a:r>
              <a:rPr lang="en-US" sz="2400" dirty="0">
                <a:solidFill>
                  <a:schemeClr val="tx2">
                    <a:lumMod val="50000"/>
                  </a:schemeClr>
                </a:solidFill>
                <a:latin typeface="Arial" panose="020B0604020202020204" pitchFamily="34" charset="0"/>
                <a:cs typeface="Arial" panose="020B0604020202020204" pitchFamily="34" charset="0"/>
              </a:rPr>
              <a:t>It must take into account a </a:t>
            </a:r>
            <a:r>
              <a:rPr lang="en-US" sz="2400" b="1" dirty="0">
                <a:solidFill>
                  <a:schemeClr val="tx2">
                    <a:lumMod val="50000"/>
                  </a:schemeClr>
                </a:solidFill>
                <a:latin typeface="Arial" panose="020B0604020202020204" pitchFamily="34" charset="0"/>
                <a:cs typeface="Arial" panose="020B0604020202020204" pitchFamily="34" charset="0"/>
              </a:rPr>
              <a:t>slew of factors that help product owners make decisions </a:t>
            </a:r>
            <a:r>
              <a:rPr lang="en-US" sz="2400" dirty="0">
                <a:solidFill>
                  <a:schemeClr val="tx2">
                    <a:lumMod val="50000"/>
                  </a:schemeClr>
                </a:solidFill>
                <a:latin typeface="Arial" panose="020B0604020202020204" pitchFamily="34" charset="0"/>
                <a:cs typeface="Arial" panose="020B0604020202020204" pitchFamily="34" charset="0"/>
              </a:rPr>
              <a:t>that affect the entire team – and the business. With all that at stake, it’s no wonder everyone from developers to upper management is prone to getting their undies in a bunch about it. But that’s a mistake. </a:t>
            </a:r>
            <a:r>
              <a:rPr lang="en-US" sz="2400" b="1" dirty="0">
                <a:solidFill>
                  <a:schemeClr val="tx2">
                    <a:lumMod val="50000"/>
                  </a:schemeClr>
                </a:solidFill>
                <a:latin typeface="Arial" panose="020B0604020202020204" pitchFamily="34" charset="0"/>
                <a:cs typeface="Arial" panose="020B0604020202020204" pitchFamily="34" charset="0"/>
              </a:rPr>
              <a:t>Agile estimation is just that: an estimate. Not a blood-oath</a:t>
            </a:r>
            <a:endParaRPr lang="en-US" sz="2400" dirty="0">
              <a:solidFill>
                <a:schemeClr val="tx2">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4853E7A-E1A7-404A-BDF6-58AFF45F6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038" y="1552393"/>
            <a:ext cx="4437634" cy="4412134"/>
          </a:xfrm>
          <a:prstGeom prst="rect">
            <a:avLst/>
          </a:prstGeom>
        </p:spPr>
      </p:pic>
    </p:spTree>
    <p:extLst>
      <p:ext uri="{BB962C8B-B14F-4D97-AF65-F5344CB8AC3E}">
        <p14:creationId xmlns:p14="http://schemas.microsoft.com/office/powerpoint/2010/main" val="2166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E06AE-EA43-A44A-9A1B-7E8C6D3B064E}"/>
              </a:ext>
            </a:extLst>
          </p:cNvPr>
          <p:cNvSpPr/>
          <p:nvPr/>
        </p:nvSpPr>
        <p:spPr>
          <a:xfrm>
            <a:off x="0" y="2125014"/>
            <a:ext cx="12192000" cy="347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Side effects</a:t>
            </a:r>
          </a:p>
        </p:txBody>
      </p:sp>
      <p:pic>
        <p:nvPicPr>
          <p:cNvPr id="5" name="Picture 4">
            <a:extLst>
              <a:ext uri="{FF2B5EF4-FFF2-40B4-BE49-F238E27FC236}">
                <a16:creationId xmlns:a16="http://schemas.microsoft.com/office/drawing/2014/main" id="{B186EA3B-5FF4-1747-8706-8F3B9207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27" y="2220955"/>
            <a:ext cx="4946233" cy="3285454"/>
          </a:xfrm>
          <a:prstGeom prst="rect">
            <a:avLst/>
          </a:prstGeom>
        </p:spPr>
      </p:pic>
      <p:pic>
        <p:nvPicPr>
          <p:cNvPr id="29" name="Graphic 28" descr="Warning">
            <a:extLst>
              <a:ext uri="{FF2B5EF4-FFF2-40B4-BE49-F238E27FC236}">
                <a16:creationId xmlns:a16="http://schemas.microsoft.com/office/drawing/2014/main" id="{BE27DEE3-36E6-1540-BE2B-0CC500C7B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0660" y="3142905"/>
            <a:ext cx="914400" cy="914400"/>
          </a:xfrm>
          <a:prstGeom prst="rect">
            <a:avLst/>
          </a:prstGeom>
        </p:spPr>
      </p:pic>
      <p:sp>
        <p:nvSpPr>
          <p:cNvPr id="30" name="TextBox 29">
            <a:extLst>
              <a:ext uri="{FF2B5EF4-FFF2-40B4-BE49-F238E27FC236}">
                <a16:creationId xmlns:a16="http://schemas.microsoft.com/office/drawing/2014/main" id="{71EF2AF6-A24A-9C45-9A06-CA5BF838DAC7}"/>
              </a:ext>
            </a:extLst>
          </p:cNvPr>
          <p:cNvSpPr txBox="1"/>
          <p:nvPr/>
        </p:nvSpPr>
        <p:spPr>
          <a:xfrm>
            <a:off x="6058926" y="3142905"/>
            <a:ext cx="5815395" cy="954107"/>
          </a:xfrm>
          <a:prstGeom prst="rect">
            <a:avLst/>
          </a:prstGeom>
          <a:noFill/>
        </p:spPr>
        <p:txBody>
          <a:bodyPr wrap="square" rtlCol="0">
            <a:spAutoFit/>
          </a:bodyPr>
          <a:lstStyle/>
          <a:p>
            <a:pPr algn="ctr"/>
            <a:r>
              <a:rPr lang="en-US" sz="2800" dirty="0">
                <a:solidFill>
                  <a:schemeClr val="tx2">
                    <a:lumMod val="50000"/>
                  </a:schemeClr>
                </a:solidFill>
                <a:latin typeface="Arial" panose="020B0604020202020204" pitchFamily="34" charset="0"/>
                <a:cs typeface="Arial" panose="020B0604020202020204" pitchFamily="34" charset="0"/>
              </a:rPr>
              <a:t>If you get “too good” on estimating, you might stop doing it.</a:t>
            </a:r>
          </a:p>
        </p:txBody>
      </p:sp>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
        <p:nvSpPr>
          <p:cNvPr id="4" name="TextBox 3">
            <a:extLst>
              <a:ext uri="{FF2B5EF4-FFF2-40B4-BE49-F238E27FC236}">
                <a16:creationId xmlns:a16="http://schemas.microsoft.com/office/drawing/2014/main" id="{5DCDFA94-BD50-A842-A8C8-BCC0B6B9D312}"/>
              </a:ext>
            </a:extLst>
          </p:cNvPr>
          <p:cNvSpPr txBox="1"/>
          <p:nvPr/>
        </p:nvSpPr>
        <p:spPr>
          <a:xfrm>
            <a:off x="4116" y="72307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a:t>
            </a:r>
            <a:r>
              <a:rPr lang="en-US" sz="4800" b="1" spc="-300" dirty="0">
                <a:solidFill>
                  <a:schemeClr val="accent1"/>
                </a:solidFill>
                <a:latin typeface="Arial" panose="020B0604020202020204" pitchFamily="34" charset="0"/>
                <a:cs typeface="Arial" panose="020B0604020202020204" pitchFamily="34" charset="0"/>
              </a:rPr>
              <a:t>size</a:t>
            </a:r>
            <a:r>
              <a:rPr lang="en-US" sz="4800" spc="-300" dirty="0">
                <a:solidFill>
                  <a:schemeClr val="accent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0597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1601</Words>
  <Application>Microsoft Macintosh PowerPoint</Application>
  <PresentationFormat>Widescreen</PresentationFormat>
  <Paragraphs>135</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43</cp:revision>
  <dcterms:created xsi:type="dcterms:W3CDTF">2015-11-13T06:52:22Z</dcterms:created>
  <dcterms:modified xsi:type="dcterms:W3CDTF">2019-09-27T15:57:19Z</dcterms:modified>
</cp:coreProperties>
</file>