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6" r:id="rId2"/>
    <p:sldId id="258" r:id="rId3"/>
    <p:sldId id="294" r:id="rId4"/>
    <p:sldId id="296" r:id="rId5"/>
    <p:sldId id="298" r:id="rId6"/>
    <p:sldId id="295" r:id="rId7"/>
    <p:sldId id="304" r:id="rId8"/>
    <p:sldId id="299" r:id="rId9"/>
    <p:sldId id="300" r:id="rId10"/>
    <p:sldId id="259" r:id="rId11"/>
    <p:sldId id="264" r:id="rId12"/>
    <p:sldId id="267" r:id="rId13"/>
    <p:sldId id="301" r:id="rId14"/>
    <p:sldId id="260" r:id="rId15"/>
    <p:sldId id="302" r:id="rId16"/>
    <p:sldId id="261"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4F526-0858-B34B-B42D-B866875C24A5}" v="19" dt="2019-09-27T13:41:17.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81905" autoAdjust="0"/>
  </p:normalViewPr>
  <p:slideViewPr>
    <p:cSldViewPr snapToGrid="0">
      <p:cViewPr varScale="1">
        <p:scale>
          <a:sx n="104" d="100"/>
          <a:sy n="104" d="100"/>
        </p:scale>
        <p:origin x="1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za Mattos, Leo" userId="a7934cdb-aa07-4381-9ce7-4a5ef0bf8e50" providerId="ADAL" clId="{A3FA92DD-F070-A843-B1E0-A78E3DC3D790}"/>
  </pc:docChgLst>
  <pc:docChgLst>
    <pc:chgData name="Souza Mattos, Leo" userId="a7934cdb-aa07-4381-9ce7-4a5ef0bf8e50" providerId="ADAL" clId="{6F34F526-0858-B34B-B42D-B866875C24A5}"/>
    <pc:docChg chg="undo custSel addSld delSld modSld sldOrd">
      <pc:chgData name="Souza Mattos, Leo" userId="a7934cdb-aa07-4381-9ce7-4a5ef0bf8e50" providerId="ADAL" clId="{6F34F526-0858-B34B-B42D-B866875C24A5}" dt="2019-09-27T13:59:31.564" v="769" actId="2696"/>
      <pc:docMkLst>
        <pc:docMk/>
      </pc:docMkLst>
      <pc:sldChg chg="del">
        <pc:chgData name="Souza Mattos, Leo" userId="a7934cdb-aa07-4381-9ce7-4a5ef0bf8e50" providerId="ADAL" clId="{6F34F526-0858-B34B-B42D-B866875C24A5}" dt="2019-09-27T13:35:36.467" v="730" actId="2696"/>
        <pc:sldMkLst>
          <pc:docMk/>
          <pc:sldMk cId="266415960" sldId="256"/>
        </pc:sldMkLst>
      </pc:sldChg>
      <pc:sldChg chg="addSp delSp modSp ord modAnim">
        <pc:chgData name="Souza Mattos, Leo" userId="a7934cdb-aa07-4381-9ce7-4a5ef0bf8e50" providerId="ADAL" clId="{6F34F526-0858-B34B-B42D-B866875C24A5}" dt="2019-09-27T13:38:31.382" v="764" actId="1035"/>
        <pc:sldMkLst>
          <pc:docMk/>
          <pc:sldMk cId="3919715205" sldId="258"/>
        </pc:sldMkLst>
        <pc:spChg chg="del">
          <ac:chgData name="Souza Mattos, Leo" userId="a7934cdb-aa07-4381-9ce7-4a5ef0bf8e50" providerId="ADAL" clId="{6F34F526-0858-B34B-B42D-B866875C24A5}" dt="2019-09-27T13:37:10.130" v="736" actId="478"/>
          <ac:spMkLst>
            <pc:docMk/>
            <pc:sldMk cId="3919715205" sldId="258"/>
            <ac:spMk id="3" creationId="{00000000-0000-0000-0000-000000000000}"/>
          </ac:spMkLst>
        </pc:spChg>
        <pc:spChg chg="del">
          <ac:chgData name="Souza Mattos, Leo" userId="a7934cdb-aa07-4381-9ce7-4a5ef0bf8e50" providerId="ADAL" clId="{6F34F526-0858-B34B-B42D-B866875C24A5}" dt="2019-09-27T13:37:01.665" v="733" actId="478"/>
          <ac:spMkLst>
            <pc:docMk/>
            <pc:sldMk cId="3919715205" sldId="258"/>
            <ac:spMk id="11" creationId="{00000000-0000-0000-0000-000000000000}"/>
          </ac:spMkLst>
        </pc:spChg>
        <pc:spChg chg="del">
          <ac:chgData name="Souza Mattos, Leo" userId="a7934cdb-aa07-4381-9ce7-4a5ef0bf8e50" providerId="ADAL" clId="{6F34F526-0858-B34B-B42D-B866875C24A5}" dt="2019-09-27T13:37:03.233" v="734" actId="478"/>
          <ac:spMkLst>
            <pc:docMk/>
            <pc:sldMk cId="3919715205" sldId="258"/>
            <ac:spMk id="15" creationId="{00000000-0000-0000-0000-000000000000}"/>
          </ac:spMkLst>
        </pc:spChg>
        <pc:spChg chg="add mod">
          <ac:chgData name="Souza Mattos, Leo" userId="a7934cdb-aa07-4381-9ce7-4a5ef0bf8e50" providerId="ADAL" clId="{6F34F526-0858-B34B-B42D-B866875C24A5}" dt="2019-09-27T13:38:31.382" v="764" actId="1035"/>
          <ac:spMkLst>
            <pc:docMk/>
            <pc:sldMk cId="3919715205" sldId="258"/>
            <ac:spMk id="29" creationId="{313BE10F-7D3C-914C-848F-C734B368E629}"/>
          </ac:spMkLst>
        </pc:spChg>
        <pc:spChg chg="add mod">
          <ac:chgData name="Souza Mattos, Leo" userId="a7934cdb-aa07-4381-9ce7-4a5ef0bf8e50" providerId="ADAL" clId="{6F34F526-0858-B34B-B42D-B866875C24A5}" dt="2019-09-27T13:38:31.382" v="764" actId="1035"/>
          <ac:spMkLst>
            <pc:docMk/>
            <pc:sldMk cId="3919715205" sldId="258"/>
            <ac:spMk id="30" creationId="{509AE0E8-E78B-6B41-A1E0-673B5A43ED89}"/>
          </ac:spMkLst>
        </pc:spChg>
        <pc:spChg chg="add mod">
          <ac:chgData name="Souza Mattos, Leo" userId="a7934cdb-aa07-4381-9ce7-4a5ef0bf8e50" providerId="ADAL" clId="{6F34F526-0858-B34B-B42D-B866875C24A5}" dt="2019-09-27T13:38:31.382" v="764" actId="1035"/>
          <ac:spMkLst>
            <pc:docMk/>
            <pc:sldMk cId="3919715205" sldId="258"/>
            <ac:spMk id="31" creationId="{DCFAEABA-ED78-C648-959F-4CF03C582B4E}"/>
          </ac:spMkLst>
        </pc:spChg>
        <pc:spChg chg="add mod">
          <ac:chgData name="Souza Mattos, Leo" userId="a7934cdb-aa07-4381-9ce7-4a5ef0bf8e50" providerId="ADAL" clId="{6F34F526-0858-B34B-B42D-B866875C24A5}" dt="2019-09-27T13:38:31.382" v="764" actId="1035"/>
          <ac:spMkLst>
            <pc:docMk/>
            <pc:sldMk cId="3919715205" sldId="258"/>
            <ac:spMk id="32" creationId="{E4EA5C0C-B6E4-B64F-8109-3240BF357593}"/>
          </ac:spMkLst>
        </pc:spChg>
        <pc:grpChg chg="add mod">
          <ac:chgData name="Souza Mattos, Leo" userId="a7934cdb-aa07-4381-9ce7-4a5ef0bf8e50" providerId="ADAL" clId="{6F34F526-0858-B34B-B42D-B866875C24A5}" dt="2019-09-27T13:38:31.382" v="764" actId="1035"/>
          <ac:grpSpMkLst>
            <pc:docMk/>
            <pc:sldMk cId="3919715205" sldId="258"/>
            <ac:grpSpMk id="8" creationId="{514C0B54-F6A5-164C-858C-C3EFA1D40C28}"/>
          </ac:grpSpMkLst>
        </pc:grpChg>
        <pc:grpChg chg="add mod">
          <ac:chgData name="Souza Mattos, Leo" userId="a7934cdb-aa07-4381-9ce7-4a5ef0bf8e50" providerId="ADAL" clId="{6F34F526-0858-B34B-B42D-B866875C24A5}" dt="2019-09-27T13:38:31.382" v="764" actId="1035"/>
          <ac:grpSpMkLst>
            <pc:docMk/>
            <pc:sldMk cId="3919715205" sldId="258"/>
            <ac:grpSpMk id="14" creationId="{5D6F2725-801C-7147-A9D3-F2DE141ECB23}"/>
          </ac:grpSpMkLst>
        </pc:grpChg>
        <pc:picChg chg="del">
          <ac:chgData name="Souza Mattos, Leo" userId="a7934cdb-aa07-4381-9ce7-4a5ef0bf8e50" providerId="ADAL" clId="{6F34F526-0858-B34B-B42D-B866875C24A5}" dt="2019-09-27T13:36:59.831" v="732" actId="478"/>
          <ac:picMkLst>
            <pc:docMk/>
            <pc:sldMk cId="3919715205" sldId="258"/>
            <ac:picMk id="6" creationId="{FA5F6043-0DBE-A44A-84ED-019740757D8D}"/>
          </ac:picMkLst>
        </pc:picChg>
        <pc:picChg chg="mod">
          <ac:chgData name="Souza Mattos, Leo" userId="a7934cdb-aa07-4381-9ce7-4a5ef0bf8e50" providerId="ADAL" clId="{6F34F526-0858-B34B-B42D-B866875C24A5}" dt="2019-09-27T13:38:31.382" v="764" actId="1035"/>
          <ac:picMkLst>
            <pc:docMk/>
            <pc:sldMk cId="3919715205" sldId="258"/>
            <ac:picMk id="18" creationId="{00000000-0000-0000-0000-000000000000}"/>
          </ac:picMkLst>
        </pc:picChg>
      </pc:sldChg>
      <pc:sldChg chg="modTransition">
        <pc:chgData name="Souza Mattos, Leo" userId="a7934cdb-aa07-4381-9ce7-4a5ef0bf8e50" providerId="ADAL" clId="{6F34F526-0858-B34B-B42D-B866875C24A5}" dt="2019-09-16T19:57:24.412" v="313"/>
        <pc:sldMkLst>
          <pc:docMk/>
          <pc:sldMk cId="1650315439" sldId="259"/>
        </pc:sldMkLst>
      </pc:sldChg>
      <pc:sldChg chg="add del modTransition">
        <pc:chgData name="Souza Mattos, Leo" userId="a7934cdb-aa07-4381-9ce7-4a5ef0bf8e50" providerId="ADAL" clId="{6F34F526-0858-B34B-B42D-B866875C24A5}" dt="2019-09-16T20:03:23.514" v="483"/>
        <pc:sldMkLst>
          <pc:docMk/>
          <pc:sldMk cId="3231892666" sldId="260"/>
        </pc:sldMkLst>
      </pc:sldChg>
      <pc:sldChg chg="modSp">
        <pc:chgData name="Souza Mattos, Leo" userId="a7934cdb-aa07-4381-9ce7-4a5ef0bf8e50" providerId="ADAL" clId="{6F34F526-0858-B34B-B42D-B866875C24A5}" dt="2019-09-16T20:09:09.615" v="523" actId="1036"/>
        <pc:sldMkLst>
          <pc:docMk/>
          <pc:sldMk cId="52126340" sldId="261"/>
        </pc:sldMkLst>
        <pc:spChg chg="mod">
          <ac:chgData name="Souza Mattos, Leo" userId="a7934cdb-aa07-4381-9ce7-4a5ef0bf8e50" providerId="ADAL" clId="{6F34F526-0858-B34B-B42D-B866875C24A5}" dt="2019-09-16T20:09:09.615" v="523" actId="1036"/>
          <ac:spMkLst>
            <pc:docMk/>
            <pc:sldMk cId="52126340" sldId="261"/>
            <ac:spMk id="38" creationId="{00000000-0000-0000-0000-000000000000}"/>
          </ac:spMkLst>
        </pc:spChg>
      </pc:sldChg>
      <pc:sldChg chg="modSp modNotesTx">
        <pc:chgData name="Souza Mattos, Leo" userId="a7934cdb-aa07-4381-9ce7-4a5ef0bf8e50" providerId="ADAL" clId="{6F34F526-0858-B34B-B42D-B866875C24A5}" dt="2019-09-16T19:58:36.888" v="477" actId="20577"/>
        <pc:sldMkLst>
          <pc:docMk/>
          <pc:sldMk cId="3928629226" sldId="264"/>
        </pc:sldMkLst>
        <pc:spChg chg="mod">
          <ac:chgData name="Souza Mattos, Leo" userId="a7934cdb-aa07-4381-9ce7-4a5ef0bf8e50" providerId="ADAL" clId="{6F34F526-0858-B34B-B42D-B866875C24A5}" dt="2019-09-16T19:57:55.100" v="328" actId="20577"/>
          <ac:spMkLst>
            <pc:docMk/>
            <pc:sldMk cId="3928629226" sldId="264"/>
            <ac:spMk id="7" creationId="{00000000-0000-0000-0000-000000000000}"/>
          </ac:spMkLst>
        </pc:spChg>
      </pc:sldChg>
      <pc:sldChg chg="modSp">
        <pc:chgData name="Souza Mattos, Leo" userId="a7934cdb-aa07-4381-9ce7-4a5ef0bf8e50" providerId="ADAL" clId="{6F34F526-0858-B34B-B42D-B866875C24A5}" dt="2019-09-16T20:04:55.304" v="494" actId="1076"/>
        <pc:sldMkLst>
          <pc:docMk/>
          <pc:sldMk cId="1904519309" sldId="267"/>
        </pc:sldMkLst>
        <pc:spChg chg="mod">
          <ac:chgData name="Souza Mattos, Leo" userId="a7934cdb-aa07-4381-9ce7-4a5ef0bf8e50" providerId="ADAL" clId="{6F34F526-0858-B34B-B42D-B866875C24A5}" dt="2019-09-16T20:04:22.786" v="489" actId="1076"/>
          <ac:spMkLst>
            <pc:docMk/>
            <pc:sldMk cId="1904519309" sldId="267"/>
            <ac:spMk id="47" creationId="{5C540BA7-5E34-024E-9A4B-9DB3B5A91B38}"/>
          </ac:spMkLst>
        </pc:spChg>
        <pc:spChg chg="mod">
          <ac:chgData name="Souza Mattos, Leo" userId="a7934cdb-aa07-4381-9ce7-4a5ef0bf8e50" providerId="ADAL" clId="{6F34F526-0858-B34B-B42D-B866875C24A5}" dt="2019-09-16T20:04:55.304" v="494" actId="1076"/>
          <ac:spMkLst>
            <pc:docMk/>
            <pc:sldMk cId="1904519309" sldId="267"/>
            <ac:spMk id="52" creationId="{00000000-0000-0000-0000-000000000000}"/>
          </ac:spMkLst>
        </pc:spChg>
        <pc:spChg chg="mod">
          <ac:chgData name="Souza Mattos, Leo" userId="a7934cdb-aa07-4381-9ce7-4a5ef0bf8e50" providerId="ADAL" clId="{6F34F526-0858-B34B-B42D-B866875C24A5}" dt="2019-09-16T20:04:49.020" v="493" actId="1076"/>
          <ac:spMkLst>
            <pc:docMk/>
            <pc:sldMk cId="1904519309" sldId="267"/>
            <ac:spMk id="53" creationId="{00000000-0000-0000-0000-000000000000}"/>
          </ac:spMkLst>
        </pc:spChg>
        <pc:spChg chg="mod">
          <ac:chgData name="Souza Mattos, Leo" userId="a7934cdb-aa07-4381-9ce7-4a5ef0bf8e50" providerId="ADAL" clId="{6F34F526-0858-B34B-B42D-B866875C24A5}" dt="2019-09-16T20:04:36.042" v="491" actId="1076"/>
          <ac:spMkLst>
            <pc:docMk/>
            <pc:sldMk cId="1904519309" sldId="267"/>
            <ac:spMk id="54" creationId="{00000000-0000-0000-0000-000000000000}"/>
          </ac:spMkLst>
        </pc:spChg>
        <pc:spChg chg="mod">
          <ac:chgData name="Souza Mattos, Leo" userId="a7934cdb-aa07-4381-9ce7-4a5ef0bf8e50" providerId="ADAL" clId="{6F34F526-0858-B34B-B42D-B866875C24A5}" dt="2019-09-16T20:04:41.262" v="492" actId="1076"/>
          <ac:spMkLst>
            <pc:docMk/>
            <pc:sldMk cId="1904519309" sldId="267"/>
            <ac:spMk id="55" creationId="{00000000-0000-0000-0000-000000000000}"/>
          </ac:spMkLst>
        </pc:spChg>
      </pc:sldChg>
      <pc:sldChg chg="modNotesTx">
        <pc:chgData name="Souza Mattos, Leo" userId="a7934cdb-aa07-4381-9ce7-4a5ef0bf8e50" providerId="ADAL" clId="{6F34F526-0858-B34B-B42D-B866875C24A5}" dt="2019-09-27T13:41:15.642" v="767" actId="20577"/>
        <pc:sldMkLst>
          <pc:docMk/>
          <pc:sldMk cId="3774667687" sldId="294"/>
        </pc:sldMkLst>
      </pc:sldChg>
      <pc:sldChg chg="modNotesTx">
        <pc:chgData name="Souza Mattos, Leo" userId="a7934cdb-aa07-4381-9ce7-4a5ef0bf8e50" providerId="ADAL" clId="{6F34F526-0858-B34B-B42D-B866875C24A5}" dt="2019-09-16T19:55:44.214" v="312" actId="20577"/>
        <pc:sldMkLst>
          <pc:docMk/>
          <pc:sldMk cId="3668308701" sldId="295"/>
        </pc:sldMkLst>
      </pc:sldChg>
      <pc:sldChg chg="ord">
        <pc:chgData name="Souza Mattos, Leo" userId="a7934cdb-aa07-4381-9ce7-4a5ef0bf8e50" providerId="ADAL" clId="{6F34F526-0858-B34B-B42D-B866875C24A5}" dt="2019-09-16T19:52:46.910" v="129"/>
        <pc:sldMkLst>
          <pc:docMk/>
          <pc:sldMk cId="3582552836" sldId="296"/>
        </pc:sldMkLst>
      </pc:sldChg>
      <pc:sldChg chg="del ord">
        <pc:chgData name="Souza Mattos, Leo" userId="a7934cdb-aa07-4381-9ce7-4a5ef0bf8e50" providerId="ADAL" clId="{6F34F526-0858-B34B-B42D-B866875C24A5}" dt="2019-09-27T13:41:39.889" v="768" actId="2696"/>
        <pc:sldMkLst>
          <pc:docMk/>
          <pc:sldMk cId="187989761" sldId="297"/>
        </pc:sldMkLst>
      </pc:sldChg>
      <pc:sldChg chg="ord">
        <pc:chgData name="Souza Mattos, Leo" userId="a7934cdb-aa07-4381-9ce7-4a5ef0bf8e50" providerId="ADAL" clId="{6F34F526-0858-B34B-B42D-B866875C24A5}" dt="2019-09-16T19:54:07.074" v="131"/>
        <pc:sldMkLst>
          <pc:docMk/>
          <pc:sldMk cId="2895183262" sldId="298"/>
        </pc:sldMkLst>
      </pc:sldChg>
      <pc:sldChg chg="add del modTransition">
        <pc:chgData name="Souza Mattos, Leo" userId="a7934cdb-aa07-4381-9ce7-4a5ef0bf8e50" providerId="ADAL" clId="{6F34F526-0858-B34B-B42D-B866875C24A5}" dt="2019-09-16T20:03:21.309" v="482"/>
        <pc:sldMkLst>
          <pc:docMk/>
          <pc:sldMk cId="3003771780" sldId="301"/>
        </pc:sldMkLst>
      </pc:sldChg>
      <pc:sldChg chg="delSp modSp modNotesTx">
        <pc:chgData name="Souza Mattos, Leo" userId="a7934cdb-aa07-4381-9ce7-4a5ef0bf8e50" providerId="ADAL" clId="{6F34F526-0858-B34B-B42D-B866875C24A5}" dt="2019-09-16T20:07:05.564" v="515" actId="14100"/>
        <pc:sldMkLst>
          <pc:docMk/>
          <pc:sldMk cId="2103622156" sldId="302"/>
        </pc:sldMkLst>
        <pc:spChg chg="mod">
          <ac:chgData name="Souza Mattos, Leo" userId="a7934cdb-aa07-4381-9ce7-4a5ef0bf8e50" providerId="ADAL" clId="{6F34F526-0858-B34B-B42D-B866875C24A5}" dt="2019-09-16T20:06:59.542" v="513" actId="120"/>
          <ac:spMkLst>
            <pc:docMk/>
            <pc:sldMk cId="2103622156" sldId="302"/>
            <ac:spMk id="38" creationId="{DEF53C2C-17F5-F24D-99AF-A37141CC1E40}"/>
          </ac:spMkLst>
        </pc:spChg>
        <pc:spChg chg="mod">
          <ac:chgData name="Souza Mattos, Leo" userId="a7934cdb-aa07-4381-9ce7-4a5ef0bf8e50" providerId="ADAL" clId="{6F34F526-0858-B34B-B42D-B866875C24A5}" dt="2019-09-16T20:06:54.383" v="512" actId="14100"/>
          <ac:spMkLst>
            <pc:docMk/>
            <pc:sldMk cId="2103622156" sldId="302"/>
            <ac:spMk id="62" creationId="{BAA91891-BE10-A34D-86E6-D2087443263B}"/>
          </ac:spMkLst>
        </pc:spChg>
        <pc:spChg chg="del mod">
          <ac:chgData name="Souza Mattos, Leo" userId="a7934cdb-aa07-4381-9ce7-4a5ef0bf8e50" providerId="ADAL" clId="{6F34F526-0858-B34B-B42D-B866875C24A5}" dt="2019-09-16T20:06:11.224" v="504"/>
          <ac:spMkLst>
            <pc:docMk/>
            <pc:sldMk cId="2103622156" sldId="302"/>
            <ac:spMk id="63" creationId="{63F1A93D-DBA0-8042-B2CB-1845BCD45CCC}"/>
          </ac:spMkLst>
        </pc:spChg>
        <pc:spChg chg="del">
          <ac:chgData name="Souza Mattos, Leo" userId="a7934cdb-aa07-4381-9ce7-4a5ef0bf8e50" providerId="ADAL" clId="{6F34F526-0858-B34B-B42D-B866875C24A5}" dt="2019-09-16T20:06:10.992" v="502" actId="478"/>
          <ac:spMkLst>
            <pc:docMk/>
            <pc:sldMk cId="2103622156" sldId="302"/>
            <ac:spMk id="94" creationId="{B884CB69-358C-7345-99C7-FCD47BDAD61E}"/>
          </ac:spMkLst>
        </pc:spChg>
        <pc:picChg chg="mod">
          <ac:chgData name="Souza Mattos, Leo" userId="a7934cdb-aa07-4381-9ce7-4a5ef0bf8e50" providerId="ADAL" clId="{6F34F526-0858-B34B-B42D-B866875C24A5}" dt="2019-09-16T20:07:05.564" v="515" actId="14100"/>
          <ac:picMkLst>
            <pc:docMk/>
            <pc:sldMk cId="2103622156" sldId="302"/>
            <ac:picMk id="9" creationId="{D2F59195-4C3F-DF43-93E0-BD90934A4145}"/>
          </ac:picMkLst>
        </pc:picChg>
      </pc:sldChg>
      <pc:sldChg chg="add">
        <pc:chgData name="Souza Mattos, Leo" userId="a7934cdb-aa07-4381-9ce7-4a5ef0bf8e50" providerId="ADAL" clId="{6F34F526-0858-B34B-B42D-B866875C24A5}" dt="2019-09-16T19:55:36.542" v="284"/>
        <pc:sldMkLst>
          <pc:docMk/>
          <pc:sldMk cId="216616374" sldId="304"/>
        </pc:sldMkLst>
      </pc:sldChg>
      <pc:sldChg chg="add del">
        <pc:chgData name="Souza Mattos, Leo" userId="a7934cdb-aa07-4381-9ce7-4a5ef0bf8e50" providerId="ADAL" clId="{6F34F526-0858-B34B-B42D-B866875C24A5}" dt="2019-09-27T13:59:31.564" v="769" actId="2696"/>
        <pc:sldMkLst>
          <pc:docMk/>
          <pc:sldMk cId="829673197" sldId="305"/>
        </pc:sldMkLst>
      </pc:sldChg>
      <pc:sldChg chg="modSp add">
        <pc:chgData name="Souza Mattos, Leo" userId="a7934cdb-aa07-4381-9ce7-4a5ef0bf8e50" providerId="ADAL" clId="{6F34F526-0858-B34B-B42D-B866875C24A5}" dt="2019-09-27T13:35:24.734" v="729" actId="20577"/>
        <pc:sldMkLst>
          <pc:docMk/>
          <pc:sldMk cId="1623942544" sldId="306"/>
        </pc:sldMkLst>
        <pc:spChg chg="mod">
          <ac:chgData name="Souza Mattos, Leo" userId="a7934cdb-aa07-4381-9ce7-4a5ef0bf8e50" providerId="ADAL" clId="{6F34F526-0858-B34B-B42D-B866875C24A5}" dt="2019-09-27T13:34:24.153" v="606" actId="20577"/>
          <ac:spMkLst>
            <pc:docMk/>
            <pc:sldMk cId="1623942544" sldId="306"/>
            <ac:spMk id="28" creationId="{7E7F34DC-C824-5443-9A6F-54B257FAAFC3}"/>
          </ac:spMkLst>
        </pc:spChg>
        <pc:spChg chg="mod">
          <ac:chgData name="Souza Mattos, Leo" userId="a7934cdb-aa07-4381-9ce7-4a5ef0bf8e50" providerId="ADAL" clId="{6F34F526-0858-B34B-B42D-B866875C24A5}" dt="2019-09-27T13:35:16.033" v="703" actId="20577"/>
          <ac:spMkLst>
            <pc:docMk/>
            <pc:sldMk cId="1623942544" sldId="306"/>
            <ac:spMk id="38" creationId="{AA9294D9-F208-204F-8648-669B7BD6ED56}"/>
          </ac:spMkLst>
        </pc:spChg>
        <pc:spChg chg="mod">
          <ac:chgData name="Souza Mattos, Leo" userId="a7934cdb-aa07-4381-9ce7-4a5ef0bf8e50" providerId="ADAL" clId="{6F34F526-0858-B34B-B42D-B866875C24A5}" dt="2019-09-27T13:35:24.734" v="729" actId="20577"/>
          <ac:spMkLst>
            <pc:docMk/>
            <pc:sldMk cId="1623942544" sldId="306"/>
            <ac:spMk id="40" creationId="{88E1F380-5040-FF49-B60A-E688ED6E44D8}"/>
          </ac:spMkLst>
        </pc:spChg>
        <pc:spChg chg="mod">
          <ac:chgData name="Souza Mattos, Leo" userId="a7934cdb-aa07-4381-9ce7-4a5ef0bf8e50" providerId="ADAL" clId="{6F34F526-0858-B34B-B42D-B866875C24A5}" dt="2019-09-27T13:35:06.600" v="688" actId="20577"/>
          <ac:spMkLst>
            <pc:docMk/>
            <pc:sldMk cId="1623942544" sldId="306"/>
            <ac:spMk id="42" creationId="{CA69822E-71A7-1F41-BB76-9F031AA7A1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9/27/19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16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Arial" panose="020B0604020202020204" pitchFamily="34" charset="0"/>
                <a:cs typeface="Arial" panose="020B0604020202020204" pitchFamily="34" charset="0"/>
              </a:rPr>
              <a:t>Introduced by </a:t>
            </a:r>
            <a:r>
              <a:rPr lang="en-US" sz="1200" dirty="0" err="1">
                <a:solidFill>
                  <a:schemeClr val="bg1"/>
                </a:solidFill>
                <a:latin typeface="Arial" panose="020B0604020202020204" pitchFamily="34" charset="0"/>
                <a:cs typeface="Arial" panose="020B0604020202020204" pitchFamily="34" charset="0"/>
              </a:rPr>
              <a:t>Thoughtworks</a:t>
            </a:r>
            <a:r>
              <a:rPr lang="en-US" sz="1200" dirty="0">
                <a:solidFill>
                  <a:schemeClr val="bg1"/>
                </a:solidFill>
                <a:latin typeface="Arial" panose="020B0604020202020204" pitchFamily="34" charset="0"/>
                <a:cs typeface="Arial" panose="020B0604020202020204" pitchFamily="34" charset="0"/>
              </a:rPr>
              <a:t> consulting company after experience in tens of projects with clients</a:t>
            </a:r>
          </a:p>
          <a:p>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Over time, when doing the distribution in groups ( like buckets ) by points, they saw that most of the stories were getting into the same bucket</a:t>
            </a:r>
          </a:p>
          <a:p>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Comparing the burn up graphs based on story points or number of cards, they started to look all the same, independent of the size of the cards after a span of 2 weeks.</a:t>
            </a:r>
          </a:p>
          <a:p>
            <a:endParaRPr lang="en-US" dirty="0"/>
          </a:p>
          <a:p>
            <a:endParaRPr lang="en-US" dirty="0"/>
          </a:p>
          <a:p>
            <a:r>
              <a:rPr lang="en-US" dirty="0"/>
              <a:t>Benefits :</a:t>
            </a:r>
          </a:p>
          <a:p>
            <a:r>
              <a:rPr lang="en-US" dirty="0"/>
              <a:t>Fewer metrics, more conversations – in estimation meetings, we have shifted focus from numbers to a collaborative conversation. This provides a better platform for our team to discuss and eventually establish a shared understanding about what to build and how. We noticed that subsequent development work became much smoother after these conversations.</a:t>
            </a:r>
          </a:p>
          <a:p>
            <a:endParaRPr lang="en-US" dirty="0"/>
          </a:p>
          <a:p>
            <a:r>
              <a:rPr lang="en-US" dirty="0"/>
              <a:t>Less math, more effective planning – in scope planning meetings where we used points, we had to scratch our heads to figure the exact number of points to put in </a:t>
            </a:r>
            <a:r>
              <a:rPr lang="en-US" dirty="0" err="1"/>
              <a:t>ot</a:t>
            </a:r>
            <a:r>
              <a:rPr lang="en-US" dirty="0"/>
              <a:t> take out. Freed up from these calculations, we focus more on business value and being more responsive to ad-hoc requirements.</a:t>
            </a:r>
          </a:p>
        </p:txBody>
      </p:sp>
      <p:sp>
        <p:nvSpPr>
          <p:cNvPr id="4" name="Slide Number Placeholder 3"/>
          <p:cNvSpPr>
            <a:spLocks noGrp="1"/>
          </p:cNvSpPr>
          <p:nvPr>
            <p:ph type="sldNum" sz="quarter" idx="5"/>
          </p:nvPr>
        </p:nvSpPr>
        <p:spPr/>
        <p:txBody>
          <a:bodyPr/>
          <a:lstStyle/>
          <a:p>
            <a:fld id="{AAFEE2B6-961E-4B89-9AD2-30FAB594CE91}" type="slidenum">
              <a:rPr lang="en-US" smtClean="0"/>
              <a:t>15</a:t>
            </a:fld>
            <a:endParaRPr lang="en-US"/>
          </a:p>
        </p:txBody>
      </p:sp>
    </p:spTree>
    <p:extLst>
      <p:ext uri="{BB962C8B-B14F-4D97-AF65-F5344CB8AC3E}">
        <p14:creationId xmlns:p14="http://schemas.microsoft.com/office/powerpoint/2010/main" val="370463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reflection on how do you guys do it today. What are the biggest challenges you face on estimation? </a:t>
            </a:r>
            <a:r>
              <a:rPr lang="en-US" dirty="0" err="1"/>
              <a:t>Acurracy</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Arial" panose="020B0604020202020204" pitchFamily="34" charset="0"/>
                <a:cs typeface="Arial" panose="020B0604020202020204" pitchFamily="34" charset="0"/>
              </a:rPr>
              <a:t>Estimation can be a difficult beast to deal with; more so on an agile project. How do you estimate when you don’t have a list of requirements that is complete or signed-off by the customer? Or a nailed-down schedule? What should your currency of estimation be? How do you estimate on distributed teams? Is it worth estimating at all?</a:t>
            </a:r>
          </a:p>
          <a:p>
            <a:endParaRPr lang="en-US" dirty="0"/>
          </a:p>
          <a:p>
            <a:r>
              <a:rPr lang="en-US" dirty="0"/>
              <a:t>Estimates also set expectations, and since estimates are usually too low, they set unrealistic expectations. Any increase in time or reduction in features is then seen as a loss. Due to loss a version, these losses have a magnified effect.</a:t>
            </a:r>
          </a:p>
          <a:p>
            <a:endParaRPr lang="en-US" dirty="0"/>
          </a:p>
          <a:p>
            <a:r>
              <a:rPr lang="en-US" dirty="0"/>
              <a:t>Faced with situations like this, its easy to see how people turn their angry glares towards estimation. This leads to an increasing notion that everyone indulging in estimating is “Not a true agilest”. Critics of agile say this means that agile development is about developers going off and doing vague stuff with promises that it’ll be done when its done and you will like it.</a:t>
            </a:r>
          </a:p>
          <a:p>
            <a:endParaRPr lang="en-US" dirty="0"/>
          </a:p>
          <a:p>
            <a:r>
              <a:rPr lang="en-US" dirty="0"/>
              <a:t>I don’t share this view of estimation as an inherently evil activity. If I’m asked if estimation is a bad thing, my answer is that standard consultants’ answer of “it depends”. Whenever someone answers “it depends” the follow up question is “upon what”.</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3</a:t>
            </a:fld>
            <a:endParaRPr lang="en-US"/>
          </a:p>
        </p:txBody>
      </p:sp>
    </p:spTree>
    <p:extLst>
      <p:ext uri="{BB962C8B-B14F-4D97-AF65-F5344CB8AC3E}">
        <p14:creationId xmlns:p14="http://schemas.microsoft.com/office/powerpoint/2010/main" val="269577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think together….  You can right down on your notes there : What are the decision you think estimation can help with on your space?</a:t>
            </a:r>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62706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10</a:t>
            </a:fld>
            <a:endParaRPr lang="en-US"/>
          </a:p>
        </p:txBody>
      </p:sp>
    </p:spTree>
    <p:extLst>
      <p:ext uri="{BB962C8B-B14F-4D97-AF65-F5344CB8AC3E}">
        <p14:creationId xmlns:p14="http://schemas.microsoft.com/office/powerpoint/2010/main" val="3823725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an slide to open the discussion around why not hours. What is the problem with hours and why we should be doing relative estimation.</a:t>
            </a:r>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110977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193938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111088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7367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9/27/19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sv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jpe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6AC2C-764F-0944-AE66-C92717E83E14}"/>
              </a:ext>
            </a:extLst>
          </p:cNvPr>
          <p:cNvPicPr>
            <a:picLocks/>
          </p:cNvPicPr>
          <p:nvPr/>
        </p:nvPicPr>
        <p:blipFill>
          <a:blip r:embed="rId3"/>
          <a:stretch>
            <a:fillRect/>
          </a:stretch>
        </p:blipFill>
        <p:spPr>
          <a:xfrm>
            <a:off x="-4" y="264351"/>
            <a:ext cx="12192001" cy="6789534"/>
          </a:xfrm>
          <a:prstGeom prst="rect">
            <a:avLst/>
          </a:prstGeom>
        </p:spPr>
      </p:pic>
      <p:pic>
        <p:nvPicPr>
          <p:cNvPr id="22" name="Graphic 21">
            <a:extLst>
              <a:ext uri="{FF2B5EF4-FFF2-40B4-BE49-F238E27FC236}">
                <a16:creationId xmlns:a16="http://schemas.microsoft.com/office/drawing/2014/main" id="{D52735B2-88F7-2546-B0F5-5ABF2DC488C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1353" y="5570812"/>
            <a:ext cx="1577028" cy="1577028"/>
          </a:xfrm>
          <a:prstGeom prst="rect">
            <a:avLst/>
          </a:prstGeom>
        </p:spPr>
      </p:pic>
      <p:sp>
        <p:nvSpPr>
          <p:cNvPr id="28" name="Name of Talk">
            <a:extLst>
              <a:ext uri="{FF2B5EF4-FFF2-40B4-BE49-F238E27FC236}">
                <a16:creationId xmlns:a16="http://schemas.microsoft.com/office/drawing/2014/main" id="{7E7F34DC-C824-5443-9A6F-54B257FAAFC3}"/>
              </a:ext>
            </a:extLst>
          </p:cNvPr>
          <p:cNvSpPr txBox="1">
            <a:spLocks/>
          </p:cNvSpPr>
          <p:nvPr/>
        </p:nvSpPr>
        <p:spPr>
          <a:xfrm>
            <a:off x="443945" y="2230148"/>
            <a:ext cx="11139290" cy="124951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Autofit/>
          </a:bodyPr>
          <a:lstStyle>
            <a:lvl1pPr marL="0" marR="0" indent="0" algn="ctr" defTabSz="825500" rtl="0" latinLnBrk="0">
              <a:lnSpc>
                <a:spcPct val="90000"/>
              </a:lnSpc>
              <a:spcBef>
                <a:spcPts val="0"/>
              </a:spcBef>
              <a:spcAft>
                <a:spcPts val="0"/>
              </a:spcAft>
              <a:buClrTx/>
              <a:buSzTx/>
              <a:buFontTx/>
              <a:buNone/>
              <a:tabLst/>
              <a:defRPr sz="7600" b="1"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9pPr>
          </a:lstStyle>
          <a:p>
            <a:pPr hangingPunct="1"/>
            <a:r>
              <a:rPr lang="en-US" sz="4200" dirty="0"/>
              <a:t>Estimation : Stop guesstimating and start sizing to reach predictability</a:t>
            </a:r>
          </a:p>
        </p:txBody>
      </p:sp>
      <p:sp>
        <p:nvSpPr>
          <p:cNvPr id="38" name="@YourTwitterHandle">
            <a:extLst>
              <a:ext uri="{FF2B5EF4-FFF2-40B4-BE49-F238E27FC236}">
                <a16:creationId xmlns:a16="http://schemas.microsoft.com/office/drawing/2014/main" id="{AA9294D9-F208-204F-8648-669B7BD6ED56}"/>
              </a:ext>
            </a:extLst>
          </p:cNvPr>
          <p:cNvSpPr txBox="1"/>
          <p:nvPr/>
        </p:nvSpPr>
        <p:spPr>
          <a:xfrm>
            <a:off x="3232298" y="4582358"/>
            <a:ext cx="2172326"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40" name="yourname@email.com">
            <a:extLst>
              <a:ext uri="{FF2B5EF4-FFF2-40B4-BE49-F238E27FC236}">
                <a16:creationId xmlns:a16="http://schemas.microsoft.com/office/drawing/2014/main" id="{88E1F380-5040-FF49-B60A-E688ED6E44D8}"/>
              </a:ext>
            </a:extLst>
          </p:cNvPr>
          <p:cNvSpPr txBox="1"/>
          <p:nvPr/>
        </p:nvSpPr>
        <p:spPr>
          <a:xfrm>
            <a:off x="6835129" y="4582358"/>
            <a:ext cx="3287375"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sp>
        <p:nvSpPr>
          <p:cNvPr id="41" name="Rectangle">
            <a:extLst>
              <a:ext uri="{FF2B5EF4-FFF2-40B4-BE49-F238E27FC236}">
                <a16:creationId xmlns:a16="http://schemas.microsoft.com/office/drawing/2014/main" id="{FD4F875A-D3D7-0F40-8EAB-9FE3DA91E363}"/>
              </a:ext>
            </a:extLst>
          </p:cNvPr>
          <p:cNvSpPr/>
          <p:nvPr/>
        </p:nvSpPr>
        <p:spPr>
          <a:xfrm>
            <a:off x="520700" y="5760499"/>
            <a:ext cx="11188998" cy="14040"/>
          </a:xfrm>
          <a:prstGeom prst="rect">
            <a:avLst/>
          </a:prstGeom>
          <a:solidFill>
            <a:srgbClr val="EA2C31"/>
          </a:solidFill>
          <a:ln w="12700">
            <a:miter lim="400000"/>
          </a:ln>
        </p:spPr>
        <p:txBody>
          <a:bodyPr lIns="25400" tIns="25400" rIns="25400" bIns="25400" anchor="ctr"/>
          <a:lstStyle/>
          <a:p>
            <a:pPr>
              <a:defRPr sz="3200" b="0">
                <a:latin typeface="+mn-lt"/>
                <a:ea typeface="+mn-ea"/>
                <a:cs typeface="+mn-cs"/>
                <a:sym typeface="Helvetica Neue Medium"/>
              </a:defRPr>
            </a:pPr>
            <a:endParaRPr sz="1600"/>
          </a:p>
        </p:txBody>
      </p:sp>
      <p:sp>
        <p:nvSpPr>
          <p:cNvPr id="42" name="Your Name, Your Title, Company Name">
            <a:extLst>
              <a:ext uri="{FF2B5EF4-FFF2-40B4-BE49-F238E27FC236}">
                <a16:creationId xmlns:a16="http://schemas.microsoft.com/office/drawing/2014/main" id="{CA69822E-71A7-1F41-BB76-9F031AA7A13D}"/>
              </a:ext>
            </a:extLst>
          </p:cNvPr>
          <p:cNvSpPr txBox="1">
            <a:spLocks/>
          </p:cNvSpPr>
          <p:nvPr/>
        </p:nvSpPr>
        <p:spPr>
          <a:xfrm>
            <a:off x="646352" y="3367269"/>
            <a:ext cx="10809437" cy="87987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t">
            <a:noAutofit/>
          </a:bodyPr>
          <a:lstStyle>
            <a:lvl1pPr marL="0" marR="0" indent="0" algn="ctr" defTabSz="82550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US" sz="2800" dirty="0"/>
              <a:t>Leo Mattos, Agile Delivery Operations </a:t>
            </a:r>
            <a:r>
              <a:rPr lang="en-US" sz="2800" dirty="0" err="1"/>
              <a:t>CoE</a:t>
            </a:r>
            <a:r>
              <a:rPr lang="en-US" sz="2800" dirty="0"/>
              <a:t>, SAP</a:t>
            </a:r>
          </a:p>
        </p:txBody>
      </p:sp>
      <p:pic>
        <p:nvPicPr>
          <p:cNvPr id="8" name="Picture 7">
            <a:extLst>
              <a:ext uri="{FF2B5EF4-FFF2-40B4-BE49-F238E27FC236}">
                <a16:creationId xmlns:a16="http://schemas.microsoft.com/office/drawing/2014/main" id="{A831E33C-BE53-424E-99D2-649379916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3286" y="4624338"/>
            <a:ext cx="359541" cy="293026"/>
          </a:xfrm>
          <a:prstGeom prst="rect">
            <a:avLst/>
          </a:prstGeom>
        </p:spPr>
      </p:pic>
      <p:pic>
        <p:nvPicPr>
          <p:cNvPr id="10" name="Picture 9">
            <a:extLst>
              <a:ext uri="{FF2B5EF4-FFF2-40B4-BE49-F238E27FC236}">
                <a16:creationId xmlns:a16="http://schemas.microsoft.com/office/drawing/2014/main" id="{BF9C9244-871F-644C-9CE3-F3D496547B07}"/>
              </a:ext>
            </a:extLst>
          </p:cNvPr>
          <p:cNvPicPr>
            <a:picLocks noChangeAspect="1"/>
          </p:cNvPicPr>
          <p:nvPr/>
        </p:nvPicPr>
        <p:blipFill>
          <a:blip r:embed="rId7"/>
          <a:stretch>
            <a:fillRect/>
          </a:stretch>
        </p:blipFill>
        <p:spPr>
          <a:xfrm>
            <a:off x="6403860" y="4677702"/>
            <a:ext cx="339305" cy="244615"/>
          </a:xfrm>
          <a:prstGeom prst="rect">
            <a:avLst/>
          </a:prstGeom>
        </p:spPr>
      </p:pic>
      <p:pic>
        <p:nvPicPr>
          <p:cNvPr id="12" name="Picture 11">
            <a:extLst>
              <a:ext uri="{FF2B5EF4-FFF2-40B4-BE49-F238E27FC236}">
                <a16:creationId xmlns:a16="http://schemas.microsoft.com/office/drawing/2014/main" id="{071138FE-9F44-4B4A-AF7F-3512C9EA3C9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370369" y="5910306"/>
            <a:ext cx="1924372" cy="898041"/>
          </a:xfrm>
          <a:prstGeom prst="rect">
            <a:avLst/>
          </a:prstGeom>
        </p:spPr>
      </p:pic>
      <p:sp>
        <p:nvSpPr>
          <p:cNvPr id="27" name="Right Triangle 26">
            <a:extLst>
              <a:ext uri="{FF2B5EF4-FFF2-40B4-BE49-F238E27FC236}">
                <a16:creationId xmlns:a16="http://schemas.microsoft.com/office/drawing/2014/main" id="{60D56DC3-3D3D-DB4F-982A-B95AC77155BD}"/>
              </a:ext>
            </a:extLst>
          </p:cNvPr>
          <p:cNvSpPr/>
          <p:nvPr/>
        </p:nvSpPr>
        <p:spPr>
          <a:xfrm rot="5400000">
            <a:off x="642250" y="-172813"/>
            <a:ext cx="1249513" cy="2534012"/>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1" name="Right Triangle 30">
            <a:extLst>
              <a:ext uri="{FF2B5EF4-FFF2-40B4-BE49-F238E27FC236}">
                <a16:creationId xmlns:a16="http://schemas.microsoft.com/office/drawing/2014/main" id="{E5185765-D872-A442-B378-ED87E0E5478E}"/>
              </a:ext>
            </a:extLst>
          </p:cNvPr>
          <p:cNvSpPr/>
          <p:nvPr/>
        </p:nvSpPr>
        <p:spPr>
          <a:xfrm rot="10800000">
            <a:off x="1003000" y="629623"/>
            <a:ext cx="11188998" cy="1075990"/>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2" name="Rectangle 31">
            <a:extLst>
              <a:ext uri="{FF2B5EF4-FFF2-40B4-BE49-F238E27FC236}">
                <a16:creationId xmlns:a16="http://schemas.microsoft.com/office/drawing/2014/main" id="{3D28C471-5ED9-274B-978C-BC9EFA171457}"/>
              </a:ext>
            </a:extLst>
          </p:cNvPr>
          <p:cNvSpPr/>
          <p:nvPr/>
        </p:nvSpPr>
        <p:spPr>
          <a:xfrm>
            <a:off x="0" y="2041"/>
            <a:ext cx="12192000" cy="693134"/>
          </a:xfrm>
          <a:prstGeom prst="rect">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dirty="0">
              <a:solidFill>
                <a:srgbClr val="FFFFFF"/>
              </a:solidFill>
              <a:sym typeface="Helvetica Neue Medium"/>
            </a:endParaRPr>
          </a:p>
        </p:txBody>
      </p:sp>
      <p:sp>
        <p:nvSpPr>
          <p:cNvPr id="33" name="Right Triangle 32">
            <a:extLst>
              <a:ext uri="{FF2B5EF4-FFF2-40B4-BE49-F238E27FC236}">
                <a16:creationId xmlns:a16="http://schemas.microsoft.com/office/drawing/2014/main" id="{6FF3DE7E-8CF1-4F45-AFF8-87E03AD7B181}"/>
              </a:ext>
            </a:extLst>
          </p:cNvPr>
          <p:cNvSpPr/>
          <p:nvPr/>
        </p:nvSpPr>
        <p:spPr>
          <a:xfrm rot="10800000">
            <a:off x="0" y="598664"/>
            <a:ext cx="12191999" cy="682862"/>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5" name="Right Triangle 34">
            <a:extLst>
              <a:ext uri="{FF2B5EF4-FFF2-40B4-BE49-F238E27FC236}">
                <a16:creationId xmlns:a16="http://schemas.microsoft.com/office/drawing/2014/main" id="{37B84344-84CA-D343-A816-C60022A5C660}"/>
              </a:ext>
            </a:extLst>
          </p:cNvPr>
          <p:cNvSpPr/>
          <p:nvPr/>
        </p:nvSpPr>
        <p:spPr>
          <a:xfrm rot="5400000">
            <a:off x="1070541" y="395989"/>
            <a:ext cx="1059319" cy="884495"/>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sym typeface="Helvetica Neue Medium"/>
            </a:endParaRPr>
          </a:p>
        </p:txBody>
      </p:sp>
      <p:sp>
        <p:nvSpPr>
          <p:cNvPr id="37" name="#AgileCamp2018">
            <a:extLst>
              <a:ext uri="{FF2B5EF4-FFF2-40B4-BE49-F238E27FC236}">
                <a16:creationId xmlns:a16="http://schemas.microsoft.com/office/drawing/2014/main" id="{F5F65D4A-DC55-F14F-8BEF-BAA9F5AD6C67}"/>
              </a:ext>
            </a:extLst>
          </p:cNvPr>
          <p:cNvSpPr txBox="1"/>
          <p:nvPr/>
        </p:nvSpPr>
        <p:spPr>
          <a:xfrm>
            <a:off x="5542569" y="224661"/>
            <a:ext cx="1901161"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#AgileCamp201</a:t>
            </a:r>
            <a:r>
              <a:rPr lang="en-US" sz="2100" dirty="0"/>
              <a:t>9</a:t>
            </a:r>
            <a:endParaRPr sz="2100" dirty="0"/>
          </a:p>
        </p:txBody>
      </p:sp>
      <p:sp>
        <p:nvSpPr>
          <p:cNvPr id="52" name="AgileCamp">
            <a:extLst>
              <a:ext uri="{FF2B5EF4-FFF2-40B4-BE49-F238E27FC236}">
                <a16:creationId xmlns:a16="http://schemas.microsoft.com/office/drawing/2014/main" id="{D8AA02FB-32F9-794E-980D-12AA787AB5F8}"/>
              </a:ext>
            </a:extLst>
          </p:cNvPr>
          <p:cNvSpPr txBox="1"/>
          <p:nvPr/>
        </p:nvSpPr>
        <p:spPr>
          <a:xfrm>
            <a:off x="10494460" y="224661"/>
            <a:ext cx="1215239"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defRPr sz="4200" b="0">
                <a:latin typeface="Calibri"/>
                <a:ea typeface="Calibri"/>
                <a:cs typeface="Calibri"/>
                <a:sym typeface="Calibri"/>
              </a:defRPr>
            </a:lvl1pPr>
          </a:lstStyle>
          <a:p>
            <a:r>
              <a:rPr sz="2100" dirty="0" err="1"/>
              <a:t>AgileCamp</a:t>
            </a:r>
            <a:endParaRPr sz="2100" dirty="0"/>
          </a:p>
        </p:txBody>
      </p:sp>
      <p:pic>
        <p:nvPicPr>
          <p:cNvPr id="53" name="Image" descr="Image">
            <a:extLst>
              <a:ext uri="{FF2B5EF4-FFF2-40B4-BE49-F238E27FC236}">
                <a16:creationId xmlns:a16="http://schemas.microsoft.com/office/drawing/2014/main" id="{2BFA737A-22F6-DE4D-A7D3-FD3B8627C0AC}"/>
              </a:ext>
            </a:extLst>
          </p:cNvPr>
          <p:cNvPicPr>
            <a:picLocks noChangeAspect="1"/>
          </p:cNvPicPr>
          <p:nvPr/>
        </p:nvPicPr>
        <p:blipFill>
          <a:blip r:embed="rId9"/>
          <a:stretch>
            <a:fillRect/>
          </a:stretch>
        </p:blipFill>
        <p:spPr>
          <a:xfrm>
            <a:off x="10188567" y="300767"/>
            <a:ext cx="222250" cy="222251"/>
          </a:xfrm>
          <a:prstGeom prst="rect">
            <a:avLst/>
          </a:prstGeom>
          <a:ln w="12700" cap="flat">
            <a:noFill/>
            <a:miter lim="400000"/>
          </a:ln>
          <a:effectLst/>
        </p:spPr>
      </p:pic>
      <p:sp>
        <p:nvSpPr>
          <p:cNvPr id="54" name="@GoAgileCamp">
            <a:extLst>
              <a:ext uri="{FF2B5EF4-FFF2-40B4-BE49-F238E27FC236}">
                <a16:creationId xmlns:a16="http://schemas.microsoft.com/office/drawing/2014/main" id="{470B3F54-C575-D943-9310-A4FF293733A5}"/>
              </a:ext>
            </a:extLst>
          </p:cNvPr>
          <p:cNvSpPr txBox="1"/>
          <p:nvPr/>
        </p:nvSpPr>
        <p:spPr>
          <a:xfrm>
            <a:off x="8077385" y="224661"/>
            <a:ext cx="1774525"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t>
            </a:r>
            <a:r>
              <a:rPr sz="2100" dirty="0" err="1"/>
              <a:t>GoAgileCamp</a:t>
            </a:r>
            <a:endParaRPr sz="2100" dirty="0"/>
          </a:p>
        </p:txBody>
      </p:sp>
      <p:pic>
        <p:nvPicPr>
          <p:cNvPr id="55" name="Picture 54">
            <a:extLst>
              <a:ext uri="{FF2B5EF4-FFF2-40B4-BE49-F238E27FC236}">
                <a16:creationId xmlns:a16="http://schemas.microsoft.com/office/drawing/2014/main" id="{557A2807-1CD5-7C41-87B3-F453816CFB09}"/>
              </a:ext>
            </a:extLst>
          </p:cNvPr>
          <p:cNvPicPr>
            <a:picLocks noChangeAspect="1"/>
          </p:cNvPicPr>
          <p:nvPr/>
        </p:nvPicPr>
        <p:blipFill>
          <a:blip r:embed="rId10"/>
          <a:stretch>
            <a:fillRect/>
          </a:stretch>
        </p:blipFill>
        <p:spPr>
          <a:xfrm>
            <a:off x="463551" y="236019"/>
            <a:ext cx="3011170" cy="362954"/>
          </a:xfrm>
          <a:prstGeom prst="rect">
            <a:avLst/>
          </a:prstGeom>
        </p:spPr>
      </p:pic>
      <p:pic>
        <p:nvPicPr>
          <p:cNvPr id="56" name="Picture 55">
            <a:extLst>
              <a:ext uri="{FF2B5EF4-FFF2-40B4-BE49-F238E27FC236}">
                <a16:creationId xmlns:a16="http://schemas.microsoft.com/office/drawing/2014/main" id="{E726C0DE-C819-ED44-8036-31080BA6EBE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66968" y="286618"/>
            <a:ext cx="307422" cy="250549"/>
          </a:xfrm>
          <a:prstGeom prst="rect">
            <a:avLst/>
          </a:prstGeom>
        </p:spPr>
      </p:pic>
      <p:pic>
        <p:nvPicPr>
          <p:cNvPr id="4" name="Picture 3">
            <a:extLst>
              <a:ext uri="{FF2B5EF4-FFF2-40B4-BE49-F238E27FC236}">
                <a16:creationId xmlns:a16="http://schemas.microsoft.com/office/drawing/2014/main" id="{AE280E4B-4243-784A-998D-C4DA9C623F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9647" y="6143462"/>
            <a:ext cx="1422787" cy="385756"/>
          </a:xfrm>
          <a:prstGeom prst="rect">
            <a:avLst/>
          </a:prstGeom>
        </p:spPr>
      </p:pic>
      <p:pic>
        <p:nvPicPr>
          <p:cNvPr id="7" name="Picture 6">
            <a:extLst>
              <a:ext uri="{FF2B5EF4-FFF2-40B4-BE49-F238E27FC236}">
                <a16:creationId xmlns:a16="http://schemas.microsoft.com/office/drawing/2014/main" id="{010518E7-7CC5-7341-84E6-19E3851AE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918" y="6105128"/>
            <a:ext cx="2089514" cy="530698"/>
          </a:xfrm>
          <a:prstGeom prst="rect">
            <a:avLst/>
          </a:prstGeom>
        </p:spPr>
      </p:pic>
      <p:pic>
        <p:nvPicPr>
          <p:cNvPr id="13" name="Picture 12">
            <a:extLst>
              <a:ext uri="{FF2B5EF4-FFF2-40B4-BE49-F238E27FC236}">
                <a16:creationId xmlns:a16="http://schemas.microsoft.com/office/drawing/2014/main" id="{71EB153C-1161-C345-9660-BA9E0358C8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2545" y="6225913"/>
            <a:ext cx="1632969" cy="266825"/>
          </a:xfrm>
          <a:prstGeom prst="rect">
            <a:avLst/>
          </a:prstGeom>
        </p:spPr>
      </p:pic>
    </p:spTree>
    <p:extLst>
      <p:ext uri="{BB962C8B-B14F-4D97-AF65-F5344CB8AC3E}">
        <p14:creationId xmlns:p14="http://schemas.microsoft.com/office/powerpoint/2010/main" val="162394254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Points &gt; Hours</a:t>
            </a:r>
          </a:p>
        </p:txBody>
      </p:sp>
      <p:sp>
        <p:nvSpPr>
          <p:cNvPr id="8" name="TextBox 7"/>
          <p:cNvSpPr txBox="1"/>
          <p:nvPr/>
        </p:nvSpPr>
        <p:spPr>
          <a:xfrm>
            <a:off x="790832" y="1617708"/>
            <a:ext cx="10935729" cy="923330"/>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As we agile tend to estimate on relative points, its difficult to give up on linking to a more ”concrete” thing like hours. This is a practice from unmatured teams or teams starting the journey. This is not the preferred way as a mindset shift needs to be enforced. </a:t>
            </a:r>
          </a:p>
        </p:txBody>
      </p:sp>
      <p:grpSp>
        <p:nvGrpSpPr>
          <p:cNvPr id="46" name="Group 45"/>
          <p:cNvGrpSpPr/>
          <p:nvPr/>
        </p:nvGrpSpPr>
        <p:grpSpPr>
          <a:xfrm>
            <a:off x="253889" y="2560324"/>
            <a:ext cx="2171894" cy="4038183"/>
            <a:chOff x="1230086" y="2560325"/>
            <a:chExt cx="2325188" cy="3540034"/>
          </a:xfrm>
        </p:grpSpPr>
        <p:sp>
          <p:nvSpPr>
            <p:cNvPr id="3" name="Rounded Rectangle 2"/>
            <p:cNvSpPr/>
            <p:nvPr/>
          </p:nvSpPr>
          <p:spPr>
            <a:xfrm>
              <a:off x="123008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34440" y="3928893"/>
              <a:ext cx="2320834" cy="2062103"/>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Dates don’t account for non-project related work that inevitably creeps into our days : emails, meetings, and interviews that a team member may be involved in</a:t>
              </a:r>
              <a:endParaRPr lang="en-US" sz="1600" dirty="0"/>
            </a:p>
          </p:txBody>
        </p:sp>
        <p:grpSp>
          <p:nvGrpSpPr>
            <p:cNvPr id="18" name="Group 4"/>
            <p:cNvGrpSpPr>
              <a:grpSpLocks noChangeAspect="1"/>
            </p:cNvGrpSpPr>
            <p:nvPr/>
          </p:nvGrpSpPr>
          <p:grpSpPr bwMode="auto">
            <a:xfrm>
              <a:off x="1899616" y="2998488"/>
              <a:ext cx="986129" cy="768701"/>
              <a:chOff x="-697" y="1073"/>
              <a:chExt cx="2753" cy="2146"/>
            </a:xfrm>
            <a:noFill/>
          </p:grpSpPr>
          <p:sp>
            <p:nvSpPr>
              <p:cNvPr id="21" name="Freeform 6"/>
              <p:cNvSpPr>
                <a:spLocks noEditPoints="1"/>
              </p:cNvSpPr>
              <p:nvPr/>
            </p:nvSpPr>
            <p:spPr bwMode="auto">
              <a:xfrm>
                <a:off x="285" y="1073"/>
                <a:ext cx="789" cy="2146"/>
              </a:xfrm>
              <a:custGeom>
                <a:avLst/>
                <a:gdLst>
                  <a:gd name="T0" fmla="*/ 681 w 1578"/>
                  <a:gd name="T1" fmla="*/ 2905 h 4293"/>
                  <a:gd name="T2" fmla="*/ 550 w 1578"/>
                  <a:gd name="T3" fmla="*/ 2995 h 4293"/>
                  <a:gd name="T4" fmla="*/ 482 w 1578"/>
                  <a:gd name="T5" fmla="*/ 3141 h 4293"/>
                  <a:gd name="T6" fmla="*/ 497 w 1578"/>
                  <a:gd name="T7" fmla="*/ 3305 h 4293"/>
                  <a:gd name="T8" fmla="*/ 589 w 1578"/>
                  <a:gd name="T9" fmla="*/ 3436 h 4293"/>
                  <a:gd name="T10" fmla="*/ 733 w 1578"/>
                  <a:gd name="T11" fmla="*/ 3503 h 4293"/>
                  <a:gd name="T12" fmla="*/ 898 w 1578"/>
                  <a:gd name="T13" fmla="*/ 3489 h 4293"/>
                  <a:gd name="T14" fmla="*/ 1027 w 1578"/>
                  <a:gd name="T15" fmla="*/ 3397 h 4293"/>
                  <a:gd name="T16" fmla="*/ 1096 w 1578"/>
                  <a:gd name="T17" fmla="*/ 3253 h 4293"/>
                  <a:gd name="T18" fmla="*/ 1081 w 1578"/>
                  <a:gd name="T19" fmla="*/ 3087 h 4293"/>
                  <a:gd name="T20" fmla="*/ 990 w 1578"/>
                  <a:gd name="T21" fmla="*/ 2959 h 4293"/>
                  <a:gd name="T22" fmla="*/ 845 w 1578"/>
                  <a:gd name="T23" fmla="*/ 2890 h 4293"/>
                  <a:gd name="T24" fmla="*/ 277 w 1578"/>
                  <a:gd name="T25" fmla="*/ 1743 h 4293"/>
                  <a:gd name="T26" fmla="*/ 221 w 1578"/>
                  <a:gd name="T27" fmla="*/ 1800 h 4293"/>
                  <a:gd name="T28" fmla="*/ 221 w 1578"/>
                  <a:gd name="T29" fmla="*/ 1946 h 4293"/>
                  <a:gd name="T30" fmla="*/ 277 w 1578"/>
                  <a:gd name="T31" fmla="*/ 2003 h 4293"/>
                  <a:gd name="T32" fmla="*/ 1301 w 1578"/>
                  <a:gd name="T33" fmla="*/ 2003 h 4293"/>
                  <a:gd name="T34" fmla="*/ 1357 w 1578"/>
                  <a:gd name="T35" fmla="*/ 1946 h 4293"/>
                  <a:gd name="T36" fmla="*/ 1357 w 1578"/>
                  <a:gd name="T37" fmla="*/ 1800 h 4293"/>
                  <a:gd name="T38" fmla="*/ 1301 w 1578"/>
                  <a:gd name="T39" fmla="*/ 1743 h 4293"/>
                  <a:gd name="T40" fmla="*/ 304 w 1578"/>
                  <a:gd name="T41" fmla="*/ 1293 h 4293"/>
                  <a:gd name="T42" fmla="*/ 232 w 1578"/>
                  <a:gd name="T43" fmla="*/ 1329 h 4293"/>
                  <a:gd name="T44" fmla="*/ 216 w 1578"/>
                  <a:gd name="T45" fmla="*/ 1472 h 4293"/>
                  <a:gd name="T46" fmla="*/ 252 w 1578"/>
                  <a:gd name="T47" fmla="*/ 1544 h 4293"/>
                  <a:gd name="T48" fmla="*/ 1273 w 1578"/>
                  <a:gd name="T49" fmla="*/ 1561 h 4293"/>
                  <a:gd name="T50" fmla="*/ 1345 w 1578"/>
                  <a:gd name="T51" fmla="*/ 1524 h 4293"/>
                  <a:gd name="T52" fmla="*/ 1362 w 1578"/>
                  <a:gd name="T53" fmla="*/ 1381 h 4293"/>
                  <a:gd name="T54" fmla="*/ 1325 w 1578"/>
                  <a:gd name="T55" fmla="*/ 1309 h 4293"/>
                  <a:gd name="T56" fmla="*/ 304 w 1578"/>
                  <a:gd name="T57" fmla="*/ 1293 h 4293"/>
                  <a:gd name="T58" fmla="*/ 252 w 1578"/>
                  <a:gd name="T59" fmla="*/ 864 h 4293"/>
                  <a:gd name="T60" fmla="*/ 216 w 1578"/>
                  <a:gd name="T61" fmla="*/ 936 h 4293"/>
                  <a:gd name="T62" fmla="*/ 232 w 1578"/>
                  <a:gd name="T63" fmla="*/ 1078 h 4293"/>
                  <a:gd name="T64" fmla="*/ 304 w 1578"/>
                  <a:gd name="T65" fmla="*/ 1113 h 4293"/>
                  <a:gd name="T66" fmla="*/ 1325 w 1578"/>
                  <a:gd name="T67" fmla="*/ 1097 h 4293"/>
                  <a:gd name="T68" fmla="*/ 1362 w 1578"/>
                  <a:gd name="T69" fmla="*/ 1025 h 4293"/>
                  <a:gd name="T70" fmla="*/ 1345 w 1578"/>
                  <a:gd name="T71" fmla="*/ 882 h 4293"/>
                  <a:gd name="T72" fmla="*/ 1273 w 1578"/>
                  <a:gd name="T73" fmla="*/ 846 h 4293"/>
                  <a:gd name="T74" fmla="*/ 277 w 1578"/>
                  <a:gd name="T75" fmla="*/ 405 h 4293"/>
                  <a:gd name="T76" fmla="*/ 221 w 1578"/>
                  <a:gd name="T77" fmla="*/ 461 h 4293"/>
                  <a:gd name="T78" fmla="*/ 221 w 1578"/>
                  <a:gd name="T79" fmla="*/ 606 h 4293"/>
                  <a:gd name="T80" fmla="*/ 277 w 1578"/>
                  <a:gd name="T81" fmla="*/ 663 h 4293"/>
                  <a:gd name="T82" fmla="*/ 1301 w 1578"/>
                  <a:gd name="T83" fmla="*/ 663 h 4293"/>
                  <a:gd name="T84" fmla="*/ 1357 w 1578"/>
                  <a:gd name="T85" fmla="*/ 606 h 4293"/>
                  <a:gd name="T86" fmla="*/ 1357 w 1578"/>
                  <a:gd name="T87" fmla="*/ 461 h 4293"/>
                  <a:gd name="T88" fmla="*/ 1301 w 1578"/>
                  <a:gd name="T89" fmla="*/ 405 h 4293"/>
                  <a:gd name="T90" fmla="*/ 88 w 1578"/>
                  <a:gd name="T91" fmla="*/ 0 h 4293"/>
                  <a:gd name="T92" fmla="*/ 1541 w 1578"/>
                  <a:gd name="T93" fmla="*/ 17 h 4293"/>
                  <a:gd name="T94" fmla="*/ 1578 w 1578"/>
                  <a:gd name="T95" fmla="*/ 89 h 4293"/>
                  <a:gd name="T96" fmla="*/ 1561 w 1578"/>
                  <a:gd name="T97" fmla="*/ 4256 h 4293"/>
                  <a:gd name="T98" fmla="*/ 1489 w 1578"/>
                  <a:gd name="T99" fmla="*/ 4293 h 4293"/>
                  <a:gd name="T100" fmla="*/ 37 w 1578"/>
                  <a:gd name="T101" fmla="*/ 4275 h 4293"/>
                  <a:gd name="T102" fmla="*/ 0 w 1578"/>
                  <a:gd name="T103" fmla="*/ 4203 h 4293"/>
                  <a:gd name="T104" fmla="*/ 16 w 1578"/>
                  <a:gd name="T105" fmla="*/ 37 h 4293"/>
                  <a:gd name="T106" fmla="*/ 88 w 1578"/>
                  <a:gd name="T107" fmla="*/ 0 h 4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8" h="4293">
                    <a:moveTo>
                      <a:pt x="789" y="2885"/>
                    </a:moveTo>
                    <a:lnTo>
                      <a:pt x="733" y="2890"/>
                    </a:lnTo>
                    <a:lnTo>
                      <a:pt x="681" y="2905"/>
                    </a:lnTo>
                    <a:lnTo>
                      <a:pt x="632" y="2927"/>
                    </a:lnTo>
                    <a:lnTo>
                      <a:pt x="589" y="2959"/>
                    </a:lnTo>
                    <a:lnTo>
                      <a:pt x="550" y="2995"/>
                    </a:lnTo>
                    <a:lnTo>
                      <a:pt x="520" y="3039"/>
                    </a:lnTo>
                    <a:lnTo>
                      <a:pt x="497" y="3087"/>
                    </a:lnTo>
                    <a:lnTo>
                      <a:pt x="482" y="3141"/>
                    </a:lnTo>
                    <a:lnTo>
                      <a:pt x="477" y="3196"/>
                    </a:lnTo>
                    <a:lnTo>
                      <a:pt x="482" y="3253"/>
                    </a:lnTo>
                    <a:lnTo>
                      <a:pt x="497" y="3305"/>
                    </a:lnTo>
                    <a:lnTo>
                      <a:pt x="520" y="3354"/>
                    </a:lnTo>
                    <a:lnTo>
                      <a:pt x="550" y="3397"/>
                    </a:lnTo>
                    <a:lnTo>
                      <a:pt x="589" y="3436"/>
                    </a:lnTo>
                    <a:lnTo>
                      <a:pt x="632" y="3466"/>
                    </a:lnTo>
                    <a:lnTo>
                      <a:pt x="681" y="3489"/>
                    </a:lnTo>
                    <a:lnTo>
                      <a:pt x="733" y="3503"/>
                    </a:lnTo>
                    <a:lnTo>
                      <a:pt x="789" y="3508"/>
                    </a:lnTo>
                    <a:lnTo>
                      <a:pt x="845" y="3503"/>
                    </a:lnTo>
                    <a:lnTo>
                      <a:pt x="898" y="3489"/>
                    </a:lnTo>
                    <a:lnTo>
                      <a:pt x="947" y="3466"/>
                    </a:lnTo>
                    <a:lnTo>
                      <a:pt x="990" y="3436"/>
                    </a:lnTo>
                    <a:lnTo>
                      <a:pt x="1027" y="3397"/>
                    </a:lnTo>
                    <a:lnTo>
                      <a:pt x="1057" y="3354"/>
                    </a:lnTo>
                    <a:lnTo>
                      <a:pt x="1081" y="3305"/>
                    </a:lnTo>
                    <a:lnTo>
                      <a:pt x="1096" y="3253"/>
                    </a:lnTo>
                    <a:lnTo>
                      <a:pt x="1101" y="3196"/>
                    </a:lnTo>
                    <a:lnTo>
                      <a:pt x="1096" y="3141"/>
                    </a:lnTo>
                    <a:lnTo>
                      <a:pt x="1081" y="3087"/>
                    </a:lnTo>
                    <a:lnTo>
                      <a:pt x="1057" y="3039"/>
                    </a:lnTo>
                    <a:lnTo>
                      <a:pt x="1027" y="2995"/>
                    </a:lnTo>
                    <a:lnTo>
                      <a:pt x="990" y="2959"/>
                    </a:lnTo>
                    <a:lnTo>
                      <a:pt x="947" y="2927"/>
                    </a:lnTo>
                    <a:lnTo>
                      <a:pt x="898" y="2905"/>
                    </a:lnTo>
                    <a:lnTo>
                      <a:pt x="845" y="2890"/>
                    </a:lnTo>
                    <a:lnTo>
                      <a:pt x="789" y="2885"/>
                    </a:lnTo>
                    <a:close/>
                    <a:moveTo>
                      <a:pt x="304" y="1738"/>
                    </a:moveTo>
                    <a:lnTo>
                      <a:pt x="277" y="1743"/>
                    </a:lnTo>
                    <a:lnTo>
                      <a:pt x="252" y="1756"/>
                    </a:lnTo>
                    <a:lnTo>
                      <a:pt x="232" y="1775"/>
                    </a:lnTo>
                    <a:lnTo>
                      <a:pt x="221" y="1800"/>
                    </a:lnTo>
                    <a:lnTo>
                      <a:pt x="216" y="1828"/>
                    </a:lnTo>
                    <a:lnTo>
                      <a:pt x="216" y="1917"/>
                    </a:lnTo>
                    <a:lnTo>
                      <a:pt x="221" y="1946"/>
                    </a:lnTo>
                    <a:lnTo>
                      <a:pt x="232" y="1969"/>
                    </a:lnTo>
                    <a:lnTo>
                      <a:pt x="252" y="1989"/>
                    </a:lnTo>
                    <a:lnTo>
                      <a:pt x="277" y="2003"/>
                    </a:lnTo>
                    <a:lnTo>
                      <a:pt x="304" y="2006"/>
                    </a:lnTo>
                    <a:lnTo>
                      <a:pt x="1273" y="2006"/>
                    </a:lnTo>
                    <a:lnTo>
                      <a:pt x="1301" y="2003"/>
                    </a:lnTo>
                    <a:lnTo>
                      <a:pt x="1325" y="1989"/>
                    </a:lnTo>
                    <a:lnTo>
                      <a:pt x="1345" y="1969"/>
                    </a:lnTo>
                    <a:lnTo>
                      <a:pt x="1357" y="1946"/>
                    </a:lnTo>
                    <a:lnTo>
                      <a:pt x="1362" y="1917"/>
                    </a:lnTo>
                    <a:lnTo>
                      <a:pt x="1362" y="1828"/>
                    </a:lnTo>
                    <a:lnTo>
                      <a:pt x="1357" y="1800"/>
                    </a:lnTo>
                    <a:lnTo>
                      <a:pt x="1345" y="1775"/>
                    </a:lnTo>
                    <a:lnTo>
                      <a:pt x="1325" y="1756"/>
                    </a:lnTo>
                    <a:lnTo>
                      <a:pt x="1301" y="1743"/>
                    </a:lnTo>
                    <a:lnTo>
                      <a:pt x="1273" y="1738"/>
                    </a:lnTo>
                    <a:lnTo>
                      <a:pt x="304" y="1738"/>
                    </a:lnTo>
                    <a:close/>
                    <a:moveTo>
                      <a:pt x="304" y="1293"/>
                    </a:moveTo>
                    <a:lnTo>
                      <a:pt x="277" y="1298"/>
                    </a:lnTo>
                    <a:lnTo>
                      <a:pt x="252" y="1309"/>
                    </a:lnTo>
                    <a:lnTo>
                      <a:pt x="232" y="1329"/>
                    </a:lnTo>
                    <a:lnTo>
                      <a:pt x="221" y="1353"/>
                    </a:lnTo>
                    <a:lnTo>
                      <a:pt x="216" y="1381"/>
                    </a:lnTo>
                    <a:lnTo>
                      <a:pt x="216" y="1472"/>
                    </a:lnTo>
                    <a:lnTo>
                      <a:pt x="221" y="1499"/>
                    </a:lnTo>
                    <a:lnTo>
                      <a:pt x="232" y="1524"/>
                    </a:lnTo>
                    <a:lnTo>
                      <a:pt x="252" y="1544"/>
                    </a:lnTo>
                    <a:lnTo>
                      <a:pt x="277" y="1556"/>
                    </a:lnTo>
                    <a:lnTo>
                      <a:pt x="304" y="1561"/>
                    </a:lnTo>
                    <a:lnTo>
                      <a:pt x="1273" y="1561"/>
                    </a:lnTo>
                    <a:lnTo>
                      <a:pt x="1301" y="1556"/>
                    </a:lnTo>
                    <a:lnTo>
                      <a:pt x="1325" y="1544"/>
                    </a:lnTo>
                    <a:lnTo>
                      <a:pt x="1345" y="1524"/>
                    </a:lnTo>
                    <a:lnTo>
                      <a:pt x="1357" y="1499"/>
                    </a:lnTo>
                    <a:lnTo>
                      <a:pt x="1362" y="1472"/>
                    </a:lnTo>
                    <a:lnTo>
                      <a:pt x="1362" y="1381"/>
                    </a:lnTo>
                    <a:lnTo>
                      <a:pt x="1357" y="1353"/>
                    </a:lnTo>
                    <a:lnTo>
                      <a:pt x="1345" y="1329"/>
                    </a:lnTo>
                    <a:lnTo>
                      <a:pt x="1325" y="1309"/>
                    </a:lnTo>
                    <a:lnTo>
                      <a:pt x="1301" y="1298"/>
                    </a:lnTo>
                    <a:lnTo>
                      <a:pt x="1273" y="1293"/>
                    </a:lnTo>
                    <a:lnTo>
                      <a:pt x="304" y="1293"/>
                    </a:lnTo>
                    <a:close/>
                    <a:moveTo>
                      <a:pt x="304" y="846"/>
                    </a:moveTo>
                    <a:lnTo>
                      <a:pt x="277" y="851"/>
                    </a:lnTo>
                    <a:lnTo>
                      <a:pt x="252" y="864"/>
                    </a:lnTo>
                    <a:lnTo>
                      <a:pt x="232" y="882"/>
                    </a:lnTo>
                    <a:lnTo>
                      <a:pt x="221" y="908"/>
                    </a:lnTo>
                    <a:lnTo>
                      <a:pt x="216" y="936"/>
                    </a:lnTo>
                    <a:lnTo>
                      <a:pt x="216" y="1025"/>
                    </a:lnTo>
                    <a:lnTo>
                      <a:pt x="221" y="1053"/>
                    </a:lnTo>
                    <a:lnTo>
                      <a:pt x="232" y="1078"/>
                    </a:lnTo>
                    <a:lnTo>
                      <a:pt x="252" y="1097"/>
                    </a:lnTo>
                    <a:lnTo>
                      <a:pt x="277" y="1110"/>
                    </a:lnTo>
                    <a:lnTo>
                      <a:pt x="304" y="1113"/>
                    </a:lnTo>
                    <a:lnTo>
                      <a:pt x="1273" y="1113"/>
                    </a:lnTo>
                    <a:lnTo>
                      <a:pt x="1301" y="1110"/>
                    </a:lnTo>
                    <a:lnTo>
                      <a:pt x="1325" y="1097"/>
                    </a:lnTo>
                    <a:lnTo>
                      <a:pt x="1345" y="1078"/>
                    </a:lnTo>
                    <a:lnTo>
                      <a:pt x="1357" y="1053"/>
                    </a:lnTo>
                    <a:lnTo>
                      <a:pt x="1362" y="1025"/>
                    </a:lnTo>
                    <a:lnTo>
                      <a:pt x="1362" y="936"/>
                    </a:lnTo>
                    <a:lnTo>
                      <a:pt x="1357" y="908"/>
                    </a:lnTo>
                    <a:lnTo>
                      <a:pt x="1345" y="882"/>
                    </a:lnTo>
                    <a:lnTo>
                      <a:pt x="1325" y="864"/>
                    </a:lnTo>
                    <a:lnTo>
                      <a:pt x="1301" y="851"/>
                    </a:lnTo>
                    <a:lnTo>
                      <a:pt x="1273" y="846"/>
                    </a:lnTo>
                    <a:lnTo>
                      <a:pt x="304" y="846"/>
                    </a:lnTo>
                    <a:close/>
                    <a:moveTo>
                      <a:pt x="304" y="400"/>
                    </a:moveTo>
                    <a:lnTo>
                      <a:pt x="277" y="405"/>
                    </a:lnTo>
                    <a:lnTo>
                      <a:pt x="252" y="417"/>
                    </a:lnTo>
                    <a:lnTo>
                      <a:pt x="232" y="437"/>
                    </a:lnTo>
                    <a:lnTo>
                      <a:pt x="221" y="461"/>
                    </a:lnTo>
                    <a:lnTo>
                      <a:pt x="216" y="489"/>
                    </a:lnTo>
                    <a:lnTo>
                      <a:pt x="216" y="579"/>
                    </a:lnTo>
                    <a:lnTo>
                      <a:pt x="221" y="606"/>
                    </a:lnTo>
                    <a:lnTo>
                      <a:pt x="232" y="631"/>
                    </a:lnTo>
                    <a:lnTo>
                      <a:pt x="252" y="651"/>
                    </a:lnTo>
                    <a:lnTo>
                      <a:pt x="277" y="663"/>
                    </a:lnTo>
                    <a:lnTo>
                      <a:pt x="304" y="668"/>
                    </a:lnTo>
                    <a:lnTo>
                      <a:pt x="1273" y="668"/>
                    </a:lnTo>
                    <a:lnTo>
                      <a:pt x="1301" y="663"/>
                    </a:lnTo>
                    <a:lnTo>
                      <a:pt x="1325" y="651"/>
                    </a:lnTo>
                    <a:lnTo>
                      <a:pt x="1345" y="631"/>
                    </a:lnTo>
                    <a:lnTo>
                      <a:pt x="1357" y="606"/>
                    </a:lnTo>
                    <a:lnTo>
                      <a:pt x="1362" y="579"/>
                    </a:lnTo>
                    <a:lnTo>
                      <a:pt x="1362" y="489"/>
                    </a:lnTo>
                    <a:lnTo>
                      <a:pt x="1357" y="461"/>
                    </a:lnTo>
                    <a:lnTo>
                      <a:pt x="1345" y="437"/>
                    </a:lnTo>
                    <a:lnTo>
                      <a:pt x="1325" y="417"/>
                    </a:lnTo>
                    <a:lnTo>
                      <a:pt x="1301" y="405"/>
                    </a:lnTo>
                    <a:lnTo>
                      <a:pt x="1273" y="400"/>
                    </a:lnTo>
                    <a:lnTo>
                      <a:pt x="304" y="400"/>
                    </a:lnTo>
                    <a:close/>
                    <a:moveTo>
                      <a:pt x="88" y="0"/>
                    </a:moveTo>
                    <a:lnTo>
                      <a:pt x="1489" y="0"/>
                    </a:lnTo>
                    <a:lnTo>
                      <a:pt x="1517" y="5"/>
                    </a:lnTo>
                    <a:lnTo>
                      <a:pt x="1541" y="17"/>
                    </a:lnTo>
                    <a:lnTo>
                      <a:pt x="1561" y="37"/>
                    </a:lnTo>
                    <a:lnTo>
                      <a:pt x="1574" y="60"/>
                    </a:lnTo>
                    <a:lnTo>
                      <a:pt x="1578" y="89"/>
                    </a:lnTo>
                    <a:lnTo>
                      <a:pt x="1578" y="4203"/>
                    </a:lnTo>
                    <a:lnTo>
                      <a:pt x="1574" y="4231"/>
                    </a:lnTo>
                    <a:lnTo>
                      <a:pt x="1561" y="4256"/>
                    </a:lnTo>
                    <a:lnTo>
                      <a:pt x="1541" y="4275"/>
                    </a:lnTo>
                    <a:lnTo>
                      <a:pt x="1517" y="4288"/>
                    </a:lnTo>
                    <a:lnTo>
                      <a:pt x="1489" y="4293"/>
                    </a:lnTo>
                    <a:lnTo>
                      <a:pt x="88" y="4293"/>
                    </a:lnTo>
                    <a:lnTo>
                      <a:pt x="60" y="4288"/>
                    </a:lnTo>
                    <a:lnTo>
                      <a:pt x="37" y="4275"/>
                    </a:lnTo>
                    <a:lnTo>
                      <a:pt x="16" y="4256"/>
                    </a:lnTo>
                    <a:lnTo>
                      <a:pt x="5" y="4231"/>
                    </a:lnTo>
                    <a:lnTo>
                      <a:pt x="0" y="4203"/>
                    </a:lnTo>
                    <a:lnTo>
                      <a:pt x="0" y="89"/>
                    </a:lnTo>
                    <a:lnTo>
                      <a:pt x="5" y="60"/>
                    </a:lnTo>
                    <a:lnTo>
                      <a:pt x="16" y="37"/>
                    </a:lnTo>
                    <a:lnTo>
                      <a:pt x="37" y="17"/>
                    </a:lnTo>
                    <a:lnTo>
                      <a:pt x="60" y="5"/>
                    </a:lnTo>
                    <a:lnTo>
                      <a:pt x="88"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1136" y="1212"/>
                <a:ext cx="920" cy="2007"/>
              </a:xfrm>
              <a:custGeom>
                <a:avLst/>
                <a:gdLst>
                  <a:gd name="T0" fmla="*/ 661 w 1841"/>
                  <a:gd name="T1" fmla="*/ 1617 h 4015"/>
                  <a:gd name="T2" fmla="*/ 630 w 1841"/>
                  <a:gd name="T3" fmla="*/ 1684 h 4015"/>
                  <a:gd name="T4" fmla="*/ 645 w 1841"/>
                  <a:gd name="T5" fmla="*/ 1813 h 4015"/>
                  <a:gd name="T6" fmla="*/ 708 w 1841"/>
                  <a:gd name="T7" fmla="*/ 1847 h 4015"/>
                  <a:gd name="T8" fmla="*/ 1617 w 1841"/>
                  <a:gd name="T9" fmla="*/ 1822 h 4015"/>
                  <a:gd name="T10" fmla="*/ 1649 w 1841"/>
                  <a:gd name="T11" fmla="*/ 1760 h 4015"/>
                  <a:gd name="T12" fmla="*/ 1633 w 1841"/>
                  <a:gd name="T13" fmla="*/ 1636 h 4015"/>
                  <a:gd name="T14" fmla="*/ 1570 w 1841"/>
                  <a:gd name="T15" fmla="*/ 1604 h 4015"/>
                  <a:gd name="T16" fmla="*/ 683 w 1841"/>
                  <a:gd name="T17" fmla="*/ 1199 h 4015"/>
                  <a:gd name="T18" fmla="*/ 633 w 1841"/>
                  <a:gd name="T19" fmla="*/ 1249 h 4015"/>
                  <a:gd name="T20" fmla="*/ 633 w 1841"/>
                  <a:gd name="T21" fmla="*/ 1383 h 4015"/>
                  <a:gd name="T22" fmla="*/ 683 w 1841"/>
                  <a:gd name="T23" fmla="*/ 1435 h 4015"/>
                  <a:gd name="T24" fmla="*/ 1595 w 1841"/>
                  <a:gd name="T25" fmla="*/ 1447 h 4015"/>
                  <a:gd name="T26" fmla="*/ 1645 w 1841"/>
                  <a:gd name="T27" fmla="*/ 1398 h 4015"/>
                  <a:gd name="T28" fmla="*/ 1649 w 1841"/>
                  <a:gd name="T29" fmla="*/ 1323 h 4015"/>
                  <a:gd name="T30" fmla="*/ 1633 w 1841"/>
                  <a:gd name="T31" fmla="*/ 1251 h 4015"/>
                  <a:gd name="T32" fmla="*/ 1570 w 1841"/>
                  <a:gd name="T33" fmla="*/ 1217 h 4015"/>
                  <a:gd name="T34" fmla="*/ 683 w 1841"/>
                  <a:gd name="T35" fmla="*/ 792 h 4015"/>
                  <a:gd name="T36" fmla="*/ 633 w 1841"/>
                  <a:gd name="T37" fmla="*/ 841 h 4015"/>
                  <a:gd name="T38" fmla="*/ 633 w 1841"/>
                  <a:gd name="T39" fmla="*/ 974 h 4015"/>
                  <a:gd name="T40" fmla="*/ 683 w 1841"/>
                  <a:gd name="T41" fmla="*/ 1028 h 4015"/>
                  <a:gd name="T42" fmla="*/ 1595 w 1841"/>
                  <a:gd name="T43" fmla="*/ 1060 h 4015"/>
                  <a:gd name="T44" fmla="*/ 1645 w 1841"/>
                  <a:gd name="T45" fmla="*/ 1013 h 4015"/>
                  <a:gd name="T46" fmla="*/ 1645 w 1841"/>
                  <a:gd name="T47" fmla="*/ 887 h 4015"/>
                  <a:gd name="T48" fmla="*/ 1595 w 1841"/>
                  <a:gd name="T49" fmla="*/ 835 h 4015"/>
                  <a:gd name="T50" fmla="*/ 708 w 1841"/>
                  <a:gd name="T51" fmla="*/ 382 h 4015"/>
                  <a:gd name="T52" fmla="*/ 645 w 1841"/>
                  <a:gd name="T53" fmla="*/ 412 h 4015"/>
                  <a:gd name="T54" fmla="*/ 630 w 1841"/>
                  <a:gd name="T55" fmla="*/ 541 h 4015"/>
                  <a:gd name="T56" fmla="*/ 661 w 1841"/>
                  <a:gd name="T57" fmla="*/ 608 h 4015"/>
                  <a:gd name="T58" fmla="*/ 1570 w 1841"/>
                  <a:gd name="T59" fmla="*/ 675 h 4015"/>
                  <a:gd name="T60" fmla="*/ 1633 w 1841"/>
                  <a:gd name="T61" fmla="*/ 648 h 4015"/>
                  <a:gd name="T62" fmla="*/ 1649 w 1841"/>
                  <a:gd name="T63" fmla="*/ 526 h 4015"/>
                  <a:gd name="T64" fmla="*/ 1617 w 1841"/>
                  <a:gd name="T65" fmla="*/ 462 h 4015"/>
                  <a:gd name="T66" fmla="*/ 708 w 1841"/>
                  <a:gd name="T67" fmla="*/ 382 h 4015"/>
                  <a:gd name="T68" fmla="*/ 1762 w 1841"/>
                  <a:gd name="T69" fmla="*/ 114 h 4015"/>
                  <a:gd name="T70" fmla="*/ 1826 w 1841"/>
                  <a:gd name="T71" fmla="*/ 151 h 4015"/>
                  <a:gd name="T72" fmla="*/ 1841 w 1841"/>
                  <a:gd name="T73" fmla="*/ 365 h 4015"/>
                  <a:gd name="T74" fmla="*/ 1841 w 1841"/>
                  <a:gd name="T75" fmla="*/ 933 h 4015"/>
                  <a:gd name="T76" fmla="*/ 1841 w 1841"/>
                  <a:gd name="T77" fmla="*/ 1565 h 4015"/>
                  <a:gd name="T78" fmla="*/ 1841 w 1841"/>
                  <a:gd name="T79" fmla="*/ 2225 h 4015"/>
                  <a:gd name="T80" fmla="*/ 1841 w 1841"/>
                  <a:gd name="T81" fmla="*/ 2871 h 4015"/>
                  <a:gd name="T82" fmla="*/ 1841 w 1841"/>
                  <a:gd name="T83" fmla="*/ 3466 h 4015"/>
                  <a:gd name="T84" fmla="*/ 1838 w 1841"/>
                  <a:gd name="T85" fmla="*/ 3838 h 4015"/>
                  <a:gd name="T86" fmla="*/ 1787 w 1841"/>
                  <a:gd name="T87" fmla="*/ 3889 h 4015"/>
                  <a:gd name="T88" fmla="*/ 516 w 1841"/>
                  <a:gd name="T89" fmla="*/ 4013 h 4015"/>
                  <a:gd name="T90" fmla="*/ 507 w 1841"/>
                  <a:gd name="T91" fmla="*/ 4015 h 4015"/>
                  <a:gd name="T92" fmla="*/ 0 w 1841"/>
                  <a:gd name="T93" fmla="*/ 127 h 4015"/>
                  <a:gd name="T94" fmla="*/ 509 w 1841"/>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1" h="4015">
                    <a:moveTo>
                      <a:pt x="708" y="1602"/>
                    </a:moveTo>
                    <a:lnTo>
                      <a:pt x="683" y="1606"/>
                    </a:lnTo>
                    <a:lnTo>
                      <a:pt x="661" y="1617"/>
                    </a:lnTo>
                    <a:lnTo>
                      <a:pt x="645" y="1636"/>
                    </a:lnTo>
                    <a:lnTo>
                      <a:pt x="633" y="1658"/>
                    </a:lnTo>
                    <a:lnTo>
                      <a:pt x="630" y="1684"/>
                    </a:lnTo>
                    <a:lnTo>
                      <a:pt x="630" y="1765"/>
                    </a:lnTo>
                    <a:lnTo>
                      <a:pt x="633" y="1792"/>
                    </a:lnTo>
                    <a:lnTo>
                      <a:pt x="645" y="1813"/>
                    </a:lnTo>
                    <a:lnTo>
                      <a:pt x="661" y="1832"/>
                    </a:lnTo>
                    <a:lnTo>
                      <a:pt x="683" y="1842"/>
                    </a:lnTo>
                    <a:lnTo>
                      <a:pt x="708" y="1847"/>
                    </a:lnTo>
                    <a:lnTo>
                      <a:pt x="1570" y="1837"/>
                    </a:lnTo>
                    <a:lnTo>
                      <a:pt x="1595" y="1833"/>
                    </a:lnTo>
                    <a:lnTo>
                      <a:pt x="1617" y="1822"/>
                    </a:lnTo>
                    <a:lnTo>
                      <a:pt x="1633" y="1805"/>
                    </a:lnTo>
                    <a:lnTo>
                      <a:pt x="1645" y="1783"/>
                    </a:lnTo>
                    <a:lnTo>
                      <a:pt x="1649" y="1760"/>
                    </a:lnTo>
                    <a:lnTo>
                      <a:pt x="1649" y="1683"/>
                    </a:lnTo>
                    <a:lnTo>
                      <a:pt x="1645" y="1658"/>
                    </a:lnTo>
                    <a:lnTo>
                      <a:pt x="1633" y="1636"/>
                    </a:lnTo>
                    <a:lnTo>
                      <a:pt x="1617" y="1619"/>
                    </a:lnTo>
                    <a:lnTo>
                      <a:pt x="1595" y="1609"/>
                    </a:lnTo>
                    <a:lnTo>
                      <a:pt x="1570" y="1604"/>
                    </a:lnTo>
                    <a:lnTo>
                      <a:pt x="708" y="1602"/>
                    </a:lnTo>
                    <a:close/>
                    <a:moveTo>
                      <a:pt x="708" y="1195"/>
                    </a:moveTo>
                    <a:lnTo>
                      <a:pt x="683" y="1199"/>
                    </a:lnTo>
                    <a:lnTo>
                      <a:pt x="661" y="1211"/>
                    </a:lnTo>
                    <a:lnTo>
                      <a:pt x="645" y="1227"/>
                    </a:lnTo>
                    <a:lnTo>
                      <a:pt x="633" y="1249"/>
                    </a:lnTo>
                    <a:lnTo>
                      <a:pt x="630" y="1276"/>
                    </a:lnTo>
                    <a:lnTo>
                      <a:pt x="630" y="1356"/>
                    </a:lnTo>
                    <a:lnTo>
                      <a:pt x="633" y="1383"/>
                    </a:lnTo>
                    <a:lnTo>
                      <a:pt x="645" y="1405"/>
                    </a:lnTo>
                    <a:lnTo>
                      <a:pt x="661" y="1423"/>
                    </a:lnTo>
                    <a:lnTo>
                      <a:pt x="683" y="1435"/>
                    </a:lnTo>
                    <a:lnTo>
                      <a:pt x="708" y="1440"/>
                    </a:lnTo>
                    <a:lnTo>
                      <a:pt x="1570" y="1450"/>
                    </a:lnTo>
                    <a:lnTo>
                      <a:pt x="1595" y="1447"/>
                    </a:lnTo>
                    <a:lnTo>
                      <a:pt x="1617" y="1435"/>
                    </a:lnTo>
                    <a:lnTo>
                      <a:pt x="1633" y="1420"/>
                    </a:lnTo>
                    <a:lnTo>
                      <a:pt x="1645" y="1398"/>
                    </a:lnTo>
                    <a:lnTo>
                      <a:pt x="1649" y="1373"/>
                    </a:lnTo>
                    <a:lnTo>
                      <a:pt x="1649" y="1346"/>
                    </a:lnTo>
                    <a:lnTo>
                      <a:pt x="1649" y="1323"/>
                    </a:lnTo>
                    <a:lnTo>
                      <a:pt x="1649" y="1296"/>
                    </a:lnTo>
                    <a:lnTo>
                      <a:pt x="1645" y="1272"/>
                    </a:lnTo>
                    <a:lnTo>
                      <a:pt x="1633" y="1251"/>
                    </a:lnTo>
                    <a:lnTo>
                      <a:pt x="1617" y="1234"/>
                    </a:lnTo>
                    <a:lnTo>
                      <a:pt x="1595" y="1222"/>
                    </a:lnTo>
                    <a:lnTo>
                      <a:pt x="1570" y="1217"/>
                    </a:lnTo>
                    <a:lnTo>
                      <a:pt x="708" y="1195"/>
                    </a:lnTo>
                    <a:close/>
                    <a:moveTo>
                      <a:pt x="708" y="789"/>
                    </a:moveTo>
                    <a:lnTo>
                      <a:pt x="683" y="792"/>
                    </a:lnTo>
                    <a:lnTo>
                      <a:pt x="661" y="802"/>
                    </a:lnTo>
                    <a:lnTo>
                      <a:pt x="645" y="819"/>
                    </a:lnTo>
                    <a:lnTo>
                      <a:pt x="633" y="841"/>
                    </a:lnTo>
                    <a:lnTo>
                      <a:pt x="630" y="867"/>
                    </a:lnTo>
                    <a:lnTo>
                      <a:pt x="630" y="949"/>
                    </a:lnTo>
                    <a:lnTo>
                      <a:pt x="633" y="974"/>
                    </a:lnTo>
                    <a:lnTo>
                      <a:pt x="645" y="998"/>
                    </a:lnTo>
                    <a:lnTo>
                      <a:pt x="661" y="1016"/>
                    </a:lnTo>
                    <a:lnTo>
                      <a:pt x="683" y="1028"/>
                    </a:lnTo>
                    <a:lnTo>
                      <a:pt x="708" y="1033"/>
                    </a:lnTo>
                    <a:lnTo>
                      <a:pt x="1570" y="1063"/>
                    </a:lnTo>
                    <a:lnTo>
                      <a:pt x="1595" y="1060"/>
                    </a:lnTo>
                    <a:lnTo>
                      <a:pt x="1617" y="1050"/>
                    </a:lnTo>
                    <a:lnTo>
                      <a:pt x="1633" y="1033"/>
                    </a:lnTo>
                    <a:lnTo>
                      <a:pt x="1645" y="1013"/>
                    </a:lnTo>
                    <a:lnTo>
                      <a:pt x="1649" y="988"/>
                    </a:lnTo>
                    <a:lnTo>
                      <a:pt x="1649" y="911"/>
                    </a:lnTo>
                    <a:lnTo>
                      <a:pt x="1645" y="887"/>
                    </a:lnTo>
                    <a:lnTo>
                      <a:pt x="1633" y="866"/>
                    </a:lnTo>
                    <a:lnTo>
                      <a:pt x="1617" y="847"/>
                    </a:lnTo>
                    <a:lnTo>
                      <a:pt x="1595" y="835"/>
                    </a:lnTo>
                    <a:lnTo>
                      <a:pt x="1570" y="830"/>
                    </a:lnTo>
                    <a:lnTo>
                      <a:pt x="708" y="789"/>
                    </a:lnTo>
                    <a:close/>
                    <a:moveTo>
                      <a:pt x="708" y="382"/>
                    </a:moveTo>
                    <a:lnTo>
                      <a:pt x="683" y="385"/>
                    </a:lnTo>
                    <a:lnTo>
                      <a:pt x="661" y="395"/>
                    </a:lnTo>
                    <a:lnTo>
                      <a:pt x="645" y="412"/>
                    </a:lnTo>
                    <a:lnTo>
                      <a:pt x="633" y="434"/>
                    </a:lnTo>
                    <a:lnTo>
                      <a:pt x="630" y="459"/>
                    </a:lnTo>
                    <a:lnTo>
                      <a:pt x="630" y="541"/>
                    </a:lnTo>
                    <a:lnTo>
                      <a:pt x="633" y="566"/>
                    </a:lnTo>
                    <a:lnTo>
                      <a:pt x="645" y="589"/>
                    </a:lnTo>
                    <a:lnTo>
                      <a:pt x="661" y="608"/>
                    </a:lnTo>
                    <a:lnTo>
                      <a:pt x="683" y="621"/>
                    </a:lnTo>
                    <a:lnTo>
                      <a:pt x="708" y="626"/>
                    </a:lnTo>
                    <a:lnTo>
                      <a:pt x="1570" y="675"/>
                    </a:lnTo>
                    <a:lnTo>
                      <a:pt x="1595" y="673"/>
                    </a:lnTo>
                    <a:lnTo>
                      <a:pt x="1617" y="663"/>
                    </a:lnTo>
                    <a:lnTo>
                      <a:pt x="1633" y="648"/>
                    </a:lnTo>
                    <a:lnTo>
                      <a:pt x="1645" y="628"/>
                    </a:lnTo>
                    <a:lnTo>
                      <a:pt x="1649" y="603"/>
                    </a:lnTo>
                    <a:lnTo>
                      <a:pt x="1649" y="526"/>
                    </a:lnTo>
                    <a:lnTo>
                      <a:pt x="1645" y="501"/>
                    </a:lnTo>
                    <a:lnTo>
                      <a:pt x="1633" y="479"/>
                    </a:lnTo>
                    <a:lnTo>
                      <a:pt x="1617" y="462"/>
                    </a:lnTo>
                    <a:lnTo>
                      <a:pt x="1595" y="449"/>
                    </a:lnTo>
                    <a:lnTo>
                      <a:pt x="1570" y="444"/>
                    </a:lnTo>
                    <a:lnTo>
                      <a:pt x="708" y="382"/>
                    </a:lnTo>
                    <a:close/>
                    <a:moveTo>
                      <a:pt x="509" y="0"/>
                    </a:moveTo>
                    <a:lnTo>
                      <a:pt x="516" y="0"/>
                    </a:lnTo>
                    <a:lnTo>
                      <a:pt x="1762" y="114"/>
                    </a:lnTo>
                    <a:lnTo>
                      <a:pt x="1787" y="121"/>
                    </a:lnTo>
                    <a:lnTo>
                      <a:pt x="1809" y="132"/>
                    </a:lnTo>
                    <a:lnTo>
                      <a:pt x="1826" y="151"/>
                    </a:lnTo>
                    <a:lnTo>
                      <a:pt x="1838" y="172"/>
                    </a:lnTo>
                    <a:lnTo>
                      <a:pt x="1841" y="198"/>
                    </a:lnTo>
                    <a:lnTo>
                      <a:pt x="1841" y="365"/>
                    </a:lnTo>
                    <a:lnTo>
                      <a:pt x="1841" y="544"/>
                    </a:lnTo>
                    <a:lnTo>
                      <a:pt x="1841" y="735"/>
                    </a:lnTo>
                    <a:lnTo>
                      <a:pt x="1841" y="933"/>
                    </a:lnTo>
                    <a:lnTo>
                      <a:pt x="1841" y="1139"/>
                    </a:lnTo>
                    <a:lnTo>
                      <a:pt x="1841" y="1349"/>
                    </a:lnTo>
                    <a:lnTo>
                      <a:pt x="1841" y="1565"/>
                    </a:lnTo>
                    <a:lnTo>
                      <a:pt x="1841" y="1785"/>
                    </a:lnTo>
                    <a:lnTo>
                      <a:pt x="1841" y="2004"/>
                    </a:lnTo>
                    <a:lnTo>
                      <a:pt x="1841" y="2225"/>
                    </a:lnTo>
                    <a:lnTo>
                      <a:pt x="1841" y="2444"/>
                    </a:lnTo>
                    <a:lnTo>
                      <a:pt x="1841" y="2660"/>
                    </a:lnTo>
                    <a:lnTo>
                      <a:pt x="1841" y="2871"/>
                    </a:lnTo>
                    <a:lnTo>
                      <a:pt x="1841" y="3077"/>
                    </a:lnTo>
                    <a:lnTo>
                      <a:pt x="1841" y="3275"/>
                    </a:lnTo>
                    <a:lnTo>
                      <a:pt x="1841" y="3466"/>
                    </a:lnTo>
                    <a:lnTo>
                      <a:pt x="1841" y="3645"/>
                    </a:lnTo>
                    <a:lnTo>
                      <a:pt x="1841" y="3812"/>
                    </a:lnTo>
                    <a:lnTo>
                      <a:pt x="1838" y="3838"/>
                    </a:lnTo>
                    <a:lnTo>
                      <a:pt x="1826" y="3859"/>
                    </a:lnTo>
                    <a:lnTo>
                      <a:pt x="1809" y="3878"/>
                    </a:lnTo>
                    <a:lnTo>
                      <a:pt x="1787" y="3889"/>
                    </a:lnTo>
                    <a:lnTo>
                      <a:pt x="1762" y="3896"/>
                    </a:lnTo>
                    <a:lnTo>
                      <a:pt x="1140" y="3955"/>
                    </a:lnTo>
                    <a:lnTo>
                      <a:pt x="516" y="4013"/>
                    </a:lnTo>
                    <a:lnTo>
                      <a:pt x="514" y="4013"/>
                    </a:lnTo>
                    <a:lnTo>
                      <a:pt x="511" y="4013"/>
                    </a:lnTo>
                    <a:lnTo>
                      <a:pt x="507" y="4015"/>
                    </a:lnTo>
                    <a:lnTo>
                      <a:pt x="502" y="4013"/>
                    </a:lnTo>
                    <a:lnTo>
                      <a:pt x="0" y="3943"/>
                    </a:lnTo>
                    <a:lnTo>
                      <a:pt x="0" y="127"/>
                    </a:lnTo>
                    <a:lnTo>
                      <a:pt x="486" y="5"/>
                    </a:lnTo>
                    <a:lnTo>
                      <a:pt x="499" y="2"/>
                    </a:lnTo>
                    <a:lnTo>
                      <a:pt x="50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auto">
              <a:xfrm>
                <a:off x="-697" y="1212"/>
                <a:ext cx="921" cy="2007"/>
              </a:xfrm>
              <a:custGeom>
                <a:avLst/>
                <a:gdLst>
                  <a:gd name="T0" fmla="*/ 246 w 1843"/>
                  <a:gd name="T1" fmla="*/ 1609 h 4015"/>
                  <a:gd name="T2" fmla="*/ 196 w 1843"/>
                  <a:gd name="T3" fmla="*/ 1658 h 4015"/>
                  <a:gd name="T4" fmla="*/ 196 w 1843"/>
                  <a:gd name="T5" fmla="*/ 1783 h 4015"/>
                  <a:gd name="T6" fmla="*/ 246 w 1843"/>
                  <a:gd name="T7" fmla="*/ 1833 h 4015"/>
                  <a:gd name="T8" fmla="*/ 1158 w 1843"/>
                  <a:gd name="T9" fmla="*/ 1842 h 4015"/>
                  <a:gd name="T10" fmla="*/ 1208 w 1843"/>
                  <a:gd name="T11" fmla="*/ 1792 h 4015"/>
                  <a:gd name="T12" fmla="*/ 1208 w 1843"/>
                  <a:gd name="T13" fmla="*/ 1658 h 4015"/>
                  <a:gd name="T14" fmla="*/ 1158 w 1843"/>
                  <a:gd name="T15" fmla="*/ 1606 h 4015"/>
                  <a:gd name="T16" fmla="*/ 271 w 1843"/>
                  <a:gd name="T17" fmla="*/ 1217 h 4015"/>
                  <a:gd name="T18" fmla="*/ 208 w 1843"/>
                  <a:gd name="T19" fmla="*/ 1251 h 4015"/>
                  <a:gd name="T20" fmla="*/ 193 w 1843"/>
                  <a:gd name="T21" fmla="*/ 1323 h 4015"/>
                  <a:gd name="T22" fmla="*/ 196 w 1843"/>
                  <a:gd name="T23" fmla="*/ 1398 h 4015"/>
                  <a:gd name="T24" fmla="*/ 246 w 1843"/>
                  <a:gd name="T25" fmla="*/ 1447 h 4015"/>
                  <a:gd name="T26" fmla="*/ 1158 w 1843"/>
                  <a:gd name="T27" fmla="*/ 1435 h 4015"/>
                  <a:gd name="T28" fmla="*/ 1208 w 1843"/>
                  <a:gd name="T29" fmla="*/ 1383 h 4015"/>
                  <a:gd name="T30" fmla="*/ 1208 w 1843"/>
                  <a:gd name="T31" fmla="*/ 1249 h 4015"/>
                  <a:gd name="T32" fmla="*/ 1158 w 1843"/>
                  <a:gd name="T33" fmla="*/ 1199 h 4015"/>
                  <a:gd name="T34" fmla="*/ 271 w 1843"/>
                  <a:gd name="T35" fmla="*/ 830 h 4015"/>
                  <a:gd name="T36" fmla="*/ 208 w 1843"/>
                  <a:gd name="T37" fmla="*/ 866 h 4015"/>
                  <a:gd name="T38" fmla="*/ 193 w 1843"/>
                  <a:gd name="T39" fmla="*/ 988 h 4015"/>
                  <a:gd name="T40" fmla="*/ 225 w 1843"/>
                  <a:gd name="T41" fmla="*/ 1050 h 4015"/>
                  <a:gd name="T42" fmla="*/ 1133 w 1843"/>
                  <a:gd name="T43" fmla="*/ 1033 h 4015"/>
                  <a:gd name="T44" fmla="*/ 1197 w 1843"/>
                  <a:gd name="T45" fmla="*/ 998 h 4015"/>
                  <a:gd name="T46" fmla="*/ 1212 w 1843"/>
                  <a:gd name="T47" fmla="*/ 867 h 4015"/>
                  <a:gd name="T48" fmla="*/ 1180 w 1843"/>
                  <a:gd name="T49" fmla="*/ 802 h 4015"/>
                  <a:gd name="T50" fmla="*/ 1133 w 1843"/>
                  <a:gd name="T51" fmla="*/ 382 h 4015"/>
                  <a:gd name="T52" fmla="*/ 225 w 1843"/>
                  <a:gd name="T53" fmla="*/ 462 h 4015"/>
                  <a:gd name="T54" fmla="*/ 193 w 1843"/>
                  <a:gd name="T55" fmla="*/ 526 h 4015"/>
                  <a:gd name="T56" fmla="*/ 208 w 1843"/>
                  <a:gd name="T57" fmla="*/ 648 h 4015"/>
                  <a:gd name="T58" fmla="*/ 271 w 1843"/>
                  <a:gd name="T59" fmla="*/ 675 h 4015"/>
                  <a:gd name="T60" fmla="*/ 1180 w 1843"/>
                  <a:gd name="T61" fmla="*/ 608 h 4015"/>
                  <a:gd name="T62" fmla="*/ 1212 w 1843"/>
                  <a:gd name="T63" fmla="*/ 541 h 4015"/>
                  <a:gd name="T64" fmla="*/ 1197 w 1843"/>
                  <a:gd name="T65" fmla="*/ 412 h 4015"/>
                  <a:gd name="T66" fmla="*/ 1133 w 1843"/>
                  <a:gd name="T67" fmla="*/ 382 h 4015"/>
                  <a:gd name="T68" fmla="*/ 1356 w 1843"/>
                  <a:gd name="T69" fmla="*/ 5 h 4015"/>
                  <a:gd name="T70" fmla="*/ 1339 w 1843"/>
                  <a:gd name="T71" fmla="*/ 4013 h 4015"/>
                  <a:gd name="T72" fmla="*/ 1327 w 1843"/>
                  <a:gd name="T73" fmla="*/ 4013 h 4015"/>
                  <a:gd name="T74" fmla="*/ 79 w 1843"/>
                  <a:gd name="T75" fmla="*/ 3896 h 4015"/>
                  <a:gd name="T76" fmla="*/ 15 w 1843"/>
                  <a:gd name="T77" fmla="*/ 3859 h 4015"/>
                  <a:gd name="T78" fmla="*/ 0 w 1843"/>
                  <a:gd name="T79" fmla="*/ 3645 h 4015"/>
                  <a:gd name="T80" fmla="*/ 0 w 1843"/>
                  <a:gd name="T81" fmla="*/ 3077 h 4015"/>
                  <a:gd name="T82" fmla="*/ 0 w 1843"/>
                  <a:gd name="T83" fmla="*/ 2444 h 4015"/>
                  <a:gd name="T84" fmla="*/ 0 w 1843"/>
                  <a:gd name="T85" fmla="*/ 1785 h 4015"/>
                  <a:gd name="T86" fmla="*/ 0 w 1843"/>
                  <a:gd name="T87" fmla="*/ 1139 h 4015"/>
                  <a:gd name="T88" fmla="*/ 0 w 1843"/>
                  <a:gd name="T89" fmla="*/ 544 h 4015"/>
                  <a:gd name="T90" fmla="*/ 4 w 1843"/>
                  <a:gd name="T91" fmla="*/ 172 h 4015"/>
                  <a:gd name="T92" fmla="*/ 54 w 1843"/>
                  <a:gd name="T93" fmla="*/ 121 h 4015"/>
                  <a:gd name="T94" fmla="*/ 1332 w 1843"/>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3" h="4015">
                    <a:moveTo>
                      <a:pt x="1133" y="1602"/>
                    </a:moveTo>
                    <a:lnTo>
                      <a:pt x="271" y="1604"/>
                    </a:lnTo>
                    <a:lnTo>
                      <a:pt x="246" y="1609"/>
                    </a:lnTo>
                    <a:lnTo>
                      <a:pt x="225" y="1619"/>
                    </a:lnTo>
                    <a:lnTo>
                      <a:pt x="208" y="1636"/>
                    </a:lnTo>
                    <a:lnTo>
                      <a:pt x="196" y="1658"/>
                    </a:lnTo>
                    <a:lnTo>
                      <a:pt x="193" y="1683"/>
                    </a:lnTo>
                    <a:lnTo>
                      <a:pt x="193" y="1760"/>
                    </a:lnTo>
                    <a:lnTo>
                      <a:pt x="196" y="1783"/>
                    </a:lnTo>
                    <a:lnTo>
                      <a:pt x="208" y="1805"/>
                    </a:lnTo>
                    <a:lnTo>
                      <a:pt x="225" y="1822"/>
                    </a:lnTo>
                    <a:lnTo>
                      <a:pt x="246" y="1833"/>
                    </a:lnTo>
                    <a:lnTo>
                      <a:pt x="271" y="1837"/>
                    </a:lnTo>
                    <a:lnTo>
                      <a:pt x="1133" y="1847"/>
                    </a:lnTo>
                    <a:lnTo>
                      <a:pt x="1158" y="1842"/>
                    </a:lnTo>
                    <a:lnTo>
                      <a:pt x="1180" y="1832"/>
                    </a:lnTo>
                    <a:lnTo>
                      <a:pt x="1197" y="1813"/>
                    </a:lnTo>
                    <a:lnTo>
                      <a:pt x="1208" y="1792"/>
                    </a:lnTo>
                    <a:lnTo>
                      <a:pt x="1212" y="1765"/>
                    </a:lnTo>
                    <a:lnTo>
                      <a:pt x="1212" y="1684"/>
                    </a:lnTo>
                    <a:lnTo>
                      <a:pt x="1208" y="1658"/>
                    </a:lnTo>
                    <a:lnTo>
                      <a:pt x="1197" y="1636"/>
                    </a:lnTo>
                    <a:lnTo>
                      <a:pt x="1180" y="1617"/>
                    </a:lnTo>
                    <a:lnTo>
                      <a:pt x="1158" y="1606"/>
                    </a:lnTo>
                    <a:lnTo>
                      <a:pt x="1133" y="1602"/>
                    </a:lnTo>
                    <a:close/>
                    <a:moveTo>
                      <a:pt x="1133" y="1195"/>
                    </a:moveTo>
                    <a:lnTo>
                      <a:pt x="271" y="1217"/>
                    </a:lnTo>
                    <a:lnTo>
                      <a:pt x="246" y="1222"/>
                    </a:lnTo>
                    <a:lnTo>
                      <a:pt x="225" y="1234"/>
                    </a:lnTo>
                    <a:lnTo>
                      <a:pt x="208" y="1251"/>
                    </a:lnTo>
                    <a:lnTo>
                      <a:pt x="196" y="1272"/>
                    </a:lnTo>
                    <a:lnTo>
                      <a:pt x="193" y="1296"/>
                    </a:lnTo>
                    <a:lnTo>
                      <a:pt x="193" y="1323"/>
                    </a:lnTo>
                    <a:lnTo>
                      <a:pt x="193" y="1346"/>
                    </a:lnTo>
                    <a:lnTo>
                      <a:pt x="193" y="1373"/>
                    </a:lnTo>
                    <a:lnTo>
                      <a:pt x="196" y="1398"/>
                    </a:lnTo>
                    <a:lnTo>
                      <a:pt x="208" y="1420"/>
                    </a:lnTo>
                    <a:lnTo>
                      <a:pt x="225" y="1435"/>
                    </a:lnTo>
                    <a:lnTo>
                      <a:pt x="246" y="1447"/>
                    </a:lnTo>
                    <a:lnTo>
                      <a:pt x="271" y="1450"/>
                    </a:lnTo>
                    <a:lnTo>
                      <a:pt x="1133" y="1440"/>
                    </a:lnTo>
                    <a:lnTo>
                      <a:pt x="1158" y="1435"/>
                    </a:lnTo>
                    <a:lnTo>
                      <a:pt x="1180" y="1423"/>
                    </a:lnTo>
                    <a:lnTo>
                      <a:pt x="1197" y="1405"/>
                    </a:lnTo>
                    <a:lnTo>
                      <a:pt x="1208" y="1383"/>
                    </a:lnTo>
                    <a:lnTo>
                      <a:pt x="1212" y="1356"/>
                    </a:lnTo>
                    <a:lnTo>
                      <a:pt x="1212" y="1276"/>
                    </a:lnTo>
                    <a:lnTo>
                      <a:pt x="1208" y="1249"/>
                    </a:lnTo>
                    <a:lnTo>
                      <a:pt x="1197" y="1227"/>
                    </a:lnTo>
                    <a:lnTo>
                      <a:pt x="1180" y="1211"/>
                    </a:lnTo>
                    <a:lnTo>
                      <a:pt x="1158" y="1199"/>
                    </a:lnTo>
                    <a:lnTo>
                      <a:pt x="1133" y="1195"/>
                    </a:lnTo>
                    <a:close/>
                    <a:moveTo>
                      <a:pt x="1133" y="789"/>
                    </a:moveTo>
                    <a:lnTo>
                      <a:pt x="271" y="830"/>
                    </a:lnTo>
                    <a:lnTo>
                      <a:pt x="246" y="835"/>
                    </a:lnTo>
                    <a:lnTo>
                      <a:pt x="225" y="847"/>
                    </a:lnTo>
                    <a:lnTo>
                      <a:pt x="208" y="866"/>
                    </a:lnTo>
                    <a:lnTo>
                      <a:pt x="196" y="887"/>
                    </a:lnTo>
                    <a:lnTo>
                      <a:pt x="193" y="911"/>
                    </a:lnTo>
                    <a:lnTo>
                      <a:pt x="193" y="988"/>
                    </a:lnTo>
                    <a:lnTo>
                      <a:pt x="196" y="1013"/>
                    </a:lnTo>
                    <a:lnTo>
                      <a:pt x="208" y="1033"/>
                    </a:lnTo>
                    <a:lnTo>
                      <a:pt x="225" y="1050"/>
                    </a:lnTo>
                    <a:lnTo>
                      <a:pt x="246" y="1060"/>
                    </a:lnTo>
                    <a:lnTo>
                      <a:pt x="271" y="1063"/>
                    </a:lnTo>
                    <a:lnTo>
                      <a:pt x="1133" y="1033"/>
                    </a:lnTo>
                    <a:lnTo>
                      <a:pt x="1158" y="1028"/>
                    </a:lnTo>
                    <a:lnTo>
                      <a:pt x="1180" y="1016"/>
                    </a:lnTo>
                    <a:lnTo>
                      <a:pt x="1197" y="998"/>
                    </a:lnTo>
                    <a:lnTo>
                      <a:pt x="1208" y="974"/>
                    </a:lnTo>
                    <a:lnTo>
                      <a:pt x="1212" y="949"/>
                    </a:lnTo>
                    <a:lnTo>
                      <a:pt x="1212" y="867"/>
                    </a:lnTo>
                    <a:lnTo>
                      <a:pt x="1208" y="841"/>
                    </a:lnTo>
                    <a:lnTo>
                      <a:pt x="1197" y="819"/>
                    </a:lnTo>
                    <a:lnTo>
                      <a:pt x="1180" y="802"/>
                    </a:lnTo>
                    <a:lnTo>
                      <a:pt x="1158" y="792"/>
                    </a:lnTo>
                    <a:lnTo>
                      <a:pt x="1133" y="789"/>
                    </a:lnTo>
                    <a:close/>
                    <a:moveTo>
                      <a:pt x="1133" y="382"/>
                    </a:moveTo>
                    <a:lnTo>
                      <a:pt x="271" y="444"/>
                    </a:lnTo>
                    <a:lnTo>
                      <a:pt x="246" y="449"/>
                    </a:lnTo>
                    <a:lnTo>
                      <a:pt x="225" y="462"/>
                    </a:lnTo>
                    <a:lnTo>
                      <a:pt x="208" y="479"/>
                    </a:lnTo>
                    <a:lnTo>
                      <a:pt x="196" y="501"/>
                    </a:lnTo>
                    <a:lnTo>
                      <a:pt x="193" y="526"/>
                    </a:lnTo>
                    <a:lnTo>
                      <a:pt x="193" y="603"/>
                    </a:lnTo>
                    <a:lnTo>
                      <a:pt x="196" y="628"/>
                    </a:lnTo>
                    <a:lnTo>
                      <a:pt x="208" y="648"/>
                    </a:lnTo>
                    <a:lnTo>
                      <a:pt x="225" y="663"/>
                    </a:lnTo>
                    <a:lnTo>
                      <a:pt x="246" y="673"/>
                    </a:lnTo>
                    <a:lnTo>
                      <a:pt x="271" y="675"/>
                    </a:lnTo>
                    <a:lnTo>
                      <a:pt x="1133" y="626"/>
                    </a:lnTo>
                    <a:lnTo>
                      <a:pt x="1158" y="621"/>
                    </a:lnTo>
                    <a:lnTo>
                      <a:pt x="1180" y="608"/>
                    </a:lnTo>
                    <a:lnTo>
                      <a:pt x="1197" y="589"/>
                    </a:lnTo>
                    <a:lnTo>
                      <a:pt x="1208" y="566"/>
                    </a:lnTo>
                    <a:lnTo>
                      <a:pt x="1212" y="541"/>
                    </a:lnTo>
                    <a:lnTo>
                      <a:pt x="1212" y="459"/>
                    </a:lnTo>
                    <a:lnTo>
                      <a:pt x="1208" y="434"/>
                    </a:lnTo>
                    <a:lnTo>
                      <a:pt x="1197" y="412"/>
                    </a:lnTo>
                    <a:lnTo>
                      <a:pt x="1180" y="395"/>
                    </a:lnTo>
                    <a:lnTo>
                      <a:pt x="1158" y="385"/>
                    </a:lnTo>
                    <a:lnTo>
                      <a:pt x="1133" y="382"/>
                    </a:lnTo>
                    <a:close/>
                    <a:moveTo>
                      <a:pt x="1332" y="0"/>
                    </a:moveTo>
                    <a:lnTo>
                      <a:pt x="1344" y="2"/>
                    </a:lnTo>
                    <a:lnTo>
                      <a:pt x="1356" y="5"/>
                    </a:lnTo>
                    <a:lnTo>
                      <a:pt x="1843" y="127"/>
                    </a:lnTo>
                    <a:lnTo>
                      <a:pt x="1843" y="3943"/>
                    </a:lnTo>
                    <a:lnTo>
                      <a:pt x="1339" y="4013"/>
                    </a:lnTo>
                    <a:lnTo>
                      <a:pt x="1336" y="4015"/>
                    </a:lnTo>
                    <a:lnTo>
                      <a:pt x="1331" y="4013"/>
                    </a:lnTo>
                    <a:lnTo>
                      <a:pt x="1327" y="4013"/>
                    </a:lnTo>
                    <a:lnTo>
                      <a:pt x="1326" y="4013"/>
                    </a:lnTo>
                    <a:lnTo>
                      <a:pt x="703" y="3955"/>
                    </a:lnTo>
                    <a:lnTo>
                      <a:pt x="79" y="3896"/>
                    </a:lnTo>
                    <a:lnTo>
                      <a:pt x="54" y="3889"/>
                    </a:lnTo>
                    <a:lnTo>
                      <a:pt x="32" y="3878"/>
                    </a:lnTo>
                    <a:lnTo>
                      <a:pt x="15" y="3859"/>
                    </a:lnTo>
                    <a:lnTo>
                      <a:pt x="4" y="3838"/>
                    </a:lnTo>
                    <a:lnTo>
                      <a:pt x="0" y="3812"/>
                    </a:lnTo>
                    <a:lnTo>
                      <a:pt x="0" y="3645"/>
                    </a:lnTo>
                    <a:lnTo>
                      <a:pt x="0" y="3466"/>
                    </a:lnTo>
                    <a:lnTo>
                      <a:pt x="0" y="3275"/>
                    </a:lnTo>
                    <a:lnTo>
                      <a:pt x="0" y="3077"/>
                    </a:lnTo>
                    <a:lnTo>
                      <a:pt x="0" y="2871"/>
                    </a:lnTo>
                    <a:lnTo>
                      <a:pt x="0" y="2660"/>
                    </a:lnTo>
                    <a:lnTo>
                      <a:pt x="0" y="2444"/>
                    </a:lnTo>
                    <a:lnTo>
                      <a:pt x="0" y="2225"/>
                    </a:lnTo>
                    <a:lnTo>
                      <a:pt x="0" y="2004"/>
                    </a:lnTo>
                    <a:lnTo>
                      <a:pt x="0" y="1785"/>
                    </a:lnTo>
                    <a:lnTo>
                      <a:pt x="0" y="1565"/>
                    </a:lnTo>
                    <a:lnTo>
                      <a:pt x="0" y="1349"/>
                    </a:lnTo>
                    <a:lnTo>
                      <a:pt x="0" y="1139"/>
                    </a:lnTo>
                    <a:lnTo>
                      <a:pt x="0" y="933"/>
                    </a:lnTo>
                    <a:lnTo>
                      <a:pt x="0" y="735"/>
                    </a:lnTo>
                    <a:lnTo>
                      <a:pt x="0" y="544"/>
                    </a:lnTo>
                    <a:lnTo>
                      <a:pt x="0" y="365"/>
                    </a:lnTo>
                    <a:lnTo>
                      <a:pt x="0" y="198"/>
                    </a:lnTo>
                    <a:lnTo>
                      <a:pt x="4" y="172"/>
                    </a:lnTo>
                    <a:lnTo>
                      <a:pt x="15" y="151"/>
                    </a:lnTo>
                    <a:lnTo>
                      <a:pt x="32" y="132"/>
                    </a:lnTo>
                    <a:lnTo>
                      <a:pt x="54" y="121"/>
                    </a:lnTo>
                    <a:lnTo>
                      <a:pt x="79" y="114"/>
                    </a:lnTo>
                    <a:lnTo>
                      <a:pt x="1326" y="0"/>
                    </a:lnTo>
                    <a:lnTo>
                      <a:pt x="133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5" name="Group 44"/>
          <p:cNvGrpSpPr/>
          <p:nvPr/>
        </p:nvGrpSpPr>
        <p:grpSpPr>
          <a:xfrm>
            <a:off x="2586842" y="2560324"/>
            <a:ext cx="2171894" cy="4038183"/>
            <a:chOff x="3698966" y="2560325"/>
            <a:chExt cx="2325188" cy="3540034"/>
          </a:xfrm>
        </p:grpSpPr>
        <p:sp>
          <p:nvSpPr>
            <p:cNvPr id="4" name="Rounded Rectangle 3"/>
            <p:cNvSpPr/>
            <p:nvPr/>
          </p:nvSpPr>
          <p:spPr>
            <a:xfrm>
              <a:off x="369896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98966" y="3953608"/>
              <a:ext cx="2320834" cy="1077218"/>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Dates have an emotional attachment to them. Relative estimation removes it.</a:t>
              </a:r>
              <a:endParaRPr lang="en-US" sz="1600" dirty="0"/>
            </a:p>
          </p:txBody>
        </p:sp>
        <p:grpSp>
          <p:nvGrpSpPr>
            <p:cNvPr id="25" name="Group 11"/>
            <p:cNvGrpSpPr>
              <a:grpSpLocks noChangeAspect="1"/>
            </p:cNvGrpSpPr>
            <p:nvPr/>
          </p:nvGrpSpPr>
          <p:grpSpPr bwMode="auto">
            <a:xfrm>
              <a:off x="4422673" y="2973584"/>
              <a:ext cx="877775" cy="818508"/>
              <a:chOff x="-1077" y="719"/>
              <a:chExt cx="3051" cy="2845"/>
            </a:xfrm>
            <a:noFill/>
          </p:grpSpPr>
          <p:sp>
            <p:nvSpPr>
              <p:cNvPr id="28" name="Freeform 13"/>
              <p:cNvSpPr>
                <a:spLocks/>
              </p:cNvSpPr>
              <p:nvPr/>
            </p:nvSpPr>
            <p:spPr bwMode="auto">
              <a:xfrm>
                <a:off x="593" y="956"/>
                <a:ext cx="411" cy="315"/>
              </a:xfrm>
              <a:custGeom>
                <a:avLst/>
                <a:gdLst>
                  <a:gd name="T0" fmla="*/ 54 w 822"/>
                  <a:gd name="T1" fmla="*/ 0 h 629"/>
                  <a:gd name="T2" fmla="*/ 822 w 822"/>
                  <a:gd name="T3" fmla="*/ 0 h 629"/>
                  <a:gd name="T4" fmla="*/ 748 w 822"/>
                  <a:gd name="T5" fmla="*/ 39 h 629"/>
                  <a:gd name="T6" fmla="*/ 679 w 822"/>
                  <a:gd name="T7" fmla="*/ 85 h 629"/>
                  <a:gd name="T8" fmla="*/ 614 w 822"/>
                  <a:gd name="T9" fmla="*/ 139 h 629"/>
                  <a:gd name="T10" fmla="*/ 555 w 822"/>
                  <a:gd name="T11" fmla="*/ 198 h 629"/>
                  <a:gd name="T12" fmla="*/ 503 w 822"/>
                  <a:gd name="T13" fmla="*/ 263 h 629"/>
                  <a:gd name="T14" fmla="*/ 455 w 822"/>
                  <a:gd name="T15" fmla="*/ 333 h 629"/>
                  <a:gd name="T16" fmla="*/ 414 w 822"/>
                  <a:gd name="T17" fmla="*/ 409 h 629"/>
                  <a:gd name="T18" fmla="*/ 311 w 822"/>
                  <a:gd name="T19" fmla="*/ 629 h 629"/>
                  <a:gd name="T20" fmla="*/ 296 w 822"/>
                  <a:gd name="T21" fmla="*/ 578 h 629"/>
                  <a:gd name="T22" fmla="*/ 272 w 822"/>
                  <a:gd name="T23" fmla="*/ 529 h 629"/>
                  <a:gd name="T24" fmla="*/ 241 w 822"/>
                  <a:gd name="T25" fmla="*/ 485 h 629"/>
                  <a:gd name="T26" fmla="*/ 203 w 822"/>
                  <a:gd name="T27" fmla="*/ 448 h 629"/>
                  <a:gd name="T28" fmla="*/ 159 w 822"/>
                  <a:gd name="T29" fmla="*/ 416 h 629"/>
                  <a:gd name="T30" fmla="*/ 111 w 822"/>
                  <a:gd name="T31" fmla="*/ 394 h 629"/>
                  <a:gd name="T32" fmla="*/ 57 w 822"/>
                  <a:gd name="T33" fmla="*/ 379 h 629"/>
                  <a:gd name="T34" fmla="*/ 0 w 822"/>
                  <a:gd name="T35" fmla="*/ 374 h 629"/>
                  <a:gd name="T36" fmla="*/ 41 w 822"/>
                  <a:gd name="T37" fmla="*/ 318 h 629"/>
                  <a:gd name="T38" fmla="*/ 70 w 822"/>
                  <a:gd name="T39" fmla="*/ 265 h 629"/>
                  <a:gd name="T40" fmla="*/ 87 w 822"/>
                  <a:gd name="T41" fmla="*/ 209 h 629"/>
                  <a:gd name="T42" fmla="*/ 94 w 822"/>
                  <a:gd name="T43" fmla="*/ 155 h 629"/>
                  <a:gd name="T44" fmla="*/ 91 w 822"/>
                  <a:gd name="T45" fmla="*/ 102 h 629"/>
                  <a:gd name="T46" fmla="*/ 76 w 822"/>
                  <a:gd name="T47" fmla="*/ 50 h 629"/>
                  <a:gd name="T48" fmla="*/ 54 w 822"/>
                  <a:gd name="T4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2" h="629">
                    <a:moveTo>
                      <a:pt x="54" y="0"/>
                    </a:moveTo>
                    <a:lnTo>
                      <a:pt x="822" y="0"/>
                    </a:lnTo>
                    <a:lnTo>
                      <a:pt x="748" y="39"/>
                    </a:lnTo>
                    <a:lnTo>
                      <a:pt x="679" y="85"/>
                    </a:lnTo>
                    <a:lnTo>
                      <a:pt x="614" y="139"/>
                    </a:lnTo>
                    <a:lnTo>
                      <a:pt x="555" y="198"/>
                    </a:lnTo>
                    <a:lnTo>
                      <a:pt x="503" y="263"/>
                    </a:lnTo>
                    <a:lnTo>
                      <a:pt x="455" y="333"/>
                    </a:lnTo>
                    <a:lnTo>
                      <a:pt x="414" y="409"/>
                    </a:lnTo>
                    <a:lnTo>
                      <a:pt x="311" y="629"/>
                    </a:lnTo>
                    <a:lnTo>
                      <a:pt x="296" y="578"/>
                    </a:lnTo>
                    <a:lnTo>
                      <a:pt x="272" y="529"/>
                    </a:lnTo>
                    <a:lnTo>
                      <a:pt x="241" y="485"/>
                    </a:lnTo>
                    <a:lnTo>
                      <a:pt x="203" y="448"/>
                    </a:lnTo>
                    <a:lnTo>
                      <a:pt x="159" y="416"/>
                    </a:lnTo>
                    <a:lnTo>
                      <a:pt x="111" y="394"/>
                    </a:lnTo>
                    <a:lnTo>
                      <a:pt x="57" y="379"/>
                    </a:lnTo>
                    <a:lnTo>
                      <a:pt x="0" y="374"/>
                    </a:lnTo>
                    <a:lnTo>
                      <a:pt x="41" y="318"/>
                    </a:lnTo>
                    <a:lnTo>
                      <a:pt x="70" y="265"/>
                    </a:lnTo>
                    <a:lnTo>
                      <a:pt x="87" y="209"/>
                    </a:lnTo>
                    <a:lnTo>
                      <a:pt x="94" y="155"/>
                    </a:lnTo>
                    <a:lnTo>
                      <a:pt x="91" y="102"/>
                    </a:lnTo>
                    <a:lnTo>
                      <a:pt x="76" y="50"/>
                    </a:lnTo>
                    <a:lnTo>
                      <a:pt x="54"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noEditPoints="1"/>
              </p:cNvSpPr>
              <p:nvPr/>
            </p:nvSpPr>
            <p:spPr bwMode="auto">
              <a:xfrm>
                <a:off x="-1077" y="956"/>
                <a:ext cx="3051" cy="2608"/>
              </a:xfrm>
              <a:custGeom>
                <a:avLst/>
                <a:gdLst>
                  <a:gd name="T0" fmla="*/ 5112 w 6102"/>
                  <a:gd name="T1" fmla="*/ 3624 h 5215"/>
                  <a:gd name="T2" fmla="*/ 5073 w 6102"/>
                  <a:gd name="T3" fmla="*/ 3774 h 5215"/>
                  <a:gd name="T4" fmla="*/ 5179 w 6102"/>
                  <a:gd name="T5" fmla="*/ 3880 h 5215"/>
                  <a:gd name="T6" fmla="*/ 5327 w 6102"/>
                  <a:gd name="T7" fmla="*/ 3841 h 5215"/>
                  <a:gd name="T8" fmla="*/ 5368 w 6102"/>
                  <a:gd name="T9" fmla="*/ 3693 h 5215"/>
                  <a:gd name="T10" fmla="*/ 5260 w 6102"/>
                  <a:gd name="T11" fmla="*/ 3585 h 5215"/>
                  <a:gd name="T12" fmla="*/ 4648 w 6102"/>
                  <a:gd name="T13" fmla="*/ 3602 h 5215"/>
                  <a:gd name="T14" fmla="*/ 4572 w 6102"/>
                  <a:gd name="T15" fmla="*/ 3734 h 5215"/>
                  <a:gd name="T16" fmla="*/ 4648 w 6102"/>
                  <a:gd name="T17" fmla="*/ 3865 h 5215"/>
                  <a:gd name="T18" fmla="*/ 4801 w 6102"/>
                  <a:gd name="T19" fmla="*/ 3865 h 5215"/>
                  <a:gd name="T20" fmla="*/ 4877 w 6102"/>
                  <a:gd name="T21" fmla="*/ 3734 h 5215"/>
                  <a:gd name="T22" fmla="*/ 4801 w 6102"/>
                  <a:gd name="T23" fmla="*/ 3602 h 5215"/>
                  <a:gd name="T24" fmla="*/ 790 w 6102"/>
                  <a:gd name="T25" fmla="*/ 0 h 5215"/>
                  <a:gd name="T26" fmla="*/ 759 w 6102"/>
                  <a:gd name="T27" fmla="*/ 228 h 5215"/>
                  <a:gd name="T28" fmla="*/ 785 w 6102"/>
                  <a:gd name="T29" fmla="*/ 379 h 5215"/>
                  <a:gd name="T30" fmla="*/ 602 w 6102"/>
                  <a:gd name="T31" fmla="*/ 487 h 5215"/>
                  <a:gd name="T32" fmla="*/ 528 w 6102"/>
                  <a:gd name="T33" fmla="*/ 689 h 5215"/>
                  <a:gd name="T34" fmla="*/ 524 w 6102"/>
                  <a:gd name="T35" fmla="*/ 989 h 5215"/>
                  <a:gd name="T36" fmla="*/ 537 w 6102"/>
                  <a:gd name="T37" fmla="*/ 1170 h 5215"/>
                  <a:gd name="T38" fmla="*/ 581 w 6102"/>
                  <a:gd name="T39" fmla="*/ 3271 h 5215"/>
                  <a:gd name="T40" fmla="*/ 652 w 6102"/>
                  <a:gd name="T41" fmla="*/ 3395 h 5215"/>
                  <a:gd name="T42" fmla="*/ 5418 w 6102"/>
                  <a:gd name="T43" fmla="*/ 3409 h 5215"/>
                  <a:gd name="T44" fmla="*/ 5516 w 6102"/>
                  <a:gd name="T45" fmla="*/ 3309 h 5215"/>
                  <a:gd name="T46" fmla="*/ 5564 w 6102"/>
                  <a:gd name="T47" fmla="*/ 1291 h 5215"/>
                  <a:gd name="T48" fmla="*/ 5549 w 6102"/>
                  <a:gd name="T49" fmla="*/ 1011 h 5215"/>
                  <a:gd name="T50" fmla="*/ 5518 w 6102"/>
                  <a:gd name="T51" fmla="*/ 787 h 5215"/>
                  <a:gd name="T52" fmla="*/ 5477 w 6102"/>
                  <a:gd name="T53" fmla="*/ 679 h 5215"/>
                  <a:gd name="T54" fmla="*/ 5342 w 6102"/>
                  <a:gd name="T55" fmla="*/ 648 h 5215"/>
                  <a:gd name="T56" fmla="*/ 5064 w 6102"/>
                  <a:gd name="T57" fmla="*/ 648 h 5215"/>
                  <a:gd name="T58" fmla="*/ 5162 w 6102"/>
                  <a:gd name="T59" fmla="*/ 548 h 5215"/>
                  <a:gd name="T60" fmla="*/ 5245 w 6102"/>
                  <a:gd name="T61" fmla="*/ 374 h 5215"/>
                  <a:gd name="T62" fmla="*/ 5194 w 6102"/>
                  <a:gd name="T63" fmla="*/ 159 h 5215"/>
                  <a:gd name="T64" fmla="*/ 5777 w 6102"/>
                  <a:gd name="T65" fmla="*/ 0 h 5215"/>
                  <a:gd name="T66" fmla="*/ 5986 w 6102"/>
                  <a:gd name="T67" fmla="*/ 76 h 5215"/>
                  <a:gd name="T68" fmla="*/ 6097 w 6102"/>
                  <a:gd name="T69" fmla="*/ 266 h 5215"/>
                  <a:gd name="T70" fmla="*/ 6082 w 6102"/>
                  <a:gd name="T71" fmla="*/ 3884 h 5215"/>
                  <a:gd name="T72" fmla="*/ 5941 w 6102"/>
                  <a:gd name="T73" fmla="*/ 4052 h 5215"/>
                  <a:gd name="T74" fmla="*/ 3619 w 6102"/>
                  <a:gd name="T75" fmla="*/ 4097 h 5215"/>
                  <a:gd name="T76" fmla="*/ 4135 w 6102"/>
                  <a:gd name="T77" fmla="*/ 4817 h 5215"/>
                  <a:gd name="T78" fmla="*/ 4248 w 6102"/>
                  <a:gd name="T79" fmla="*/ 4958 h 5215"/>
                  <a:gd name="T80" fmla="*/ 4207 w 6102"/>
                  <a:gd name="T81" fmla="*/ 5138 h 5215"/>
                  <a:gd name="T82" fmla="*/ 4042 w 6102"/>
                  <a:gd name="T83" fmla="*/ 5215 h 5215"/>
                  <a:gd name="T84" fmla="*/ 1929 w 6102"/>
                  <a:gd name="T85" fmla="*/ 5169 h 5215"/>
                  <a:gd name="T86" fmla="*/ 1849 w 6102"/>
                  <a:gd name="T87" fmla="*/ 5006 h 5215"/>
                  <a:gd name="T88" fmla="*/ 1929 w 6102"/>
                  <a:gd name="T89" fmla="*/ 4843 h 5215"/>
                  <a:gd name="T90" fmla="*/ 2193 w 6102"/>
                  <a:gd name="T91" fmla="*/ 4797 h 5215"/>
                  <a:gd name="T92" fmla="*/ 213 w 6102"/>
                  <a:gd name="T93" fmla="*/ 4076 h 5215"/>
                  <a:gd name="T94" fmla="*/ 44 w 6102"/>
                  <a:gd name="T95" fmla="*/ 3936 h 5215"/>
                  <a:gd name="T96" fmla="*/ 0 w 6102"/>
                  <a:gd name="T97" fmla="*/ 2374 h 5215"/>
                  <a:gd name="T98" fmla="*/ 44 w 6102"/>
                  <a:gd name="T99" fmla="*/ 161 h 5215"/>
                  <a:gd name="T100" fmla="*/ 213 w 6102"/>
                  <a:gd name="T101" fmla="*/ 20 h 5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02" h="5215">
                    <a:moveTo>
                      <a:pt x="5220" y="3580"/>
                    </a:moveTo>
                    <a:lnTo>
                      <a:pt x="5179" y="3585"/>
                    </a:lnTo>
                    <a:lnTo>
                      <a:pt x="5142" y="3602"/>
                    </a:lnTo>
                    <a:lnTo>
                      <a:pt x="5112" y="3624"/>
                    </a:lnTo>
                    <a:lnTo>
                      <a:pt x="5088" y="3656"/>
                    </a:lnTo>
                    <a:lnTo>
                      <a:pt x="5073" y="3693"/>
                    </a:lnTo>
                    <a:lnTo>
                      <a:pt x="5068" y="3734"/>
                    </a:lnTo>
                    <a:lnTo>
                      <a:pt x="5073" y="3774"/>
                    </a:lnTo>
                    <a:lnTo>
                      <a:pt x="5088" y="3810"/>
                    </a:lnTo>
                    <a:lnTo>
                      <a:pt x="5112" y="3841"/>
                    </a:lnTo>
                    <a:lnTo>
                      <a:pt x="5142" y="3865"/>
                    </a:lnTo>
                    <a:lnTo>
                      <a:pt x="5179" y="3880"/>
                    </a:lnTo>
                    <a:lnTo>
                      <a:pt x="5220" y="3885"/>
                    </a:lnTo>
                    <a:lnTo>
                      <a:pt x="5260" y="3880"/>
                    </a:lnTo>
                    <a:lnTo>
                      <a:pt x="5297" y="3865"/>
                    </a:lnTo>
                    <a:lnTo>
                      <a:pt x="5327" y="3841"/>
                    </a:lnTo>
                    <a:lnTo>
                      <a:pt x="5351" y="3810"/>
                    </a:lnTo>
                    <a:lnTo>
                      <a:pt x="5368" y="3774"/>
                    </a:lnTo>
                    <a:lnTo>
                      <a:pt x="5371" y="3734"/>
                    </a:lnTo>
                    <a:lnTo>
                      <a:pt x="5368" y="3693"/>
                    </a:lnTo>
                    <a:lnTo>
                      <a:pt x="5351" y="3656"/>
                    </a:lnTo>
                    <a:lnTo>
                      <a:pt x="5327" y="3624"/>
                    </a:lnTo>
                    <a:lnTo>
                      <a:pt x="5297" y="3602"/>
                    </a:lnTo>
                    <a:lnTo>
                      <a:pt x="5260" y="3585"/>
                    </a:lnTo>
                    <a:lnTo>
                      <a:pt x="5220" y="3580"/>
                    </a:lnTo>
                    <a:close/>
                    <a:moveTo>
                      <a:pt x="4724" y="3580"/>
                    </a:moveTo>
                    <a:lnTo>
                      <a:pt x="4683" y="3585"/>
                    </a:lnTo>
                    <a:lnTo>
                      <a:pt x="4648" y="3602"/>
                    </a:lnTo>
                    <a:lnTo>
                      <a:pt x="4616" y="3624"/>
                    </a:lnTo>
                    <a:lnTo>
                      <a:pt x="4592" y="3656"/>
                    </a:lnTo>
                    <a:lnTo>
                      <a:pt x="4577" y="3693"/>
                    </a:lnTo>
                    <a:lnTo>
                      <a:pt x="4572" y="3734"/>
                    </a:lnTo>
                    <a:lnTo>
                      <a:pt x="4577" y="3774"/>
                    </a:lnTo>
                    <a:lnTo>
                      <a:pt x="4592" y="3810"/>
                    </a:lnTo>
                    <a:lnTo>
                      <a:pt x="4616" y="3841"/>
                    </a:lnTo>
                    <a:lnTo>
                      <a:pt x="4648" y="3865"/>
                    </a:lnTo>
                    <a:lnTo>
                      <a:pt x="4683" y="3880"/>
                    </a:lnTo>
                    <a:lnTo>
                      <a:pt x="4724" y="3885"/>
                    </a:lnTo>
                    <a:lnTo>
                      <a:pt x="4764" y="3880"/>
                    </a:lnTo>
                    <a:lnTo>
                      <a:pt x="4801" y="3865"/>
                    </a:lnTo>
                    <a:lnTo>
                      <a:pt x="4831" y="3841"/>
                    </a:lnTo>
                    <a:lnTo>
                      <a:pt x="4855" y="3810"/>
                    </a:lnTo>
                    <a:lnTo>
                      <a:pt x="4872" y="3774"/>
                    </a:lnTo>
                    <a:lnTo>
                      <a:pt x="4877" y="3734"/>
                    </a:lnTo>
                    <a:lnTo>
                      <a:pt x="4872" y="3693"/>
                    </a:lnTo>
                    <a:lnTo>
                      <a:pt x="4855" y="3656"/>
                    </a:lnTo>
                    <a:lnTo>
                      <a:pt x="4831" y="3624"/>
                    </a:lnTo>
                    <a:lnTo>
                      <a:pt x="4801" y="3602"/>
                    </a:lnTo>
                    <a:lnTo>
                      <a:pt x="4764" y="3585"/>
                    </a:lnTo>
                    <a:lnTo>
                      <a:pt x="4724" y="3580"/>
                    </a:lnTo>
                    <a:close/>
                    <a:moveTo>
                      <a:pt x="326" y="0"/>
                    </a:moveTo>
                    <a:lnTo>
                      <a:pt x="790" y="0"/>
                    </a:lnTo>
                    <a:lnTo>
                      <a:pt x="766" y="55"/>
                    </a:lnTo>
                    <a:lnTo>
                      <a:pt x="753" y="115"/>
                    </a:lnTo>
                    <a:lnTo>
                      <a:pt x="751" y="172"/>
                    </a:lnTo>
                    <a:lnTo>
                      <a:pt x="759" y="228"/>
                    </a:lnTo>
                    <a:lnTo>
                      <a:pt x="777" y="281"/>
                    </a:lnTo>
                    <a:lnTo>
                      <a:pt x="805" y="329"/>
                    </a:lnTo>
                    <a:lnTo>
                      <a:pt x="842" y="374"/>
                    </a:lnTo>
                    <a:lnTo>
                      <a:pt x="785" y="379"/>
                    </a:lnTo>
                    <a:lnTo>
                      <a:pt x="731" y="394"/>
                    </a:lnTo>
                    <a:lnTo>
                      <a:pt x="683" y="418"/>
                    </a:lnTo>
                    <a:lnTo>
                      <a:pt x="639" y="448"/>
                    </a:lnTo>
                    <a:lnTo>
                      <a:pt x="602" y="487"/>
                    </a:lnTo>
                    <a:lnTo>
                      <a:pt x="570" y="531"/>
                    </a:lnTo>
                    <a:lnTo>
                      <a:pt x="546" y="579"/>
                    </a:lnTo>
                    <a:lnTo>
                      <a:pt x="531" y="633"/>
                    </a:lnTo>
                    <a:lnTo>
                      <a:pt x="528" y="689"/>
                    </a:lnTo>
                    <a:lnTo>
                      <a:pt x="526" y="779"/>
                    </a:lnTo>
                    <a:lnTo>
                      <a:pt x="526" y="859"/>
                    </a:lnTo>
                    <a:lnTo>
                      <a:pt x="524" y="928"/>
                    </a:lnTo>
                    <a:lnTo>
                      <a:pt x="524" y="989"/>
                    </a:lnTo>
                    <a:lnTo>
                      <a:pt x="524" y="1042"/>
                    </a:lnTo>
                    <a:lnTo>
                      <a:pt x="526" y="1091"/>
                    </a:lnTo>
                    <a:lnTo>
                      <a:pt x="529" y="1133"/>
                    </a:lnTo>
                    <a:lnTo>
                      <a:pt x="537" y="1170"/>
                    </a:lnTo>
                    <a:lnTo>
                      <a:pt x="548" y="1205"/>
                    </a:lnTo>
                    <a:lnTo>
                      <a:pt x="561" y="1239"/>
                    </a:lnTo>
                    <a:lnTo>
                      <a:pt x="581" y="1270"/>
                    </a:lnTo>
                    <a:lnTo>
                      <a:pt x="581" y="3271"/>
                    </a:lnTo>
                    <a:lnTo>
                      <a:pt x="587" y="3309"/>
                    </a:lnTo>
                    <a:lnTo>
                      <a:pt x="600" y="3343"/>
                    </a:lnTo>
                    <a:lnTo>
                      <a:pt x="622" y="3372"/>
                    </a:lnTo>
                    <a:lnTo>
                      <a:pt x="652" y="3395"/>
                    </a:lnTo>
                    <a:lnTo>
                      <a:pt x="685" y="3409"/>
                    </a:lnTo>
                    <a:lnTo>
                      <a:pt x="724" y="3413"/>
                    </a:lnTo>
                    <a:lnTo>
                      <a:pt x="5379" y="3413"/>
                    </a:lnTo>
                    <a:lnTo>
                      <a:pt x="5418" y="3409"/>
                    </a:lnTo>
                    <a:lnTo>
                      <a:pt x="5451" y="3395"/>
                    </a:lnTo>
                    <a:lnTo>
                      <a:pt x="5481" y="3372"/>
                    </a:lnTo>
                    <a:lnTo>
                      <a:pt x="5503" y="3343"/>
                    </a:lnTo>
                    <a:lnTo>
                      <a:pt x="5516" y="3309"/>
                    </a:lnTo>
                    <a:lnTo>
                      <a:pt x="5521" y="3271"/>
                    </a:lnTo>
                    <a:lnTo>
                      <a:pt x="5521" y="1426"/>
                    </a:lnTo>
                    <a:lnTo>
                      <a:pt x="5547" y="1359"/>
                    </a:lnTo>
                    <a:lnTo>
                      <a:pt x="5564" y="1291"/>
                    </a:lnTo>
                    <a:lnTo>
                      <a:pt x="5573" y="1222"/>
                    </a:lnTo>
                    <a:lnTo>
                      <a:pt x="5575" y="1152"/>
                    </a:lnTo>
                    <a:lnTo>
                      <a:pt x="5566" y="1081"/>
                    </a:lnTo>
                    <a:lnTo>
                      <a:pt x="5549" y="1011"/>
                    </a:lnTo>
                    <a:lnTo>
                      <a:pt x="5521" y="944"/>
                    </a:lnTo>
                    <a:lnTo>
                      <a:pt x="5521" y="883"/>
                    </a:lnTo>
                    <a:lnTo>
                      <a:pt x="5521" y="831"/>
                    </a:lnTo>
                    <a:lnTo>
                      <a:pt x="5518" y="787"/>
                    </a:lnTo>
                    <a:lnTo>
                      <a:pt x="5514" y="752"/>
                    </a:lnTo>
                    <a:lnTo>
                      <a:pt x="5505" y="722"/>
                    </a:lnTo>
                    <a:lnTo>
                      <a:pt x="5493" y="698"/>
                    </a:lnTo>
                    <a:lnTo>
                      <a:pt x="5477" y="679"/>
                    </a:lnTo>
                    <a:lnTo>
                      <a:pt x="5453" y="666"/>
                    </a:lnTo>
                    <a:lnTo>
                      <a:pt x="5423" y="657"/>
                    </a:lnTo>
                    <a:lnTo>
                      <a:pt x="5388" y="652"/>
                    </a:lnTo>
                    <a:lnTo>
                      <a:pt x="5342" y="648"/>
                    </a:lnTo>
                    <a:lnTo>
                      <a:pt x="5288" y="646"/>
                    </a:lnTo>
                    <a:lnTo>
                      <a:pt x="5225" y="646"/>
                    </a:lnTo>
                    <a:lnTo>
                      <a:pt x="5149" y="648"/>
                    </a:lnTo>
                    <a:lnTo>
                      <a:pt x="5064" y="648"/>
                    </a:lnTo>
                    <a:lnTo>
                      <a:pt x="4966" y="648"/>
                    </a:lnTo>
                    <a:lnTo>
                      <a:pt x="5073" y="604"/>
                    </a:lnTo>
                    <a:lnTo>
                      <a:pt x="5121" y="579"/>
                    </a:lnTo>
                    <a:lnTo>
                      <a:pt x="5162" y="548"/>
                    </a:lnTo>
                    <a:lnTo>
                      <a:pt x="5196" y="511"/>
                    </a:lnTo>
                    <a:lnTo>
                      <a:pt x="5220" y="470"/>
                    </a:lnTo>
                    <a:lnTo>
                      <a:pt x="5238" y="424"/>
                    </a:lnTo>
                    <a:lnTo>
                      <a:pt x="5245" y="374"/>
                    </a:lnTo>
                    <a:lnTo>
                      <a:pt x="5247" y="322"/>
                    </a:lnTo>
                    <a:lnTo>
                      <a:pt x="5238" y="268"/>
                    </a:lnTo>
                    <a:lnTo>
                      <a:pt x="5220" y="215"/>
                    </a:lnTo>
                    <a:lnTo>
                      <a:pt x="5194" y="159"/>
                    </a:lnTo>
                    <a:lnTo>
                      <a:pt x="5157" y="103"/>
                    </a:lnTo>
                    <a:lnTo>
                      <a:pt x="5109" y="50"/>
                    </a:lnTo>
                    <a:lnTo>
                      <a:pt x="5051" y="0"/>
                    </a:lnTo>
                    <a:lnTo>
                      <a:pt x="5777" y="0"/>
                    </a:lnTo>
                    <a:lnTo>
                      <a:pt x="5836" y="3"/>
                    </a:lnTo>
                    <a:lnTo>
                      <a:pt x="5890" y="20"/>
                    </a:lnTo>
                    <a:lnTo>
                      <a:pt x="5941" y="44"/>
                    </a:lnTo>
                    <a:lnTo>
                      <a:pt x="5986" y="76"/>
                    </a:lnTo>
                    <a:lnTo>
                      <a:pt x="6027" y="115"/>
                    </a:lnTo>
                    <a:lnTo>
                      <a:pt x="6058" y="161"/>
                    </a:lnTo>
                    <a:lnTo>
                      <a:pt x="6082" y="211"/>
                    </a:lnTo>
                    <a:lnTo>
                      <a:pt x="6097" y="266"/>
                    </a:lnTo>
                    <a:lnTo>
                      <a:pt x="6102" y="324"/>
                    </a:lnTo>
                    <a:lnTo>
                      <a:pt x="6102" y="3771"/>
                    </a:lnTo>
                    <a:lnTo>
                      <a:pt x="6097" y="3830"/>
                    </a:lnTo>
                    <a:lnTo>
                      <a:pt x="6082" y="3884"/>
                    </a:lnTo>
                    <a:lnTo>
                      <a:pt x="6058" y="3936"/>
                    </a:lnTo>
                    <a:lnTo>
                      <a:pt x="6027" y="3980"/>
                    </a:lnTo>
                    <a:lnTo>
                      <a:pt x="5986" y="4021"/>
                    </a:lnTo>
                    <a:lnTo>
                      <a:pt x="5941" y="4052"/>
                    </a:lnTo>
                    <a:lnTo>
                      <a:pt x="5890" y="4076"/>
                    </a:lnTo>
                    <a:lnTo>
                      <a:pt x="5836" y="4091"/>
                    </a:lnTo>
                    <a:lnTo>
                      <a:pt x="5777" y="4097"/>
                    </a:lnTo>
                    <a:lnTo>
                      <a:pt x="3619" y="4097"/>
                    </a:lnTo>
                    <a:lnTo>
                      <a:pt x="3909" y="4797"/>
                    </a:lnTo>
                    <a:lnTo>
                      <a:pt x="4042" y="4797"/>
                    </a:lnTo>
                    <a:lnTo>
                      <a:pt x="4091" y="4802"/>
                    </a:lnTo>
                    <a:lnTo>
                      <a:pt x="4135" y="4817"/>
                    </a:lnTo>
                    <a:lnTo>
                      <a:pt x="4174" y="4843"/>
                    </a:lnTo>
                    <a:lnTo>
                      <a:pt x="4207" y="4875"/>
                    </a:lnTo>
                    <a:lnTo>
                      <a:pt x="4231" y="4913"/>
                    </a:lnTo>
                    <a:lnTo>
                      <a:pt x="4248" y="4958"/>
                    </a:lnTo>
                    <a:lnTo>
                      <a:pt x="4253" y="5006"/>
                    </a:lnTo>
                    <a:lnTo>
                      <a:pt x="4248" y="5054"/>
                    </a:lnTo>
                    <a:lnTo>
                      <a:pt x="4231" y="5099"/>
                    </a:lnTo>
                    <a:lnTo>
                      <a:pt x="4207" y="5138"/>
                    </a:lnTo>
                    <a:lnTo>
                      <a:pt x="4174" y="5169"/>
                    </a:lnTo>
                    <a:lnTo>
                      <a:pt x="4135" y="5195"/>
                    </a:lnTo>
                    <a:lnTo>
                      <a:pt x="4091" y="5210"/>
                    </a:lnTo>
                    <a:lnTo>
                      <a:pt x="4042" y="5215"/>
                    </a:lnTo>
                    <a:lnTo>
                      <a:pt x="2060" y="5215"/>
                    </a:lnTo>
                    <a:lnTo>
                      <a:pt x="2012" y="5210"/>
                    </a:lnTo>
                    <a:lnTo>
                      <a:pt x="1968" y="5195"/>
                    </a:lnTo>
                    <a:lnTo>
                      <a:pt x="1929" y="5169"/>
                    </a:lnTo>
                    <a:lnTo>
                      <a:pt x="1895" y="5138"/>
                    </a:lnTo>
                    <a:lnTo>
                      <a:pt x="1871" y="5099"/>
                    </a:lnTo>
                    <a:lnTo>
                      <a:pt x="1855" y="5054"/>
                    </a:lnTo>
                    <a:lnTo>
                      <a:pt x="1849" y="5006"/>
                    </a:lnTo>
                    <a:lnTo>
                      <a:pt x="1855" y="4958"/>
                    </a:lnTo>
                    <a:lnTo>
                      <a:pt x="1871" y="4913"/>
                    </a:lnTo>
                    <a:lnTo>
                      <a:pt x="1895" y="4875"/>
                    </a:lnTo>
                    <a:lnTo>
                      <a:pt x="1929" y="4843"/>
                    </a:lnTo>
                    <a:lnTo>
                      <a:pt x="1968" y="4817"/>
                    </a:lnTo>
                    <a:lnTo>
                      <a:pt x="2012" y="4802"/>
                    </a:lnTo>
                    <a:lnTo>
                      <a:pt x="2060" y="4797"/>
                    </a:lnTo>
                    <a:lnTo>
                      <a:pt x="2193" y="4797"/>
                    </a:lnTo>
                    <a:lnTo>
                      <a:pt x="2484" y="4097"/>
                    </a:lnTo>
                    <a:lnTo>
                      <a:pt x="326" y="4097"/>
                    </a:lnTo>
                    <a:lnTo>
                      <a:pt x="267" y="4091"/>
                    </a:lnTo>
                    <a:lnTo>
                      <a:pt x="213" y="4076"/>
                    </a:lnTo>
                    <a:lnTo>
                      <a:pt x="161" y="4052"/>
                    </a:lnTo>
                    <a:lnTo>
                      <a:pt x="117" y="4021"/>
                    </a:lnTo>
                    <a:lnTo>
                      <a:pt x="76" y="3980"/>
                    </a:lnTo>
                    <a:lnTo>
                      <a:pt x="44" y="3936"/>
                    </a:lnTo>
                    <a:lnTo>
                      <a:pt x="20" y="3884"/>
                    </a:lnTo>
                    <a:lnTo>
                      <a:pt x="6" y="3830"/>
                    </a:lnTo>
                    <a:lnTo>
                      <a:pt x="0" y="3771"/>
                    </a:lnTo>
                    <a:lnTo>
                      <a:pt x="0" y="2374"/>
                    </a:lnTo>
                    <a:lnTo>
                      <a:pt x="0" y="324"/>
                    </a:lnTo>
                    <a:lnTo>
                      <a:pt x="6" y="266"/>
                    </a:lnTo>
                    <a:lnTo>
                      <a:pt x="20" y="211"/>
                    </a:lnTo>
                    <a:lnTo>
                      <a:pt x="44" y="161"/>
                    </a:lnTo>
                    <a:lnTo>
                      <a:pt x="76" y="115"/>
                    </a:lnTo>
                    <a:lnTo>
                      <a:pt x="117" y="76"/>
                    </a:lnTo>
                    <a:lnTo>
                      <a:pt x="161" y="44"/>
                    </a:lnTo>
                    <a:lnTo>
                      <a:pt x="213" y="20"/>
                    </a:lnTo>
                    <a:lnTo>
                      <a:pt x="267" y="3"/>
                    </a:lnTo>
                    <a:lnTo>
                      <a:pt x="326"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5"/>
              <p:cNvSpPr>
                <a:spLocks/>
              </p:cNvSpPr>
              <p:nvPr/>
            </p:nvSpPr>
            <p:spPr bwMode="auto">
              <a:xfrm>
                <a:off x="-713" y="719"/>
                <a:ext cx="1363" cy="1142"/>
              </a:xfrm>
              <a:custGeom>
                <a:avLst/>
                <a:gdLst>
                  <a:gd name="T0" fmla="*/ 1474 w 2727"/>
                  <a:gd name="T1" fmla="*/ 3 h 2283"/>
                  <a:gd name="T2" fmla="*/ 1642 w 2727"/>
                  <a:gd name="T3" fmla="*/ 31 h 2283"/>
                  <a:gd name="T4" fmla="*/ 1679 w 2727"/>
                  <a:gd name="T5" fmla="*/ 133 h 2283"/>
                  <a:gd name="T6" fmla="*/ 1681 w 2727"/>
                  <a:gd name="T7" fmla="*/ 274 h 2283"/>
                  <a:gd name="T8" fmla="*/ 1864 w 2727"/>
                  <a:gd name="T9" fmla="*/ 422 h 2283"/>
                  <a:gd name="T10" fmla="*/ 2003 w 2727"/>
                  <a:gd name="T11" fmla="*/ 283 h 2283"/>
                  <a:gd name="T12" fmla="*/ 2092 w 2727"/>
                  <a:gd name="T13" fmla="*/ 226 h 2283"/>
                  <a:gd name="T14" fmla="*/ 2181 w 2727"/>
                  <a:gd name="T15" fmla="*/ 257 h 2283"/>
                  <a:gd name="T16" fmla="*/ 2314 w 2727"/>
                  <a:gd name="T17" fmla="*/ 385 h 2283"/>
                  <a:gd name="T18" fmla="*/ 2494 w 2727"/>
                  <a:gd name="T19" fmla="*/ 574 h 2283"/>
                  <a:gd name="T20" fmla="*/ 2479 w 2727"/>
                  <a:gd name="T21" fmla="*/ 690 h 2283"/>
                  <a:gd name="T22" fmla="*/ 2370 w 2727"/>
                  <a:gd name="T23" fmla="*/ 807 h 2283"/>
                  <a:gd name="T24" fmla="*/ 2386 w 2727"/>
                  <a:gd name="T25" fmla="*/ 1052 h 2283"/>
                  <a:gd name="T26" fmla="*/ 2601 w 2727"/>
                  <a:gd name="T27" fmla="*/ 1052 h 2283"/>
                  <a:gd name="T28" fmla="*/ 2701 w 2727"/>
                  <a:gd name="T29" fmla="*/ 1092 h 2283"/>
                  <a:gd name="T30" fmla="*/ 2727 w 2727"/>
                  <a:gd name="T31" fmla="*/ 1235 h 2283"/>
                  <a:gd name="T32" fmla="*/ 2075 w 2727"/>
                  <a:gd name="T33" fmla="*/ 1244 h 2283"/>
                  <a:gd name="T34" fmla="*/ 1944 w 2727"/>
                  <a:gd name="T35" fmla="*/ 939 h 2283"/>
                  <a:gd name="T36" fmla="*/ 1696 w 2727"/>
                  <a:gd name="T37" fmla="*/ 726 h 2283"/>
                  <a:gd name="T38" fmla="*/ 1365 w 2727"/>
                  <a:gd name="T39" fmla="*/ 646 h 2283"/>
                  <a:gd name="T40" fmla="*/ 1028 w 2727"/>
                  <a:gd name="T41" fmla="*/ 731 h 2283"/>
                  <a:gd name="T42" fmla="*/ 774 w 2727"/>
                  <a:gd name="T43" fmla="*/ 955 h 2283"/>
                  <a:gd name="T44" fmla="*/ 652 w 2727"/>
                  <a:gd name="T45" fmla="*/ 1276 h 2283"/>
                  <a:gd name="T46" fmla="*/ 687 w 2727"/>
                  <a:gd name="T47" fmla="*/ 1605 h 2283"/>
                  <a:gd name="T48" fmla="*/ 850 w 2727"/>
                  <a:gd name="T49" fmla="*/ 1868 h 2283"/>
                  <a:gd name="T50" fmla="*/ 817 w 2727"/>
                  <a:gd name="T51" fmla="*/ 2030 h 2283"/>
                  <a:gd name="T52" fmla="*/ 593 w 2727"/>
                  <a:gd name="T53" fmla="*/ 2122 h 2283"/>
                  <a:gd name="T54" fmla="*/ 445 w 2727"/>
                  <a:gd name="T55" fmla="*/ 2204 h 2283"/>
                  <a:gd name="T56" fmla="*/ 315 w 2727"/>
                  <a:gd name="T57" fmla="*/ 2242 h 2283"/>
                  <a:gd name="T58" fmla="*/ 226 w 2727"/>
                  <a:gd name="T59" fmla="*/ 2130 h 2283"/>
                  <a:gd name="T60" fmla="*/ 248 w 2727"/>
                  <a:gd name="T61" fmla="*/ 2042 h 2283"/>
                  <a:gd name="T62" fmla="*/ 374 w 2727"/>
                  <a:gd name="T63" fmla="*/ 1913 h 2283"/>
                  <a:gd name="T64" fmla="*/ 278 w 2727"/>
                  <a:gd name="T65" fmla="*/ 1681 h 2283"/>
                  <a:gd name="T66" fmla="*/ 99 w 2727"/>
                  <a:gd name="T67" fmla="*/ 1676 h 2283"/>
                  <a:gd name="T68" fmla="*/ 19 w 2727"/>
                  <a:gd name="T69" fmla="*/ 1622 h 2283"/>
                  <a:gd name="T70" fmla="*/ 0 w 2727"/>
                  <a:gd name="T71" fmla="*/ 1470 h 2283"/>
                  <a:gd name="T72" fmla="*/ 4 w 2727"/>
                  <a:gd name="T73" fmla="*/ 1163 h 2283"/>
                  <a:gd name="T74" fmla="*/ 50 w 2727"/>
                  <a:gd name="T75" fmla="*/ 1074 h 2283"/>
                  <a:gd name="T76" fmla="*/ 167 w 2727"/>
                  <a:gd name="T77" fmla="*/ 1048 h 2283"/>
                  <a:gd name="T78" fmla="*/ 310 w 2727"/>
                  <a:gd name="T79" fmla="*/ 1052 h 2283"/>
                  <a:gd name="T80" fmla="*/ 380 w 2727"/>
                  <a:gd name="T81" fmla="*/ 824 h 2283"/>
                  <a:gd name="T82" fmla="*/ 261 w 2727"/>
                  <a:gd name="T83" fmla="*/ 702 h 2283"/>
                  <a:gd name="T84" fmla="*/ 226 w 2727"/>
                  <a:gd name="T85" fmla="*/ 616 h 2283"/>
                  <a:gd name="T86" fmla="*/ 282 w 2727"/>
                  <a:gd name="T87" fmla="*/ 522 h 2283"/>
                  <a:gd name="T88" fmla="*/ 432 w 2727"/>
                  <a:gd name="T89" fmla="*/ 370 h 2283"/>
                  <a:gd name="T90" fmla="*/ 602 w 2727"/>
                  <a:gd name="T91" fmla="*/ 227 h 2283"/>
                  <a:gd name="T92" fmla="*/ 719 w 2727"/>
                  <a:gd name="T93" fmla="*/ 274 h 2283"/>
                  <a:gd name="T94" fmla="*/ 837 w 2727"/>
                  <a:gd name="T95" fmla="*/ 392 h 2283"/>
                  <a:gd name="T96" fmla="*/ 1052 w 2727"/>
                  <a:gd name="T97" fmla="*/ 279 h 2283"/>
                  <a:gd name="T98" fmla="*/ 1055 w 2727"/>
                  <a:gd name="T99" fmla="*/ 98 h 2283"/>
                  <a:gd name="T100" fmla="*/ 1109 w 2727"/>
                  <a:gd name="T101" fmla="*/ 18 h 2283"/>
                  <a:gd name="T102" fmla="*/ 1263 w 2727"/>
                  <a:gd name="T103" fmla="*/ 0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27" h="2283">
                    <a:moveTo>
                      <a:pt x="1263" y="0"/>
                    </a:moveTo>
                    <a:lnTo>
                      <a:pt x="1322" y="1"/>
                    </a:lnTo>
                    <a:lnTo>
                      <a:pt x="1392" y="1"/>
                    </a:lnTo>
                    <a:lnTo>
                      <a:pt x="1474" y="3"/>
                    </a:lnTo>
                    <a:lnTo>
                      <a:pt x="1568" y="3"/>
                    </a:lnTo>
                    <a:lnTo>
                      <a:pt x="1598" y="7"/>
                    </a:lnTo>
                    <a:lnTo>
                      <a:pt x="1624" y="16"/>
                    </a:lnTo>
                    <a:lnTo>
                      <a:pt x="1642" y="31"/>
                    </a:lnTo>
                    <a:lnTo>
                      <a:pt x="1657" y="51"/>
                    </a:lnTo>
                    <a:lnTo>
                      <a:pt x="1668" y="75"/>
                    </a:lnTo>
                    <a:lnTo>
                      <a:pt x="1675" y="103"/>
                    </a:lnTo>
                    <a:lnTo>
                      <a:pt x="1679" y="133"/>
                    </a:lnTo>
                    <a:lnTo>
                      <a:pt x="1683" y="166"/>
                    </a:lnTo>
                    <a:lnTo>
                      <a:pt x="1683" y="201"/>
                    </a:lnTo>
                    <a:lnTo>
                      <a:pt x="1681" y="237"/>
                    </a:lnTo>
                    <a:lnTo>
                      <a:pt x="1681" y="274"/>
                    </a:lnTo>
                    <a:lnTo>
                      <a:pt x="1679" y="309"/>
                    </a:lnTo>
                    <a:lnTo>
                      <a:pt x="1679" y="344"/>
                    </a:lnTo>
                    <a:lnTo>
                      <a:pt x="1774" y="379"/>
                    </a:lnTo>
                    <a:lnTo>
                      <a:pt x="1864" y="422"/>
                    </a:lnTo>
                    <a:lnTo>
                      <a:pt x="1907" y="379"/>
                    </a:lnTo>
                    <a:lnTo>
                      <a:pt x="1942" y="342"/>
                    </a:lnTo>
                    <a:lnTo>
                      <a:pt x="1975" y="311"/>
                    </a:lnTo>
                    <a:lnTo>
                      <a:pt x="2003" y="283"/>
                    </a:lnTo>
                    <a:lnTo>
                      <a:pt x="2027" y="261"/>
                    </a:lnTo>
                    <a:lnTo>
                      <a:pt x="2051" y="244"/>
                    </a:lnTo>
                    <a:lnTo>
                      <a:pt x="2072" y="231"/>
                    </a:lnTo>
                    <a:lnTo>
                      <a:pt x="2092" y="226"/>
                    </a:lnTo>
                    <a:lnTo>
                      <a:pt x="2112" y="226"/>
                    </a:lnTo>
                    <a:lnTo>
                      <a:pt x="2133" y="229"/>
                    </a:lnTo>
                    <a:lnTo>
                      <a:pt x="2155" y="240"/>
                    </a:lnTo>
                    <a:lnTo>
                      <a:pt x="2181" y="257"/>
                    </a:lnTo>
                    <a:lnTo>
                      <a:pt x="2207" y="279"/>
                    </a:lnTo>
                    <a:lnTo>
                      <a:pt x="2238" y="309"/>
                    </a:lnTo>
                    <a:lnTo>
                      <a:pt x="2273" y="344"/>
                    </a:lnTo>
                    <a:lnTo>
                      <a:pt x="2314" y="385"/>
                    </a:lnTo>
                    <a:lnTo>
                      <a:pt x="2358" y="431"/>
                    </a:lnTo>
                    <a:lnTo>
                      <a:pt x="2412" y="485"/>
                    </a:lnTo>
                    <a:lnTo>
                      <a:pt x="2471" y="546"/>
                    </a:lnTo>
                    <a:lnTo>
                      <a:pt x="2494" y="574"/>
                    </a:lnTo>
                    <a:lnTo>
                      <a:pt x="2503" y="603"/>
                    </a:lnTo>
                    <a:lnTo>
                      <a:pt x="2503" y="631"/>
                    </a:lnTo>
                    <a:lnTo>
                      <a:pt x="2495" y="661"/>
                    </a:lnTo>
                    <a:lnTo>
                      <a:pt x="2479" y="690"/>
                    </a:lnTo>
                    <a:lnTo>
                      <a:pt x="2457" y="720"/>
                    </a:lnTo>
                    <a:lnTo>
                      <a:pt x="2431" y="750"/>
                    </a:lnTo>
                    <a:lnTo>
                      <a:pt x="2401" y="777"/>
                    </a:lnTo>
                    <a:lnTo>
                      <a:pt x="2370" y="807"/>
                    </a:lnTo>
                    <a:lnTo>
                      <a:pt x="2338" y="837"/>
                    </a:lnTo>
                    <a:lnTo>
                      <a:pt x="2308" y="866"/>
                    </a:lnTo>
                    <a:lnTo>
                      <a:pt x="2351" y="957"/>
                    </a:lnTo>
                    <a:lnTo>
                      <a:pt x="2386" y="1052"/>
                    </a:lnTo>
                    <a:lnTo>
                      <a:pt x="2453" y="1052"/>
                    </a:lnTo>
                    <a:lnTo>
                      <a:pt x="2510" y="1050"/>
                    </a:lnTo>
                    <a:lnTo>
                      <a:pt x="2558" y="1050"/>
                    </a:lnTo>
                    <a:lnTo>
                      <a:pt x="2601" y="1052"/>
                    </a:lnTo>
                    <a:lnTo>
                      <a:pt x="2634" y="1055"/>
                    </a:lnTo>
                    <a:lnTo>
                      <a:pt x="2664" y="1063"/>
                    </a:lnTo>
                    <a:lnTo>
                      <a:pt x="2684" y="1076"/>
                    </a:lnTo>
                    <a:lnTo>
                      <a:pt x="2701" y="1092"/>
                    </a:lnTo>
                    <a:lnTo>
                      <a:pt x="2714" y="1116"/>
                    </a:lnTo>
                    <a:lnTo>
                      <a:pt x="2721" y="1148"/>
                    </a:lnTo>
                    <a:lnTo>
                      <a:pt x="2725" y="1187"/>
                    </a:lnTo>
                    <a:lnTo>
                      <a:pt x="2727" y="1235"/>
                    </a:lnTo>
                    <a:lnTo>
                      <a:pt x="2070" y="1509"/>
                    </a:lnTo>
                    <a:lnTo>
                      <a:pt x="2083" y="1418"/>
                    </a:lnTo>
                    <a:lnTo>
                      <a:pt x="2085" y="1329"/>
                    </a:lnTo>
                    <a:lnTo>
                      <a:pt x="2075" y="1244"/>
                    </a:lnTo>
                    <a:lnTo>
                      <a:pt x="2055" y="1163"/>
                    </a:lnTo>
                    <a:lnTo>
                      <a:pt x="2027" y="1083"/>
                    </a:lnTo>
                    <a:lnTo>
                      <a:pt x="1990" y="1009"/>
                    </a:lnTo>
                    <a:lnTo>
                      <a:pt x="1944" y="939"/>
                    </a:lnTo>
                    <a:lnTo>
                      <a:pt x="1892" y="876"/>
                    </a:lnTo>
                    <a:lnTo>
                      <a:pt x="1833" y="818"/>
                    </a:lnTo>
                    <a:lnTo>
                      <a:pt x="1766" y="768"/>
                    </a:lnTo>
                    <a:lnTo>
                      <a:pt x="1696" y="726"/>
                    </a:lnTo>
                    <a:lnTo>
                      <a:pt x="1618" y="692"/>
                    </a:lnTo>
                    <a:lnTo>
                      <a:pt x="1539" y="666"/>
                    </a:lnTo>
                    <a:lnTo>
                      <a:pt x="1453" y="652"/>
                    </a:lnTo>
                    <a:lnTo>
                      <a:pt x="1365" y="646"/>
                    </a:lnTo>
                    <a:lnTo>
                      <a:pt x="1276" y="652"/>
                    </a:lnTo>
                    <a:lnTo>
                      <a:pt x="1189" y="668"/>
                    </a:lnTo>
                    <a:lnTo>
                      <a:pt x="1105" y="694"/>
                    </a:lnTo>
                    <a:lnTo>
                      <a:pt x="1028" y="731"/>
                    </a:lnTo>
                    <a:lnTo>
                      <a:pt x="954" y="776"/>
                    </a:lnTo>
                    <a:lnTo>
                      <a:pt x="887" y="827"/>
                    </a:lnTo>
                    <a:lnTo>
                      <a:pt x="828" y="889"/>
                    </a:lnTo>
                    <a:lnTo>
                      <a:pt x="774" y="955"/>
                    </a:lnTo>
                    <a:lnTo>
                      <a:pt x="730" y="1027"/>
                    </a:lnTo>
                    <a:lnTo>
                      <a:pt x="694" y="1105"/>
                    </a:lnTo>
                    <a:lnTo>
                      <a:pt x="669" y="1189"/>
                    </a:lnTo>
                    <a:lnTo>
                      <a:pt x="652" y="1276"/>
                    </a:lnTo>
                    <a:lnTo>
                      <a:pt x="646" y="1366"/>
                    </a:lnTo>
                    <a:lnTo>
                      <a:pt x="650" y="1448"/>
                    </a:lnTo>
                    <a:lnTo>
                      <a:pt x="665" y="1528"/>
                    </a:lnTo>
                    <a:lnTo>
                      <a:pt x="687" y="1605"/>
                    </a:lnTo>
                    <a:lnTo>
                      <a:pt x="717" y="1678"/>
                    </a:lnTo>
                    <a:lnTo>
                      <a:pt x="756" y="1746"/>
                    </a:lnTo>
                    <a:lnTo>
                      <a:pt x="800" y="1809"/>
                    </a:lnTo>
                    <a:lnTo>
                      <a:pt x="850" y="1868"/>
                    </a:lnTo>
                    <a:lnTo>
                      <a:pt x="907" y="1920"/>
                    </a:lnTo>
                    <a:lnTo>
                      <a:pt x="970" y="1967"/>
                    </a:lnTo>
                    <a:lnTo>
                      <a:pt x="889" y="2000"/>
                    </a:lnTo>
                    <a:lnTo>
                      <a:pt x="817" y="2030"/>
                    </a:lnTo>
                    <a:lnTo>
                      <a:pt x="752" y="2055"/>
                    </a:lnTo>
                    <a:lnTo>
                      <a:pt x="693" y="2080"/>
                    </a:lnTo>
                    <a:lnTo>
                      <a:pt x="641" y="2102"/>
                    </a:lnTo>
                    <a:lnTo>
                      <a:pt x="593" y="2122"/>
                    </a:lnTo>
                    <a:lnTo>
                      <a:pt x="550" y="2141"/>
                    </a:lnTo>
                    <a:lnTo>
                      <a:pt x="511" y="2161"/>
                    </a:lnTo>
                    <a:lnTo>
                      <a:pt x="478" y="2181"/>
                    </a:lnTo>
                    <a:lnTo>
                      <a:pt x="445" y="2204"/>
                    </a:lnTo>
                    <a:lnTo>
                      <a:pt x="413" y="2226"/>
                    </a:lnTo>
                    <a:lnTo>
                      <a:pt x="384" y="2254"/>
                    </a:lnTo>
                    <a:lnTo>
                      <a:pt x="356" y="2283"/>
                    </a:lnTo>
                    <a:lnTo>
                      <a:pt x="315" y="2242"/>
                    </a:lnTo>
                    <a:lnTo>
                      <a:pt x="284" y="2209"/>
                    </a:lnTo>
                    <a:lnTo>
                      <a:pt x="258" y="2180"/>
                    </a:lnTo>
                    <a:lnTo>
                      <a:pt x="239" y="2154"/>
                    </a:lnTo>
                    <a:lnTo>
                      <a:pt x="226" y="2130"/>
                    </a:lnTo>
                    <a:lnTo>
                      <a:pt x="223" y="2109"/>
                    </a:lnTo>
                    <a:lnTo>
                      <a:pt x="224" y="2087"/>
                    </a:lnTo>
                    <a:lnTo>
                      <a:pt x="232" y="2067"/>
                    </a:lnTo>
                    <a:lnTo>
                      <a:pt x="248" y="2042"/>
                    </a:lnTo>
                    <a:lnTo>
                      <a:pt x="269" y="2017"/>
                    </a:lnTo>
                    <a:lnTo>
                      <a:pt x="298" y="1987"/>
                    </a:lnTo>
                    <a:lnTo>
                      <a:pt x="334" y="1954"/>
                    </a:lnTo>
                    <a:lnTo>
                      <a:pt x="374" y="1913"/>
                    </a:lnTo>
                    <a:lnTo>
                      <a:pt x="422" y="1867"/>
                    </a:lnTo>
                    <a:lnTo>
                      <a:pt x="378" y="1776"/>
                    </a:lnTo>
                    <a:lnTo>
                      <a:pt x="345" y="1679"/>
                    </a:lnTo>
                    <a:lnTo>
                      <a:pt x="278" y="1681"/>
                    </a:lnTo>
                    <a:lnTo>
                      <a:pt x="223" y="1681"/>
                    </a:lnTo>
                    <a:lnTo>
                      <a:pt x="173" y="1681"/>
                    </a:lnTo>
                    <a:lnTo>
                      <a:pt x="132" y="1679"/>
                    </a:lnTo>
                    <a:lnTo>
                      <a:pt x="99" y="1676"/>
                    </a:lnTo>
                    <a:lnTo>
                      <a:pt x="71" y="1670"/>
                    </a:lnTo>
                    <a:lnTo>
                      <a:pt x="49" y="1659"/>
                    </a:lnTo>
                    <a:lnTo>
                      <a:pt x="32" y="1644"/>
                    </a:lnTo>
                    <a:lnTo>
                      <a:pt x="19" y="1622"/>
                    </a:lnTo>
                    <a:lnTo>
                      <a:pt x="10" y="1596"/>
                    </a:lnTo>
                    <a:lnTo>
                      <a:pt x="4" y="1563"/>
                    </a:lnTo>
                    <a:lnTo>
                      <a:pt x="2" y="1520"/>
                    </a:lnTo>
                    <a:lnTo>
                      <a:pt x="0" y="1470"/>
                    </a:lnTo>
                    <a:lnTo>
                      <a:pt x="0" y="1409"/>
                    </a:lnTo>
                    <a:lnTo>
                      <a:pt x="2" y="1339"/>
                    </a:lnTo>
                    <a:lnTo>
                      <a:pt x="2" y="1257"/>
                    </a:lnTo>
                    <a:lnTo>
                      <a:pt x="4" y="1163"/>
                    </a:lnTo>
                    <a:lnTo>
                      <a:pt x="6" y="1133"/>
                    </a:lnTo>
                    <a:lnTo>
                      <a:pt x="17" y="1107"/>
                    </a:lnTo>
                    <a:lnTo>
                      <a:pt x="32" y="1089"/>
                    </a:lnTo>
                    <a:lnTo>
                      <a:pt x="50" y="1074"/>
                    </a:lnTo>
                    <a:lnTo>
                      <a:pt x="74" y="1063"/>
                    </a:lnTo>
                    <a:lnTo>
                      <a:pt x="102" y="1055"/>
                    </a:lnTo>
                    <a:lnTo>
                      <a:pt x="134" y="1052"/>
                    </a:lnTo>
                    <a:lnTo>
                      <a:pt x="167" y="1048"/>
                    </a:lnTo>
                    <a:lnTo>
                      <a:pt x="200" y="1048"/>
                    </a:lnTo>
                    <a:lnTo>
                      <a:pt x="237" y="1048"/>
                    </a:lnTo>
                    <a:lnTo>
                      <a:pt x="272" y="1050"/>
                    </a:lnTo>
                    <a:lnTo>
                      <a:pt x="310" y="1052"/>
                    </a:lnTo>
                    <a:lnTo>
                      <a:pt x="345" y="1052"/>
                    </a:lnTo>
                    <a:lnTo>
                      <a:pt x="378" y="957"/>
                    </a:lnTo>
                    <a:lnTo>
                      <a:pt x="422" y="866"/>
                    </a:lnTo>
                    <a:lnTo>
                      <a:pt x="380" y="824"/>
                    </a:lnTo>
                    <a:lnTo>
                      <a:pt x="343" y="789"/>
                    </a:lnTo>
                    <a:lnTo>
                      <a:pt x="310" y="755"/>
                    </a:lnTo>
                    <a:lnTo>
                      <a:pt x="282" y="727"/>
                    </a:lnTo>
                    <a:lnTo>
                      <a:pt x="261" y="702"/>
                    </a:lnTo>
                    <a:lnTo>
                      <a:pt x="243" y="679"/>
                    </a:lnTo>
                    <a:lnTo>
                      <a:pt x="232" y="657"/>
                    </a:lnTo>
                    <a:lnTo>
                      <a:pt x="226" y="637"/>
                    </a:lnTo>
                    <a:lnTo>
                      <a:pt x="226" y="616"/>
                    </a:lnTo>
                    <a:lnTo>
                      <a:pt x="232" y="596"/>
                    </a:lnTo>
                    <a:lnTo>
                      <a:pt x="241" y="574"/>
                    </a:lnTo>
                    <a:lnTo>
                      <a:pt x="258" y="550"/>
                    </a:lnTo>
                    <a:lnTo>
                      <a:pt x="282" y="522"/>
                    </a:lnTo>
                    <a:lnTo>
                      <a:pt x="310" y="490"/>
                    </a:lnTo>
                    <a:lnTo>
                      <a:pt x="345" y="457"/>
                    </a:lnTo>
                    <a:lnTo>
                      <a:pt x="385" y="416"/>
                    </a:lnTo>
                    <a:lnTo>
                      <a:pt x="432" y="370"/>
                    </a:lnTo>
                    <a:lnTo>
                      <a:pt x="485" y="318"/>
                    </a:lnTo>
                    <a:lnTo>
                      <a:pt x="545" y="259"/>
                    </a:lnTo>
                    <a:lnTo>
                      <a:pt x="574" y="237"/>
                    </a:lnTo>
                    <a:lnTo>
                      <a:pt x="602" y="227"/>
                    </a:lnTo>
                    <a:lnTo>
                      <a:pt x="632" y="227"/>
                    </a:lnTo>
                    <a:lnTo>
                      <a:pt x="661" y="235"/>
                    </a:lnTo>
                    <a:lnTo>
                      <a:pt x="691" y="251"/>
                    </a:lnTo>
                    <a:lnTo>
                      <a:pt x="719" y="274"/>
                    </a:lnTo>
                    <a:lnTo>
                      <a:pt x="748" y="300"/>
                    </a:lnTo>
                    <a:lnTo>
                      <a:pt x="778" y="329"/>
                    </a:lnTo>
                    <a:lnTo>
                      <a:pt x="807" y="361"/>
                    </a:lnTo>
                    <a:lnTo>
                      <a:pt x="837" y="392"/>
                    </a:lnTo>
                    <a:lnTo>
                      <a:pt x="867" y="422"/>
                    </a:lnTo>
                    <a:lnTo>
                      <a:pt x="955" y="379"/>
                    </a:lnTo>
                    <a:lnTo>
                      <a:pt x="1052" y="344"/>
                    </a:lnTo>
                    <a:lnTo>
                      <a:pt x="1052" y="279"/>
                    </a:lnTo>
                    <a:lnTo>
                      <a:pt x="1050" y="222"/>
                    </a:lnTo>
                    <a:lnTo>
                      <a:pt x="1050" y="174"/>
                    </a:lnTo>
                    <a:lnTo>
                      <a:pt x="1052" y="133"/>
                    </a:lnTo>
                    <a:lnTo>
                      <a:pt x="1055" y="98"/>
                    </a:lnTo>
                    <a:lnTo>
                      <a:pt x="1063" y="70"/>
                    </a:lnTo>
                    <a:lnTo>
                      <a:pt x="1072" y="48"/>
                    </a:lnTo>
                    <a:lnTo>
                      <a:pt x="1087" y="31"/>
                    </a:lnTo>
                    <a:lnTo>
                      <a:pt x="1109" y="18"/>
                    </a:lnTo>
                    <a:lnTo>
                      <a:pt x="1135" y="11"/>
                    </a:lnTo>
                    <a:lnTo>
                      <a:pt x="1170" y="5"/>
                    </a:lnTo>
                    <a:lnTo>
                      <a:pt x="1211" y="1"/>
                    </a:lnTo>
                    <a:lnTo>
                      <a:pt x="126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6"/>
              <p:cNvSpPr>
                <a:spLocks/>
              </p:cNvSpPr>
              <p:nvPr/>
            </p:nvSpPr>
            <p:spPr bwMode="auto">
              <a:xfrm>
                <a:off x="-289" y="1144"/>
                <a:ext cx="516" cy="505"/>
              </a:xfrm>
              <a:custGeom>
                <a:avLst/>
                <a:gdLst>
                  <a:gd name="T0" fmla="*/ 515 w 1031"/>
                  <a:gd name="T1" fmla="*/ 0 h 1011"/>
                  <a:gd name="T2" fmla="*/ 590 w 1031"/>
                  <a:gd name="T3" fmla="*/ 5 h 1011"/>
                  <a:gd name="T4" fmla="*/ 661 w 1031"/>
                  <a:gd name="T5" fmla="*/ 20 h 1011"/>
                  <a:gd name="T6" fmla="*/ 727 w 1031"/>
                  <a:gd name="T7" fmla="*/ 44 h 1011"/>
                  <a:gd name="T8" fmla="*/ 788 w 1031"/>
                  <a:gd name="T9" fmla="*/ 77 h 1011"/>
                  <a:gd name="T10" fmla="*/ 846 w 1031"/>
                  <a:gd name="T11" fmla="*/ 120 h 1011"/>
                  <a:gd name="T12" fmla="*/ 896 w 1031"/>
                  <a:gd name="T13" fmla="*/ 166 h 1011"/>
                  <a:gd name="T14" fmla="*/ 938 w 1031"/>
                  <a:gd name="T15" fmla="*/ 220 h 1011"/>
                  <a:gd name="T16" fmla="*/ 974 w 1031"/>
                  <a:gd name="T17" fmla="*/ 279 h 1011"/>
                  <a:gd name="T18" fmla="*/ 1001 w 1031"/>
                  <a:gd name="T19" fmla="*/ 342 h 1011"/>
                  <a:gd name="T20" fmla="*/ 1020 w 1031"/>
                  <a:gd name="T21" fmla="*/ 409 h 1011"/>
                  <a:gd name="T22" fmla="*/ 1031 w 1031"/>
                  <a:gd name="T23" fmla="*/ 478 h 1011"/>
                  <a:gd name="T24" fmla="*/ 1031 w 1031"/>
                  <a:gd name="T25" fmla="*/ 550 h 1011"/>
                  <a:gd name="T26" fmla="*/ 1020 w 1031"/>
                  <a:gd name="T27" fmla="*/ 622 h 1011"/>
                  <a:gd name="T28" fmla="*/ 998 w 1031"/>
                  <a:gd name="T29" fmla="*/ 694 h 1011"/>
                  <a:gd name="T30" fmla="*/ 964 w 1031"/>
                  <a:gd name="T31" fmla="*/ 765 h 1011"/>
                  <a:gd name="T32" fmla="*/ 376 w 1031"/>
                  <a:gd name="T33" fmla="*/ 1011 h 1011"/>
                  <a:gd name="T34" fmla="*/ 305 w 1031"/>
                  <a:gd name="T35" fmla="*/ 985 h 1011"/>
                  <a:gd name="T36" fmla="*/ 241 w 1031"/>
                  <a:gd name="T37" fmla="*/ 952 h 1011"/>
                  <a:gd name="T38" fmla="*/ 181 w 1031"/>
                  <a:gd name="T39" fmla="*/ 907 h 1011"/>
                  <a:gd name="T40" fmla="*/ 130 w 1031"/>
                  <a:gd name="T41" fmla="*/ 857 h 1011"/>
                  <a:gd name="T42" fmla="*/ 85 w 1031"/>
                  <a:gd name="T43" fmla="*/ 800 h 1011"/>
                  <a:gd name="T44" fmla="*/ 48 w 1031"/>
                  <a:gd name="T45" fmla="*/ 735 h 1011"/>
                  <a:gd name="T46" fmla="*/ 22 w 1031"/>
                  <a:gd name="T47" fmla="*/ 666 h 1011"/>
                  <a:gd name="T48" fmla="*/ 6 w 1031"/>
                  <a:gd name="T49" fmla="*/ 592 h 1011"/>
                  <a:gd name="T50" fmla="*/ 0 w 1031"/>
                  <a:gd name="T51" fmla="*/ 516 h 1011"/>
                  <a:gd name="T52" fmla="*/ 6 w 1031"/>
                  <a:gd name="T53" fmla="*/ 440 h 1011"/>
                  <a:gd name="T54" fmla="*/ 20 w 1031"/>
                  <a:gd name="T55" fmla="*/ 366 h 1011"/>
                  <a:gd name="T56" fmla="*/ 46 w 1031"/>
                  <a:gd name="T57" fmla="*/ 298 h 1011"/>
                  <a:gd name="T58" fmla="*/ 81 w 1031"/>
                  <a:gd name="T59" fmla="*/ 235 h 1011"/>
                  <a:gd name="T60" fmla="*/ 126 w 1031"/>
                  <a:gd name="T61" fmla="*/ 177 h 1011"/>
                  <a:gd name="T62" fmla="*/ 176 w 1031"/>
                  <a:gd name="T63" fmla="*/ 126 h 1011"/>
                  <a:gd name="T64" fmla="*/ 235 w 1031"/>
                  <a:gd name="T65" fmla="*/ 83 h 1011"/>
                  <a:gd name="T66" fmla="*/ 298 w 1031"/>
                  <a:gd name="T67" fmla="*/ 48 h 1011"/>
                  <a:gd name="T68" fmla="*/ 366 w 1031"/>
                  <a:gd name="T69" fmla="*/ 22 h 1011"/>
                  <a:gd name="T70" fmla="*/ 439 w 1031"/>
                  <a:gd name="T71" fmla="*/ 5 h 1011"/>
                  <a:gd name="T72" fmla="*/ 515 w 1031"/>
                  <a:gd name="T73"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1" h="1011">
                    <a:moveTo>
                      <a:pt x="515" y="0"/>
                    </a:moveTo>
                    <a:lnTo>
                      <a:pt x="590" y="5"/>
                    </a:lnTo>
                    <a:lnTo>
                      <a:pt x="661" y="20"/>
                    </a:lnTo>
                    <a:lnTo>
                      <a:pt x="727" y="44"/>
                    </a:lnTo>
                    <a:lnTo>
                      <a:pt x="788" y="77"/>
                    </a:lnTo>
                    <a:lnTo>
                      <a:pt x="846" y="120"/>
                    </a:lnTo>
                    <a:lnTo>
                      <a:pt x="896" y="166"/>
                    </a:lnTo>
                    <a:lnTo>
                      <a:pt x="938" y="220"/>
                    </a:lnTo>
                    <a:lnTo>
                      <a:pt x="974" y="279"/>
                    </a:lnTo>
                    <a:lnTo>
                      <a:pt x="1001" y="342"/>
                    </a:lnTo>
                    <a:lnTo>
                      <a:pt x="1020" y="409"/>
                    </a:lnTo>
                    <a:lnTo>
                      <a:pt x="1031" y="478"/>
                    </a:lnTo>
                    <a:lnTo>
                      <a:pt x="1031" y="550"/>
                    </a:lnTo>
                    <a:lnTo>
                      <a:pt x="1020" y="622"/>
                    </a:lnTo>
                    <a:lnTo>
                      <a:pt x="998" y="694"/>
                    </a:lnTo>
                    <a:lnTo>
                      <a:pt x="964" y="765"/>
                    </a:lnTo>
                    <a:lnTo>
                      <a:pt x="376" y="1011"/>
                    </a:lnTo>
                    <a:lnTo>
                      <a:pt x="305" y="985"/>
                    </a:lnTo>
                    <a:lnTo>
                      <a:pt x="241" y="952"/>
                    </a:lnTo>
                    <a:lnTo>
                      <a:pt x="181" y="907"/>
                    </a:lnTo>
                    <a:lnTo>
                      <a:pt x="130" y="857"/>
                    </a:lnTo>
                    <a:lnTo>
                      <a:pt x="85" y="800"/>
                    </a:lnTo>
                    <a:lnTo>
                      <a:pt x="48" y="735"/>
                    </a:lnTo>
                    <a:lnTo>
                      <a:pt x="22" y="666"/>
                    </a:lnTo>
                    <a:lnTo>
                      <a:pt x="6" y="592"/>
                    </a:lnTo>
                    <a:lnTo>
                      <a:pt x="0" y="516"/>
                    </a:lnTo>
                    <a:lnTo>
                      <a:pt x="6" y="440"/>
                    </a:lnTo>
                    <a:lnTo>
                      <a:pt x="20" y="366"/>
                    </a:lnTo>
                    <a:lnTo>
                      <a:pt x="46" y="298"/>
                    </a:lnTo>
                    <a:lnTo>
                      <a:pt x="81" y="235"/>
                    </a:lnTo>
                    <a:lnTo>
                      <a:pt x="126" y="177"/>
                    </a:lnTo>
                    <a:lnTo>
                      <a:pt x="176" y="126"/>
                    </a:lnTo>
                    <a:lnTo>
                      <a:pt x="235" y="83"/>
                    </a:lnTo>
                    <a:lnTo>
                      <a:pt x="298" y="48"/>
                    </a:lnTo>
                    <a:lnTo>
                      <a:pt x="366" y="22"/>
                    </a:lnTo>
                    <a:lnTo>
                      <a:pt x="439" y="5"/>
                    </a:lnTo>
                    <a:lnTo>
                      <a:pt x="515"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7"/>
              <p:cNvSpPr>
                <a:spLocks/>
              </p:cNvSpPr>
              <p:nvPr/>
            </p:nvSpPr>
            <p:spPr bwMode="auto">
              <a:xfrm>
                <a:off x="-513" y="994"/>
                <a:ext cx="2123" cy="1260"/>
              </a:xfrm>
              <a:custGeom>
                <a:avLst/>
                <a:gdLst>
                  <a:gd name="T0" fmla="*/ 3630 w 4246"/>
                  <a:gd name="T1" fmla="*/ 5 h 2520"/>
                  <a:gd name="T2" fmla="*/ 3721 w 4246"/>
                  <a:gd name="T3" fmla="*/ 35 h 2520"/>
                  <a:gd name="T4" fmla="*/ 3796 w 4246"/>
                  <a:gd name="T5" fmla="*/ 81 h 2520"/>
                  <a:gd name="T6" fmla="*/ 3857 w 4246"/>
                  <a:gd name="T7" fmla="*/ 139 h 2520"/>
                  <a:gd name="T8" fmla="*/ 3898 w 4246"/>
                  <a:gd name="T9" fmla="*/ 200 h 2520"/>
                  <a:gd name="T10" fmla="*/ 3917 w 4246"/>
                  <a:gd name="T11" fmla="*/ 257 h 2520"/>
                  <a:gd name="T12" fmla="*/ 3907 w 4246"/>
                  <a:gd name="T13" fmla="*/ 307 h 2520"/>
                  <a:gd name="T14" fmla="*/ 3869 w 4246"/>
                  <a:gd name="T15" fmla="*/ 340 h 2520"/>
                  <a:gd name="T16" fmla="*/ 3709 w 4246"/>
                  <a:gd name="T17" fmla="*/ 405 h 2520"/>
                  <a:gd name="T18" fmla="*/ 3584 w 4246"/>
                  <a:gd name="T19" fmla="*/ 455 h 2520"/>
                  <a:gd name="T20" fmla="*/ 3487 w 4246"/>
                  <a:gd name="T21" fmla="*/ 496 h 2520"/>
                  <a:gd name="T22" fmla="*/ 3421 w 4246"/>
                  <a:gd name="T23" fmla="*/ 533 h 2520"/>
                  <a:gd name="T24" fmla="*/ 3378 w 4246"/>
                  <a:gd name="T25" fmla="*/ 572 h 2520"/>
                  <a:gd name="T26" fmla="*/ 3360 w 4246"/>
                  <a:gd name="T27" fmla="*/ 615 h 2520"/>
                  <a:gd name="T28" fmla="*/ 3361 w 4246"/>
                  <a:gd name="T29" fmla="*/ 668 h 2520"/>
                  <a:gd name="T30" fmla="*/ 3382 w 4246"/>
                  <a:gd name="T31" fmla="*/ 739 h 2520"/>
                  <a:gd name="T32" fmla="*/ 3419 w 4246"/>
                  <a:gd name="T33" fmla="*/ 829 h 2520"/>
                  <a:gd name="T34" fmla="*/ 3469 w 4246"/>
                  <a:gd name="T35" fmla="*/ 946 h 2520"/>
                  <a:gd name="T36" fmla="*/ 3513 w 4246"/>
                  <a:gd name="T37" fmla="*/ 1044 h 2520"/>
                  <a:gd name="T38" fmla="*/ 3561 w 4246"/>
                  <a:gd name="T39" fmla="*/ 1087 h 2520"/>
                  <a:gd name="T40" fmla="*/ 3622 w 4246"/>
                  <a:gd name="T41" fmla="*/ 1104 h 2520"/>
                  <a:gd name="T42" fmla="*/ 3687 w 4246"/>
                  <a:gd name="T43" fmla="*/ 1092 h 2520"/>
                  <a:gd name="T44" fmla="*/ 4139 w 4246"/>
                  <a:gd name="T45" fmla="*/ 911 h 2520"/>
                  <a:gd name="T46" fmla="*/ 4187 w 4246"/>
                  <a:gd name="T47" fmla="*/ 926 h 2520"/>
                  <a:gd name="T48" fmla="*/ 4222 w 4246"/>
                  <a:gd name="T49" fmla="*/ 974 h 2520"/>
                  <a:gd name="T50" fmla="*/ 4242 w 4246"/>
                  <a:gd name="T51" fmla="*/ 1044 h 2520"/>
                  <a:gd name="T52" fmla="*/ 4244 w 4246"/>
                  <a:gd name="T53" fmla="*/ 1131 h 2520"/>
                  <a:gd name="T54" fmla="*/ 4226 w 4246"/>
                  <a:gd name="T55" fmla="*/ 1224 h 2520"/>
                  <a:gd name="T56" fmla="*/ 4183 w 4246"/>
                  <a:gd name="T57" fmla="*/ 1315 h 2520"/>
                  <a:gd name="T58" fmla="*/ 4113 w 4246"/>
                  <a:gd name="T59" fmla="*/ 1396 h 2520"/>
                  <a:gd name="T60" fmla="*/ 3993 w 4246"/>
                  <a:gd name="T61" fmla="*/ 1476 h 2520"/>
                  <a:gd name="T62" fmla="*/ 3865 w 4246"/>
                  <a:gd name="T63" fmla="*/ 1554 h 2520"/>
                  <a:gd name="T64" fmla="*/ 3756 w 4246"/>
                  <a:gd name="T65" fmla="*/ 1607 h 2520"/>
                  <a:gd name="T66" fmla="*/ 3658 w 4246"/>
                  <a:gd name="T67" fmla="*/ 1639 h 2520"/>
                  <a:gd name="T68" fmla="*/ 3563 w 4246"/>
                  <a:gd name="T69" fmla="*/ 1652 h 2520"/>
                  <a:gd name="T70" fmla="*/ 3463 w 4246"/>
                  <a:gd name="T71" fmla="*/ 1644 h 2520"/>
                  <a:gd name="T72" fmla="*/ 3348 w 4246"/>
                  <a:gd name="T73" fmla="*/ 1618 h 2520"/>
                  <a:gd name="T74" fmla="*/ 3210 w 4246"/>
                  <a:gd name="T75" fmla="*/ 1576 h 2520"/>
                  <a:gd name="T76" fmla="*/ 3041 w 4246"/>
                  <a:gd name="T77" fmla="*/ 1517 h 2520"/>
                  <a:gd name="T78" fmla="*/ 533 w 4246"/>
                  <a:gd name="T79" fmla="*/ 2487 h 2520"/>
                  <a:gd name="T80" fmla="*/ 413 w 4246"/>
                  <a:gd name="T81" fmla="*/ 2519 h 2520"/>
                  <a:gd name="T82" fmla="*/ 306 w 4246"/>
                  <a:gd name="T83" fmla="*/ 2515 h 2520"/>
                  <a:gd name="T84" fmla="*/ 209 w 4246"/>
                  <a:gd name="T85" fmla="*/ 2480 h 2520"/>
                  <a:gd name="T86" fmla="*/ 130 w 4246"/>
                  <a:gd name="T87" fmla="*/ 2422 h 2520"/>
                  <a:gd name="T88" fmla="*/ 67 w 4246"/>
                  <a:gd name="T89" fmla="*/ 2344 h 2520"/>
                  <a:gd name="T90" fmla="*/ 24 w 4246"/>
                  <a:gd name="T91" fmla="*/ 2256 h 2520"/>
                  <a:gd name="T92" fmla="*/ 2 w 4246"/>
                  <a:gd name="T93" fmla="*/ 2157 h 2520"/>
                  <a:gd name="T94" fmla="*/ 6 w 4246"/>
                  <a:gd name="T95" fmla="*/ 2057 h 2520"/>
                  <a:gd name="T96" fmla="*/ 35 w 4246"/>
                  <a:gd name="T97" fmla="*/ 1963 h 2520"/>
                  <a:gd name="T98" fmla="*/ 93 w 4246"/>
                  <a:gd name="T99" fmla="*/ 1876 h 2520"/>
                  <a:gd name="T100" fmla="*/ 180 w 4246"/>
                  <a:gd name="T101" fmla="*/ 1805 h 2520"/>
                  <a:gd name="T102" fmla="*/ 2645 w 4246"/>
                  <a:gd name="T103" fmla="*/ 772 h 2520"/>
                  <a:gd name="T104" fmla="*/ 2708 w 4246"/>
                  <a:gd name="T105" fmla="*/ 637 h 2520"/>
                  <a:gd name="T106" fmla="*/ 2767 w 4246"/>
                  <a:gd name="T107" fmla="*/ 511 h 2520"/>
                  <a:gd name="T108" fmla="*/ 2828 w 4246"/>
                  <a:gd name="T109" fmla="*/ 394 h 2520"/>
                  <a:gd name="T110" fmla="*/ 2897 w 4246"/>
                  <a:gd name="T111" fmla="*/ 292 h 2520"/>
                  <a:gd name="T112" fmla="*/ 2976 w 4246"/>
                  <a:gd name="T113" fmla="*/ 203 h 2520"/>
                  <a:gd name="T114" fmla="*/ 3075 w 4246"/>
                  <a:gd name="T115" fmla="*/ 129 h 2520"/>
                  <a:gd name="T116" fmla="*/ 3197 w 4246"/>
                  <a:gd name="T117" fmla="*/ 76 h 2520"/>
                  <a:gd name="T118" fmla="*/ 3476 w 4246"/>
                  <a:gd name="T119" fmla="*/ 9 h 2520"/>
                  <a:gd name="T120" fmla="*/ 3580 w 4246"/>
                  <a:gd name="T121" fmla="*/ 0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46" h="2520">
                    <a:moveTo>
                      <a:pt x="3580" y="0"/>
                    </a:moveTo>
                    <a:lnTo>
                      <a:pt x="3630" y="5"/>
                    </a:lnTo>
                    <a:lnTo>
                      <a:pt x="3676" y="18"/>
                    </a:lnTo>
                    <a:lnTo>
                      <a:pt x="3721" y="35"/>
                    </a:lnTo>
                    <a:lnTo>
                      <a:pt x="3761" y="57"/>
                    </a:lnTo>
                    <a:lnTo>
                      <a:pt x="3796" y="81"/>
                    </a:lnTo>
                    <a:lnTo>
                      <a:pt x="3830" y="109"/>
                    </a:lnTo>
                    <a:lnTo>
                      <a:pt x="3857" y="139"/>
                    </a:lnTo>
                    <a:lnTo>
                      <a:pt x="3882" y="168"/>
                    </a:lnTo>
                    <a:lnTo>
                      <a:pt x="3898" y="200"/>
                    </a:lnTo>
                    <a:lnTo>
                      <a:pt x="3911" y="229"/>
                    </a:lnTo>
                    <a:lnTo>
                      <a:pt x="3917" y="257"/>
                    </a:lnTo>
                    <a:lnTo>
                      <a:pt x="3915" y="283"/>
                    </a:lnTo>
                    <a:lnTo>
                      <a:pt x="3907" y="307"/>
                    </a:lnTo>
                    <a:lnTo>
                      <a:pt x="3893" y="326"/>
                    </a:lnTo>
                    <a:lnTo>
                      <a:pt x="3869" y="340"/>
                    </a:lnTo>
                    <a:lnTo>
                      <a:pt x="3785" y="374"/>
                    </a:lnTo>
                    <a:lnTo>
                      <a:pt x="3709" y="405"/>
                    </a:lnTo>
                    <a:lnTo>
                      <a:pt x="3643" y="431"/>
                    </a:lnTo>
                    <a:lnTo>
                      <a:pt x="3584" y="455"/>
                    </a:lnTo>
                    <a:lnTo>
                      <a:pt x="3532" y="477"/>
                    </a:lnTo>
                    <a:lnTo>
                      <a:pt x="3487" y="496"/>
                    </a:lnTo>
                    <a:lnTo>
                      <a:pt x="3450" y="515"/>
                    </a:lnTo>
                    <a:lnTo>
                      <a:pt x="3421" y="533"/>
                    </a:lnTo>
                    <a:lnTo>
                      <a:pt x="3397" y="552"/>
                    </a:lnTo>
                    <a:lnTo>
                      <a:pt x="3378" y="572"/>
                    </a:lnTo>
                    <a:lnTo>
                      <a:pt x="3367" y="592"/>
                    </a:lnTo>
                    <a:lnTo>
                      <a:pt x="3360" y="615"/>
                    </a:lnTo>
                    <a:lnTo>
                      <a:pt x="3358" y="640"/>
                    </a:lnTo>
                    <a:lnTo>
                      <a:pt x="3361" y="668"/>
                    </a:lnTo>
                    <a:lnTo>
                      <a:pt x="3369" y="702"/>
                    </a:lnTo>
                    <a:lnTo>
                      <a:pt x="3382" y="739"/>
                    </a:lnTo>
                    <a:lnTo>
                      <a:pt x="3398" y="781"/>
                    </a:lnTo>
                    <a:lnTo>
                      <a:pt x="3419" y="829"/>
                    </a:lnTo>
                    <a:lnTo>
                      <a:pt x="3441" y="883"/>
                    </a:lnTo>
                    <a:lnTo>
                      <a:pt x="3469" y="946"/>
                    </a:lnTo>
                    <a:lnTo>
                      <a:pt x="3498" y="1015"/>
                    </a:lnTo>
                    <a:lnTo>
                      <a:pt x="3513" y="1044"/>
                    </a:lnTo>
                    <a:lnTo>
                      <a:pt x="3535" y="1068"/>
                    </a:lnTo>
                    <a:lnTo>
                      <a:pt x="3561" y="1087"/>
                    </a:lnTo>
                    <a:lnTo>
                      <a:pt x="3591" y="1098"/>
                    </a:lnTo>
                    <a:lnTo>
                      <a:pt x="3622" y="1104"/>
                    </a:lnTo>
                    <a:lnTo>
                      <a:pt x="3656" y="1102"/>
                    </a:lnTo>
                    <a:lnTo>
                      <a:pt x="3687" y="1092"/>
                    </a:lnTo>
                    <a:lnTo>
                      <a:pt x="4109" y="916"/>
                    </a:lnTo>
                    <a:lnTo>
                      <a:pt x="4139" y="911"/>
                    </a:lnTo>
                    <a:lnTo>
                      <a:pt x="4165" y="913"/>
                    </a:lnTo>
                    <a:lnTo>
                      <a:pt x="4187" y="926"/>
                    </a:lnTo>
                    <a:lnTo>
                      <a:pt x="4207" y="946"/>
                    </a:lnTo>
                    <a:lnTo>
                      <a:pt x="4222" y="974"/>
                    </a:lnTo>
                    <a:lnTo>
                      <a:pt x="4235" y="1007"/>
                    </a:lnTo>
                    <a:lnTo>
                      <a:pt x="4242" y="1044"/>
                    </a:lnTo>
                    <a:lnTo>
                      <a:pt x="4246" y="1087"/>
                    </a:lnTo>
                    <a:lnTo>
                      <a:pt x="4244" y="1131"/>
                    </a:lnTo>
                    <a:lnTo>
                      <a:pt x="4237" y="1178"/>
                    </a:lnTo>
                    <a:lnTo>
                      <a:pt x="4226" y="1224"/>
                    </a:lnTo>
                    <a:lnTo>
                      <a:pt x="4207" y="1270"/>
                    </a:lnTo>
                    <a:lnTo>
                      <a:pt x="4183" y="1315"/>
                    </a:lnTo>
                    <a:lnTo>
                      <a:pt x="4152" y="1357"/>
                    </a:lnTo>
                    <a:lnTo>
                      <a:pt x="4113" y="1396"/>
                    </a:lnTo>
                    <a:lnTo>
                      <a:pt x="4069" y="1429"/>
                    </a:lnTo>
                    <a:lnTo>
                      <a:pt x="3993" y="1476"/>
                    </a:lnTo>
                    <a:lnTo>
                      <a:pt x="3926" y="1518"/>
                    </a:lnTo>
                    <a:lnTo>
                      <a:pt x="3865" y="1554"/>
                    </a:lnTo>
                    <a:lnTo>
                      <a:pt x="3808" y="1583"/>
                    </a:lnTo>
                    <a:lnTo>
                      <a:pt x="3756" y="1607"/>
                    </a:lnTo>
                    <a:lnTo>
                      <a:pt x="3706" y="1626"/>
                    </a:lnTo>
                    <a:lnTo>
                      <a:pt x="3658" y="1639"/>
                    </a:lnTo>
                    <a:lnTo>
                      <a:pt x="3609" y="1648"/>
                    </a:lnTo>
                    <a:lnTo>
                      <a:pt x="3563" y="1652"/>
                    </a:lnTo>
                    <a:lnTo>
                      <a:pt x="3513" y="1650"/>
                    </a:lnTo>
                    <a:lnTo>
                      <a:pt x="3463" y="1644"/>
                    </a:lnTo>
                    <a:lnTo>
                      <a:pt x="3408" y="1633"/>
                    </a:lnTo>
                    <a:lnTo>
                      <a:pt x="3348" y="1618"/>
                    </a:lnTo>
                    <a:lnTo>
                      <a:pt x="3282" y="1598"/>
                    </a:lnTo>
                    <a:lnTo>
                      <a:pt x="3210" y="1576"/>
                    </a:lnTo>
                    <a:lnTo>
                      <a:pt x="3130" y="1548"/>
                    </a:lnTo>
                    <a:lnTo>
                      <a:pt x="3041" y="1517"/>
                    </a:lnTo>
                    <a:lnTo>
                      <a:pt x="2941" y="1481"/>
                    </a:lnTo>
                    <a:lnTo>
                      <a:pt x="533" y="2487"/>
                    </a:lnTo>
                    <a:lnTo>
                      <a:pt x="472" y="2507"/>
                    </a:lnTo>
                    <a:lnTo>
                      <a:pt x="413" y="2519"/>
                    </a:lnTo>
                    <a:lnTo>
                      <a:pt x="357" y="2520"/>
                    </a:lnTo>
                    <a:lnTo>
                      <a:pt x="306" y="2515"/>
                    </a:lnTo>
                    <a:lnTo>
                      <a:pt x="256" y="2500"/>
                    </a:lnTo>
                    <a:lnTo>
                      <a:pt x="209" y="2480"/>
                    </a:lnTo>
                    <a:lnTo>
                      <a:pt x="169" y="2454"/>
                    </a:lnTo>
                    <a:lnTo>
                      <a:pt x="130" y="2422"/>
                    </a:lnTo>
                    <a:lnTo>
                      <a:pt x="96" y="2385"/>
                    </a:lnTo>
                    <a:lnTo>
                      <a:pt x="67" y="2344"/>
                    </a:lnTo>
                    <a:lnTo>
                      <a:pt x="43" y="2302"/>
                    </a:lnTo>
                    <a:lnTo>
                      <a:pt x="24" y="2256"/>
                    </a:lnTo>
                    <a:lnTo>
                      <a:pt x="11" y="2207"/>
                    </a:lnTo>
                    <a:lnTo>
                      <a:pt x="2" y="2157"/>
                    </a:lnTo>
                    <a:lnTo>
                      <a:pt x="0" y="2107"/>
                    </a:lnTo>
                    <a:lnTo>
                      <a:pt x="6" y="2057"/>
                    </a:lnTo>
                    <a:lnTo>
                      <a:pt x="17" y="2009"/>
                    </a:lnTo>
                    <a:lnTo>
                      <a:pt x="35" y="1963"/>
                    </a:lnTo>
                    <a:lnTo>
                      <a:pt x="59" y="1917"/>
                    </a:lnTo>
                    <a:lnTo>
                      <a:pt x="93" y="1876"/>
                    </a:lnTo>
                    <a:lnTo>
                      <a:pt x="132" y="1839"/>
                    </a:lnTo>
                    <a:lnTo>
                      <a:pt x="180" y="1805"/>
                    </a:lnTo>
                    <a:lnTo>
                      <a:pt x="237" y="1776"/>
                    </a:lnTo>
                    <a:lnTo>
                      <a:pt x="2645" y="772"/>
                    </a:lnTo>
                    <a:lnTo>
                      <a:pt x="2677" y="703"/>
                    </a:lnTo>
                    <a:lnTo>
                      <a:pt x="2708" y="637"/>
                    </a:lnTo>
                    <a:lnTo>
                      <a:pt x="2738" y="572"/>
                    </a:lnTo>
                    <a:lnTo>
                      <a:pt x="2767" y="511"/>
                    </a:lnTo>
                    <a:lnTo>
                      <a:pt x="2797" y="452"/>
                    </a:lnTo>
                    <a:lnTo>
                      <a:pt x="2828" y="394"/>
                    </a:lnTo>
                    <a:lnTo>
                      <a:pt x="2862" y="342"/>
                    </a:lnTo>
                    <a:lnTo>
                      <a:pt x="2897" y="292"/>
                    </a:lnTo>
                    <a:lnTo>
                      <a:pt x="2934" y="246"/>
                    </a:lnTo>
                    <a:lnTo>
                      <a:pt x="2976" y="203"/>
                    </a:lnTo>
                    <a:lnTo>
                      <a:pt x="3023" y="164"/>
                    </a:lnTo>
                    <a:lnTo>
                      <a:pt x="3075" y="129"/>
                    </a:lnTo>
                    <a:lnTo>
                      <a:pt x="3132" y="102"/>
                    </a:lnTo>
                    <a:lnTo>
                      <a:pt x="3197" y="76"/>
                    </a:lnTo>
                    <a:lnTo>
                      <a:pt x="3267" y="57"/>
                    </a:lnTo>
                    <a:lnTo>
                      <a:pt x="3476" y="9"/>
                    </a:lnTo>
                    <a:lnTo>
                      <a:pt x="3530" y="0"/>
                    </a:lnTo>
                    <a:lnTo>
                      <a:pt x="3580"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nvGrpSpPr>
        <p:grpSpPr>
          <a:xfrm>
            <a:off x="4952512" y="2560324"/>
            <a:ext cx="2175961" cy="4109727"/>
            <a:chOff x="6163492" y="2560325"/>
            <a:chExt cx="2329542" cy="3602752"/>
          </a:xfrm>
        </p:grpSpPr>
        <p:sp>
          <p:nvSpPr>
            <p:cNvPr id="5" name="Rounded Rectangle 4"/>
            <p:cNvSpPr/>
            <p:nvPr/>
          </p:nvSpPr>
          <p:spPr>
            <a:xfrm>
              <a:off x="616784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63492" y="3854753"/>
              <a:ext cx="2320834" cy="2308324"/>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Each team will estimate work on slightly different scale, which means their velocity will naturally be different. This, in turn, makes it impossible to play politics using velocity as a weapon</a:t>
              </a:r>
              <a:endParaRPr lang="en-US" sz="1600" dirty="0"/>
            </a:p>
          </p:txBody>
        </p:sp>
        <p:sp>
          <p:nvSpPr>
            <p:cNvPr id="37" name="Freeform 22"/>
            <p:cNvSpPr>
              <a:spLocks noEditPoints="1"/>
            </p:cNvSpPr>
            <p:nvPr/>
          </p:nvSpPr>
          <p:spPr bwMode="auto">
            <a:xfrm>
              <a:off x="6785814" y="3011813"/>
              <a:ext cx="1089252" cy="742050"/>
            </a:xfrm>
            <a:custGeom>
              <a:avLst/>
              <a:gdLst>
                <a:gd name="T0" fmla="*/ 2889 w 5943"/>
                <a:gd name="T1" fmla="*/ 2683 h 4110"/>
                <a:gd name="T2" fmla="*/ 2889 w 5943"/>
                <a:gd name="T3" fmla="*/ 2804 h 4110"/>
                <a:gd name="T4" fmla="*/ 3003 w 5943"/>
                <a:gd name="T5" fmla="*/ 2840 h 4110"/>
                <a:gd name="T6" fmla="*/ 3073 w 5943"/>
                <a:gd name="T7" fmla="*/ 2742 h 4110"/>
                <a:gd name="T8" fmla="*/ 3003 w 5943"/>
                <a:gd name="T9" fmla="*/ 2645 h 4110"/>
                <a:gd name="T10" fmla="*/ 4332 w 5943"/>
                <a:gd name="T11" fmla="*/ 2497 h 4110"/>
                <a:gd name="T12" fmla="*/ 3571 w 5943"/>
                <a:gd name="T13" fmla="*/ 732 h 4110"/>
                <a:gd name="T14" fmla="*/ 4590 w 5943"/>
                <a:gd name="T15" fmla="*/ 767 h 4110"/>
                <a:gd name="T16" fmla="*/ 4650 w 5943"/>
                <a:gd name="T17" fmla="*/ 891 h 4110"/>
                <a:gd name="T18" fmla="*/ 3571 w 5943"/>
                <a:gd name="T19" fmla="*/ 265 h 4110"/>
                <a:gd name="T20" fmla="*/ 1293 w 5943"/>
                <a:gd name="T21" fmla="*/ 891 h 4110"/>
                <a:gd name="T22" fmla="*/ 1353 w 5943"/>
                <a:gd name="T23" fmla="*/ 767 h 4110"/>
                <a:gd name="T24" fmla="*/ 2372 w 5943"/>
                <a:gd name="T25" fmla="*/ 732 h 4110"/>
                <a:gd name="T26" fmla="*/ 2503 w 5943"/>
                <a:gd name="T27" fmla="*/ 0 h 4110"/>
                <a:gd name="T28" fmla="*/ 2619 w 5943"/>
                <a:gd name="T29" fmla="*/ 65 h 4110"/>
                <a:gd name="T30" fmla="*/ 3306 w 5943"/>
                <a:gd name="T31" fmla="*/ 732 h 4110"/>
                <a:gd name="T32" fmla="*/ 3346 w 5943"/>
                <a:gd name="T33" fmla="*/ 39 h 4110"/>
                <a:gd name="T34" fmla="*/ 5811 w 5943"/>
                <a:gd name="T35" fmla="*/ 0 h 4110"/>
                <a:gd name="T36" fmla="*/ 5925 w 5943"/>
                <a:gd name="T37" fmla="*/ 65 h 4110"/>
                <a:gd name="T38" fmla="*/ 5938 w 5943"/>
                <a:gd name="T39" fmla="*/ 1640 h 4110"/>
                <a:gd name="T40" fmla="*/ 5846 w 5943"/>
                <a:gd name="T41" fmla="*/ 1732 h 4110"/>
                <a:gd name="T42" fmla="*/ 5104 w 5943"/>
                <a:gd name="T43" fmla="*/ 1811 h 4110"/>
                <a:gd name="T44" fmla="*/ 5218 w 5943"/>
                <a:gd name="T45" fmla="*/ 1876 h 4110"/>
                <a:gd name="T46" fmla="*/ 5218 w 5943"/>
                <a:gd name="T47" fmla="*/ 2010 h 4110"/>
                <a:gd name="T48" fmla="*/ 5104 w 5943"/>
                <a:gd name="T49" fmla="*/ 2076 h 4110"/>
                <a:gd name="T50" fmla="*/ 4634 w 5943"/>
                <a:gd name="T51" fmla="*/ 2847 h 4110"/>
                <a:gd name="T52" fmla="*/ 4527 w 5943"/>
                <a:gd name="T53" fmla="*/ 2932 h 4110"/>
                <a:gd name="T54" fmla="*/ 3586 w 5943"/>
                <a:gd name="T55" fmla="*/ 3053 h 4110"/>
                <a:gd name="T56" fmla="*/ 3708 w 5943"/>
                <a:gd name="T57" fmla="*/ 3112 h 4110"/>
                <a:gd name="T58" fmla="*/ 3739 w 5943"/>
                <a:gd name="T59" fmla="*/ 3247 h 4110"/>
                <a:gd name="T60" fmla="*/ 3654 w 5943"/>
                <a:gd name="T61" fmla="*/ 3354 h 4110"/>
                <a:gd name="T62" fmla="*/ 3073 w 5943"/>
                <a:gd name="T63" fmla="*/ 3641 h 4110"/>
                <a:gd name="T64" fmla="*/ 3438 w 5943"/>
                <a:gd name="T65" fmla="*/ 3684 h 4110"/>
                <a:gd name="T66" fmla="*/ 5220 w 5943"/>
                <a:gd name="T67" fmla="*/ 3774 h 4110"/>
                <a:gd name="T68" fmla="*/ 5317 w 5943"/>
                <a:gd name="T69" fmla="*/ 3843 h 4110"/>
                <a:gd name="T70" fmla="*/ 5281 w 5943"/>
                <a:gd name="T71" fmla="*/ 3958 h 4110"/>
                <a:gd name="T72" fmla="*/ 3458 w 5943"/>
                <a:gd name="T73" fmla="*/ 4009 h 4110"/>
                <a:gd name="T74" fmla="*/ 3387 w 5943"/>
                <a:gd name="T75" fmla="*/ 4106 h 4110"/>
                <a:gd name="T76" fmla="*/ 2527 w 5943"/>
                <a:gd name="T77" fmla="*/ 4092 h 4110"/>
                <a:gd name="T78" fmla="*/ 2485 w 5943"/>
                <a:gd name="T79" fmla="*/ 3978 h 4110"/>
                <a:gd name="T80" fmla="*/ 640 w 5943"/>
                <a:gd name="T81" fmla="*/ 3937 h 4110"/>
                <a:gd name="T82" fmla="*/ 640 w 5943"/>
                <a:gd name="T83" fmla="*/ 3816 h 4110"/>
                <a:gd name="T84" fmla="*/ 2485 w 5943"/>
                <a:gd name="T85" fmla="*/ 3774 h 4110"/>
                <a:gd name="T86" fmla="*/ 2527 w 5943"/>
                <a:gd name="T87" fmla="*/ 3661 h 4110"/>
                <a:gd name="T88" fmla="*/ 2870 w 5943"/>
                <a:gd name="T89" fmla="*/ 3370 h 4110"/>
                <a:gd name="T90" fmla="*/ 2258 w 5943"/>
                <a:gd name="T91" fmla="*/ 3336 h 4110"/>
                <a:gd name="T92" fmla="*/ 2199 w 5943"/>
                <a:gd name="T93" fmla="*/ 3211 h 4110"/>
                <a:gd name="T94" fmla="*/ 2258 w 5943"/>
                <a:gd name="T95" fmla="*/ 3087 h 4110"/>
                <a:gd name="T96" fmla="*/ 2507 w 5943"/>
                <a:gd name="T97" fmla="*/ 3053 h 4110"/>
                <a:gd name="T98" fmla="*/ 1383 w 5943"/>
                <a:gd name="T99" fmla="*/ 2919 h 4110"/>
                <a:gd name="T100" fmla="*/ 1299 w 5943"/>
                <a:gd name="T101" fmla="*/ 2813 h 4110"/>
                <a:gd name="T102" fmla="*/ 804 w 5943"/>
                <a:gd name="T103" fmla="*/ 2071 h 4110"/>
                <a:gd name="T104" fmla="*/ 712 w 5943"/>
                <a:gd name="T105" fmla="*/ 1979 h 4110"/>
                <a:gd name="T106" fmla="*/ 747 w 5943"/>
                <a:gd name="T107" fmla="*/ 1849 h 4110"/>
                <a:gd name="T108" fmla="*/ 947 w 5943"/>
                <a:gd name="T109" fmla="*/ 1811 h 4110"/>
                <a:gd name="T110" fmla="*/ 65 w 5943"/>
                <a:gd name="T111" fmla="*/ 1719 h 4110"/>
                <a:gd name="T112" fmla="*/ 0 w 5943"/>
                <a:gd name="T113" fmla="*/ 1604 h 4110"/>
                <a:gd name="T114" fmla="*/ 40 w 5943"/>
                <a:gd name="T115" fmla="*/ 39 h 4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43" h="4110">
                  <a:moveTo>
                    <a:pt x="2972" y="2639"/>
                  </a:moveTo>
                  <a:lnTo>
                    <a:pt x="2940" y="2645"/>
                  </a:lnTo>
                  <a:lnTo>
                    <a:pt x="2911" y="2659"/>
                  </a:lnTo>
                  <a:lnTo>
                    <a:pt x="2889" y="2683"/>
                  </a:lnTo>
                  <a:lnTo>
                    <a:pt x="2875" y="2710"/>
                  </a:lnTo>
                  <a:lnTo>
                    <a:pt x="2870" y="2742"/>
                  </a:lnTo>
                  <a:lnTo>
                    <a:pt x="2875" y="2775"/>
                  </a:lnTo>
                  <a:lnTo>
                    <a:pt x="2889" y="2804"/>
                  </a:lnTo>
                  <a:lnTo>
                    <a:pt x="2911" y="2825"/>
                  </a:lnTo>
                  <a:lnTo>
                    <a:pt x="2940" y="2840"/>
                  </a:lnTo>
                  <a:lnTo>
                    <a:pt x="2972" y="2845"/>
                  </a:lnTo>
                  <a:lnTo>
                    <a:pt x="3003" y="2840"/>
                  </a:lnTo>
                  <a:lnTo>
                    <a:pt x="3032" y="2825"/>
                  </a:lnTo>
                  <a:lnTo>
                    <a:pt x="3054" y="2804"/>
                  </a:lnTo>
                  <a:lnTo>
                    <a:pt x="3068" y="2775"/>
                  </a:lnTo>
                  <a:lnTo>
                    <a:pt x="3073" y="2742"/>
                  </a:lnTo>
                  <a:lnTo>
                    <a:pt x="3068" y="2710"/>
                  </a:lnTo>
                  <a:lnTo>
                    <a:pt x="3054" y="2683"/>
                  </a:lnTo>
                  <a:lnTo>
                    <a:pt x="3032" y="2659"/>
                  </a:lnTo>
                  <a:lnTo>
                    <a:pt x="3003" y="2645"/>
                  </a:lnTo>
                  <a:lnTo>
                    <a:pt x="2972" y="2639"/>
                  </a:lnTo>
                  <a:close/>
                  <a:moveTo>
                    <a:pt x="1611" y="1050"/>
                  </a:moveTo>
                  <a:lnTo>
                    <a:pt x="1611" y="2497"/>
                  </a:lnTo>
                  <a:lnTo>
                    <a:pt x="4332" y="2497"/>
                  </a:lnTo>
                  <a:lnTo>
                    <a:pt x="4332" y="1050"/>
                  </a:lnTo>
                  <a:lnTo>
                    <a:pt x="1611" y="1050"/>
                  </a:lnTo>
                  <a:close/>
                  <a:moveTo>
                    <a:pt x="3571" y="265"/>
                  </a:moveTo>
                  <a:lnTo>
                    <a:pt x="3571" y="732"/>
                  </a:lnTo>
                  <a:lnTo>
                    <a:pt x="4491" y="732"/>
                  </a:lnTo>
                  <a:lnTo>
                    <a:pt x="4527" y="736"/>
                  </a:lnTo>
                  <a:lnTo>
                    <a:pt x="4560" y="749"/>
                  </a:lnTo>
                  <a:lnTo>
                    <a:pt x="4590" y="767"/>
                  </a:lnTo>
                  <a:lnTo>
                    <a:pt x="4614" y="792"/>
                  </a:lnTo>
                  <a:lnTo>
                    <a:pt x="4634" y="821"/>
                  </a:lnTo>
                  <a:lnTo>
                    <a:pt x="4646" y="855"/>
                  </a:lnTo>
                  <a:lnTo>
                    <a:pt x="4650" y="891"/>
                  </a:lnTo>
                  <a:lnTo>
                    <a:pt x="4650" y="1378"/>
                  </a:lnTo>
                  <a:lnTo>
                    <a:pt x="5678" y="1378"/>
                  </a:lnTo>
                  <a:lnTo>
                    <a:pt x="5678" y="265"/>
                  </a:lnTo>
                  <a:lnTo>
                    <a:pt x="3571" y="265"/>
                  </a:lnTo>
                  <a:close/>
                  <a:moveTo>
                    <a:pt x="265" y="265"/>
                  </a:moveTo>
                  <a:lnTo>
                    <a:pt x="265" y="1378"/>
                  </a:lnTo>
                  <a:lnTo>
                    <a:pt x="1293" y="1378"/>
                  </a:lnTo>
                  <a:lnTo>
                    <a:pt x="1293" y="891"/>
                  </a:lnTo>
                  <a:lnTo>
                    <a:pt x="1299" y="855"/>
                  </a:lnTo>
                  <a:lnTo>
                    <a:pt x="1309" y="821"/>
                  </a:lnTo>
                  <a:lnTo>
                    <a:pt x="1329" y="792"/>
                  </a:lnTo>
                  <a:lnTo>
                    <a:pt x="1353" y="767"/>
                  </a:lnTo>
                  <a:lnTo>
                    <a:pt x="1383" y="749"/>
                  </a:lnTo>
                  <a:lnTo>
                    <a:pt x="1416" y="736"/>
                  </a:lnTo>
                  <a:lnTo>
                    <a:pt x="1452" y="732"/>
                  </a:lnTo>
                  <a:lnTo>
                    <a:pt x="2372" y="732"/>
                  </a:lnTo>
                  <a:lnTo>
                    <a:pt x="2372" y="265"/>
                  </a:lnTo>
                  <a:lnTo>
                    <a:pt x="265" y="265"/>
                  </a:lnTo>
                  <a:close/>
                  <a:moveTo>
                    <a:pt x="132" y="0"/>
                  </a:moveTo>
                  <a:lnTo>
                    <a:pt x="2503" y="0"/>
                  </a:lnTo>
                  <a:lnTo>
                    <a:pt x="2540" y="5"/>
                  </a:lnTo>
                  <a:lnTo>
                    <a:pt x="2572" y="18"/>
                  </a:lnTo>
                  <a:lnTo>
                    <a:pt x="2597" y="39"/>
                  </a:lnTo>
                  <a:lnTo>
                    <a:pt x="2619" y="65"/>
                  </a:lnTo>
                  <a:lnTo>
                    <a:pt x="2632" y="97"/>
                  </a:lnTo>
                  <a:lnTo>
                    <a:pt x="2637" y="132"/>
                  </a:lnTo>
                  <a:lnTo>
                    <a:pt x="2637" y="732"/>
                  </a:lnTo>
                  <a:lnTo>
                    <a:pt x="3306" y="732"/>
                  </a:lnTo>
                  <a:lnTo>
                    <a:pt x="3306" y="132"/>
                  </a:lnTo>
                  <a:lnTo>
                    <a:pt x="3311" y="97"/>
                  </a:lnTo>
                  <a:lnTo>
                    <a:pt x="3324" y="65"/>
                  </a:lnTo>
                  <a:lnTo>
                    <a:pt x="3346" y="39"/>
                  </a:lnTo>
                  <a:lnTo>
                    <a:pt x="3373" y="18"/>
                  </a:lnTo>
                  <a:lnTo>
                    <a:pt x="3403" y="5"/>
                  </a:lnTo>
                  <a:lnTo>
                    <a:pt x="3440" y="0"/>
                  </a:lnTo>
                  <a:lnTo>
                    <a:pt x="5811" y="0"/>
                  </a:lnTo>
                  <a:lnTo>
                    <a:pt x="5846" y="5"/>
                  </a:lnTo>
                  <a:lnTo>
                    <a:pt x="5878" y="18"/>
                  </a:lnTo>
                  <a:lnTo>
                    <a:pt x="5905" y="39"/>
                  </a:lnTo>
                  <a:lnTo>
                    <a:pt x="5925" y="65"/>
                  </a:lnTo>
                  <a:lnTo>
                    <a:pt x="5938" y="97"/>
                  </a:lnTo>
                  <a:lnTo>
                    <a:pt x="5943" y="132"/>
                  </a:lnTo>
                  <a:lnTo>
                    <a:pt x="5943" y="1604"/>
                  </a:lnTo>
                  <a:lnTo>
                    <a:pt x="5938" y="1640"/>
                  </a:lnTo>
                  <a:lnTo>
                    <a:pt x="5925" y="1670"/>
                  </a:lnTo>
                  <a:lnTo>
                    <a:pt x="5905" y="1698"/>
                  </a:lnTo>
                  <a:lnTo>
                    <a:pt x="5878" y="1719"/>
                  </a:lnTo>
                  <a:lnTo>
                    <a:pt x="5846" y="1732"/>
                  </a:lnTo>
                  <a:lnTo>
                    <a:pt x="5811" y="1737"/>
                  </a:lnTo>
                  <a:lnTo>
                    <a:pt x="4996" y="1737"/>
                  </a:lnTo>
                  <a:lnTo>
                    <a:pt x="4996" y="1811"/>
                  </a:lnTo>
                  <a:lnTo>
                    <a:pt x="5104" y="1811"/>
                  </a:lnTo>
                  <a:lnTo>
                    <a:pt x="5139" y="1815"/>
                  </a:lnTo>
                  <a:lnTo>
                    <a:pt x="5171" y="1829"/>
                  </a:lnTo>
                  <a:lnTo>
                    <a:pt x="5198" y="1849"/>
                  </a:lnTo>
                  <a:lnTo>
                    <a:pt x="5218" y="1876"/>
                  </a:lnTo>
                  <a:lnTo>
                    <a:pt x="5231" y="1909"/>
                  </a:lnTo>
                  <a:lnTo>
                    <a:pt x="5236" y="1943"/>
                  </a:lnTo>
                  <a:lnTo>
                    <a:pt x="5231" y="1979"/>
                  </a:lnTo>
                  <a:lnTo>
                    <a:pt x="5218" y="2010"/>
                  </a:lnTo>
                  <a:lnTo>
                    <a:pt x="5198" y="2037"/>
                  </a:lnTo>
                  <a:lnTo>
                    <a:pt x="5171" y="2058"/>
                  </a:lnTo>
                  <a:lnTo>
                    <a:pt x="5139" y="2071"/>
                  </a:lnTo>
                  <a:lnTo>
                    <a:pt x="5104" y="2076"/>
                  </a:lnTo>
                  <a:lnTo>
                    <a:pt x="4650" y="2076"/>
                  </a:lnTo>
                  <a:lnTo>
                    <a:pt x="4650" y="2776"/>
                  </a:lnTo>
                  <a:lnTo>
                    <a:pt x="4646" y="2813"/>
                  </a:lnTo>
                  <a:lnTo>
                    <a:pt x="4634" y="2847"/>
                  </a:lnTo>
                  <a:lnTo>
                    <a:pt x="4614" y="2876"/>
                  </a:lnTo>
                  <a:lnTo>
                    <a:pt x="4590" y="2901"/>
                  </a:lnTo>
                  <a:lnTo>
                    <a:pt x="4560" y="2919"/>
                  </a:lnTo>
                  <a:lnTo>
                    <a:pt x="4527" y="2932"/>
                  </a:lnTo>
                  <a:lnTo>
                    <a:pt x="4491" y="2935"/>
                  </a:lnTo>
                  <a:lnTo>
                    <a:pt x="3436" y="2935"/>
                  </a:lnTo>
                  <a:lnTo>
                    <a:pt x="3436" y="3053"/>
                  </a:lnTo>
                  <a:lnTo>
                    <a:pt x="3586" y="3053"/>
                  </a:lnTo>
                  <a:lnTo>
                    <a:pt x="3622" y="3056"/>
                  </a:lnTo>
                  <a:lnTo>
                    <a:pt x="3654" y="3069"/>
                  </a:lnTo>
                  <a:lnTo>
                    <a:pt x="3685" y="3087"/>
                  </a:lnTo>
                  <a:lnTo>
                    <a:pt x="3708" y="3112"/>
                  </a:lnTo>
                  <a:lnTo>
                    <a:pt x="3728" y="3141"/>
                  </a:lnTo>
                  <a:lnTo>
                    <a:pt x="3739" y="3175"/>
                  </a:lnTo>
                  <a:lnTo>
                    <a:pt x="3744" y="3211"/>
                  </a:lnTo>
                  <a:lnTo>
                    <a:pt x="3739" y="3247"/>
                  </a:lnTo>
                  <a:lnTo>
                    <a:pt x="3728" y="3282"/>
                  </a:lnTo>
                  <a:lnTo>
                    <a:pt x="3708" y="3311"/>
                  </a:lnTo>
                  <a:lnTo>
                    <a:pt x="3685" y="3336"/>
                  </a:lnTo>
                  <a:lnTo>
                    <a:pt x="3654" y="3354"/>
                  </a:lnTo>
                  <a:lnTo>
                    <a:pt x="3622" y="3366"/>
                  </a:lnTo>
                  <a:lnTo>
                    <a:pt x="3586" y="3370"/>
                  </a:lnTo>
                  <a:lnTo>
                    <a:pt x="3073" y="3370"/>
                  </a:lnTo>
                  <a:lnTo>
                    <a:pt x="3073" y="3641"/>
                  </a:lnTo>
                  <a:lnTo>
                    <a:pt x="3355" y="3641"/>
                  </a:lnTo>
                  <a:lnTo>
                    <a:pt x="3387" y="3646"/>
                  </a:lnTo>
                  <a:lnTo>
                    <a:pt x="3416" y="3661"/>
                  </a:lnTo>
                  <a:lnTo>
                    <a:pt x="3438" y="3684"/>
                  </a:lnTo>
                  <a:lnTo>
                    <a:pt x="3452" y="3711"/>
                  </a:lnTo>
                  <a:lnTo>
                    <a:pt x="3458" y="3744"/>
                  </a:lnTo>
                  <a:lnTo>
                    <a:pt x="3458" y="3774"/>
                  </a:lnTo>
                  <a:lnTo>
                    <a:pt x="5220" y="3774"/>
                  </a:lnTo>
                  <a:lnTo>
                    <a:pt x="5252" y="3778"/>
                  </a:lnTo>
                  <a:lnTo>
                    <a:pt x="5281" y="3794"/>
                  </a:lnTo>
                  <a:lnTo>
                    <a:pt x="5303" y="3816"/>
                  </a:lnTo>
                  <a:lnTo>
                    <a:pt x="5317" y="3843"/>
                  </a:lnTo>
                  <a:lnTo>
                    <a:pt x="5323" y="3875"/>
                  </a:lnTo>
                  <a:lnTo>
                    <a:pt x="5317" y="3908"/>
                  </a:lnTo>
                  <a:lnTo>
                    <a:pt x="5303" y="3937"/>
                  </a:lnTo>
                  <a:lnTo>
                    <a:pt x="5281" y="3958"/>
                  </a:lnTo>
                  <a:lnTo>
                    <a:pt x="5252" y="3973"/>
                  </a:lnTo>
                  <a:lnTo>
                    <a:pt x="5220" y="3978"/>
                  </a:lnTo>
                  <a:lnTo>
                    <a:pt x="3458" y="3978"/>
                  </a:lnTo>
                  <a:lnTo>
                    <a:pt x="3458" y="4009"/>
                  </a:lnTo>
                  <a:lnTo>
                    <a:pt x="3452" y="4041"/>
                  </a:lnTo>
                  <a:lnTo>
                    <a:pt x="3438" y="4068"/>
                  </a:lnTo>
                  <a:lnTo>
                    <a:pt x="3416" y="4092"/>
                  </a:lnTo>
                  <a:lnTo>
                    <a:pt x="3387" y="4106"/>
                  </a:lnTo>
                  <a:lnTo>
                    <a:pt x="3355" y="4110"/>
                  </a:lnTo>
                  <a:lnTo>
                    <a:pt x="2588" y="4110"/>
                  </a:lnTo>
                  <a:lnTo>
                    <a:pt x="2556" y="4106"/>
                  </a:lnTo>
                  <a:lnTo>
                    <a:pt x="2527" y="4092"/>
                  </a:lnTo>
                  <a:lnTo>
                    <a:pt x="2505" y="4068"/>
                  </a:lnTo>
                  <a:lnTo>
                    <a:pt x="2491" y="4041"/>
                  </a:lnTo>
                  <a:lnTo>
                    <a:pt x="2485" y="4009"/>
                  </a:lnTo>
                  <a:lnTo>
                    <a:pt x="2485" y="3978"/>
                  </a:lnTo>
                  <a:lnTo>
                    <a:pt x="723" y="3978"/>
                  </a:lnTo>
                  <a:lnTo>
                    <a:pt x="691" y="3973"/>
                  </a:lnTo>
                  <a:lnTo>
                    <a:pt x="662" y="3958"/>
                  </a:lnTo>
                  <a:lnTo>
                    <a:pt x="640" y="3937"/>
                  </a:lnTo>
                  <a:lnTo>
                    <a:pt x="626" y="3908"/>
                  </a:lnTo>
                  <a:lnTo>
                    <a:pt x="620" y="3875"/>
                  </a:lnTo>
                  <a:lnTo>
                    <a:pt x="626" y="3843"/>
                  </a:lnTo>
                  <a:lnTo>
                    <a:pt x="640" y="3816"/>
                  </a:lnTo>
                  <a:lnTo>
                    <a:pt x="662" y="3794"/>
                  </a:lnTo>
                  <a:lnTo>
                    <a:pt x="691" y="3778"/>
                  </a:lnTo>
                  <a:lnTo>
                    <a:pt x="723" y="3774"/>
                  </a:lnTo>
                  <a:lnTo>
                    <a:pt x="2485" y="3774"/>
                  </a:lnTo>
                  <a:lnTo>
                    <a:pt x="2485" y="3744"/>
                  </a:lnTo>
                  <a:lnTo>
                    <a:pt x="2491" y="3711"/>
                  </a:lnTo>
                  <a:lnTo>
                    <a:pt x="2505" y="3684"/>
                  </a:lnTo>
                  <a:lnTo>
                    <a:pt x="2527" y="3661"/>
                  </a:lnTo>
                  <a:lnTo>
                    <a:pt x="2556" y="3646"/>
                  </a:lnTo>
                  <a:lnTo>
                    <a:pt x="2588" y="3641"/>
                  </a:lnTo>
                  <a:lnTo>
                    <a:pt x="2870" y="3641"/>
                  </a:lnTo>
                  <a:lnTo>
                    <a:pt x="2870" y="3370"/>
                  </a:lnTo>
                  <a:lnTo>
                    <a:pt x="2357" y="3370"/>
                  </a:lnTo>
                  <a:lnTo>
                    <a:pt x="2321" y="3366"/>
                  </a:lnTo>
                  <a:lnTo>
                    <a:pt x="2289" y="3354"/>
                  </a:lnTo>
                  <a:lnTo>
                    <a:pt x="2258" y="3336"/>
                  </a:lnTo>
                  <a:lnTo>
                    <a:pt x="2235" y="3311"/>
                  </a:lnTo>
                  <a:lnTo>
                    <a:pt x="2215" y="3282"/>
                  </a:lnTo>
                  <a:lnTo>
                    <a:pt x="2204" y="3247"/>
                  </a:lnTo>
                  <a:lnTo>
                    <a:pt x="2199" y="3211"/>
                  </a:lnTo>
                  <a:lnTo>
                    <a:pt x="2204" y="3175"/>
                  </a:lnTo>
                  <a:lnTo>
                    <a:pt x="2215" y="3141"/>
                  </a:lnTo>
                  <a:lnTo>
                    <a:pt x="2235" y="3112"/>
                  </a:lnTo>
                  <a:lnTo>
                    <a:pt x="2258" y="3087"/>
                  </a:lnTo>
                  <a:lnTo>
                    <a:pt x="2289" y="3069"/>
                  </a:lnTo>
                  <a:lnTo>
                    <a:pt x="2321" y="3056"/>
                  </a:lnTo>
                  <a:lnTo>
                    <a:pt x="2357" y="3053"/>
                  </a:lnTo>
                  <a:lnTo>
                    <a:pt x="2507" y="3053"/>
                  </a:lnTo>
                  <a:lnTo>
                    <a:pt x="2507" y="2935"/>
                  </a:lnTo>
                  <a:lnTo>
                    <a:pt x="1452" y="2935"/>
                  </a:lnTo>
                  <a:lnTo>
                    <a:pt x="1416" y="2932"/>
                  </a:lnTo>
                  <a:lnTo>
                    <a:pt x="1383" y="2919"/>
                  </a:lnTo>
                  <a:lnTo>
                    <a:pt x="1353" y="2901"/>
                  </a:lnTo>
                  <a:lnTo>
                    <a:pt x="1329" y="2876"/>
                  </a:lnTo>
                  <a:lnTo>
                    <a:pt x="1309" y="2847"/>
                  </a:lnTo>
                  <a:lnTo>
                    <a:pt x="1299" y="2813"/>
                  </a:lnTo>
                  <a:lnTo>
                    <a:pt x="1293" y="2776"/>
                  </a:lnTo>
                  <a:lnTo>
                    <a:pt x="1293" y="2076"/>
                  </a:lnTo>
                  <a:lnTo>
                    <a:pt x="839" y="2076"/>
                  </a:lnTo>
                  <a:lnTo>
                    <a:pt x="804" y="2071"/>
                  </a:lnTo>
                  <a:lnTo>
                    <a:pt x="772" y="2058"/>
                  </a:lnTo>
                  <a:lnTo>
                    <a:pt x="747" y="2037"/>
                  </a:lnTo>
                  <a:lnTo>
                    <a:pt x="725" y="2010"/>
                  </a:lnTo>
                  <a:lnTo>
                    <a:pt x="712" y="1979"/>
                  </a:lnTo>
                  <a:lnTo>
                    <a:pt x="707" y="1943"/>
                  </a:lnTo>
                  <a:lnTo>
                    <a:pt x="712" y="1909"/>
                  </a:lnTo>
                  <a:lnTo>
                    <a:pt x="725" y="1876"/>
                  </a:lnTo>
                  <a:lnTo>
                    <a:pt x="747" y="1849"/>
                  </a:lnTo>
                  <a:lnTo>
                    <a:pt x="772" y="1829"/>
                  </a:lnTo>
                  <a:lnTo>
                    <a:pt x="804" y="1815"/>
                  </a:lnTo>
                  <a:lnTo>
                    <a:pt x="839" y="1811"/>
                  </a:lnTo>
                  <a:lnTo>
                    <a:pt x="947" y="1811"/>
                  </a:lnTo>
                  <a:lnTo>
                    <a:pt x="947" y="1737"/>
                  </a:lnTo>
                  <a:lnTo>
                    <a:pt x="132" y="1737"/>
                  </a:lnTo>
                  <a:lnTo>
                    <a:pt x="97" y="1732"/>
                  </a:lnTo>
                  <a:lnTo>
                    <a:pt x="65" y="1719"/>
                  </a:lnTo>
                  <a:lnTo>
                    <a:pt x="40" y="1698"/>
                  </a:lnTo>
                  <a:lnTo>
                    <a:pt x="18" y="1670"/>
                  </a:lnTo>
                  <a:lnTo>
                    <a:pt x="5" y="1640"/>
                  </a:lnTo>
                  <a:lnTo>
                    <a:pt x="0" y="1604"/>
                  </a:lnTo>
                  <a:lnTo>
                    <a:pt x="0" y="132"/>
                  </a:lnTo>
                  <a:lnTo>
                    <a:pt x="5" y="97"/>
                  </a:lnTo>
                  <a:lnTo>
                    <a:pt x="18" y="65"/>
                  </a:lnTo>
                  <a:lnTo>
                    <a:pt x="40" y="39"/>
                  </a:lnTo>
                  <a:lnTo>
                    <a:pt x="65" y="18"/>
                  </a:lnTo>
                  <a:lnTo>
                    <a:pt x="97" y="5"/>
                  </a:lnTo>
                  <a:lnTo>
                    <a:pt x="132" y="0"/>
                  </a:lnTo>
                  <a:close/>
                </a:path>
              </a:pathLst>
            </a:custGeom>
            <a:no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318182" y="2560324"/>
            <a:ext cx="2180028" cy="4038183"/>
            <a:chOff x="8628018" y="2560325"/>
            <a:chExt cx="2333896" cy="3540034"/>
          </a:xfrm>
        </p:grpSpPr>
        <p:sp>
          <p:nvSpPr>
            <p:cNvPr id="6" name="Rounded Rectangle 5"/>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28018" y="3953611"/>
              <a:ext cx="2320834" cy="1569660"/>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Once you agree on the relative effort of each story point value, you can assign points quickly without much debate.</a:t>
              </a:r>
              <a:endParaRPr lang="en-US" sz="1600" dirty="0"/>
            </a:p>
          </p:txBody>
        </p:sp>
        <p:sp>
          <p:nvSpPr>
            <p:cNvPr id="42" name="Freeform 27"/>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440C2157-ACFB-934B-B2F0-595EAC7A9D05}"/>
              </a:ext>
            </a:extLst>
          </p:cNvPr>
          <p:cNvGrpSpPr/>
          <p:nvPr/>
        </p:nvGrpSpPr>
        <p:grpSpPr>
          <a:xfrm>
            <a:off x="9694806" y="2564440"/>
            <a:ext cx="2180028" cy="4038183"/>
            <a:chOff x="8628018" y="2560325"/>
            <a:chExt cx="2333896" cy="3540034"/>
          </a:xfrm>
        </p:grpSpPr>
        <p:sp>
          <p:nvSpPr>
            <p:cNvPr id="34" name="Rounded Rectangle 33">
              <a:extLst>
                <a:ext uri="{FF2B5EF4-FFF2-40B4-BE49-F238E27FC236}">
                  <a16:creationId xmlns:a16="http://schemas.microsoft.com/office/drawing/2014/main" id="{95A69C28-BEA7-534C-B9F7-1CF86395280D}"/>
                </a:ext>
              </a:extLst>
            </p:cNvPr>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64F10E-4B0F-1A4E-ACA1-56BFFB47B294}"/>
                </a:ext>
              </a:extLst>
            </p:cNvPr>
            <p:cNvSpPr/>
            <p:nvPr/>
          </p:nvSpPr>
          <p:spPr>
            <a:xfrm>
              <a:off x="8628018" y="3953604"/>
              <a:ext cx="2320834" cy="2062103"/>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Story points reward team members for solving problems based on difficulty, not time spent. This keeps team members focused on shipping value, not spending time</a:t>
              </a:r>
              <a:endParaRPr lang="en-US" sz="1600" dirty="0"/>
            </a:p>
          </p:txBody>
        </p:sp>
        <p:sp>
          <p:nvSpPr>
            <p:cNvPr id="38" name="Freeform 27">
              <a:extLst>
                <a:ext uri="{FF2B5EF4-FFF2-40B4-BE49-F238E27FC236}">
                  <a16:creationId xmlns:a16="http://schemas.microsoft.com/office/drawing/2014/main" id="{EBF32BD2-2A44-9642-9ABC-CEBC595E8CF9}"/>
                </a:ext>
              </a:extLst>
            </p:cNvPr>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5031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135880" y="1674418"/>
            <a:ext cx="1920240" cy="3931920"/>
            <a:chOff x="5700156" y="1781299"/>
            <a:chExt cx="1828800" cy="3586347"/>
          </a:xfrm>
        </p:grpSpPr>
        <p:sp>
          <p:nvSpPr>
            <p:cNvPr id="5" name="Donut 4"/>
            <p:cNvSpPr/>
            <p:nvPr/>
          </p:nvSpPr>
          <p:spPr>
            <a:xfrm>
              <a:off x="5700156" y="3538846"/>
              <a:ext cx="1828800" cy="182880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nut 3"/>
            <p:cNvSpPr/>
            <p:nvPr/>
          </p:nvSpPr>
          <p:spPr>
            <a:xfrm>
              <a:off x="5700156" y="2952997"/>
              <a:ext cx="1828800" cy="1828800"/>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nut 2"/>
            <p:cNvSpPr/>
            <p:nvPr/>
          </p:nvSpPr>
          <p:spPr>
            <a:xfrm>
              <a:off x="5700156" y="2367148"/>
              <a:ext cx="1828800" cy="1828800"/>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nut 1"/>
            <p:cNvSpPr/>
            <p:nvPr/>
          </p:nvSpPr>
          <p:spPr>
            <a:xfrm>
              <a:off x="5700156" y="1781299"/>
              <a:ext cx="1828800" cy="18288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not hours?</a:t>
            </a:r>
          </a:p>
        </p:txBody>
      </p:sp>
      <p:sp>
        <p:nvSpPr>
          <p:cNvPr id="8" name="Oval 7"/>
          <p:cNvSpPr/>
          <p:nvPr/>
        </p:nvSpPr>
        <p:spPr>
          <a:xfrm>
            <a:off x="3402083" y="1950079"/>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02083" y="3099458"/>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4771" y="1991334"/>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does a story point represent? </a:t>
            </a:r>
            <a:endParaRPr lang="en-US" dirty="0"/>
          </a:p>
        </p:txBody>
      </p:sp>
      <p:sp>
        <p:nvSpPr>
          <p:cNvPr id="14" name="Rectangle 13"/>
          <p:cNvSpPr/>
          <p:nvPr/>
        </p:nvSpPr>
        <p:spPr>
          <a:xfrm>
            <a:off x="8768547" y="1976691"/>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plan/schedule a project using story points?</a:t>
            </a:r>
            <a:endParaRPr lang="en-US" dirty="0"/>
          </a:p>
        </p:txBody>
      </p:sp>
      <p:sp>
        <p:nvSpPr>
          <p:cNvPr id="15" name="Rectangle 14"/>
          <p:cNvSpPr/>
          <p:nvPr/>
        </p:nvSpPr>
        <p:spPr>
          <a:xfrm>
            <a:off x="224771" y="3158417"/>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is included within a story point estimate?</a:t>
            </a:r>
            <a:endParaRPr lang="en-US" dirty="0"/>
          </a:p>
        </p:txBody>
      </p:sp>
      <p:sp>
        <p:nvSpPr>
          <p:cNvPr id="16" name="Rectangle 15"/>
          <p:cNvSpPr/>
          <p:nvPr/>
        </p:nvSpPr>
        <p:spPr>
          <a:xfrm>
            <a:off x="8789917" y="3160938"/>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Can story points be standardized across teams?</a:t>
            </a:r>
            <a:endParaRPr lang="en-US" dirty="0"/>
          </a:p>
        </p:txBody>
      </p:sp>
      <p:sp>
        <p:nvSpPr>
          <p:cNvPr id="17" name="Oval 16"/>
          <p:cNvSpPr/>
          <p:nvPr/>
        </p:nvSpPr>
        <p:spPr>
          <a:xfrm>
            <a:off x="3402083" y="3117162"/>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58427" y="5450560"/>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4"/>
          <p:cNvGrpSpPr>
            <a:grpSpLocks noChangeAspect="1"/>
          </p:cNvGrpSpPr>
          <p:nvPr/>
        </p:nvGrpSpPr>
        <p:grpSpPr bwMode="auto">
          <a:xfrm>
            <a:off x="3627853" y="2178861"/>
            <a:ext cx="554300" cy="548276"/>
            <a:chOff x="304" y="696"/>
            <a:chExt cx="276" cy="273"/>
          </a:xfrm>
          <a:noFill/>
        </p:grpSpPr>
        <p:sp>
          <p:nvSpPr>
            <p:cNvPr id="24" name="Freeform 6"/>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 name="Group 11"/>
          <p:cNvGrpSpPr>
            <a:grpSpLocks noChangeAspect="1"/>
          </p:cNvGrpSpPr>
          <p:nvPr/>
        </p:nvGrpSpPr>
        <p:grpSpPr bwMode="auto">
          <a:xfrm>
            <a:off x="3695987" y="3346983"/>
            <a:ext cx="418032" cy="510790"/>
            <a:chOff x="524" y="510"/>
            <a:chExt cx="338" cy="413"/>
          </a:xfrm>
          <a:noFill/>
        </p:grpSpPr>
        <p:sp>
          <p:nvSpPr>
            <p:cNvPr id="31" name="Freeform 13"/>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25"/>
          <p:cNvGrpSpPr>
            <a:grpSpLocks noChangeAspect="1"/>
          </p:cNvGrpSpPr>
          <p:nvPr/>
        </p:nvGrpSpPr>
        <p:grpSpPr bwMode="auto">
          <a:xfrm>
            <a:off x="3695987" y="5685326"/>
            <a:ext cx="531812" cy="542925"/>
            <a:chOff x="5053" y="2812"/>
            <a:chExt cx="335" cy="342"/>
          </a:xfrm>
          <a:noFill/>
        </p:grpSpPr>
        <p:sp>
          <p:nvSpPr>
            <p:cNvPr id="45" name="Freeform 27"/>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8"/>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0"/>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Oval 35">
            <a:extLst>
              <a:ext uri="{FF2B5EF4-FFF2-40B4-BE49-F238E27FC236}">
                <a16:creationId xmlns:a16="http://schemas.microsoft.com/office/drawing/2014/main" id="{1096531F-47E2-F148-82E4-266DC1B1290B}"/>
              </a:ext>
            </a:extLst>
          </p:cNvPr>
          <p:cNvSpPr/>
          <p:nvPr/>
        </p:nvSpPr>
        <p:spPr>
          <a:xfrm>
            <a:off x="3452291" y="4229269"/>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D6A9148-959F-1443-9668-D036ACF74869}"/>
              </a:ext>
            </a:extLst>
          </p:cNvPr>
          <p:cNvSpPr/>
          <p:nvPr/>
        </p:nvSpPr>
        <p:spPr>
          <a:xfrm>
            <a:off x="205290" y="4246973"/>
            <a:ext cx="3016203" cy="923330"/>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Are story points an excuse for not being able to estimate correctly?</a:t>
            </a:r>
            <a:endParaRPr lang="en-US" dirty="0"/>
          </a:p>
        </p:txBody>
      </p:sp>
      <p:grpSp>
        <p:nvGrpSpPr>
          <p:cNvPr id="41" name="Group 18">
            <a:extLst>
              <a:ext uri="{FF2B5EF4-FFF2-40B4-BE49-F238E27FC236}">
                <a16:creationId xmlns:a16="http://schemas.microsoft.com/office/drawing/2014/main" id="{EA05B13E-77BE-9F4A-A71D-3020F6B7F2D6}"/>
              </a:ext>
            </a:extLst>
          </p:cNvPr>
          <p:cNvGrpSpPr>
            <a:grpSpLocks noChangeAspect="1"/>
          </p:cNvGrpSpPr>
          <p:nvPr/>
        </p:nvGrpSpPr>
        <p:grpSpPr bwMode="auto">
          <a:xfrm>
            <a:off x="3701211" y="4462089"/>
            <a:ext cx="508000" cy="541338"/>
            <a:chOff x="419" y="545"/>
            <a:chExt cx="320" cy="341"/>
          </a:xfrm>
          <a:noFill/>
        </p:grpSpPr>
        <p:sp>
          <p:nvSpPr>
            <p:cNvPr id="43" name="Freeform 20">
              <a:extLst>
                <a:ext uri="{FF2B5EF4-FFF2-40B4-BE49-F238E27FC236}">
                  <a16:creationId xmlns:a16="http://schemas.microsoft.com/office/drawing/2014/main" id="{036C3792-B407-A348-B882-E9C0E9B0326A}"/>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C0AA0379-D3A3-1541-972A-954D34265022}"/>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2">
              <a:extLst>
                <a:ext uri="{FF2B5EF4-FFF2-40B4-BE49-F238E27FC236}">
                  <a16:creationId xmlns:a16="http://schemas.microsoft.com/office/drawing/2014/main" id="{6E1938D9-EBA5-664D-AEE6-3274D3249A3A}"/>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Rectangle 56">
            <a:extLst>
              <a:ext uri="{FF2B5EF4-FFF2-40B4-BE49-F238E27FC236}">
                <a16:creationId xmlns:a16="http://schemas.microsoft.com/office/drawing/2014/main" id="{BD2583FA-80E2-BD43-B139-91EA8CA72217}"/>
              </a:ext>
            </a:extLst>
          </p:cNvPr>
          <p:cNvSpPr/>
          <p:nvPr/>
        </p:nvSpPr>
        <p:spPr>
          <a:xfrm>
            <a:off x="234121" y="5486776"/>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Who should be involved in story point estimation?</a:t>
            </a:r>
            <a:endParaRPr lang="en-US" dirty="0"/>
          </a:p>
        </p:txBody>
      </p:sp>
      <p:sp>
        <p:nvSpPr>
          <p:cNvPr id="58" name="Oval 57">
            <a:extLst>
              <a:ext uri="{FF2B5EF4-FFF2-40B4-BE49-F238E27FC236}">
                <a16:creationId xmlns:a16="http://schemas.microsoft.com/office/drawing/2014/main" id="{253E8931-4427-DA40-A755-2A4233A1EA45}"/>
              </a:ext>
            </a:extLst>
          </p:cNvPr>
          <p:cNvSpPr/>
          <p:nvPr/>
        </p:nvSpPr>
        <p:spPr>
          <a:xfrm>
            <a:off x="7632229" y="1966553"/>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40DE8CB-3493-3441-B0CD-E8EF2A5DB642}"/>
              </a:ext>
            </a:extLst>
          </p:cNvPr>
          <p:cNvSpPr/>
          <p:nvPr/>
        </p:nvSpPr>
        <p:spPr>
          <a:xfrm>
            <a:off x="7632229" y="3115932"/>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FBAFDFC-808D-8843-900D-A478C6B2F7D1}"/>
              </a:ext>
            </a:extLst>
          </p:cNvPr>
          <p:cNvSpPr/>
          <p:nvPr/>
        </p:nvSpPr>
        <p:spPr>
          <a:xfrm>
            <a:off x="7632229" y="3133636"/>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6D64615-DCF5-0544-AC24-951F1063C845}"/>
              </a:ext>
            </a:extLst>
          </p:cNvPr>
          <p:cNvSpPr/>
          <p:nvPr/>
        </p:nvSpPr>
        <p:spPr>
          <a:xfrm>
            <a:off x="7688573" y="5467034"/>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4">
            <a:extLst>
              <a:ext uri="{FF2B5EF4-FFF2-40B4-BE49-F238E27FC236}">
                <a16:creationId xmlns:a16="http://schemas.microsoft.com/office/drawing/2014/main" id="{97CC099E-7ED7-0C4A-ADF9-BF3BA1A403DF}"/>
              </a:ext>
            </a:extLst>
          </p:cNvPr>
          <p:cNvGrpSpPr>
            <a:grpSpLocks noChangeAspect="1"/>
          </p:cNvGrpSpPr>
          <p:nvPr/>
        </p:nvGrpSpPr>
        <p:grpSpPr bwMode="auto">
          <a:xfrm>
            <a:off x="7857999" y="2195335"/>
            <a:ext cx="554300" cy="548276"/>
            <a:chOff x="304" y="696"/>
            <a:chExt cx="276" cy="273"/>
          </a:xfrm>
          <a:noFill/>
        </p:grpSpPr>
        <p:sp>
          <p:nvSpPr>
            <p:cNvPr id="63" name="Freeform 6">
              <a:extLst>
                <a:ext uri="{FF2B5EF4-FFF2-40B4-BE49-F238E27FC236}">
                  <a16:creationId xmlns:a16="http://schemas.microsoft.com/office/drawing/2014/main" id="{A9230FF7-4ABA-C145-8724-F7D79B3A1BFF}"/>
                </a:ext>
              </a:extLst>
            </p:cNvPr>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a:extLst>
                <a:ext uri="{FF2B5EF4-FFF2-40B4-BE49-F238E27FC236}">
                  <a16:creationId xmlns:a16="http://schemas.microsoft.com/office/drawing/2014/main" id="{C1C9D3A8-36E9-484C-8443-52B295CA6B25}"/>
                </a:ext>
              </a:extLst>
            </p:cNvPr>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a:extLst>
                <a:ext uri="{FF2B5EF4-FFF2-40B4-BE49-F238E27FC236}">
                  <a16:creationId xmlns:a16="http://schemas.microsoft.com/office/drawing/2014/main" id="{D3AE8047-2352-B149-9B27-7B1A1095EF10}"/>
                </a:ext>
              </a:extLst>
            </p:cNvPr>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11">
            <a:extLst>
              <a:ext uri="{FF2B5EF4-FFF2-40B4-BE49-F238E27FC236}">
                <a16:creationId xmlns:a16="http://schemas.microsoft.com/office/drawing/2014/main" id="{54057D5C-EF92-6E48-9CE5-C4038425ECBB}"/>
              </a:ext>
            </a:extLst>
          </p:cNvPr>
          <p:cNvGrpSpPr>
            <a:grpSpLocks noChangeAspect="1"/>
          </p:cNvGrpSpPr>
          <p:nvPr/>
        </p:nvGrpSpPr>
        <p:grpSpPr bwMode="auto">
          <a:xfrm>
            <a:off x="7926133" y="3363457"/>
            <a:ext cx="418032" cy="510790"/>
            <a:chOff x="524" y="510"/>
            <a:chExt cx="338" cy="413"/>
          </a:xfrm>
          <a:noFill/>
        </p:grpSpPr>
        <p:sp>
          <p:nvSpPr>
            <p:cNvPr id="67" name="Freeform 13">
              <a:extLst>
                <a:ext uri="{FF2B5EF4-FFF2-40B4-BE49-F238E27FC236}">
                  <a16:creationId xmlns:a16="http://schemas.microsoft.com/office/drawing/2014/main" id="{A7FEFBE2-67B0-EA4E-BEAF-2221670347E5}"/>
                </a:ext>
              </a:extLst>
            </p:cNvPr>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4">
              <a:extLst>
                <a:ext uri="{FF2B5EF4-FFF2-40B4-BE49-F238E27FC236}">
                  <a16:creationId xmlns:a16="http://schemas.microsoft.com/office/drawing/2014/main" id="{CA7589A8-3F5A-1C40-8FC1-D9EAD238BBBB}"/>
                </a:ext>
              </a:extLst>
            </p:cNvPr>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
              <a:extLst>
                <a:ext uri="{FF2B5EF4-FFF2-40B4-BE49-F238E27FC236}">
                  <a16:creationId xmlns:a16="http://schemas.microsoft.com/office/drawing/2014/main" id="{5479CA9C-06FE-FB46-950C-8BADC811FECD}"/>
                </a:ext>
              </a:extLst>
            </p:cNvPr>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0" name="Group 25">
            <a:extLst>
              <a:ext uri="{FF2B5EF4-FFF2-40B4-BE49-F238E27FC236}">
                <a16:creationId xmlns:a16="http://schemas.microsoft.com/office/drawing/2014/main" id="{7FF12D83-8793-0A4E-844F-F8F57B773B9F}"/>
              </a:ext>
            </a:extLst>
          </p:cNvPr>
          <p:cNvGrpSpPr>
            <a:grpSpLocks noChangeAspect="1"/>
          </p:cNvGrpSpPr>
          <p:nvPr/>
        </p:nvGrpSpPr>
        <p:grpSpPr bwMode="auto">
          <a:xfrm>
            <a:off x="7926133" y="5701800"/>
            <a:ext cx="531812" cy="542925"/>
            <a:chOff x="5053" y="2812"/>
            <a:chExt cx="335" cy="342"/>
          </a:xfrm>
          <a:noFill/>
        </p:grpSpPr>
        <p:sp>
          <p:nvSpPr>
            <p:cNvPr id="71" name="Freeform 27">
              <a:extLst>
                <a:ext uri="{FF2B5EF4-FFF2-40B4-BE49-F238E27FC236}">
                  <a16:creationId xmlns:a16="http://schemas.microsoft.com/office/drawing/2014/main" id="{C10BD56E-B5E5-994F-8537-3BA53028347E}"/>
                </a:ext>
              </a:extLst>
            </p:cNvPr>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8">
              <a:extLst>
                <a:ext uri="{FF2B5EF4-FFF2-40B4-BE49-F238E27FC236}">
                  <a16:creationId xmlns:a16="http://schemas.microsoft.com/office/drawing/2014/main" id="{A80500ED-AB73-8844-95F8-1102CC4BE774}"/>
                </a:ext>
              </a:extLst>
            </p:cNvPr>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9">
              <a:extLst>
                <a:ext uri="{FF2B5EF4-FFF2-40B4-BE49-F238E27FC236}">
                  <a16:creationId xmlns:a16="http://schemas.microsoft.com/office/drawing/2014/main" id="{883DD0B7-1529-AA4C-8866-77889D8F3442}"/>
                </a:ext>
              </a:extLst>
            </p:cNvPr>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0">
              <a:extLst>
                <a:ext uri="{FF2B5EF4-FFF2-40B4-BE49-F238E27FC236}">
                  <a16:creationId xmlns:a16="http://schemas.microsoft.com/office/drawing/2014/main" id="{0CAF4438-09AE-F249-9D43-31FAC9C890D1}"/>
                </a:ext>
              </a:extLst>
            </p:cNvPr>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1">
              <a:extLst>
                <a:ext uri="{FF2B5EF4-FFF2-40B4-BE49-F238E27FC236}">
                  <a16:creationId xmlns:a16="http://schemas.microsoft.com/office/drawing/2014/main" id="{F5E9D99A-E35F-2D42-BD83-006E121E5645}"/>
                </a:ext>
              </a:extLst>
            </p:cNvPr>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6" name="Oval 75">
            <a:extLst>
              <a:ext uri="{FF2B5EF4-FFF2-40B4-BE49-F238E27FC236}">
                <a16:creationId xmlns:a16="http://schemas.microsoft.com/office/drawing/2014/main" id="{D2611401-DBC3-1248-8517-A8C192A0FB55}"/>
              </a:ext>
            </a:extLst>
          </p:cNvPr>
          <p:cNvSpPr/>
          <p:nvPr/>
        </p:nvSpPr>
        <p:spPr>
          <a:xfrm>
            <a:off x="7682437" y="4245743"/>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18">
            <a:extLst>
              <a:ext uri="{FF2B5EF4-FFF2-40B4-BE49-F238E27FC236}">
                <a16:creationId xmlns:a16="http://schemas.microsoft.com/office/drawing/2014/main" id="{C80CFFBE-511B-524C-8257-D367AC374AE5}"/>
              </a:ext>
            </a:extLst>
          </p:cNvPr>
          <p:cNvGrpSpPr>
            <a:grpSpLocks noChangeAspect="1"/>
          </p:cNvGrpSpPr>
          <p:nvPr/>
        </p:nvGrpSpPr>
        <p:grpSpPr bwMode="auto">
          <a:xfrm>
            <a:off x="7931357" y="4478563"/>
            <a:ext cx="508000" cy="541338"/>
            <a:chOff x="419" y="545"/>
            <a:chExt cx="320" cy="341"/>
          </a:xfrm>
          <a:noFill/>
        </p:grpSpPr>
        <p:sp>
          <p:nvSpPr>
            <p:cNvPr id="78" name="Freeform 20">
              <a:extLst>
                <a:ext uri="{FF2B5EF4-FFF2-40B4-BE49-F238E27FC236}">
                  <a16:creationId xmlns:a16="http://schemas.microsoft.com/office/drawing/2014/main" id="{6DB9AC79-C87D-AF46-9EA9-EA4FAE340AA8}"/>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1">
              <a:extLst>
                <a:ext uri="{FF2B5EF4-FFF2-40B4-BE49-F238E27FC236}">
                  <a16:creationId xmlns:a16="http://schemas.microsoft.com/office/drawing/2014/main" id="{21D62E4E-3707-7041-9CD5-729FEEB789CA}"/>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2">
              <a:extLst>
                <a:ext uri="{FF2B5EF4-FFF2-40B4-BE49-F238E27FC236}">
                  <a16:creationId xmlns:a16="http://schemas.microsoft.com/office/drawing/2014/main" id="{8809C93D-B709-9E4E-A27E-9BF4671A3E1E}"/>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1" name="Rectangle 80">
            <a:extLst>
              <a:ext uri="{FF2B5EF4-FFF2-40B4-BE49-F238E27FC236}">
                <a16:creationId xmlns:a16="http://schemas.microsoft.com/office/drawing/2014/main" id="{A7DDE08C-760B-5447-92B9-1DD65EC318A6}"/>
              </a:ext>
            </a:extLst>
          </p:cNvPr>
          <p:cNvSpPr/>
          <p:nvPr/>
        </p:nvSpPr>
        <p:spPr>
          <a:xfrm>
            <a:off x="8768547" y="4367955"/>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know if a team is getting better at estimation?</a:t>
            </a:r>
            <a:endParaRPr lang="en-US" dirty="0"/>
          </a:p>
        </p:txBody>
      </p:sp>
      <p:sp>
        <p:nvSpPr>
          <p:cNvPr id="82" name="Rectangle 81">
            <a:extLst>
              <a:ext uri="{FF2B5EF4-FFF2-40B4-BE49-F238E27FC236}">
                <a16:creationId xmlns:a16="http://schemas.microsoft.com/office/drawing/2014/main" id="{7B0EE67F-1AF4-1649-A1EF-8E74F736AA1F}"/>
              </a:ext>
            </a:extLst>
          </p:cNvPr>
          <p:cNvSpPr/>
          <p:nvPr/>
        </p:nvSpPr>
        <p:spPr>
          <a:xfrm>
            <a:off x="8789917" y="5524899"/>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Why are story points better than estimating in hours or days?</a:t>
            </a:r>
            <a:endParaRPr lang="en-US" dirty="0"/>
          </a:p>
        </p:txBody>
      </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p:nvGrpSpPr>
        <p:grpSpPr bwMode="auto">
          <a:xfrm>
            <a:off x="5839055" y="3330688"/>
            <a:ext cx="666287" cy="661496"/>
            <a:chOff x="3686" y="2022"/>
            <a:chExt cx="1669" cy="1657"/>
          </a:xfrm>
          <a:solidFill>
            <a:schemeClr val="bg1"/>
          </a:solidFill>
        </p:grpSpPr>
        <p:sp>
          <p:nvSpPr>
            <p:cNvPr id="15" name="Freeform 6"/>
            <p:cNvSpPr>
              <a:spLocks noEditPoints="1"/>
            </p:cNvSpPr>
            <p:nvPr/>
          </p:nvSpPr>
          <p:spPr bwMode="auto">
            <a:xfrm>
              <a:off x="3686" y="2022"/>
              <a:ext cx="1669" cy="1657"/>
            </a:xfrm>
            <a:custGeom>
              <a:avLst/>
              <a:gdLst>
                <a:gd name="T0" fmla="*/ 2343 w 3337"/>
                <a:gd name="T1" fmla="*/ 2780 h 3315"/>
                <a:gd name="T2" fmla="*/ 2655 w 3337"/>
                <a:gd name="T3" fmla="*/ 2592 h 3315"/>
                <a:gd name="T4" fmla="*/ 2506 w 3337"/>
                <a:gd name="T5" fmla="*/ 2317 h 3315"/>
                <a:gd name="T6" fmla="*/ 2558 w 3337"/>
                <a:gd name="T7" fmla="*/ 1301 h 3315"/>
                <a:gd name="T8" fmla="*/ 2558 w 3337"/>
                <a:gd name="T9" fmla="*/ 2014 h 3315"/>
                <a:gd name="T10" fmla="*/ 2955 w 3337"/>
                <a:gd name="T11" fmla="*/ 2113 h 3315"/>
                <a:gd name="T12" fmla="*/ 3030 w 3337"/>
                <a:gd name="T13" fmla="*/ 1562 h 3315"/>
                <a:gd name="T14" fmla="*/ 417 w 3337"/>
                <a:gd name="T15" fmla="*/ 1118 h 3315"/>
                <a:gd name="T16" fmla="*/ 306 w 3337"/>
                <a:gd name="T17" fmla="*/ 1576 h 3315"/>
                <a:gd name="T18" fmla="*/ 363 w 3337"/>
                <a:gd name="T19" fmla="*/ 2052 h 3315"/>
                <a:gd name="T20" fmla="*/ 701 w 3337"/>
                <a:gd name="T21" fmla="*/ 2046 h 3315"/>
                <a:gd name="T22" fmla="*/ 768 w 3337"/>
                <a:gd name="T23" fmla="*/ 1417 h 3315"/>
                <a:gd name="T24" fmla="*/ 417 w 3337"/>
                <a:gd name="T25" fmla="*/ 1118 h 3315"/>
                <a:gd name="T26" fmla="*/ 684 w 3337"/>
                <a:gd name="T27" fmla="*/ 722 h 3315"/>
                <a:gd name="T28" fmla="*/ 832 w 3337"/>
                <a:gd name="T29" fmla="*/ 997 h 3315"/>
                <a:gd name="T30" fmla="*/ 1035 w 3337"/>
                <a:gd name="T31" fmla="*/ 458 h 3315"/>
                <a:gd name="T32" fmla="*/ 2480 w 3337"/>
                <a:gd name="T33" fmla="*/ 896 h 3315"/>
                <a:gd name="T34" fmla="*/ 2713 w 3337"/>
                <a:gd name="T35" fmla="*/ 788 h 3315"/>
                <a:gd name="T36" fmla="*/ 2301 w 3337"/>
                <a:gd name="T37" fmla="*/ 457 h 3315"/>
                <a:gd name="T38" fmla="*/ 2216 w 3337"/>
                <a:gd name="T39" fmla="*/ 1088 h 3315"/>
                <a:gd name="T40" fmla="*/ 2048 w 3337"/>
                <a:gd name="T41" fmla="*/ 621 h 3315"/>
                <a:gd name="T42" fmla="*/ 1821 w 3337"/>
                <a:gd name="T43" fmla="*/ 353 h 3315"/>
                <a:gd name="T44" fmla="*/ 1324 w 3337"/>
                <a:gd name="T45" fmla="*/ 562 h 3315"/>
                <a:gd name="T46" fmla="*/ 1143 w 3337"/>
                <a:gd name="T47" fmla="*/ 998 h 3315"/>
                <a:gd name="T48" fmla="*/ 1517 w 3337"/>
                <a:gd name="T49" fmla="*/ 353 h 3315"/>
                <a:gd name="T50" fmla="*/ 2079 w 3337"/>
                <a:gd name="T51" fmla="*/ 51 h 3315"/>
                <a:gd name="T52" fmla="*/ 2621 w 3337"/>
                <a:gd name="T53" fmla="*/ 297 h 3315"/>
                <a:gd name="T54" fmla="*/ 3038 w 3337"/>
                <a:gd name="T55" fmla="*/ 711 h 3315"/>
                <a:gd name="T56" fmla="*/ 3286 w 3337"/>
                <a:gd name="T57" fmla="*/ 1250 h 3315"/>
                <a:gd name="T58" fmla="*/ 3325 w 3337"/>
                <a:gd name="T59" fmla="*/ 1865 h 3315"/>
                <a:gd name="T60" fmla="*/ 3141 w 3337"/>
                <a:gd name="T61" fmla="*/ 2436 h 3315"/>
                <a:gd name="T62" fmla="*/ 2776 w 3337"/>
                <a:gd name="T63" fmla="*/ 2897 h 3315"/>
                <a:gd name="T64" fmla="*/ 2272 w 3337"/>
                <a:gd name="T65" fmla="*/ 3203 h 3315"/>
                <a:gd name="T66" fmla="*/ 1669 w 3337"/>
                <a:gd name="T67" fmla="*/ 3315 h 3315"/>
                <a:gd name="T68" fmla="*/ 1315 w 3337"/>
                <a:gd name="T69" fmla="*/ 3221 h 3315"/>
                <a:gd name="T70" fmla="*/ 1681 w 3337"/>
                <a:gd name="T71" fmla="*/ 3032 h 3315"/>
                <a:gd name="T72" fmla="*/ 1896 w 3337"/>
                <a:gd name="T73" fmla="*/ 3121 h 3315"/>
                <a:gd name="T74" fmla="*/ 2098 w 3337"/>
                <a:gd name="T75" fmla="*/ 3045 h 3315"/>
                <a:gd name="T76" fmla="*/ 2352 w 3337"/>
                <a:gd name="T77" fmla="*/ 1910 h 3315"/>
                <a:gd name="T78" fmla="*/ 2300 w 3337"/>
                <a:gd name="T79" fmla="*/ 1688 h 3315"/>
                <a:gd name="T80" fmla="*/ 2155 w 3337"/>
                <a:gd name="T81" fmla="*/ 1408 h 3315"/>
                <a:gd name="T82" fmla="*/ 1517 w 3337"/>
                <a:gd name="T83" fmla="*/ 1445 h 3315"/>
                <a:gd name="T84" fmla="*/ 1063 w 3337"/>
                <a:gd name="T85" fmla="*/ 1565 h 3315"/>
                <a:gd name="T86" fmla="*/ 960 w 3337"/>
                <a:gd name="T87" fmla="*/ 1744 h 3315"/>
                <a:gd name="T88" fmla="*/ 800 w 3337"/>
                <a:gd name="T89" fmla="*/ 1925 h 3315"/>
                <a:gd name="T90" fmla="*/ 823 w 3337"/>
                <a:gd name="T91" fmla="*/ 2163 h 3315"/>
                <a:gd name="T92" fmla="*/ 696 w 3337"/>
                <a:gd name="T93" fmla="*/ 2381 h 3315"/>
                <a:gd name="T94" fmla="*/ 530 w 3337"/>
                <a:gd name="T95" fmla="*/ 2559 h 3315"/>
                <a:gd name="T96" fmla="*/ 366 w 3337"/>
                <a:gd name="T97" fmla="*/ 2650 h 3315"/>
                <a:gd name="T98" fmla="*/ 180 w 3337"/>
                <a:gd name="T99" fmla="*/ 2407 h 3315"/>
                <a:gd name="T100" fmla="*/ 13 w 3337"/>
                <a:gd name="T101" fmla="*/ 1857 h 3315"/>
                <a:gd name="T102" fmla="*/ 51 w 3337"/>
                <a:gd name="T103" fmla="*/ 1250 h 3315"/>
                <a:gd name="T104" fmla="*/ 300 w 3337"/>
                <a:gd name="T105" fmla="*/ 711 h 3315"/>
                <a:gd name="T106" fmla="*/ 716 w 3337"/>
                <a:gd name="T107" fmla="*/ 297 h 3315"/>
                <a:gd name="T108" fmla="*/ 1259 w 3337"/>
                <a:gd name="T109" fmla="*/ 51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37" h="3315">
                  <a:moveTo>
                    <a:pt x="2506" y="2317"/>
                  </a:moveTo>
                  <a:lnTo>
                    <a:pt x="2479" y="2418"/>
                  </a:lnTo>
                  <a:lnTo>
                    <a:pt x="2451" y="2515"/>
                  </a:lnTo>
                  <a:lnTo>
                    <a:pt x="2419" y="2608"/>
                  </a:lnTo>
                  <a:lnTo>
                    <a:pt x="2382" y="2697"/>
                  </a:lnTo>
                  <a:lnTo>
                    <a:pt x="2343" y="2780"/>
                  </a:lnTo>
                  <a:lnTo>
                    <a:pt x="2301" y="2858"/>
                  </a:lnTo>
                  <a:lnTo>
                    <a:pt x="2379" y="2814"/>
                  </a:lnTo>
                  <a:lnTo>
                    <a:pt x="2453" y="2765"/>
                  </a:lnTo>
                  <a:lnTo>
                    <a:pt x="2523" y="2712"/>
                  </a:lnTo>
                  <a:lnTo>
                    <a:pt x="2591" y="2655"/>
                  </a:lnTo>
                  <a:lnTo>
                    <a:pt x="2655" y="2592"/>
                  </a:lnTo>
                  <a:lnTo>
                    <a:pt x="2713" y="2527"/>
                  </a:lnTo>
                  <a:lnTo>
                    <a:pt x="2768" y="2458"/>
                  </a:lnTo>
                  <a:lnTo>
                    <a:pt x="2709" y="2420"/>
                  </a:lnTo>
                  <a:lnTo>
                    <a:pt x="2645" y="2383"/>
                  </a:lnTo>
                  <a:lnTo>
                    <a:pt x="2577" y="2349"/>
                  </a:lnTo>
                  <a:lnTo>
                    <a:pt x="2506" y="2317"/>
                  </a:lnTo>
                  <a:close/>
                  <a:moveTo>
                    <a:pt x="2921" y="1118"/>
                  </a:moveTo>
                  <a:lnTo>
                    <a:pt x="2855" y="1160"/>
                  </a:lnTo>
                  <a:lnTo>
                    <a:pt x="2786" y="1200"/>
                  </a:lnTo>
                  <a:lnTo>
                    <a:pt x="2713" y="1236"/>
                  </a:lnTo>
                  <a:lnTo>
                    <a:pt x="2637" y="1269"/>
                  </a:lnTo>
                  <a:lnTo>
                    <a:pt x="2558" y="1301"/>
                  </a:lnTo>
                  <a:lnTo>
                    <a:pt x="2570" y="1417"/>
                  </a:lnTo>
                  <a:lnTo>
                    <a:pt x="2576" y="1536"/>
                  </a:lnTo>
                  <a:lnTo>
                    <a:pt x="2579" y="1658"/>
                  </a:lnTo>
                  <a:lnTo>
                    <a:pt x="2576" y="1779"/>
                  </a:lnTo>
                  <a:lnTo>
                    <a:pt x="2570" y="1899"/>
                  </a:lnTo>
                  <a:lnTo>
                    <a:pt x="2558" y="2014"/>
                  </a:lnTo>
                  <a:lnTo>
                    <a:pt x="2637" y="2046"/>
                  </a:lnTo>
                  <a:lnTo>
                    <a:pt x="2713" y="2080"/>
                  </a:lnTo>
                  <a:lnTo>
                    <a:pt x="2786" y="2116"/>
                  </a:lnTo>
                  <a:lnTo>
                    <a:pt x="2855" y="2155"/>
                  </a:lnTo>
                  <a:lnTo>
                    <a:pt x="2921" y="2197"/>
                  </a:lnTo>
                  <a:lnTo>
                    <a:pt x="2955" y="2113"/>
                  </a:lnTo>
                  <a:lnTo>
                    <a:pt x="2982" y="2026"/>
                  </a:lnTo>
                  <a:lnTo>
                    <a:pt x="3004" y="1937"/>
                  </a:lnTo>
                  <a:lnTo>
                    <a:pt x="3021" y="1845"/>
                  </a:lnTo>
                  <a:lnTo>
                    <a:pt x="3030" y="1753"/>
                  </a:lnTo>
                  <a:lnTo>
                    <a:pt x="3033" y="1658"/>
                  </a:lnTo>
                  <a:lnTo>
                    <a:pt x="3030" y="1562"/>
                  </a:lnTo>
                  <a:lnTo>
                    <a:pt x="3021" y="1469"/>
                  </a:lnTo>
                  <a:lnTo>
                    <a:pt x="3004" y="1378"/>
                  </a:lnTo>
                  <a:lnTo>
                    <a:pt x="2982" y="1289"/>
                  </a:lnTo>
                  <a:lnTo>
                    <a:pt x="2955" y="1203"/>
                  </a:lnTo>
                  <a:lnTo>
                    <a:pt x="2921" y="1118"/>
                  </a:lnTo>
                  <a:close/>
                  <a:moveTo>
                    <a:pt x="417" y="1118"/>
                  </a:moveTo>
                  <a:lnTo>
                    <a:pt x="388" y="1190"/>
                  </a:lnTo>
                  <a:lnTo>
                    <a:pt x="363" y="1264"/>
                  </a:lnTo>
                  <a:lnTo>
                    <a:pt x="342" y="1339"/>
                  </a:lnTo>
                  <a:lnTo>
                    <a:pt x="325" y="1417"/>
                  </a:lnTo>
                  <a:lnTo>
                    <a:pt x="314" y="1495"/>
                  </a:lnTo>
                  <a:lnTo>
                    <a:pt x="306" y="1576"/>
                  </a:lnTo>
                  <a:lnTo>
                    <a:pt x="304" y="1658"/>
                  </a:lnTo>
                  <a:lnTo>
                    <a:pt x="306" y="1739"/>
                  </a:lnTo>
                  <a:lnTo>
                    <a:pt x="314" y="1819"/>
                  </a:lnTo>
                  <a:lnTo>
                    <a:pt x="325" y="1899"/>
                  </a:lnTo>
                  <a:lnTo>
                    <a:pt x="342" y="1976"/>
                  </a:lnTo>
                  <a:lnTo>
                    <a:pt x="363" y="2052"/>
                  </a:lnTo>
                  <a:lnTo>
                    <a:pt x="388" y="2126"/>
                  </a:lnTo>
                  <a:lnTo>
                    <a:pt x="417" y="2198"/>
                  </a:lnTo>
                  <a:lnTo>
                    <a:pt x="482" y="2156"/>
                  </a:lnTo>
                  <a:lnTo>
                    <a:pt x="552" y="2116"/>
                  </a:lnTo>
                  <a:lnTo>
                    <a:pt x="624" y="2080"/>
                  </a:lnTo>
                  <a:lnTo>
                    <a:pt x="701" y="2046"/>
                  </a:lnTo>
                  <a:lnTo>
                    <a:pt x="779" y="2014"/>
                  </a:lnTo>
                  <a:lnTo>
                    <a:pt x="769" y="1898"/>
                  </a:lnTo>
                  <a:lnTo>
                    <a:pt x="761" y="1779"/>
                  </a:lnTo>
                  <a:lnTo>
                    <a:pt x="759" y="1658"/>
                  </a:lnTo>
                  <a:lnTo>
                    <a:pt x="761" y="1536"/>
                  </a:lnTo>
                  <a:lnTo>
                    <a:pt x="768" y="1417"/>
                  </a:lnTo>
                  <a:lnTo>
                    <a:pt x="779" y="1301"/>
                  </a:lnTo>
                  <a:lnTo>
                    <a:pt x="701" y="1269"/>
                  </a:lnTo>
                  <a:lnTo>
                    <a:pt x="624" y="1236"/>
                  </a:lnTo>
                  <a:lnTo>
                    <a:pt x="552" y="1200"/>
                  </a:lnTo>
                  <a:lnTo>
                    <a:pt x="482" y="1160"/>
                  </a:lnTo>
                  <a:lnTo>
                    <a:pt x="417" y="1118"/>
                  </a:lnTo>
                  <a:close/>
                  <a:moveTo>
                    <a:pt x="1035" y="458"/>
                  </a:moveTo>
                  <a:lnTo>
                    <a:pt x="958" y="502"/>
                  </a:lnTo>
                  <a:lnTo>
                    <a:pt x="884" y="549"/>
                  </a:lnTo>
                  <a:lnTo>
                    <a:pt x="813" y="603"/>
                  </a:lnTo>
                  <a:lnTo>
                    <a:pt x="747" y="661"/>
                  </a:lnTo>
                  <a:lnTo>
                    <a:pt x="684" y="722"/>
                  </a:lnTo>
                  <a:lnTo>
                    <a:pt x="624" y="788"/>
                  </a:lnTo>
                  <a:lnTo>
                    <a:pt x="569" y="857"/>
                  </a:lnTo>
                  <a:lnTo>
                    <a:pt x="628" y="895"/>
                  </a:lnTo>
                  <a:lnTo>
                    <a:pt x="692" y="932"/>
                  </a:lnTo>
                  <a:lnTo>
                    <a:pt x="760" y="966"/>
                  </a:lnTo>
                  <a:lnTo>
                    <a:pt x="832" y="997"/>
                  </a:lnTo>
                  <a:lnTo>
                    <a:pt x="858" y="896"/>
                  </a:lnTo>
                  <a:lnTo>
                    <a:pt x="886" y="799"/>
                  </a:lnTo>
                  <a:lnTo>
                    <a:pt x="919" y="707"/>
                  </a:lnTo>
                  <a:lnTo>
                    <a:pt x="954" y="619"/>
                  </a:lnTo>
                  <a:lnTo>
                    <a:pt x="993" y="536"/>
                  </a:lnTo>
                  <a:lnTo>
                    <a:pt x="1035" y="458"/>
                  </a:lnTo>
                  <a:close/>
                  <a:moveTo>
                    <a:pt x="2301" y="457"/>
                  </a:moveTo>
                  <a:lnTo>
                    <a:pt x="2343" y="536"/>
                  </a:lnTo>
                  <a:lnTo>
                    <a:pt x="2382" y="619"/>
                  </a:lnTo>
                  <a:lnTo>
                    <a:pt x="2419" y="707"/>
                  </a:lnTo>
                  <a:lnTo>
                    <a:pt x="2451" y="799"/>
                  </a:lnTo>
                  <a:lnTo>
                    <a:pt x="2480" y="896"/>
                  </a:lnTo>
                  <a:lnTo>
                    <a:pt x="2506" y="997"/>
                  </a:lnTo>
                  <a:lnTo>
                    <a:pt x="2578" y="966"/>
                  </a:lnTo>
                  <a:lnTo>
                    <a:pt x="2645" y="932"/>
                  </a:lnTo>
                  <a:lnTo>
                    <a:pt x="2709" y="895"/>
                  </a:lnTo>
                  <a:lnTo>
                    <a:pt x="2768" y="857"/>
                  </a:lnTo>
                  <a:lnTo>
                    <a:pt x="2713" y="788"/>
                  </a:lnTo>
                  <a:lnTo>
                    <a:pt x="2655" y="722"/>
                  </a:lnTo>
                  <a:lnTo>
                    <a:pt x="2592" y="660"/>
                  </a:lnTo>
                  <a:lnTo>
                    <a:pt x="2524" y="603"/>
                  </a:lnTo>
                  <a:lnTo>
                    <a:pt x="2453" y="549"/>
                  </a:lnTo>
                  <a:lnTo>
                    <a:pt x="2379" y="502"/>
                  </a:lnTo>
                  <a:lnTo>
                    <a:pt x="2301" y="457"/>
                  </a:lnTo>
                  <a:close/>
                  <a:moveTo>
                    <a:pt x="1821" y="353"/>
                  </a:moveTo>
                  <a:lnTo>
                    <a:pt x="1821" y="1144"/>
                  </a:lnTo>
                  <a:lnTo>
                    <a:pt x="1922" y="1136"/>
                  </a:lnTo>
                  <a:lnTo>
                    <a:pt x="2023" y="1124"/>
                  </a:lnTo>
                  <a:lnTo>
                    <a:pt x="2121" y="1108"/>
                  </a:lnTo>
                  <a:lnTo>
                    <a:pt x="2216" y="1088"/>
                  </a:lnTo>
                  <a:lnTo>
                    <a:pt x="2194" y="998"/>
                  </a:lnTo>
                  <a:lnTo>
                    <a:pt x="2170" y="913"/>
                  </a:lnTo>
                  <a:lnTo>
                    <a:pt x="2143" y="833"/>
                  </a:lnTo>
                  <a:lnTo>
                    <a:pt x="2113" y="757"/>
                  </a:lnTo>
                  <a:lnTo>
                    <a:pt x="2082" y="687"/>
                  </a:lnTo>
                  <a:lnTo>
                    <a:pt x="2048" y="621"/>
                  </a:lnTo>
                  <a:lnTo>
                    <a:pt x="2014" y="562"/>
                  </a:lnTo>
                  <a:lnTo>
                    <a:pt x="1977" y="508"/>
                  </a:lnTo>
                  <a:lnTo>
                    <a:pt x="1939" y="460"/>
                  </a:lnTo>
                  <a:lnTo>
                    <a:pt x="1900" y="417"/>
                  </a:lnTo>
                  <a:lnTo>
                    <a:pt x="1861" y="382"/>
                  </a:lnTo>
                  <a:lnTo>
                    <a:pt x="1821" y="353"/>
                  </a:lnTo>
                  <a:close/>
                  <a:moveTo>
                    <a:pt x="1517" y="353"/>
                  </a:moveTo>
                  <a:lnTo>
                    <a:pt x="1477" y="382"/>
                  </a:lnTo>
                  <a:lnTo>
                    <a:pt x="1437" y="417"/>
                  </a:lnTo>
                  <a:lnTo>
                    <a:pt x="1398" y="460"/>
                  </a:lnTo>
                  <a:lnTo>
                    <a:pt x="1360" y="508"/>
                  </a:lnTo>
                  <a:lnTo>
                    <a:pt x="1324" y="562"/>
                  </a:lnTo>
                  <a:lnTo>
                    <a:pt x="1289" y="621"/>
                  </a:lnTo>
                  <a:lnTo>
                    <a:pt x="1255" y="687"/>
                  </a:lnTo>
                  <a:lnTo>
                    <a:pt x="1224" y="757"/>
                  </a:lnTo>
                  <a:lnTo>
                    <a:pt x="1195" y="833"/>
                  </a:lnTo>
                  <a:lnTo>
                    <a:pt x="1167" y="913"/>
                  </a:lnTo>
                  <a:lnTo>
                    <a:pt x="1143" y="998"/>
                  </a:lnTo>
                  <a:lnTo>
                    <a:pt x="1121" y="1088"/>
                  </a:lnTo>
                  <a:lnTo>
                    <a:pt x="1217" y="1108"/>
                  </a:lnTo>
                  <a:lnTo>
                    <a:pt x="1314" y="1124"/>
                  </a:lnTo>
                  <a:lnTo>
                    <a:pt x="1415" y="1136"/>
                  </a:lnTo>
                  <a:lnTo>
                    <a:pt x="1517" y="1144"/>
                  </a:lnTo>
                  <a:lnTo>
                    <a:pt x="1517" y="353"/>
                  </a:lnTo>
                  <a:close/>
                  <a:moveTo>
                    <a:pt x="1669" y="0"/>
                  </a:moveTo>
                  <a:lnTo>
                    <a:pt x="1669" y="0"/>
                  </a:lnTo>
                  <a:lnTo>
                    <a:pt x="1775" y="4"/>
                  </a:lnTo>
                  <a:lnTo>
                    <a:pt x="1877" y="13"/>
                  </a:lnTo>
                  <a:lnTo>
                    <a:pt x="1979" y="30"/>
                  </a:lnTo>
                  <a:lnTo>
                    <a:pt x="2079" y="51"/>
                  </a:lnTo>
                  <a:lnTo>
                    <a:pt x="2176" y="79"/>
                  </a:lnTo>
                  <a:lnTo>
                    <a:pt x="2272" y="112"/>
                  </a:lnTo>
                  <a:lnTo>
                    <a:pt x="2363" y="150"/>
                  </a:lnTo>
                  <a:lnTo>
                    <a:pt x="2452" y="195"/>
                  </a:lnTo>
                  <a:lnTo>
                    <a:pt x="2538" y="244"/>
                  </a:lnTo>
                  <a:lnTo>
                    <a:pt x="2621" y="297"/>
                  </a:lnTo>
                  <a:lnTo>
                    <a:pt x="2701" y="356"/>
                  </a:lnTo>
                  <a:lnTo>
                    <a:pt x="2776" y="419"/>
                  </a:lnTo>
                  <a:lnTo>
                    <a:pt x="2849" y="486"/>
                  </a:lnTo>
                  <a:lnTo>
                    <a:pt x="2916" y="558"/>
                  </a:lnTo>
                  <a:lnTo>
                    <a:pt x="2979" y="633"/>
                  </a:lnTo>
                  <a:lnTo>
                    <a:pt x="3038" y="711"/>
                  </a:lnTo>
                  <a:lnTo>
                    <a:pt x="3092" y="793"/>
                  </a:lnTo>
                  <a:lnTo>
                    <a:pt x="3141" y="879"/>
                  </a:lnTo>
                  <a:lnTo>
                    <a:pt x="3186" y="967"/>
                  </a:lnTo>
                  <a:lnTo>
                    <a:pt x="3225" y="1059"/>
                  </a:lnTo>
                  <a:lnTo>
                    <a:pt x="3259" y="1154"/>
                  </a:lnTo>
                  <a:lnTo>
                    <a:pt x="3286" y="1250"/>
                  </a:lnTo>
                  <a:lnTo>
                    <a:pt x="3308" y="1349"/>
                  </a:lnTo>
                  <a:lnTo>
                    <a:pt x="3325" y="1450"/>
                  </a:lnTo>
                  <a:lnTo>
                    <a:pt x="3334" y="1553"/>
                  </a:lnTo>
                  <a:lnTo>
                    <a:pt x="3337" y="1658"/>
                  </a:lnTo>
                  <a:lnTo>
                    <a:pt x="3334" y="1762"/>
                  </a:lnTo>
                  <a:lnTo>
                    <a:pt x="3325" y="1865"/>
                  </a:lnTo>
                  <a:lnTo>
                    <a:pt x="3308" y="1966"/>
                  </a:lnTo>
                  <a:lnTo>
                    <a:pt x="3286" y="2065"/>
                  </a:lnTo>
                  <a:lnTo>
                    <a:pt x="3259" y="2162"/>
                  </a:lnTo>
                  <a:lnTo>
                    <a:pt x="3225" y="2256"/>
                  </a:lnTo>
                  <a:lnTo>
                    <a:pt x="3186" y="2348"/>
                  </a:lnTo>
                  <a:lnTo>
                    <a:pt x="3141" y="2436"/>
                  </a:lnTo>
                  <a:lnTo>
                    <a:pt x="3092" y="2522"/>
                  </a:lnTo>
                  <a:lnTo>
                    <a:pt x="3038" y="2604"/>
                  </a:lnTo>
                  <a:lnTo>
                    <a:pt x="2979" y="2683"/>
                  </a:lnTo>
                  <a:lnTo>
                    <a:pt x="2916" y="2758"/>
                  </a:lnTo>
                  <a:lnTo>
                    <a:pt x="2849" y="2829"/>
                  </a:lnTo>
                  <a:lnTo>
                    <a:pt x="2776" y="2897"/>
                  </a:lnTo>
                  <a:lnTo>
                    <a:pt x="2701" y="2959"/>
                  </a:lnTo>
                  <a:lnTo>
                    <a:pt x="2621" y="3018"/>
                  </a:lnTo>
                  <a:lnTo>
                    <a:pt x="2538" y="3072"/>
                  </a:lnTo>
                  <a:lnTo>
                    <a:pt x="2452" y="3121"/>
                  </a:lnTo>
                  <a:lnTo>
                    <a:pt x="2363" y="3164"/>
                  </a:lnTo>
                  <a:lnTo>
                    <a:pt x="2272" y="3203"/>
                  </a:lnTo>
                  <a:lnTo>
                    <a:pt x="2176" y="3236"/>
                  </a:lnTo>
                  <a:lnTo>
                    <a:pt x="2079" y="3264"/>
                  </a:lnTo>
                  <a:lnTo>
                    <a:pt x="1979" y="3286"/>
                  </a:lnTo>
                  <a:lnTo>
                    <a:pt x="1877" y="3302"/>
                  </a:lnTo>
                  <a:lnTo>
                    <a:pt x="1775" y="3311"/>
                  </a:lnTo>
                  <a:lnTo>
                    <a:pt x="1669" y="3315"/>
                  </a:lnTo>
                  <a:lnTo>
                    <a:pt x="1578" y="3312"/>
                  </a:lnTo>
                  <a:lnTo>
                    <a:pt x="1490" y="3305"/>
                  </a:lnTo>
                  <a:lnTo>
                    <a:pt x="1402" y="3294"/>
                  </a:lnTo>
                  <a:lnTo>
                    <a:pt x="1316" y="3277"/>
                  </a:lnTo>
                  <a:lnTo>
                    <a:pt x="1232" y="3257"/>
                  </a:lnTo>
                  <a:lnTo>
                    <a:pt x="1315" y="3221"/>
                  </a:lnTo>
                  <a:lnTo>
                    <a:pt x="1395" y="3182"/>
                  </a:lnTo>
                  <a:lnTo>
                    <a:pt x="1471" y="3143"/>
                  </a:lnTo>
                  <a:lnTo>
                    <a:pt x="1543" y="3103"/>
                  </a:lnTo>
                  <a:lnTo>
                    <a:pt x="1611" y="3062"/>
                  </a:lnTo>
                  <a:lnTo>
                    <a:pt x="1673" y="3024"/>
                  </a:lnTo>
                  <a:lnTo>
                    <a:pt x="1681" y="3032"/>
                  </a:lnTo>
                  <a:lnTo>
                    <a:pt x="1712" y="3058"/>
                  </a:lnTo>
                  <a:lnTo>
                    <a:pt x="1744" y="3080"/>
                  </a:lnTo>
                  <a:lnTo>
                    <a:pt x="1780" y="3098"/>
                  </a:lnTo>
                  <a:lnTo>
                    <a:pt x="1818" y="3110"/>
                  </a:lnTo>
                  <a:lnTo>
                    <a:pt x="1856" y="3118"/>
                  </a:lnTo>
                  <a:lnTo>
                    <a:pt x="1896" y="3121"/>
                  </a:lnTo>
                  <a:lnTo>
                    <a:pt x="1928" y="3119"/>
                  </a:lnTo>
                  <a:lnTo>
                    <a:pt x="1959" y="3114"/>
                  </a:lnTo>
                  <a:lnTo>
                    <a:pt x="1990" y="3106"/>
                  </a:lnTo>
                  <a:lnTo>
                    <a:pt x="2028" y="3090"/>
                  </a:lnTo>
                  <a:lnTo>
                    <a:pt x="2065" y="3070"/>
                  </a:lnTo>
                  <a:lnTo>
                    <a:pt x="2098" y="3045"/>
                  </a:lnTo>
                  <a:lnTo>
                    <a:pt x="2126" y="3015"/>
                  </a:lnTo>
                  <a:lnTo>
                    <a:pt x="2151" y="2983"/>
                  </a:lnTo>
                  <a:lnTo>
                    <a:pt x="2171" y="2948"/>
                  </a:lnTo>
                  <a:lnTo>
                    <a:pt x="2186" y="2908"/>
                  </a:lnTo>
                  <a:lnTo>
                    <a:pt x="2196" y="2868"/>
                  </a:lnTo>
                  <a:lnTo>
                    <a:pt x="2352" y="1910"/>
                  </a:lnTo>
                  <a:lnTo>
                    <a:pt x="2356" y="1870"/>
                  </a:lnTo>
                  <a:lnTo>
                    <a:pt x="2355" y="1832"/>
                  </a:lnTo>
                  <a:lnTo>
                    <a:pt x="2348" y="1793"/>
                  </a:lnTo>
                  <a:lnTo>
                    <a:pt x="2337" y="1757"/>
                  </a:lnTo>
                  <a:lnTo>
                    <a:pt x="2321" y="1722"/>
                  </a:lnTo>
                  <a:lnTo>
                    <a:pt x="2300" y="1688"/>
                  </a:lnTo>
                  <a:lnTo>
                    <a:pt x="2276" y="1658"/>
                  </a:lnTo>
                  <a:lnTo>
                    <a:pt x="2276" y="1658"/>
                  </a:lnTo>
                  <a:lnTo>
                    <a:pt x="2274" y="1565"/>
                  </a:lnTo>
                  <a:lnTo>
                    <a:pt x="2270" y="1475"/>
                  </a:lnTo>
                  <a:lnTo>
                    <a:pt x="2262" y="1387"/>
                  </a:lnTo>
                  <a:lnTo>
                    <a:pt x="2155" y="1408"/>
                  </a:lnTo>
                  <a:lnTo>
                    <a:pt x="2046" y="1425"/>
                  </a:lnTo>
                  <a:lnTo>
                    <a:pt x="1934" y="1438"/>
                  </a:lnTo>
                  <a:lnTo>
                    <a:pt x="1821" y="1445"/>
                  </a:lnTo>
                  <a:lnTo>
                    <a:pt x="1821" y="1594"/>
                  </a:lnTo>
                  <a:lnTo>
                    <a:pt x="1517" y="1642"/>
                  </a:lnTo>
                  <a:lnTo>
                    <a:pt x="1517" y="1445"/>
                  </a:lnTo>
                  <a:lnTo>
                    <a:pt x="1403" y="1438"/>
                  </a:lnTo>
                  <a:lnTo>
                    <a:pt x="1291" y="1425"/>
                  </a:lnTo>
                  <a:lnTo>
                    <a:pt x="1182" y="1408"/>
                  </a:lnTo>
                  <a:lnTo>
                    <a:pt x="1075" y="1387"/>
                  </a:lnTo>
                  <a:lnTo>
                    <a:pt x="1068" y="1475"/>
                  </a:lnTo>
                  <a:lnTo>
                    <a:pt x="1063" y="1565"/>
                  </a:lnTo>
                  <a:lnTo>
                    <a:pt x="1062" y="1658"/>
                  </a:lnTo>
                  <a:lnTo>
                    <a:pt x="1062" y="1687"/>
                  </a:lnTo>
                  <a:lnTo>
                    <a:pt x="1063" y="1716"/>
                  </a:lnTo>
                  <a:lnTo>
                    <a:pt x="1040" y="1719"/>
                  </a:lnTo>
                  <a:lnTo>
                    <a:pt x="998" y="1730"/>
                  </a:lnTo>
                  <a:lnTo>
                    <a:pt x="960" y="1744"/>
                  </a:lnTo>
                  <a:lnTo>
                    <a:pt x="924" y="1764"/>
                  </a:lnTo>
                  <a:lnTo>
                    <a:pt x="891" y="1788"/>
                  </a:lnTo>
                  <a:lnTo>
                    <a:pt x="862" y="1817"/>
                  </a:lnTo>
                  <a:lnTo>
                    <a:pt x="837" y="1850"/>
                  </a:lnTo>
                  <a:lnTo>
                    <a:pt x="816" y="1885"/>
                  </a:lnTo>
                  <a:lnTo>
                    <a:pt x="800" y="1925"/>
                  </a:lnTo>
                  <a:lnTo>
                    <a:pt x="790" y="1965"/>
                  </a:lnTo>
                  <a:lnTo>
                    <a:pt x="786" y="2006"/>
                  </a:lnTo>
                  <a:lnTo>
                    <a:pt x="787" y="2048"/>
                  </a:lnTo>
                  <a:lnTo>
                    <a:pt x="794" y="2087"/>
                  </a:lnTo>
                  <a:lnTo>
                    <a:pt x="807" y="2126"/>
                  </a:lnTo>
                  <a:lnTo>
                    <a:pt x="823" y="2163"/>
                  </a:lnTo>
                  <a:lnTo>
                    <a:pt x="846" y="2198"/>
                  </a:lnTo>
                  <a:lnTo>
                    <a:pt x="874" y="2229"/>
                  </a:lnTo>
                  <a:lnTo>
                    <a:pt x="837" y="2271"/>
                  </a:lnTo>
                  <a:lnTo>
                    <a:pt x="802" y="2309"/>
                  </a:lnTo>
                  <a:lnTo>
                    <a:pt x="767" y="2346"/>
                  </a:lnTo>
                  <a:lnTo>
                    <a:pt x="696" y="2381"/>
                  </a:lnTo>
                  <a:lnTo>
                    <a:pt x="630" y="2418"/>
                  </a:lnTo>
                  <a:lnTo>
                    <a:pt x="569" y="2458"/>
                  </a:lnTo>
                  <a:lnTo>
                    <a:pt x="586" y="2479"/>
                  </a:lnTo>
                  <a:lnTo>
                    <a:pt x="604" y="2500"/>
                  </a:lnTo>
                  <a:lnTo>
                    <a:pt x="565" y="2531"/>
                  </a:lnTo>
                  <a:lnTo>
                    <a:pt x="530" y="2559"/>
                  </a:lnTo>
                  <a:lnTo>
                    <a:pt x="495" y="2583"/>
                  </a:lnTo>
                  <a:lnTo>
                    <a:pt x="464" y="2604"/>
                  </a:lnTo>
                  <a:lnTo>
                    <a:pt x="435" y="2621"/>
                  </a:lnTo>
                  <a:lnTo>
                    <a:pt x="409" y="2634"/>
                  </a:lnTo>
                  <a:lnTo>
                    <a:pt x="386" y="2644"/>
                  </a:lnTo>
                  <a:lnTo>
                    <a:pt x="366" y="2650"/>
                  </a:lnTo>
                  <a:lnTo>
                    <a:pt x="349" y="2653"/>
                  </a:lnTo>
                  <a:lnTo>
                    <a:pt x="340" y="2650"/>
                  </a:lnTo>
                  <a:lnTo>
                    <a:pt x="331" y="2647"/>
                  </a:lnTo>
                  <a:lnTo>
                    <a:pt x="277" y="2570"/>
                  </a:lnTo>
                  <a:lnTo>
                    <a:pt x="226" y="2490"/>
                  </a:lnTo>
                  <a:lnTo>
                    <a:pt x="180" y="2407"/>
                  </a:lnTo>
                  <a:lnTo>
                    <a:pt x="139" y="2322"/>
                  </a:lnTo>
                  <a:lnTo>
                    <a:pt x="104" y="2233"/>
                  </a:lnTo>
                  <a:lnTo>
                    <a:pt x="73" y="2142"/>
                  </a:lnTo>
                  <a:lnTo>
                    <a:pt x="47" y="2049"/>
                  </a:lnTo>
                  <a:lnTo>
                    <a:pt x="27" y="1954"/>
                  </a:lnTo>
                  <a:lnTo>
                    <a:pt x="13" y="1857"/>
                  </a:lnTo>
                  <a:lnTo>
                    <a:pt x="3" y="1758"/>
                  </a:lnTo>
                  <a:lnTo>
                    <a:pt x="0" y="1658"/>
                  </a:lnTo>
                  <a:lnTo>
                    <a:pt x="3" y="1553"/>
                  </a:lnTo>
                  <a:lnTo>
                    <a:pt x="14" y="1450"/>
                  </a:lnTo>
                  <a:lnTo>
                    <a:pt x="29" y="1349"/>
                  </a:lnTo>
                  <a:lnTo>
                    <a:pt x="51" y="1250"/>
                  </a:lnTo>
                  <a:lnTo>
                    <a:pt x="80" y="1154"/>
                  </a:lnTo>
                  <a:lnTo>
                    <a:pt x="113" y="1059"/>
                  </a:lnTo>
                  <a:lnTo>
                    <a:pt x="152" y="967"/>
                  </a:lnTo>
                  <a:lnTo>
                    <a:pt x="196" y="879"/>
                  </a:lnTo>
                  <a:lnTo>
                    <a:pt x="245" y="793"/>
                  </a:lnTo>
                  <a:lnTo>
                    <a:pt x="300" y="711"/>
                  </a:lnTo>
                  <a:lnTo>
                    <a:pt x="359" y="633"/>
                  </a:lnTo>
                  <a:lnTo>
                    <a:pt x="422" y="558"/>
                  </a:lnTo>
                  <a:lnTo>
                    <a:pt x="490" y="486"/>
                  </a:lnTo>
                  <a:lnTo>
                    <a:pt x="561" y="419"/>
                  </a:lnTo>
                  <a:lnTo>
                    <a:pt x="637" y="356"/>
                  </a:lnTo>
                  <a:lnTo>
                    <a:pt x="716" y="297"/>
                  </a:lnTo>
                  <a:lnTo>
                    <a:pt x="799" y="244"/>
                  </a:lnTo>
                  <a:lnTo>
                    <a:pt x="885" y="195"/>
                  </a:lnTo>
                  <a:lnTo>
                    <a:pt x="974" y="150"/>
                  </a:lnTo>
                  <a:lnTo>
                    <a:pt x="1067" y="112"/>
                  </a:lnTo>
                  <a:lnTo>
                    <a:pt x="1161" y="79"/>
                  </a:lnTo>
                  <a:lnTo>
                    <a:pt x="1259" y="51"/>
                  </a:lnTo>
                  <a:lnTo>
                    <a:pt x="1358" y="30"/>
                  </a:lnTo>
                  <a:lnTo>
                    <a:pt x="1460" y="13"/>
                  </a:lnTo>
                  <a:lnTo>
                    <a:pt x="1564" y="4"/>
                  </a:lnTo>
                  <a:lnTo>
                    <a:pt x="1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auto">
            <a:xfrm>
              <a:off x="3725" y="2877"/>
              <a:ext cx="1064" cy="764"/>
            </a:xfrm>
            <a:custGeom>
              <a:avLst/>
              <a:gdLst>
                <a:gd name="T0" fmla="*/ 1201 w 2128"/>
                <a:gd name="T1" fmla="*/ 495 h 1528"/>
                <a:gd name="T2" fmla="*/ 1134 w 2128"/>
                <a:gd name="T3" fmla="*/ 584 h 1528"/>
                <a:gd name="T4" fmla="*/ 1069 w 2128"/>
                <a:gd name="T5" fmla="*/ 664 h 1528"/>
                <a:gd name="T6" fmla="*/ 980 w 2128"/>
                <a:gd name="T7" fmla="*/ 767 h 1528"/>
                <a:gd name="T8" fmla="*/ 872 w 2128"/>
                <a:gd name="T9" fmla="*/ 880 h 1528"/>
                <a:gd name="T10" fmla="*/ 752 w 2128"/>
                <a:gd name="T11" fmla="*/ 995 h 1528"/>
                <a:gd name="T12" fmla="*/ 621 w 2128"/>
                <a:gd name="T13" fmla="*/ 1099 h 1528"/>
                <a:gd name="T14" fmla="*/ 487 w 2128"/>
                <a:gd name="T15" fmla="*/ 1182 h 1528"/>
                <a:gd name="T16" fmla="*/ 354 w 2128"/>
                <a:gd name="T17" fmla="*/ 1233 h 1528"/>
                <a:gd name="T18" fmla="*/ 238 w 2128"/>
                <a:gd name="T19" fmla="*/ 1242 h 1528"/>
                <a:gd name="T20" fmla="*/ 151 w 2128"/>
                <a:gd name="T21" fmla="*/ 1218 h 1528"/>
                <a:gd name="T22" fmla="*/ 285 w 2128"/>
                <a:gd name="T23" fmla="*/ 1315 h 1528"/>
                <a:gd name="T24" fmla="*/ 444 w 2128"/>
                <a:gd name="T25" fmla="*/ 1368 h 1528"/>
                <a:gd name="T26" fmla="*/ 624 w 2128"/>
                <a:gd name="T27" fmla="*/ 1375 h 1528"/>
                <a:gd name="T28" fmla="*/ 802 w 2128"/>
                <a:gd name="T29" fmla="*/ 1346 h 1528"/>
                <a:gd name="T30" fmla="*/ 979 w 2128"/>
                <a:gd name="T31" fmla="*/ 1291 h 1528"/>
                <a:gd name="T32" fmla="*/ 1148 w 2128"/>
                <a:gd name="T33" fmla="*/ 1218 h 1528"/>
                <a:gd name="T34" fmla="*/ 1301 w 2128"/>
                <a:gd name="T35" fmla="*/ 1138 h 1528"/>
                <a:gd name="T36" fmla="*/ 1431 w 2128"/>
                <a:gd name="T37" fmla="*/ 1060 h 1528"/>
                <a:gd name="T38" fmla="*/ 1531 w 2128"/>
                <a:gd name="T39" fmla="*/ 993 h 1528"/>
                <a:gd name="T40" fmla="*/ 1630 w 2128"/>
                <a:gd name="T41" fmla="*/ 921 h 1528"/>
                <a:gd name="T42" fmla="*/ 1982 w 2128"/>
                <a:gd name="T43" fmla="*/ 0 h 1528"/>
                <a:gd name="T44" fmla="*/ 2062 w 2128"/>
                <a:gd name="T45" fmla="*/ 26 h 1528"/>
                <a:gd name="T46" fmla="*/ 2115 w 2128"/>
                <a:gd name="T47" fmla="*/ 92 h 1528"/>
                <a:gd name="T48" fmla="*/ 2126 w 2128"/>
                <a:gd name="T49" fmla="*/ 175 h 1528"/>
                <a:gd name="T50" fmla="*/ 1950 w 2128"/>
                <a:gd name="T51" fmla="*/ 1185 h 1528"/>
                <a:gd name="T52" fmla="*/ 1892 w 2128"/>
                <a:gd name="T53" fmla="*/ 1241 h 1528"/>
                <a:gd name="T54" fmla="*/ 1819 w 2128"/>
                <a:gd name="T55" fmla="*/ 1259 h 1528"/>
                <a:gd name="T56" fmla="*/ 1750 w 2128"/>
                <a:gd name="T57" fmla="*/ 1243 h 1528"/>
                <a:gd name="T58" fmla="*/ 1616 w 2128"/>
                <a:gd name="T59" fmla="*/ 1118 h 1528"/>
                <a:gd name="T60" fmla="*/ 1474 w 2128"/>
                <a:gd name="T61" fmla="*/ 1211 h 1528"/>
                <a:gd name="T62" fmla="*/ 1297 w 2128"/>
                <a:gd name="T63" fmla="*/ 1313 h 1528"/>
                <a:gd name="T64" fmla="*/ 1092 w 2128"/>
                <a:gd name="T65" fmla="*/ 1410 h 1528"/>
                <a:gd name="T66" fmla="*/ 870 w 2128"/>
                <a:gd name="T67" fmla="*/ 1486 h 1528"/>
                <a:gd name="T68" fmla="*/ 640 w 2128"/>
                <a:gd name="T69" fmla="*/ 1525 h 1528"/>
                <a:gd name="T70" fmla="*/ 430 w 2128"/>
                <a:gd name="T71" fmla="*/ 1518 h 1528"/>
                <a:gd name="T72" fmla="*/ 248 w 2128"/>
                <a:gd name="T73" fmla="*/ 1465 h 1528"/>
                <a:gd name="T74" fmla="*/ 91 w 2128"/>
                <a:gd name="T75" fmla="*/ 1367 h 1528"/>
                <a:gd name="T76" fmla="*/ 13 w 2128"/>
                <a:gd name="T77" fmla="*/ 1280 h 1528"/>
                <a:gd name="T78" fmla="*/ 0 w 2128"/>
                <a:gd name="T79" fmla="*/ 1205 h 1528"/>
                <a:gd name="T80" fmla="*/ 27 w 2128"/>
                <a:gd name="T81" fmla="*/ 1132 h 1528"/>
                <a:gd name="T82" fmla="*/ 87 w 2128"/>
                <a:gd name="T83" fmla="*/ 1083 h 1528"/>
                <a:gd name="T84" fmla="*/ 164 w 2128"/>
                <a:gd name="T85" fmla="*/ 1068 h 1528"/>
                <a:gd name="T86" fmla="*/ 231 w 2128"/>
                <a:gd name="T87" fmla="*/ 1088 h 1528"/>
                <a:gd name="T88" fmla="*/ 302 w 2128"/>
                <a:gd name="T89" fmla="*/ 1090 h 1528"/>
                <a:gd name="T90" fmla="*/ 411 w 2128"/>
                <a:gd name="T91" fmla="*/ 1052 h 1528"/>
                <a:gd name="T92" fmla="*/ 533 w 2128"/>
                <a:gd name="T93" fmla="*/ 976 h 1528"/>
                <a:gd name="T94" fmla="*/ 663 w 2128"/>
                <a:gd name="T95" fmla="*/ 871 h 1528"/>
                <a:gd name="T96" fmla="*/ 795 w 2128"/>
                <a:gd name="T97" fmla="*/ 745 h 1528"/>
                <a:gd name="T98" fmla="*/ 921 w 2128"/>
                <a:gd name="T99" fmla="*/ 604 h 1528"/>
                <a:gd name="T100" fmla="*/ 905 w 2128"/>
                <a:gd name="T101" fmla="*/ 413 h 1528"/>
                <a:gd name="T102" fmla="*/ 865 w 2128"/>
                <a:gd name="T103" fmla="*/ 342 h 1528"/>
                <a:gd name="T104" fmla="*/ 868 w 2128"/>
                <a:gd name="T105" fmla="*/ 260 h 1528"/>
                <a:gd name="T106" fmla="*/ 913 w 2128"/>
                <a:gd name="T107" fmla="*/ 192 h 1528"/>
                <a:gd name="T108" fmla="*/ 988 w 2128"/>
                <a:gd name="T109" fmla="*/ 157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8" h="1528">
                  <a:moveTo>
                    <a:pt x="1976" y="151"/>
                  </a:moveTo>
                  <a:lnTo>
                    <a:pt x="1013" y="306"/>
                  </a:lnTo>
                  <a:lnTo>
                    <a:pt x="1201" y="495"/>
                  </a:lnTo>
                  <a:lnTo>
                    <a:pt x="1163" y="547"/>
                  </a:lnTo>
                  <a:lnTo>
                    <a:pt x="1150" y="564"/>
                  </a:lnTo>
                  <a:lnTo>
                    <a:pt x="1134" y="584"/>
                  </a:lnTo>
                  <a:lnTo>
                    <a:pt x="1115" y="607"/>
                  </a:lnTo>
                  <a:lnTo>
                    <a:pt x="1093" y="635"/>
                  </a:lnTo>
                  <a:lnTo>
                    <a:pt x="1069" y="664"/>
                  </a:lnTo>
                  <a:lnTo>
                    <a:pt x="1042" y="696"/>
                  </a:lnTo>
                  <a:lnTo>
                    <a:pt x="1012" y="730"/>
                  </a:lnTo>
                  <a:lnTo>
                    <a:pt x="980" y="767"/>
                  </a:lnTo>
                  <a:lnTo>
                    <a:pt x="946" y="804"/>
                  </a:lnTo>
                  <a:lnTo>
                    <a:pt x="910" y="842"/>
                  </a:lnTo>
                  <a:lnTo>
                    <a:pt x="872" y="880"/>
                  </a:lnTo>
                  <a:lnTo>
                    <a:pt x="833" y="919"/>
                  </a:lnTo>
                  <a:lnTo>
                    <a:pt x="792" y="958"/>
                  </a:lnTo>
                  <a:lnTo>
                    <a:pt x="752" y="995"/>
                  </a:lnTo>
                  <a:lnTo>
                    <a:pt x="709" y="1031"/>
                  </a:lnTo>
                  <a:lnTo>
                    <a:pt x="666" y="1066"/>
                  </a:lnTo>
                  <a:lnTo>
                    <a:pt x="621" y="1099"/>
                  </a:lnTo>
                  <a:lnTo>
                    <a:pt x="576" y="1129"/>
                  </a:lnTo>
                  <a:lnTo>
                    <a:pt x="531" y="1158"/>
                  </a:lnTo>
                  <a:lnTo>
                    <a:pt x="487" y="1182"/>
                  </a:lnTo>
                  <a:lnTo>
                    <a:pt x="442" y="1202"/>
                  </a:lnTo>
                  <a:lnTo>
                    <a:pt x="398" y="1220"/>
                  </a:lnTo>
                  <a:lnTo>
                    <a:pt x="354" y="1233"/>
                  </a:lnTo>
                  <a:lnTo>
                    <a:pt x="311" y="1241"/>
                  </a:lnTo>
                  <a:lnTo>
                    <a:pt x="269" y="1243"/>
                  </a:lnTo>
                  <a:lnTo>
                    <a:pt x="238" y="1242"/>
                  </a:lnTo>
                  <a:lnTo>
                    <a:pt x="207" y="1237"/>
                  </a:lnTo>
                  <a:lnTo>
                    <a:pt x="179" y="1229"/>
                  </a:lnTo>
                  <a:lnTo>
                    <a:pt x="151" y="1218"/>
                  </a:lnTo>
                  <a:lnTo>
                    <a:pt x="193" y="1255"/>
                  </a:lnTo>
                  <a:lnTo>
                    <a:pt x="237" y="1288"/>
                  </a:lnTo>
                  <a:lnTo>
                    <a:pt x="285" y="1315"/>
                  </a:lnTo>
                  <a:lnTo>
                    <a:pt x="335" y="1338"/>
                  </a:lnTo>
                  <a:lnTo>
                    <a:pt x="388" y="1355"/>
                  </a:lnTo>
                  <a:lnTo>
                    <a:pt x="444" y="1368"/>
                  </a:lnTo>
                  <a:lnTo>
                    <a:pt x="503" y="1375"/>
                  </a:lnTo>
                  <a:lnTo>
                    <a:pt x="564" y="1377"/>
                  </a:lnTo>
                  <a:lnTo>
                    <a:pt x="624" y="1375"/>
                  </a:lnTo>
                  <a:lnTo>
                    <a:pt x="682" y="1369"/>
                  </a:lnTo>
                  <a:lnTo>
                    <a:pt x="742" y="1360"/>
                  </a:lnTo>
                  <a:lnTo>
                    <a:pt x="802" y="1346"/>
                  </a:lnTo>
                  <a:lnTo>
                    <a:pt x="862" y="1330"/>
                  </a:lnTo>
                  <a:lnTo>
                    <a:pt x="921" y="1312"/>
                  </a:lnTo>
                  <a:lnTo>
                    <a:pt x="979" y="1291"/>
                  </a:lnTo>
                  <a:lnTo>
                    <a:pt x="1037" y="1268"/>
                  </a:lnTo>
                  <a:lnTo>
                    <a:pt x="1093" y="1244"/>
                  </a:lnTo>
                  <a:lnTo>
                    <a:pt x="1148" y="1218"/>
                  </a:lnTo>
                  <a:lnTo>
                    <a:pt x="1200" y="1192"/>
                  </a:lnTo>
                  <a:lnTo>
                    <a:pt x="1252" y="1165"/>
                  </a:lnTo>
                  <a:lnTo>
                    <a:pt x="1301" y="1138"/>
                  </a:lnTo>
                  <a:lnTo>
                    <a:pt x="1347" y="1112"/>
                  </a:lnTo>
                  <a:lnTo>
                    <a:pt x="1390" y="1086"/>
                  </a:lnTo>
                  <a:lnTo>
                    <a:pt x="1431" y="1060"/>
                  </a:lnTo>
                  <a:lnTo>
                    <a:pt x="1468" y="1036"/>
                  </a:lnTo>
                  <a:lnTo>
                    <a:pt x="1501" y="1014"/>
                  </a:lnTo>
                  <a:lnTo>
                    <a:pt x="1531" y="993"/>
                  </a:lnTo>
                  <a:lnTo>
                    <a:pt x="1557" y="975"/>
                  </a:lnTo>
                  <a:lnTo>
                    <a:pt x="1578" y="960"/>
                  </a:lnTo>
                  <a:lnTo>
                    <a:pt x="1630" y="921"/>
                  </a:lnTo>
                  <a:lnTo>
                    <a:pt x="1819" y="1109"/>
                  </a:lnTo>
                  <a:lnTo>
                    <a:pt x="1976" y="151"/>
                  </a:lnTo>
                  <a:close/>
                  <a:moveTo>
                    <a:pt x="1982" y="0"/>
                  </a:moveTo>
                  <a:lnTo>
                    <a:pt x="2010" y="4"/>
                  </a:lnTo>
                  <a:lnTo>
                    <a:pt x="2037" y="13"/>
                  </a:lnTo>
                  <a:lnTo>
                    <a:pt x="2062" y="26"/>
                  </a:lnTo>
                  <a:lnTo>
                    <a:pt x="2084" y="45"/>
                  </a:lnTo>
                  <a:lnTo>
                    <a:pt x="2101" y="67"/>
                  </a:lnTo>
                  <a:lnTo>
                    <a:pt x="2115" y="92"/>
                  </a:lnTo>
                  <a:lnTo>
                    <a:pt x="2123" y="119"/>
                  </a:lnTo>
                  <a:lnTo>
                    <a:pt x="2128" y="147"/>
                  </a:lnTo>
                  <a:lnTo>
                    <a:pt x="2126" y="175"/>
                  </a:lnTo>
                  <a:lnTo>
                    <a:pt x="1969" y="1133"/>
                  </a:lnTo>
                  <a:lnTo>
                    <a:pt x="1962" y="1160"/>
                  </a:lnTo>
                  <a:lnTo>
                    <a:pt x="1950" y="1185"/>
                  </a:lnTo>
                  <a:lnTo>
                    <a:pt x="1935" y="1207"/>
                  </a:lnTo>
                  <a:lnTo>
                    <a:pt x="1915" y="1225"/>
                  </a:lnTo>
                  <a:lnTo>
                    <a:pt x="1892" y="1241"/>
                  </a:lnTo>
                  <a:lnTo>
                    <a:pt x="1866" y="1251"/>
                  </a:lnTo>
                  <a:lnTo>
                    <a:pt x="1843" y="1258"/>
                  </a:lnTo>
                  <a:lnTo>
                    <a:pt x="1819" y="1259"/>
                  </a:lnTo>
                  <a:lnTo>
                    <a:pt x="1795" y="1258"/>
                  </a:lnTo>
                  <a:lnTo>
                    <a:pt x="1772" y="1251"/>
                  </a:lnTo>
                  <a:lnTo>
                    <a:pt x="1750" y="1243"/>
                  </a:lnTo>
                  <a:lnTo>
                    <a:pt x="1730" y="1230"/>
                  </a:lnTo>
                  <a:lnTo>
                    <a:pt x="1712" y="1215"/>
                  </a:lnTo>
                  <a:lnTo>
                    <a:pt x="1616" y="1118"/>
                  </a:lnTo>
                  <a:lnTo>
                    <a:pt x="1573" y="1147"/>
                  </a:lnTo>
                  <a:lnTo>
                    <a:pt x="1526" y="1178"/>
                  </a:lnTo>
                  <a:lnTo>
                    <a:pt x="1474" y="1211"/>
                  </a:lnTo>
                  <a:lnTo>
                    <a:pt x="1419" y="1245"/>
                  </a:lnTo>
                  <a:lnTo>
                    <a:pt x="1360" y="1279"/>
                  </a:lnTo>
                  <a:lnTo>
                    <a:pt x="1297" y="1313"/>
                  </a:lnTo>
                  <a:lnTo>
                    <a:pt x="1231" y="1346"/>
                  </a:lnTo>
                  <a:lnTo>
                    <a:pt x="1163" y="1378"/>
                  </a:lnTo>
                  <a:lnTo>
                    <a:pt x="1092" y="1410"/>
                  </a:lnTo>
                  <a:lnTo>
                    <a:pt x="1019" y="1438"/>
                  </a:lnTo>
                  <a:lnTo>
                    <a:pt x="946" y="1463"/>
                  </a:lnTo>
                  <a:lnTo>
                    <a:pt x="870" y="1486"/>
                  </a:lnTo>
                  <a:lnTo>
                    <a:pt x="793" y="1503"/>
                  </a:lnTo>
                  <a:lnTo>
                    <a:pt x="717" y="1517"/>
                  </a:lnTo>
                  <a:lnTo>
                    <a:pt x="640" y="1525"/>
                  </a:lnTo>
                  <a:lnTo>
                    <a:pt x="564" y="1528"/>
                  </a:lnTo>
                  <a:lnTo>
                    <a:pt x="496" y="1526"/>
                  </a:lnTo>
                  <a:lnTo>
                    <a:pt x="430" y="1518"/>
                  </a:lnTo>
                  <a:lnTo>
                    <a:pt x="367" y="1506"/>
                  </a:lnTo>
                  <a:lnTo>
                    <a:pt x="306" y="1488"/>
                  </a:lnTo>
                  <a:lnTo>
                    <a:pt x="248" y="1465"/>
                  </a:lnTo>
                  <a:lnTo>
                    <a:pt x="193" y="1438"/>
                  </a:lnTo>
                  <a:lnTo>
                    <a:pt x="140" y="1404"/>
                  </a:lnTo>
                  <a:lnTo>
                    <a:pt x="91" y="1367"/>
                  </a:lnTo>
                  <a:lnTo>
                    <a:pt x="44" y="1324"/>
                  </a:lnTo>
                  <a:lnTo>
                    <a:pt x="26" y="1303"/>
                  </a:lnTo>
                  <a:lnTo>
                    <a:pt x="13" y="1280"/>
                  </a:lnTo>
                  <a:lnTo>
                    <a:pt x="4" y="1257"/>
                  </a:lnTo>
                  <a:lnTo>
                    <a:pt x="0" y="1232"/>
                  </a:lnTo>
                  <a:lnTo>
                    <a:pt x="0" y="1205"/>
                  </a:lnTo>
                  <a:lnTo>
                    <a:pt x="4" y="1179"/>
                  </a:lnTo>
                  <a:lnTo>
                    <a:pt x="13" y="1154"/>
                  </a:lnTo>
                  <a:lnTo>
                    <a:pt x="27" y="1132"/>
                  </a:lnTo>
                  <a:lnTo>
                    <a:pt x="44" y="1112"/>
                  </a:lnTo>
                  <a:lnTo>
                    <a:pt x="65" y="1095"/>
                  </a:lnTo>
                  <a:lnTo>
                    <a:pt x="87" y="1083"/>
                  </a:lnTo>
                  <a:lnTo>
                    <a:pt x="112" y="1073"/>
                  </a:lnTo>
                  <a:lnTo>
                    <a:pt x="137" y="1069"/>
                  </a:lnTo>
                  <a:lnTo>
                    <a:pt x="164" y="1068"/>
                  </a:lnTo>
                  <a:lnTo>
                    <a:pt x="189" y="1072"/>
                  </a:lnTo>
                  <a:lnTo>
                    <a:pt x="215" y="1081"/>
                  </a:lnTo>
                  <a:lnTo>
                    <a:pt x="231" y="1088"/>
                  </a:lnTo>
                  <a:lnTo>
                    <a:pt x="249" y="1091"/>
                  </a:lnTo>
                  <a:lnTo>
                    <a:pt x="269" y="1092"/>
                  </a:lnTo>
                  <a:lnTo>
                    <a:pt x="302" y="1090"/>
                  </a:lnTo>
                  <a:lnTo>
                    <a:pt x="336" y="1081"/>
                  </a:lnTo>
                  <a:lnTo>
                    <a:pt x="372" y="1069"/>
                  </a:lnTo>
                  <a:lnTo>
                    <a:pt x="411" y="1052"/>
                  </a:lnTo>
                  <a:lnTo>
                    <a:pt x="451" y="1030"/>
                  </a:lnTo>
                  <a:lnTo>
                    <a:pt x="491" y="1005"/>
                  </a:lnTo>
                  <a:lnTo>
                    <a:pt x="533" y="976"/>
                  </a:lnTo>
                  <a:lnTo>
                    <a:pt x="576" y="944"/>
                  </a:lnTo>
                  <a:lnTo>
                    <a:pt x="619" y="910"/>
                  </a:lnTo>
                  <a:lnTo>
                    <a:pt x="663" y="871"/>
                  </a:lnTo>
                  <a:lnTo>
                    <a:pt x="707" y="831"/>
                  </a:lnTo>
                  <a:lnTo>
                    <a:pt x="750" y="789"/>
                  </a:lnTo>
                  <a:lnTo>
                    <a:pt x="795" y="745"/>
                  </a:lnTo>
                  <a:lnTo>
                    <a:pt x="838" y="699"/>
                  </a:lnTo>
                  <a:lnTo>
                    <a:pt x="879" y="652"/>
                  </a:lnTo>
                  <a:lnTo>
                    <a:pt x="921" y="604"/>
                  </a:lnTo>
                  <a:lnTo>
                    <a:pt x="961" y="556"/>
                  </a:lnTo>
                  <a:lnTo>
                    <a:pt x="1001" y="508"/>
                  </a:lnTo>
                  <a:lnTo>
                    <a:pt x="905" y="413"/>
                  </a:lnTo>
                  <a:lnTo>
                    <a:pt x="887" y="392"/>
                  </a:lnTo>
                  <a:lnTo>
                    <a:pt x="873" y="368"/>
                  </a:lnTo>
                  <a:lnTo>
                    <a:pt x="865" y="342"/>
                  </a:lnTo>
                  <a:lnTo>
                    <a:pt x="861" y="315"/>
                  </a:lnTo>
                  <a:lnTo>
                    <a:pt x="862" y="288"/>
                  </a:lnTo>
                  <a:lnTo>
                    <a:pt x="868" y="260"/>
                  </a:lnTo>
                  <a:lnTo>
                    <a:pt x="878" y="234"/>
                  </a:lnTo>
                  <a:lnTo>
                    <a:pt x="894" y="212"/>
                  </a:lnTo>
                  <a:lnTo>
                    <a:pt x="913" y="192"/>
                  </a:lnTo>
                  <a:lnTo>
                    <a:pt x="935" y="176"/>
                  </a:lnTo>
                  <a:lnTo>
                    <a:pt x="960" y="165"/>
                  </a:lnTo>
                  <a:lnTo>
                    <a:pt x="988" y="157"/>
                  </a:lnTo>
                  <a:lnTo>
                    <a:pt x="1951" y="2"/>
                  </a:lnTo>
                  <a:lnTo>
                    <a:pt x="19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Freeform 12"/>
          <p:cNvSpPr>
            <a:spLocks/>
          </p:cNvSpPr>
          <p:nvPr/>
        </p:nvSpPr>
        <p:spPr bwMode="auto">
          <a:xfrm>
            <a:off x="4026232" y="3458747"/>
            <a:ext cx="583958" cy="663981"/>
          </a:xfrm>
          <a:custGeom>
            <a:avLst/>
            <a:gdLst>
              <a:gd name="T0" fmla="*/ 2051 w 3646"/>
              <a:gd name="T1" fmla="*/ 14 h 3615"/>
              <a:gd name="T2" fmla="*/ 2481 w 3646"/>
              <a:gd name="T3" fmla="*/ 122 h 3615"/>
              <a:gd name="T4" fmla="*/ 2864 w 3646"/>
              <a:gd name="T5" fmla="*/ 325 h 3615"/>
              <a:gd name="T6" fmla="*/ 3185 w 3646"/>
              <a:gd name="T7" fmla="*/ 608 h 3615"/>
              <a:gd name="T8" fmla="*/ 3433 w 3646"/>
              <a:gd name="T9" fmla="*/ 958 h 3615"/>
              <a:gd name="T10" fmla="*/ 3591 w 3646"/>
              <a:gd name="T11" fmla="*/ 1363 h 3615"/>
              <a:gd name="T12" fmla="*/ 3646 w 3646"/>
              <a:gd name="T13" fmla="*/ 1807 h 3615"/>
              <a:gd name="T14" fmla="*/ 3591 w 3646"/>
              <a:gd name="T15" fmla="*/ 2252 h 3615"/>
              <a:gd name="T16" fmla="*/ 3433 w 3646"/>
              <a:gd name="T17" fmla="*/ 2657 h 3615"/>
              <a:gd name="T18" fmla="*/ 3185 w 3646"/>
              <a:gd name="T19" fmla="*/ 3007 h 3615"/>
              <a:gd name="T20" fmla="*/ 2864 w 3646"/>
              <a:gd name="T21" fmla="*/ 3291 h 3615"/>
              <a:gd name="T22" fmla="*/ 2481 w 3646"/>
              <a:gd name="T23" fmla="*/ 3493 h 3615"/>
              <a:gd name="T24" fmla="*/ 2051 w 3646"/>
              <a:gd name="T25" fmla="*/ 3601 h 3615"/>
              <a:gd name="T26" fmla="*/ 1595 w 3646"/>
              <a:gd name="T27" fmla="*/ 3601 h 3615"/>
              <a:gd name="T28" fmla="*/ 1165 w 3646"/>
              <a:gd name="T29" fmla="*/ 3493 h 3615"/>
              <a:gd name="T30" fmla="*/ 782 w 3646"/>
              <a:gd name="T31" fmla="*/ 3291 h 3615"/>
              <a:gd name="T32" fmla="*/ 461 w 3646"/>
              <a:gd name="T33" fmla="*/ 3007 h 3615"/>
              <a:gd name="T34" fmla="*/ 213 w 3646"/>
              <a:gd name="T35" fmla="*/ 2657 h 3615"/>
              <a:gd name="T36" fmla="*/ 56 w 3646"/>
              <a:gd name="T37" fmla="*/ 2252 h 3615"/>
              <a:gd name="T38" fmla="*/ 0 w 3646"/>
              <a:gd name="T39" fmla="*/ 1807 h 3615"/>
              <a:gd name="T40" fmla="*/ 1016 w 3646"/>
              <a:gd name="T41" fmla="*/ 1464 h 3615"/>
              <a:gd name="T42" fmla="*/ 1170 w 3646"/>
              <a:gd name="T43" fmla="*/ 1223 h 3615"/>
              <a:gd name="T44" fmla="*/ 1396 w 3646"/>
              <a:gd name="T45" fmla="*/ 1045 h 3615"/>
              <a:gd name="T46" fmla="*/ 1671 w 3646"/>
              <a:gd name="T47" fmla="*/ 948 h 3615"/>
              <a:gd name="T48" fmla="*/ 2029 w 3646"/>
              <a:gd name="T49" fmla="*/ 1252 h 3615"/>
              <a:gd name="T50" fmla="*/ 2029 w 3646"/>
              <a:gd name="T51" fmla="*/ 1954 h 3615"/>
              <a:gd name="T52" fmla="*/ 2029 w 3646"/>
              <a:gd name="T53" fmla="*/ 2680 h 3615"/>
              <a:gd name="T54" fmla="*/ 1598 w 3646"/>
              <a:gd name="T55" fmla="*/ 2651 h 3615"/>
              <a:gd name="T56" fmla="*/ 1333 w 3646"/>
              <a:gd name="T57" fmla="*/ 2533 h 3615"/>
              <a:gd name="T58" fmla="*/ 1125 w 3646"/>
              <a:gd name="T59" fmla="*/ 2337 h 3615"/>
              <a:gd name="T60" fmla="*/ 989 w 3646"/>
              <a:gd name="T61" fmla="*/ 2084 h 3615"/>
              <a:gd name="T62" fmla="*/ 469 w 3646"/>
              <a:gd name="T63" fmla="*/ 2201 h 3615"/>
              <a:gd name="T64" fmla="*/ 625 w 3646"/>
              <a:gd name="T65" fmla="*/ 2544 h 3615"/>
              <a:gd name="T66" fmla="*/ 863 w 3646"/>
              <a:gd name="T67" fmla="*/ 2831 h 3615"/>
              <a:gd name="T68" fmla="*/ 1169 w 3646"/>
              <a:gd name="T69" fmla="*/ 3047 h 3615"/>
              <a:gd name="T70" fmla="*/ 1528 w 3646"/>
              <a:gd name="T71" fmla="*/ 3176 h 3615"/>
              <a:gd name="T72" fmla="*/ 1923 w 3646"/>
              <a:gd name="T73" fmla="*/ 3202 h 3615"/>
              <a:gd name="T74" fmla="*/ 2304 w 3646"/>
              <a:gd name="T75" fmla="*/ 3122 h 3615"/>
              <a:gd name="T76" fmla="*/ 2640 w 3646"/>
              <a:gd name="T77" fmla="*/ 2947 h 3615"/>
              <a:gd name="T78" fmla="*/ 2914 w 3646"/>
              <a:gd name="T79" fmla="*/ 2692 h 3615"/>
              <a:gd name="T80" fmla="*/ 3112 w 3646"/>
              <a:gd name="T81" fmla="*/ 2373 h 3615"/>
              <a:gd name="T82" fmla="*/ 3219 w 3646"/>
              <a:gd name="T83" fmla="*/ 2006 h 3615"/>
              <a:gd name="T84" fmla="*/ 3219 w 3646"/>
              <a:gd name="T85" fmla="*/ 1611 h 3615"/>
              <a:gd name="T86" fmla="*/ 3112 w 3646"/>
              <a:gd name="T87" fmla="*/ 1242 h 3615"/>
              <a:gd name="T88" fmla="*/ 2914 w 3646"/>
              <a:gd name="T89" fmla="*/ 923 h 3615"/>
              <a:gd name="T90" fmla="*/ 2640 w 3646"/>
              <a:gd name="T91" fmla="*/ 669 h 3615"/>
              <a:gd name="T92" fmla="*/ 2304 w 3646"/>
              <a:gd name="T93" fmla="*/ 493 h 3615"/>
              <a:gd name="T94" fmla="*/ 1923 w 3646"/>
              <a:gd name="T95" fmla="*/ 413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6" h="3615">
                <a:moveTo>
                  <a:pt x="1824" y="0"/>
                </a:moveTo>
                <a:lnTo>
                  <a:pt x="1824" y="0"/>
                </a:lnTo>
                <a:lnTo>
                  <a:pt x="1939" y="4"/>
                </a:lnTo>
                <a:lnTo>
                  <a:pt x="2051" y="14"/>
                </a:lnTo>
                <a:lnTo>
                  <a:pt x="2163" y="32"/>
                </a:lnTo>
                <a:lnTo>
                  <a:pt x="2272" y="56"/>
                </a:lnTo>
                <a:lnTo>
                  <a:pt x="2378" y="86"/>
                </a:lnTo>
                <a:lnTo>
                  <a:pt x="2481" y="122"/>
                </a:lnTo>
                <a:lnTo>
                  <a:pt x="2582" y="164"/>
                </a:lnTo>
                <a:lnTo>
                  <a:pt x="2680" y="213"/>
                </a:lnTo>
                <a:lnTo>
                  <a:pt x="2774" y="266"/>
                </a:lnTo>
                <a:lnTo>
                  <a:pt x="2864" y="325"/>
                </a:lnTo>
                <a:lnTo>
                  <a:pt x="2951" y="389"/>
                </a:lnTo>
                <a:lnTo>
                  <a:pt x="3034" y="457"/>
                </a:lnTo>
                <a:lnTo>
                  <a:pt x="3111" y="530"/>
                </a:lnTo>
                <a:lnTo>
                  <a:pt x="3185" y="608"/>
                </a:lnTo>
                <a:lnTo>
                  <a:pt x="3254" y="690"/>
                </a:lnTo>
                <a:lnTo>
                  <a:pt x="3319" y="776"/>
                </a:lnTo>
                <a:lnTo>
                  <a:pt x="3379" y="865"/>
                </a:lnTo>
                <a:lnTo>
                  <a:pt x="3433" y="958"/>
                </a:lnTo>
                <a:lnTo>
                  <a:pt x="3481" y="1055"/>
                </a:lnTo>
                <a:lnTo>
                  <a:pt x="3523" y="1155"/>
                </a:lnTo>
                <a:lnTo>
                  <a:pt x="3560" y="1258"/>
                </a:lnTo>
                <a:lnTo>
                  <a:pt x="3591" y="1363"/>
                </a:lnTo>
                <a:lnTo>
                  <a:pt x="3614" y="1471"/>
                </a:lnTo>
                <a:lnTo>
                  <a:pt x="3632" y="1581"/>
                </a:lnTo>
                <a:lnTo>
                  <a:pt x="3642" y="1693"/>
                </a:lnTo>
                <a:lnTo>
                  <a:pt x="3646" y="1807"/>
                </a:lnTo>
                <a:lnTo>
                  <a:pt x="3642" y="1922"/>
                </a:lnTo>
                <a:lnTo>
                  <a:pt x="3632" y="2034"/>
                </a:lnTo>
                <a:lnTo>
                  <a:pt x="3614" y="2144"/>
                </a:lnTo>
                <a:lnTo>
                  <a:pt x="3591" y="2252"/>
                </a:lnTo>
                <a:lnTo>
                  <a:pt x="3560" y="2357"/>
                </a:lnTo>
                <a:lnTo>
                  <a:pt x="3523" y="2461"/>
                </a:lnTo>
                <a:lnTo>
                  <a:pt x="3481" y="2559"/>
                </a:lnTo>
                <a:lnTo>
                  <a:pt x="3433" y="2657"/>
                </a:lnTo>
                <a:lnTo>
                  <a:pt x="3379" y="2750"/>
                </a:lnTo>
                <a:lnTo>
                  <a:pt x="3319" y="2840"/>
                </a:lnTo>
                <a:lnTo>
                  <a:pt x="3254" y="2926"/>
                </a:lnTo>
                <a:lnTo>
                  <a:pt x="3185" y="3007"/>
                </a:lnTo>
                <a:lnTo>
                  <a:pt x="3111" y="3085"/>
                </a:lnTo>
                <a:lnTo>
                  <a:pt x="3034" y="3158"/>
                </a:lnTo>
                <a:lnTo>
                  <a:pt x="2951" y="3227"/>
                </a:lnTo>
                <a:lnTo>
                  <a:pt x="2864" y="3291"/>
                </a:lnTo>
                <a:lnTo>
                  <a:pt x="2774" y="3349"/>
                </a:lnTo>
                <a:lnTo>
                  <a:pt x="2680" y="3402"/>
                </a:lnTo>
                <a:lnTo>
                  <a:pt x="2582" y="3451"/>
                </a:lnTo>
                <a:lnTo>
                  <a:pt x="2481" y="3493"/>
                </a:lnTo>
                <a:lnTo>
                  <a:pt x="2378" y="3529"/>
                </a:lnTo>
                <a:lnTo>
                  <a:pt x="2272" y="3559"/>
                </a:lnTo>
                <a:lnTo>
                  <a:pt x="2163" y="3584"/>
                </a:lnTo>
                <a:lnTo>
                  <a:pt x="2051" y="3601"/>
                </a:lnTo>
                <a:lnTo>
                  <a:pt x="1939" y="3612"/>
                </a:lnTo>
                <a:lnTo>
                  <a:pt x="1824" y="3615"/>
                </a:lnTo>
                <a:lnTo>
                  <a:pt x="1707" y="3612"/>
                </a:lnTo>
                <a:lnTo>
                  <a:pt x="1595" y="3601"/>
                </a:lnTo>
                <a:lnTo>
                  <a:pt x="1484" y="3584"/>
                </a:lnTo>
                <a:lnTo>
                  <a:pt x="1374" y="3559"/>
                </a:lnTo>
                <a:lnTo>
                  <a:pt x="1269" y="3529"/>
                </a:lnTo>
                <a:lnTo>
                  <a:pt x="1165" y="3493"/>
                </a:lnTo>
                <a:lnTo>
                  <a:pt x="1064" y="3451"/>
                </a:lnTo>
                <a:lnTo>
                  <a:pt x="966" y="3402"/>
                </a:lnTo>
                <a:lnTo>
                  <a:pt x="873" y="3349"/>
                </a:lnTo>
                <a:lnTo>
                  <a:pt x="782" y="3291"/>
                </a:lnTo>
                <a:lnTo>
                  <a:pt x="695" y="3227"/>
                </a:lnTo>
                <a:lnTo>
                  <a:pt x="613" y="3158"/>
                </a:lnTo>
                <a:lnTo>
                  <a:pt x="535" y="3085"/>
                </a:lnTo>
                <a:lnTo>
                  <a:pt x="461" y="3007"/>
                </a:lnTo>
                <a:lnTo>
                  <a:pt x="392" y="2926"/>
                </a:lnTo>
                <a:lnTo>
                  <a:pt x="327" y="2840"/>
                </a:lnTo>
                <a:lnTo>
                  <a:pt x="267" y="2750"/>
                </a:lnTo>
                <a:lnTo>
                  <a:pt x="213" y="2657"/>
                </a:lnTo>
                <a:lnTo>
                  <a:pt x="165" y="2559"/>
                </a:lnTo>
                <a:lnTo>
                  <a:pt x="123" y="2461"/>
                </a:lnTo>
                <a:lnTo>
                  <a:pt x="87" y="2357"/>
                </a:lnTo>
                <a:lnTo>
                  <a:pt x="56" y="2252"/>
                </a:lnTo>
                <a:lnTo>
                  <a:pt x="32" y="2144"/>
                </a:lnTo>
                <a:lnTo>
                  <a:pt x="14" y="2034"/>
                </a:lnTo>
                <a:lnTo>
                  <a:pt x="4" y="1922"/>
                </a:lnTo>
                <a:lnTo>
                  <a:pt x="0" y="1807"/>
                </a:lnTo>
                <a:lnTo>
                  <a:pt x="0" y="1604"/>
                </a:lnTo>
                <a:lnTo>
                  <a:pt x="969" y="1604"/>
                </a:lnTo>
                <a:lnTo>
                  <a:pt x="989" y="1533"/>
                </a:lnTo>
                <a:lnTo>
                  <a:pt x="1016" y="1464"/>
                </a:lnTo>
                <a:lnTo>
                  <a:pt x="1046" y="1399"/>
                </a:lnTo>
                <a:lnTo>
                  <a:pt x="1084" y="1337"/>
                </a:lnTo>
                <a:lnTo>
                  <a:pt x="1125" y="1278"/>
                </a:lnTo>
                <a:lnTo>
                  <a:pt x="1170" y="1223"/>
                </a:lnTo>
                <a:lnTo>
                  <a:pt x="1221" y="1172"/>
                </a:lnTo>
                <a:lnTo>
                  <a:pt x="1276" y="1126"/>
                </a:lnTo>
                <a:lnTo>
                  <a:pt x="1333" y="1083"/>
                </a:lnTo>
                <a:lnTo>
                  <a:pt x="1396" y="1045"/>
                </a:lnTo>
                <a:lnTo>
                  <a:pt x="1460" y="1013"/>
                </a:lnTo>
                <a:lnTo>
                  <a:pt x="1528" y="986"/>
                </a:lnTo>
                <a:lnTo>
                  <a:pt x="1598" y="964"/>
                </a:lnTo>
                <a:lnTo>
                  <a:pt x="1671" y="948"/>
                </a:lnTo>
                <a:lnTo>
                  <a:pt x="1746" y="939"/>
                </a:lnTo>
                <a:lnTo>
                  <a:pt x="1824" y="935"/>
                </a:lnTo>
                <a:lnTo>
                  <a:pt x="2029" y="935"/>
                </a:lnTo>
                <a:lnTo>
                  <a:pt x="2029" y="1252"/>
                </a:lnTo>
                <a:lnTo>
                  <a:pt x="2615" y="1252"/>
                </a:lnTo>
                <a:lnTo>
                  <a:pt x="2615" y="1662"/>
                </a:lnTo>
                <a:lnTo>
                  <a:pt x="2029" y="1662"/>
                </a:lnTo>
                <a:lnTo>
                  <a:pt x="2029" y="1954"/>
                </a:lnTo>
                <a:lnTo>
                  <a:pt x="2615" y="1954"/>
                </a:lnTo>
                <a:lnTo>
                  <a:pt x="2615" y="2363"/>
                </a:lnTo>
                <a:lnTo>
                  <a:pt x="2029" y="2363"/>
                </a:lnTo>
                <a:lnTo>
                  <a:pt x="2029" y="2680"/>
                </a:lnTo>
                <a:lnTo>
                  <a:pt x="1824" y="2680"/>
                </a:lnTo>
                <a:lnTo>
                  <a:pt x="1746" y="2677"/>
                </a:lnTo>
                <a:lnTo>
                  <a:pt x="1671" y="2667"/>
                </a:lnTo>
                <a:lnTo>
                  <a:pt x="1598" y="2651"/>
                </a:lnTo>
                <a:lnTo>
                  <a:pt x="1528" y="2630"/>
                </a:lnTo>
                <a:lnTo>
                  <a:pt x="1460" y="2602"/>
                </a:lnTo>
                <a:lnTo>
                  <a:pt x="1396" y="2570"/>
                </a:lnTo>
                <a:lnTo>
                  <a:pt x="1333" y="2533"/>
                </a:lnTo>
                <a:lnTo>
                  <a:pt x="1276" y="2490"/>
                </a:lnTo>
                <a:lnTo>
                  <a:pt x="1221" y="2443"/>
                </a:lnTo>
                <a:lnTo>
                  <a:pt x="1170" y="2392"/>
                </a:lnTo>
                <a:lnTo>
                  <a:pt x="1125" y="2337"/>
                </a:lnTo>
                <a:lnTo>
                  <a:pt x="1084" y="2278"/>
                </a:lnTo>
                <a:lnTo>
                  <a:pt x="1046" y="2216"/>
                </a:lnTo>
                <a:lnTo>
                  <a:pt x="1016" y="2151"/>
                </a:lnTo>
                <a:lnTo>
                  <a:pt x="989" y="2084"/>
                </a:lnTo>
                <a:lnTo>
                  <a:pt x="969" y="2013"/>
                </a:lnTo>
                <a:lnTo>
                  <a:pt x="428" y="2013"/>
                </a:lnTo>
                <a:lnTo>
                  <a:pt x="446" y="2108"/>
                </a:lnTo>
                <a:lnTo>
                  <a:pt x="469" y="2201"/>
                </a:lnTo>
                <a:lnTo>
                  <a:pt x="500" y="2291"/>
                </a:lnTo>
                <a:lnTo>
                  <a:pt x="536" y="2379"/>
                </a:lnTo>
                <a:lnTo>
                  <a:pt x="577" y="2463"/>
                </a:lnTo>
                <a:lnTo>
                  <a:pt x="625" y="2544"/>
                </a:lnTo>
                <a:lnTo>
                  <a:pt x="677" y="2622"/>
                </a:lnTo>
                <a:lnTo>
                  <a:pt x="734" y="2695"/>
                </a:lnTo>
                <a:lnTo>
                  <a:pt x="796" y="2765"/>
                </a:lnTo>
                <a:lnTo>
                  <a:pt x="863" y="2831"/>
                </a:lnTo>
                <a:lnTo>
                  <a:pt x="933" y="2892"/>
                </a:lnTo>
                <a:lnTo>
                  <a:pt x="1009" y="2949"/>
                </a:lnTo>
                <a:lnTo>
                  <a:pt x="1087" y="3000"/>
                </a:lnTo>
                <a:lnTo>
                  <a:pt x="1169" y="3047"/>
                </a:lnTo>
                <a:lnTo>
                  <a:pt x="1255" y="3087"/>
                </a:lnTo>
                <a:lnTo>
                  <a:pt x="1343" y="3123"/>
                </a:lnTo>
                <a:lnTo>
                  <a:pt x="1434" y="3152"/>
                </a:lnTo>
                <a:lnTo>
                  <a:pt x="1528" y="3176"/>
                </a:lnTo>
                <a:lnTo>
                  <a:pt x="1624" y="3193"/>
                </a:lnTo>
                <a:lnTo>
                  <a:pt x="1723" y="3202"/>
                </a:lnTo>
                <a:lnTo>
                  <a:pt x="1824" y="3206"/>
                </a:lnTo>
                <a:lnTo>
                  <a:pt x="1923" y="3202"/>
                </a:lnTo>
                <a:lnTo>
                  <a:pt x="2023" y="3192"/>
                </a:lnTo>
                <a:lnTo>
                  <a:pt x="2119" y="3176"/>
                </a:lnTo>
                <a:lnTo>
                  <a:pt x="2213" y="3152"/>
                </a:lnTo>
                <a:lnTo>
                  <a:pt x="2304" y="3122"/>
                </a:lnTo>
                <a:lnTo>
                  <a:pt x="2394" y="3087"/>
                </a:lnTo>
                <a:lnTo>
                  <a:pt x="2479" y="3045"/>
                </a:lnTo>
                <a:lnTo>
                  <a:pt x="2561" y="2999"/>
                </a:lnTo>
                <a:lnTo>
                  <a:pt x="2640" y="2947"/>
                </a:lnTo>
                <a:lnTo>
                  <a:pt x="2715" y="2891"/>
                </a:lnTo>
                <a:lnTo>
                  <a:pt x="2786" y="2829"/>
                </a:lnTo>
                <a:lnTo>
                  <a:pt x="2852" y="2763"/>
                </a:lnTo>
                <a:lnTo>
                  <a:pt x="2914" y="2692"/>
                </a:lnTo>
                <a:lnTo>
                  <a:pt x="2972" y="2617"/>
                </a:lnTo>
                <a:lnTo>
                  <a:pt x="3024" y="2540"/>
                </a:lnTo>
                <a:lnTo>
                  <a:pt x="3071" y="2458"/>
                </a:lnTo>
                <a:lnTo>
                  <a:pt x="3112" y="2373"/>
                </a:lnTo>
                <a:lnTo>
                  <a:pt x="3149" y="2285"/>
                </a:lnTo>
                <a:lnTo>
                  <a:pt x="3178" y="2194"/>
                </a:lnTo>
                <a:lnTo>
                  <a:pt x="3203" y="2101"/>
                </a:lnTo>
                <a:lnTo>
                  <a:pt x="3219" y="2006"/>
                </a:lnTo>
                <a:lnTo>
                  <a:pt x="3230" y="1907"/>
                </a:lnTo>
                <a:lnTo>
                  <a:pt x="3233" y="1808"/>
                </a:lnTo>
                <a:lnTo>
                  <a:pt x="3230" y="1708"/>
                </a:lnTo>
                <a:lnTo>
                  <a:pt x="3219" y="1611"/>
                </a:lnTo>
                <a:lnTo>
                  <a:pt x="3203" y="1514"/>
                </a:lnTo>
                <a:lnTo>
                  <a:pt x="3178" y="1421"/>
                </a:lnTo>
                <a:lnTo>
                  <a:pt x="3149" y="1330"/>
                </a:lnTo>
                <a:lnTo>
                  <a:pt x="3112" y="1242"/>
                </a:lnTo>
                <a:lnTo>
                  <a:pt x="3071" y="1157"/>
                </a:lnTo>
                <a:lnTo>
                  <a:pt x="3024" y="1076"/>
                </a:lnTo>
                <a:lnTo>
                  <a:pt x="2972" y="998"/>
                </a:lnTo>
                <a:lnTo>
                  <a:pt x="2914" y="923"/>
                </a:lnTo>
                <a:lnTo>
                  <a:pt x="2852" y="854"/>
                </a:lnTo>
                <a:lnTo>
                  <a:pt x="2786" y="787"/>
                </a:lnTo>
                <a:lnTo>
                  <a:pt x="2715" y="726"/>
                </a:lnTo>
                <a:lnTo>
                  <a:pt x="2640" y="669"/>
                </a:lnTo>
                <a:lnTo>
                  <a:pt x="2561" y="616"/>
                </a:lnTo>
                <a:lnTo>
                  <a:pt x="2479" y="570"/>
                </a:lnTo>
                <a:lnTo>
                  <a:pt x="2394" y="529"/>
                </a:lnTo>
                <a:lnTo>
                  <a:pt x="2304" y="493"/>
                </a:lnTo>
                <a:lnTo>
                  <a:pt x="2213" y="464"/>
                </a:lnTo>
                <a:lnTo>
                  <a:pt x="2119" y="441"/>
                </a:lnTo>
                <a:lnTo>
                  <a:pt x="2023" y="423"/>
                </a:lnTo>
                <a:lnTo>
                  <a:pt x="1923" y="413"/>
                </a:lnTo>
                <a:lnTo>
                  <a:pt x="1824" y="409"/>
                </a:lnTo>
                <a:lnTo>
                  <a:pt x="18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5" name="Group 15"/>
          <p:cNvGrpSpPr>
            <a:grpSpLocks noChangeAspect="1"/>
          </p:cNvGrpSpPr>
          <p:nvPr/>
        </p:nvGrpSpPr>
        <p:grpSpPr bwMode="auto">
          <a:xfrm>
            <a:off x="7874105" y="3472633"/>
            <a:ext cx="572206" cy="636208"/>
            <a:chOff x="1986" y="3567"/>
            <a:chExt cx="1502" cy="1670"/>
          </a:xfrm>
          <a:solidFill>
            <a:schemeClr val="bg1"/>
          </a:solidFill>
        </p:grpSpPr>
        <p:sp>
          <p:nvSpPr>
            <p:cNvPr id="28" name="Freeform 17"/>
            <p:cNvSpPr>
              <a:spLocks/>
            </p:cNvSpPr>
            <p:nvPr/>
          </p:nvSpPr>
          <p:spPr bwMode="auto">
            <a:xfrm>
              <a:off x="2244" y="4272"/>
              <a:ext cx="196" cy="194"/>
            </a:xfrm>
            <a:custGeom>
              <a:avLst/>
              <a:gdLst>
                <a:gd name="T0" fmla="*/ 335 w 392"/>
                <a:gd name="T1" fmla="*/ 0 h 388"/>
                <a:gd name="T2" fmla="*/ 349 w 392"/>
                <a:gd name="T3" fmla="*/ 3 h 388"/>
                <a:gd name="T4" fmla="*/ 363 w 392"/>
                <a:gd name="T5" fmla="*/ 8 h 388"/>
                <a:gd name="T6" fmla="*/ 375 w 392"/>
                <a:gd name="T7" fmla="*/ 18 h 388"/>
                <a:gd name="T8" fmla="*/ 384 w 392"/>
                <a:gd name="T9" fmla="*/ 29 h 388"/>
                <a:gd name="T10" fmla="*/ 390 w 392"/>
                <a:gd name="T11" fmla="*/ 43 h 388"/>
                <a:gd name="T12" fmla="*/ 392 w 392"/>
                <a:gd name="T13" fmla="*/ 59 h 388"/>
                <a:gd name="T14" fmla="*/ 390 w 392"/>
                <a:gd name="T15" fmla="*/ 73 h 388"/>
                <a:gd name="T16" fmla="*/ 384 w 392"/>
                <a:gd name="T17" fmla="*/ 87 h 388"/>
                <a:gd name="T18" fmla="*/ 375 w 392"/>
                <a:gd name="T19" fmla="*/ 98 h 388"/>
                <a:gd name="T20" fmla="*/ 363 w 392"/>
                <a:gd name="T21" fmla="*/ 108 h 388"/>
                <a:gd name="T22" fmla="*/ 348 w 392"/>
                <a:gd name="T23" fmla="*/ 114 h 388"/>
                <a:gd name="T24" fmla="*/ 310 w 392"/>
                <a:gd name="T25" fmla="*/ 126 h 388"/>
                <a:gd name="T26" fmla="*/ 277 w 392"/>
                <a:gd name="T27" fmla="*/ 141 h 388"/>
                <a:gd name="T28" fmla="*/ 247 w 392"/>
                <a:gd name="T29" fmla="*/ 157 h 388"/>
                <a:gd name="T30" fmla="*/ 220 w 392"/>
                <a:gd name="T31" fmla="*/ 175 h 388"/>
                <a:gd name="T32" fmla="*/ 198 w 392"/>
                <a:gd name="T33" fmla="*/ 194 h 388"/>
                <a:gd name="T34" fmla="*/ 179 w 392"/>
                <a:gd name="T35" fmla="*/ 215 h 388"/>
                <a:gd name="T36" fmla="*/ 163 w 392"/>
                <a:gd name="T37" fmla="*/ 234 h 388"/>
                <a:gd name="T38" fmla="*/ 150 w 392"/>
                <a:gd name="T39" fmla="*/ 254 h 388"/>
                <a:gd name="T40" fmla="*/ 139 w 392"/>
                <a:gd name="T41" fmla="*/ 272 h 388"/>
                <a:gd name="T42" fmla="*/ 131 w 392"/>
                <a:gd name="T43" fmla="*/ 290 h 388"/>
                <a:gd name="T44" fmla="*/ 125 w 392"/>
                <a:gd name="T45" fmla="*/ 305 h 388"/>
                <a:gd name="T46" fmla="*/ 119 w 392"/>
                <a:gd name="T47" fmla="*/ 319 h 388"/>
                <a:gd name="T48" fmla="*/ 117 w 392"/>
                <a:gd name="T49" fmla="*/ 330 h 388"/>
                <a:gd name="T50" fmla="*/ 115 w 392"/>
                <a:gd name="T51" fmla="*/ 336 h 388"/>
                <a:gd name="T52" fmla="*/ 114 w 392"/>
                <a:gd name="T53" fmla="*/ 340 h 388"/>
                <a:gd name="T54" fmla="*/ 109 w 392"/>
                <a:gd name="T55" fmla="*/ 356 h 388"/>
                <a:gd name="T56" fmla="*/ 100 w 392"/>
                <a:gd name="T57" fmla="*/ 369 h 388"/>
                <a:gd name="T58" fmla="*/ 87 w 392"/>
                <a:gd name="T59" fmla="*/ 380 h 388"/>
                <a:gd name="T60" fmla="*/ 73 w 392"/>
                <a:gd name="T61" fmla="*/ 386 h 388"/>
                <a:gd name="T62" fmla="*/ 57 w 392"/>
                <a:gd name="T63" fmla="*/ 388 h 388"/>
                <a:gd name="T64" fmla="*/ 52 w 392"/>
                <a:gd name="T65" fmla="*/ 388 h 388"/>
                <a:gd name="T66" fmla="*/ 48 w 392"/>
                <a:gd name="T67" fmla="*/ 387 h 388"/>
                <a:gd name="T68" fmla="*/ 30 w 392"/>
                <a:gd name="T69" fmla="*/ 381 h 388"/>
                <a:gd name="T70" fmla="*/ 16 w 392"/>
                <a:gd name="T71" fmla="*/ 371 h 388"/>
                <a:gd name="T72" fmla="*/ 5 w 392"/>
                <a:gd name="T73" fmla="*/ 356 h 388"/>
                <a:gd name="T74" fmla="*/ 0 w 392"/>
                <a:gd name="T75" fmla="*/ 339 h 388"/>
                <a:gd name="T76" fmla="*/ 0 w 392"/>
                <a:gd name="T77" fmla="*/ 321 h 388"/>
                <a:gd name="T78" fmla="*/ 1 w 392"/>
                <a:gd name="T79" fmla="*/ 317 h 388"/>
                <a:gd name="T80" fmla="*/ 2 w 392"/>
                <a:gd name="T81" fmla="*/ 308 h 388"/>
                <a:gd name="T82" fmla="*/ 5 w 392"/>
                <a:gd name="T83" fmla="*/ 297 h 388"/>
                <a:gd name="T84" fmla="*/ 9 w 392"/>
                <a:gd name="T85" fmla="*/ 282 h 388"/>
                <a:gd name="T86" fmla="*/ 16 w 392"/>
                <a:gd name="T87" fmla="*/ 264 h 388"/>
                <a:gd name="T88" fmla="*/ 24 w 392"/>
                <a:gd name="T89" fmla="*/ 243 h 388"/>
                <a:gd name="T90" fmla="*/ 35 w 392"/>
                <a:gd name="T91" fmla="*/ 221 h 388"/>
                <a:gd name="T92" fmla="*/ 49 w 392"/>
                <a:gd name="T93" fmla="*/ 198 h 388"/>
                <a:gd name="T94" fmla="*/ 65 w 392"/>
                <a:gd name="T95" fmla="*/ 173 h 388"/>
                <a:gd name="T96" fmla="*/ 83 w 392"/>
                <a:gd name="T97" fmla="*/ 148 h 388"/>
                <a:gd name="T98" fmla="*/ 105 w 392"/>
                <a:gd name="T99" fmla="*/ 123 h 388"/>
                <a:gd name="T100" fmla="*/ 131 w 392"/>
                <a:gd name="T101" fmla="*/ 98 h 388"/>
                <a:gd name="T102" fmla="*/ 160 w 392"/>
                <a:gd name="T103" fmla="*/ 75 h 388"/>
                <a:gd name="T104" fmla="*/ 193 w 392"/>
                <a:gd name="T105" fmla="*/ 54 h 388"/>
                <a:gd name="T106" fmla="*/ 230 w 392"/>
                <a:gd name="T107" fmla="*/ 34 h 388"/>
                <a:gd name="T108" fmla="*/ 273 w 392"/>
                <a:gd name="T109" fmla="*/ 16 h 388"/>
                <a:gd name="T110" fmla="*/ 319 w 392"/>
                <a:gd name="T111" fmla="*/ 2 h 388"/>
                <a:gd name="T112" fmla="*/ 335 w 392"/>
                <a:gd name="T113"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 h="388">
                  <a:moveTo>
                    <a:pt x="335" y="0"/>
                  </a:moveTo>
                  <a:lnTo>
                    <a:pt x="349" y="3"/>
                  </a:lnTo>
                  <a:lnTo>
                    <a:pt x="363" y="8"/>
                  </a:lnTo>
                  <a:lnTo>
                    <a:pt x="375" y="18"/>
                  </a:lnTo>
                  <a:lnTo>
                    <a:pt x="384" y="29"/>
                  </a:lnTo>
                  <a:lnTo>
                    <a:pt x="390" y="43"/>
                  </a:lnTo>
                  <a:lnTo>
                    <a:pt x="392" y="59"/>
                  </a:lnTo>
                  <a:lnTo>
                    <a:pt x="390" y="73"/>
                  </a:lnTo>
                  <a:lnTo>
                    <a:pt x="384" y="87"/>
                  </a:lnTo>
                  <a:lnTo>
                    <a:pt x="375" y="98"/>
                  </a:lnTo>
                  <a:lnTo>
                    <a:pt x="363" y="108"/>
                  </a:lnTo>
                  <a:lnTo>
                    <a:pt x="348" y="114"/>
                  </a:lnTo>
                  <a:lnTo>
                    <a:pt x="310" y="126"/>
                  </a:lnTo>
                  <a:lnTo>
                    <a:pt x="277" y="141"/>
                  </a:lnTo>
                  <a:lnTo>
                    <a:pt x="247" y="157"/>
                  </a:lnTo>
                  <a:lnTo>
                    <a:pt x="220" y="175"/>
                  </a:lnTo>
                  <a:lnTo>
                    <a:pt x="198" y="194"/>
                  </a:lnTo>
                  <a:lnTo>
                    <a:pt x="179" y="215"/>
                  </a:lnTo>
                  <a:lnTo>
                    <a:pt x="163" y="234"/>
                  </a:lnTo>
                  <a:lnTo>
                    <a:pt x="150" y="254"/>
                  </a:lnTo>
                  <a:lnTo>
                    <a:pt x="139" y="272"/>
                  </a:lnTo>
                  <a:lnTo>
                    <a:pt x="131" y="290"/>
                  </a:lnTo>
                  <a:lnTo>
                    <a:pt x="125" y="305"/>
                  </a:lnTo>
                  <a:lnTo>
                    <a:pt x="119" y="319"/>
                  </a:lnTo>
                  <a:lnTo>
                    <a:pt x="117" y="330"/>
                  </a:lnTo>
                  <a:lnTo>
                    <a:pt x="115" y="336"/>
                  </a:lnTo>
                  <a:lnTo>
                    <a:pt x="114" y="340"/>
                  </a:lnTo>
                  <a:lnTo>
                    <a:pt x="109" y="356"/>
                  </a:lnTo>
                  <a:lnTo>
                    <a:pt x="100" y="369"/>
                  </a:lnTo>
                  <a:lnTo>
                    <a:pt x="87" y="380"/>
                  </a:lnTo>
                  <a:lnTo>
                    <a:pt x="73" y="386"/>
                  </a:lnTo>
                  <a:lnTo>
                    <a:pt x="57" y="388"/>
                  </a:lnTo>
                  <a:lnTo>
                    <a:pt x="52" y="388"/>
                  </a:lnTo>
                  <a:lnTo>
                    <a:pt x="48" y="387"/>
                  </a:lnTo>
                  <a:lnTo>
                    <a:pt x="30" y="381"/>
                  </a:lnTo>
                  <a:lnTo>
                    <a:pt x="16" y="371"/>
                  </a:lnTo>
                  <a:lnTo>
                    <a:pt x="5" y="356"/>
                  </a:lnTo>
                  <a:lnTo>
                    <a:pt x="0" y="339"/>
                  </a:lnTo>
                  <a:lnTo>
                    <a:pt x="0" y="321"/>
                  </a:lnTo>
                  <a:lnTo>
                    <a:pt x="1" y="317"/>
                  </a:lnTo>
                  <a:lnTo>
                    <a:pt x="2" y="308"/>
                  </a:lnTo>
                  <a:lnTo>
                    <a:pt x="5" y="297"/>
                  </a:lnTo>
                  <a:lnTo>
                    <a:pt x="9" y="282"/>
                  </a:lnTo>
                  <a:lnTo>
                    <a:pt x="16" y="264"/>
                  </a:lnTo>
                  <a:lnTo>
                    <a:pt x="24" y="243"/>
                  </a:lnTo>
                  <a:lnTo>
                    <a:pt x="35" y="221"/>
                  </a:lnTo>
                  <a:lnTo>
                    <a:pt x="49" y="198"/>
                  </a:lnTo>
                  <a:lnTo>
                    <a:pt x="65" y="173"/>
                  </a:lnTo>
                  <a:lnTo>
                    <a:pt x="83" y="148"/>
                  </a:lnTo>
                  <a:lnTo>
                    <a:pt x="105" y="123"/>
                  </a:lnTo>
                  <a:lnTo>
                    <a:pt x="131" y="98"/>
                  </a:lnTo>
                  <a:lnTo>
                    <a:pt x="160" y="75"/>
                  </a:lnTo>
                  <a:lnTo>
                    <a:pt x="193" y="54"/>
                  </a:lnTo>
                  <a:lnTo>
                    <a:pt x="230" y="34"/>
                  </a:lnTo>
                  <a:lnTo>
                    <a:pt x="273" y="16"/>
                  </a:lnTo>
                  <a:lnTo>
                    <a:pt x="319" y="2"/>
                  </a:lnTo>
                  <a:lnTo>
                    <a:pt x="3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2111" y="4158"/>
              <a:ext cx="297" cy="294"/>
            </a:xfrm>
            <a:custGeom>
              <a:avLst/>
              <a:gdLst>
                <a:gd name="T0" fmla="*/ 553 w 594"/>
                <a:gd name="T1" fmla="*/ 3 h 589"/>
                <a:gd name="T2" fmla="*/ 577 w 594"/>
                <a:gd name="T3" fmla="*/ 18 h 589"/>
                <a:gd name="T4" fmla="*/ 592 w 594"/>
                <a:gd name="T5" fmla="*/ 44 h 589"/>
                <a:gd name="T6" fmla="*/ 592 w 594"/>
                <a:gd name="T7" fmla="*/ 74 h 589"/>
                <a:gd name="T8" fmla="*/ 577 w 594"/>
                <a:gd name="T9" fmla="*/ 100 h 589"/>
                <a:gd name="T10" fmla="*/ 551 w 594"/>
                <a:gd name="T11" fmla="*/ 114 h 589"/>
                <a:gd name="T12" fmla="*/ 447 w 594"/>
                <a:gd name="T13" fmla="*/ 151 h 589"/>
                <a:gd name="T14" fmla="*/ 361 w 594"/>
                <a:gd name="T15" fmla="*/ 195 h 589"/>
                <a:gd name="T16" fmla="*/ 290 w 594"/>
                <a:gd name="T17" fmla="*/ 248 h 589"/>
                <a:gd name="T18" fmla="*/ 235 w 594"/>
                <a:gd name="T19" fmla="*/ 303 h 589"/>
                <a:gd name="T20" fmla="*/ 192 w 594"/>
                <a:gd name="T21" fmla="*/ 360 h 589"/>
                <a:gd name="T22" fmla="*/ 160 w 594"/>
                <a:gd name="T23" fmla="*/ 413 h 589"/>
                <a:gd name="T24" fmla="*/ 138 w 594"/>
                <a:gd name="T25" fmla="*/ 461 h 589"/>
                <a:gd name="T26" fmla="*/ 124 w 594"/>
                <a:gd name="T27" fmla="*/ 500 h 589"/>
                <a:gd name="T28" fmla="*/ 118 w 594"/>
                <a:gd name="T29" fmla="*/ 528 h 589"/>
                <a:gd name="T30" fmla="*/ 115 w 594"/>
                <a:gd name="T31" fmla="*/ 540 h 589"/>
                <a:gd name="T32" fmla="*/ 101 w 594"/>
                <a:gd name="T33" fmla="*/ 569 h 589"/>
                <a:gd name="T34" fmla="*/ 73 w 594"/>
                <a:gd name="T35" fmla="*/ 585 h 589"/>
                <a:gd name="T36" fmla="*/ 53 w 594"/>
                <a:gd name="T37" fmla="*/ 589 h 589"/>
                <a:gd name="T38" fmla="*/ 30 w 594"/>
                <a:gd name="T39" fmla="*/ 582 h 589"/>
                <a:gd name="T40" fmla="*/ 6 w 594"/>
                <a:gd name="T41" fmla="*/ 557 h 589"/>
                <a:gd name="T42" fmla="*/ 0 w 594"/>
                <a:gd name="T43" fmla="*/ 521 h 589"/>
                <a:gd name="T44" fmla="*/ 3 w 594"/>
                <a:gd name="T45" fmla="*/ 509 h 589"/>
                <a:gd name="T46" fmla="*/ 10 w 594"/>
                <a:gd name="T47" fmla="*/ 480 h 589"/>
                <a:gd name="T48" fmla="*/ 23 w 594"/>
                <a:gd name="T49" fmla="*/ 439 h 589"/>
                <a:gd name="T50" fmla="*/ 43 w 594"/>
                <a:gd name="T51" fmla="*/ 388 h 589"/>
                <a:gd name="T52" fmla="*/ 73 w 594"/>
                <a:gd name="T53" fmla="*/ 331 h 589"/>
                <a:gd name="T54" fmla="*/ 113 w 594"/>
                <a:gd name="T55" fmla="*/ 270 h 589"/>
                <a:gd name="T56" fmla="*/ 166 w 594"/>
                <a:gd name="T57" fmla="*/ 207 h 589"/>
                <a:gd name="T58" fmla="*/ 231 w 594"/>
                <a:gd name="T59" fmla="*/ 146 h 589"/>
                <a:gd name="T60" fmla="*/ 311 w 594"/>
                <a:gd name="T61" fmla="*/ 90 h 589"/>
                <a:gd name="T62" fmla="*/ 408 w 594"/>
                <a:gd name="T63" fmla="*/ 41 h 589"/>
                <a:gd name="T64" fmla="*/ 522 w 594"/>
                <a:gd name="T65" fmla="*/ 3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4" h="589">
                  <a:moveTo>
                    <a:pt x="538" y="0"/>
                  </a:moveTo>
                  <a:lnTo>
                    <a:pt x="553" y="3"/>
                  </a:lnTo>
                  <a:lnTo>
                    <a:pt x="565" y="9"/>
                  </a:lnTo>
                  <a:lnTo>
                    <a:pt x="577" y="18"/>
                  </a:lnTo>
                  <a:lnTo>
                    <a:pt x="587" y="29"/>
                  </a:lnTo>
                  <a:lnTo>
                    <a:pt x="592" y="44"/>
                  </a:lnTo>
                  <a:lnTo>
                    <a:pt x="594" y="59"/>
                  </a:lnTo>
                  <a:lnTo>
                    <a:pt x="592" y="74"/>
                  </a:lnTo>
                  <a:lnTo>
                    <a:pt x="587" y="88"/>
                  </a:lnTo>
                  <a:lnTo>
                    <a:pt x="577" y="100"/>
                  </a:lnTo>
                  <a:lnTo>
                    <a:pt x="565" y="109"/>
                  </a:lnTo>
                  <a:lnTo>
                    <a:pt x="551" y="114"/>
                  </a:lnTo>
                  <a:lnTo>
                    <a:pt x="497" y="132"/>
                  </a:lnTo>
                  <a:lnTo>
                    <a:pt x="447" y="151"/>
                  </a:lnTo>
                  <a:lnTo>
                    <a:pt x="402" y="172"/>
                  </a:lnTo>
                  <a:lnTo>
                    <a:pt x="361" y="195"/>
                  </a:lnTo>
                  <a:lnTo>
                    <a:pt x="323" y="221"/>
                  </a:lnTo>
                  <a:lnTo>
                    <a:pt x="290" y="248"/>
                  </a:lnTo>
                  <a:lnTo>
                    <a:pt x="261" y="275"/>
                  </a:lnTo>
                  <a:lnTo>
                    <a:pt x="235" y="303"/>
                  </a:lnTo>
                  <a:lnTo>
                    <a:pt x="211" y="332"/>
                  </a:lnTo>
                  <a:lnTo>
                    <a:pt x="192" y="360"/>
                  </a:lnTo>
                  <a:lnTo>
                    <a:pt x="175" y="387"/>
                  </a:lnTo>
                  <a:lnTo>
                    <a:pt x="160" y="413"/>
                  </a:lnTo>
                  <a:lnTo>
                    <a:pt x="149" y="438"/>
                  </a:lnTo>
                  <a:lnTo>
                    <a:pt x="138" y="461"/>
                  </a:lnTo>
                  <a:lnTo>
                    <a:pt x="130" y="482"/>
                  </a:lnTo>
                  <a:lnTo>
                    <a:pt x="124" y="500"/>
                  </a:lnTo>
                  <a:lnTo>
                    <a:pt x="120" y="515"/>
                  </a:lnTo>
                  <a:lnTo>
                    <a:pt x="118" y="528"/>
                  </a:lnTo>
                  <a:lnTo>
                    <a:pt x="116" y="535"/>
                  </a:lnTo>
                  <a:lnTo>
                    <a:pt x="115" y="540"/>
                  </a:lnTo>
                  <a:lnTo>
                    <a:pt x="109" y="556"/>
                  </a:lnTo>
                  <a:lnTo>
                    <a:pt x="101" y="569"/>
                  </a:lnTo>
                  <a:lnTo>
                    <a:pt x="88" y="579"/>
                  </a:lnTo>
                  <a:lnTo>
                    <a:pt x="73" y="585"/>
                  </a:lnTo>
                  <a:lnTo>
                    <a:pt x="57" y="589"/>
                  </a:lnTo>
                  <a:lnTo>
                    <a:pt x="53" y="589"/>
                  </a:lnTo>
                  <a:lnTo>
                    <a:pt x="48" y="588"/>
                  </a:lnTo>
                  <a:lnTo>
                    <a:pt x="30" y="582"/>
                  </a:lnTo>
                  <a:lnTo>
                    <a:pt x="16" y="572"/>
                  </a:lnTo>
                  <a:lnTo>
                    <a:pt x="6" y="557"/>
                  </a:lnTo>
                  <a:lnTo>
                    <a:pt x="0" y="541"/>
                  </a:lnTo>
                  <a:lnTo>
                    <a:pt x="0" y="521"/>
                  </a:lnTo>
                  <a:lnTo>
                    <a:pt x="0" y="517"/>
                  </a:lnTo>
                  <a:lnTo>
                    <a:pt x="3" y="509"/>
                  </a:lnTo>
                  <a:lnTo>
                    <a:pt x="6" y="496"/>
                  </a:lnTo>
                  <a:lnTo>
                    <a:pt x="10" y="480"/>
                  </a:lnTo>
                  <a:lnTo>
                    <a:pt x="15" y="461"/>
                  </a:lnTo>
                  <a:lnTo>
                    <a:pt x="23" y="439"/>
                  </a:lnTo>
                  <a:lnTo>
                    <a:pt x="32" y="415"/>
                  </a:lnTo>
                  <a:lnTo>
                    <a:pt x="43" y="388"/>
                  </a:lnTo>
                  <a:lnTo>
                    <a:pt x="57" y="361"/>
                  </a:lnTo>
                  <a:lnTo>
                    <a:pt x="73" y="331"/>
                  </a:lnTo>
                  <a:lnTo>
                    <a:pt x="92" y="301"/>
                  </a:lnTo>
                  <a:lnTo>
                    <a:pt x="113" y="270"/>
                  </a:lnTo>
                  <a:lnTo>
                    <a:pt x="138" y="238"/>
                  </a:lnTo>
                  <a:lnTo>
                    <a:pt x="166" y="207"/>
                  </a:lnTo>
                  <a:lnTo>
                    <a:pt x="197" y="176"/>
                  </a:lnTo>
                  <a:lnTo>
                    <a:pt x="231" y="146"/>
                  </a:lnTo>
                  <a:lnTo>
                    <a:pt x="269" y="118"/>
                  </a:lnTo>
                  <a:lnTo>
                    <a:pt x="311" y="90"/>
                  </a:lnTo>
                  <a:lnTo>
                    <a:pt x="358" y="64"/>
                  </a:lnTo>
                  <a:lnTo>
                    <a:pt x="408" y="41"/>
                  </a:lnTo>
                  <a:lnTo>
                    <a:pt x="462" y="21"/>
                  </a:lnTo>
                  <a:lnTo>
                    <a:pt x="522" y="3"/>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1986" y="4027"/>
              <a:ext cx="399" cy="394"/>
            </a:xfrm>
            <a:custGeom>
              <a:avLst/>
              <a:gdLst>
                <a:gd name="T0" fmla="*/ 756 w 798"/>
                <a:gd name="T1" fmla="*/ 1 h 788"/>
                <a:gd name="T2" fmla="*/ 781 w 798"/>
                <a:gd name="T3" fmla="*/ 16 h 788"/>
                <a:gd name="T4" fmla="*/ 796 w 798"/>
                <a:gd name="T5" fmla="*/ 43 h 788"/>
                <a:gd name="T6" fmla="*/ 794 w 798"/>
                <a:gd name="T7" fmla="*/ 79 h 788"/>
                <a:gd name="T8" fmla="*/ 773 w 798"/>
                <a:gd name="T9" fmla="*/ 106 h 788"/>
                <a:gd name="T10" fmla="*/ 689 w 798"/>
                <a:gd name="T11" fmla="*/ 134 h 788"/>
                <a:gd name="T12" fmla="*/ 568 w 798"/>
                <a:gd name="T13" fmla="*/ 183 h 788"/>
                <a:gd name="T14" fmla="*/ 465 w 798"/>
                <a:gd name="T15" fmla="*/ 241 h 788"/>
                <a:gd name="T16" fmla="*/ 378 w 798"/>
                <a:gd name="T17" fmla="*/ 306 h 788"/>
                <a:gd name="T18" fmla="*/ 307 w 798"/>
                <a:gd name="T19" fmla="*/ 374 h 788"/>
                <a:gd name="T20" fmla="*/ 249 w 798"/>
                <a:gd name="T21" fmla="*/ 445 h 788"/>
                <a:gd name="T22" fmla="*/ 205 w 798"/>
                <a:gd name="T23" fmla="*/ 514 h 788"/>
                <a:gd name="T24" fmla="*/ 171 w 798"/>
                <a:gd name="T25" fmla="*/ 578 h 788"/>
                <a:gd name="T26" fmla="*/ 146 w 798"/>
                <a:gd name="T27" fmla="*/ 635 h 788"/>
                <a:gd name="T28" fmla="*/ 129 w 798"/>
                <a:gd name="T29" fmla="*/ 682 h 788"/>
                <a:gd name="T30" fmla="*/ 119 w 798"/>
                <a:gd name="T31" fmla="*/ 717 h 788"/>
                <a:gd name="T32" fmla="*/ 115 w 798"/>
                <a:gd name="T33" fmla="*/ 737 h 788"/>
                <a:gd name="T34" fmla="*/ 110 w 798"/>
                <a:gd name="T35" fmla="*/ 756 h 788"/>
                <a:gd name="T36" fmla="*/ 88 w 798"/>
                <a:gd name="T37" fmla="*/ 779 h 788"/>
                <a:gd name="T38" fmla="*/ 58 w 798"/>
                <a:gd name="T39" fmla="*/ 788 h 788"/>
                <a:gd name="T40" fmla="*/ 48 w 798"/>
                <a:gd name="T41" fmla="*/ 788 h 788"/>
                <a:gd name="T42" fmla="*/ 16 w 798"/>
                <a:gd name="T43" fmla="*/ 772 h 788"/>
                <a:gd name="T44" fmla="*/ 0 w 798"/>
                <a:gd name="T45" fmla="*/ 740 h 788"/>
                <a:gd name="T46" fmla="*/ 1 w 798"/>
                <a:gd name="T47" fmla="*/ 716 h 788"/>
                <a:gd name="T48" fmla="*/ 5 w 798"/>
                <a:gd name="T49" fmla="*/ 695 h 788"/>
                <a:gd name="T50" fmla="*/ 15 w 798"/>
                <a:gd name="T51" fmla="*/ 658 h 788"/>
                <a:gd name="T52" fmla="*/ 31 w 798"/>
                <a:gd name="T53" fmla="*/ 610 h 788"/>
                <a:gd name="T54" fmla="*/ 54 w 798"/>
                <a:gd name="T55" fmla="*/ 551 h 788"/>
                <a:gd name="T56" fmla="*/ 85 w 798"/>
                <a:gd name="T57" fmla="*/ 485 h 788"/>
                <a:gd name="T58" fmla="*/ 128 w 798"/>
                <a:gd name="T59" fmla="*/ 415 h 788"/>
                <a:gd name="T60" fmla="*/ 180 w 798"/>
                <a:gd name="T61" fmla="*/ 342 h 788"/>
                <a:gd name="T62" fmla="*/ 246 w 798"/>
                <a:gd name="T63" fmla="*/ 269 h 788"/>
                <a:gd name="T64" fmla="*/ 325 w 798"/>
                <a:gd name="T65" fmla="*/ 197 h 788"/>
                <a:gd name="T66" fmla="*/ 419 w 798"/>
                <a:gd name="T67" fmla="*/ 131 h 788"/>
                <a:gd name="T68" fmla="*/ 529 w 798"/>
                <a:gd name="T69" fmla="*/ 73 h 788"/>
                <a:gd name="T70" fmla="*/ 655 w 798"/>
                <a:gd name="T71" fmla="*/ 23 h 788"/>
                <a:gd name="T72" fmla="*/ 741 w 798"/>
                <a:gd name="T7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8" h="788">
                  <a:moveTo>
                    <a:pt x="741" y="0"/>
                  </a:moveTo>
                  <a:lnTo>
                    <a:pt x="756" y="1"/>
                  </a:lnTo>
                  <a:lnTo>
                    <a:pt x="770" y="8"/>
                  </a:lnTo>
                  <a:lnTo>
                    <a:pt x="781" y="16"/>
                  </a:lnTo>
                  <a:lnTo>
                    <a:pt x="791" y="28"/>
                  </a:lnTo>
                  <a:lnTo>
                    <a:pt x="796" y="43"/>
                  </a:lnTo>
                  <a:lnTo>
                    <a:pt x="798" y="61"/>
                  </a:lnTo>
                  <a:lnTo>
                    <a:pt x="794" y="79"/>
                  </a:lnTo>
                  <a:lnTo>
                    <a:pt x="785" y="94"/>
                  </a:lnTo>
                  <a:lnTo>
                    <a:pt x="773" y="106"/>
                  </a:lnTo>
                  <a:lnTo>
                    <a:pt x="756" y="113"/>
                  </a:lnTo>
                  <a:lnTo>
                    <a:pt x="689" y="134"/>
                  </a:lnTo>
                  <a:lnTo>
                    <a:pt x="626" y="157"/>
                  </a:lnTo>
                  <a:lnTo>
                    <a:pt x="568" y="183"/>
                  </a:lnTo>
                  <a:lnTo>
                    <a:pt x="514" y="210"/>
                  </a:lnTo>
                  <a:lnTo>
                    <a:pt x="465" y="241"/>
                  </a:lnTo>
                  <a:lnTo>
                    <a:pt x="420" y="273"/>
                  </a:lnTo>
                  <a:lnTo>
                    <a:pt x="378" y="306"/>
                  </a:lnTo>
                  <a:lnTo>
                    <a:pt x="341" y="340"/>
                  </a:lnTo>
                  <a:lnTo>
                    <a:pt x="307" y="374"/>
                  </a:lnTo>
                  <a:lnTo>
                    <a:pt x="277" y="410"/>
                  </a:lnTo>
                  <a:lnTo>
                    <a:pt x="249" y="445"/>
                  </a:lnTo>
                  <a:lnTo>
                    <a:pt x="226" y="480"/>
                  </a:lnTo>
                  <a:lnTo>
                    <a:pt x="205" y="514"/>
                  </a:lnTo>
                  <a:lnTo>
                    <a:pt x="187" y="547"/>
                  </a:lnTo>
                  <a:lnTo>
                    <a:pt x="171" y="578"/>
                  </a:lnTo>
                  <a:lnTo>
                    <a:pt x="157" y="608"/>
                  </a:lnTo>
                  <a:lnTo>
                    <a:pt x="146" y="635"/>
                  </a:lnTo>
                  <a:lnTo>
                    <a:pt x="136" y="660"/>
                  </a:lnTo>
                  <a:lnTo>
                    <a:pt x="129" y="682"/>
                  </a:lnTo>
                  <a:lnTo>
                    <a:pt x="124" y="701"/>
                  </a:lnTo>
                  <a:lnTo>
                    <a:pt x="119" y="717"/>
                  </a:lnTo>
                  <a:lnTo>
                    <a:pt x="116" y="729"/>
                  </a:lnTo>
                  <a:lnTo>
                    <a:pt x="115" y="737"/>
                  </a:lnTo>
                  <a:lnTo>
                    <a:pt x="114" y="740"/>
                  </a:lnTo>
                  <a:lnTo>
                    <a:pt x="110" y="756"/>
                  </a:lnTo>
                  <a:lnTo>
                    <a:pt x="100" y="770"/>
                  </a:lnTo>
                  <a:lnTo>
                    <a:pt x="88" y="779"/>
                  </a:lnTo>
                  <a:lnTo>
                    <a:pt x="74" y="786"/>
                  </a:lnTo>
                  <a:lnTo>
                    <a:pt x="58" y="788"/>
                  </a:lnTo>
                  <a:lnTo>
                    <a:pt x="52" y="788"/>
                  </a:lnTo>
                  <a:lnTo>
                    <a:pt x="48" y="788"/>
                  </a:lnTo>
                  <a:lnTo>
                    <a:pt x="31" y="782"/>
                  </a:lnTo>
                  <a:lnTo>
                    <a:pt x="16" y="772"/>
                  </a:lnTo>
                  <a:lnTo>
                    <a:pt x="5" y="757"/>
                  </a:lnTo>
                  <a:lnTo>
                    <a:pt x="0" y="740"/>
                  </a:lnTo>
                  <a:lnTo>
                    <a:pt x="0" y="722"/>
                  </a:lnTo>
                  <a:lnTo>
                    <a:pt x="1" y="716"/>
                  </a:lnTo>
                  <a:lnTo>
                    <a:pt x="2" y="708"/>
                  </a:lnTo>
                  <a:lnTo>
                    <a:pt x="5" y="695"/>
                  </a:lnTo>
                  <a:lnTo>
                    <a:pt x="10" y="678"/>
                  </a:lnTo>
                  <a:lnTo>
                    <a:pt x="15" y="658"/>
                  </a:lnTo>
                  <a:lnTo>
                    <a:pt x="22" y="635"/>
                  </a:lnTo>
                  <a:lnTo>
                    <a:pt x="31" y="610"/>
                  </a:lnTo>
                  <a:lnTo>
                    <a:pt x="42" y="581"/>
                  </a:lnTo>
                  <a:lnTo>
                    <a:pt x="54" y="551"/>
                  </a:lnTo>
                  <a:lnTo>
                    <a:pt x="68" y="519"/>
                  </a:lnTo>
                  <a:lnTo>
                    <a:pt x="85" y="485"/>
                  </a:lnTo>
                  <a:lnTo>
                    <a:pt x="106" y="451"/>
                  </a:lnTo>
                  <a:lnTo>
                    <a:pt x="128" y="415"/>
                  </a:lnTo>
                  <a:lnTo>
                    <a:pt x="152" y="379"/>
                  </a:lnTo>
                  <a:lnTo>
                    <a:pt x="180" y="342"/>
                  </a:lnTo>
                  <a:lnTo>
                    <a:pt x="211" y="305"/>
                  </a:lnTo>
                  <a:lnTo>
                    <a:pt x="246" y="269"/>
                  </a:lnTo>
                  <a:lnTo>
                    <a:pt x="284" y="233"/>
                  </a:lnTo>
                  <a:lnTo>
                    <a:pt x="325" y="197"/>
                  </a:lnTo>
                  <a:lnTo>
                    <a:pt x="370" y="164"/>
                  </a:lnTo>
                  <a:lnTo>
                    <a:pt x="419" y="131"/>
                  </a:lnTo>
                  <a:lnTo>
                    <a:pt x="471" y="101"/>
                  </a:lnTo>
                  <a:lnTo>
                    <a:pt x="529" y="73"/>
                  </a:lnTo>
                  <a:lnTo>
                    <a:pt x="589" y="46"/>
                  </a:lnTo>
                  <a:lnTo>
                    <a:pt x="655" y="23"/>
                  </a:lnTo>
                  <a:lnTo>
                    <a:pt x="726" y="1"/>
                  </a:lnTo>
                  <a:lnTo>
                    <a:pt x="7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486" y="3567"/>
              <a:ext cx="621" cy="622"/>
            </a:xfrm>
            <a:custGeom>
              <a:avLst/>
              <a:gdLst>
                <a:gd name="T0" fmla="*/ 685 w 1242"/>
                <a:gd name="T1" fmla="*/ 3 h 1242"/>
                <a:gd name="T2" fmla="*/ 805 w 1242"/>
                <a:gd name="T3" fmla="*/ 28 h 1242"/>
                <a:gd name="T4" fmla="*/ 917 w 1242"/>
                <a:gd name="T5" fmla="*/ 74 h 1242"/>
                <a:gd name="T6" fmla="*/ 1016 w 1242"/>
                <a:gd name="T7" fmla="*/ 142 h 1242"/>
                <a:gd name="T8" fmla="*/ 1101 w 1242"/>
                <a:gd name="T9" fmla="*/ 226 h 1242"/>
                <a:gd name="T10" fmla="*/ 1168 w 1242"/>
                <a:gd name="T11" fmla="*/ 325 h 1242"/>
                <a:gd name="T12" fmla="*/ 1215 w 1242"/>
                <a:gd name="T13" fmla="*/ 437 h 1242"/>
                <a:gd name="T14" fmla="*/ 1239 w 1242"/>
                <a:gd name="T15" fmla="*/ 557 h 1242"/>
                <a:gd name="T16" fmla="*/ 1239 w 1242"/>
                <a:gd name="T17" fmla="*/ 685 h 1242"/>
                <a:gd name="T18" fmla="*/ 1215 w 1242"/>
                <a:gd name="T19" fmla="*/ 806 h 1242"/>
                <a:gd name="T20" fmla="*/ 1168 w 1242"/>
                <a:gd name="T21" fmla="*/ 917 h 1242"/>
                <a:gd name="T22" fmla="*/ 1101 w 1242"/>
                <a:gd name="T23" fmla="*/ 1016 h 1242"/>
                <a:gd name="T24" fmla="*/ 1016 w 1242"/>
                <a:gd name="T25" fmla="*/ 1100 h 1242"/>
                <a:gd name="T26" fmla="*/ 917 w 1242"/>
                <a:gd name="T27" fmla="*/ 1168 h 1242"/>
                <a:gd name="T28" fmla="*/ 805 w 1242"/>
                <a:gd name="T29" fmla="*/ 1214 h 1242"/>
                <a:gd name="T30" fmla="*/ 685 w 1242"/>
                <a:gd name="T31" fmla="*/ 1239 h 1242"/>
                <a:gd name="T32" fmla="*/ 557 w 1242"/>
                <a:gd name="T33" fmla="*/ 1239 h 1242"/>
                <a:gd name="T34" fmla="*/ 437 w 1242"/>
                <a:gd name="T35" fmla="*/ 1214 h 1242"/>
                <a:gd name="T36" fmla="*/ 325 w 1242"/>
                <a:gd name="T37" fmla="*/ 1168 h 1242"/>
                <a:gd name="T38" fmla="*/ 226 w 1242"/>
                <a:gd name="T39" fmla="*/ 1100 h 1242"/>
                <a:gd name="T40" fmla="*/ 141 w 1242"/>
                <a:gd name="T41" fmla="*/ 1016 h 1242"/>
                <a:gd name="T42" fmla="*/ 74 w 1242"/>
                <a:gd name="T43" fmla="*/ 917 h 1242"/>
                <a:gd name="T44" fmla="*/ 27 w 1242"/>
                <a:gd name="T45" fmla="*/ 806 h 1242"/>
                <a:gd name="T46" fmla="*/ 3 w 1242"/>
                <a:gd name="T47" fmla="*/ 685 h 1242"/>
                <a:gd name="T48" fmla="*/ 3 w 1242"/>
                <a:gd name="T49" fmla="*/ 557 h 1242"/>
                <a:gd name="T50" fmla="*/ 27 w 1242"/>
                <a:gd name="T51" fmla="*/ 437 h 1242"/>
                <a:gd name="T52" fmla="*/ 74 w 1242"/>
                <a:gd name="T53" fmla="*/ 325 h 1242"/>
                <a:gd name="T54" fmla="*/ 141 w 1242"/>
                <a:gd name="T55" fmla="*/ 226 h 1242"/>
                <a:gd name="T56" fmla="*/ 226 w 1242"/>
                <a:gd name="T57" fmla="*/ 142 h 1242"/>
                <a:gd name="T58" fmla="*/ 325 w 1242"/>
                <a:gd name="T59" fmla="*/ 74 h 1242"/>
                <a:gd name="T60" fmla="*/ 437 w 1242"/>
                <a:gd name="T61" fmla="*/ 28 h 1242"/>
                <a:gd name="T62" fmla="*/ 557 w 1242"/>
                <a:gd name="T63" fmla="*/ 3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2" h="1242">
                  <a:moveTo>
                    <a:pt x="621" y="0"/>
                  </a:moveTo>
                  <a:lnTo>
                    <a:pt x="685" y="3"/>
                  </a:lnTo>
                  <a:lnTo>
                    <a:pt x="746" y="13"/>
                  </a:lnTo>
                  <a:lnTo>
                    <a:pt x="805" y="28"/>
                  </a:lnTo>
                  <a:lnTo>
                    <a:pt x="863" y="49"/>
                  </a:lnTo>
                  <a:lnTo>
                    <a:pt x="917" y="74"/>
                  </a:lnTo>
                  <a:lnTo>
                    <a:pt x="969" y="105"/>
                  </a:lnTo>
                  <a:lnTo>
                    <a:pt x="1016" y="142"/>
                  </a:lnTo>
                  <a:lnTo>
                    <a:pt x="1060" y="182"/>
                  </a:lnTo>
                  <a:lnTo>
                    <a:pt x="1101" y="226"/>
                  </a:lnTo>
                  <a:lnTo>
                    <a:pt x="1137" y="274"/>
                  </a:lnTo>
                  <a:lnTo>
                    <a:pt x="1168" y="325"/>
                  </a:lnTo>
                  <a:lnTo>
                    <a:pt x="1194" y="379"/>
                  </a:lnTo>
                  <a:lnTo>
                    <a:pt x="1215" y="437"/>
                  </a:lnTo>
                  <a:lnTo>
                    <a:pt x="1231" y="496"/>
                  </a:lnTo>
                  <a:lnTo>
                    <a:pt x="1239" y="557"/>
                  </a:lnTo>
                  <a:lnTo>
                    <a:pt x="1242" y="621"/>
                  </a:lnTo>
                  <a:lnTo>
                    <a:pt x="1239" y="685"/>
                  </a:lnTo>
                  <a:lnTo>
                    <a:pt x="1231" y="747"/>
                  </a:lnTo>
                  <a:lnTo>
                    <a:pt x="1215" y="806"/>
                  </a:lnTo>
                  <a:lnTo>
                    <a:pt x="1194" y="863"/>
                  </a:lnTo>
                  <a:lnTo>
                    <a:pt x="1168" y="917"/>
                  </a:lnTo>
                  <a:lnTo>
                    <a:pt x="1137" y="968"/>
                  </a:lnTo>
                  <a:lnTo>
                    <a:pt x="1101" y="1016"/>
                  </a:lnTo>
                  <a:lnTo>
                    <a:pt x="1060" y="1061"/>
                  </a:lnTo>
                  <a:lnTo>
                    <a:pt x="1016" y="1100"/>
                  </a:lnTo>
                  <a:lnTo>
                    <a:pt x="969" y="1137"/>
                  </a:lnTo>
                  <a:lnTo>
                    <a:pt x="917" y="1168"/>
                  </a:lnTo>
                  <a:lnTo>
                    <a:pt x="863" y="1194"/>
                  </a:lnTo>
                  <a:lnTo>
                    <a:pt x="805" y="1214"/>
                  </a:lnTo>
                  <a:lnTo>
                    <a:pt x="746" y="1230"/>
                  </a:lnTo>
                  <a:lnTo>
                    <a:pt x="685" y="1239"/>
                  </a:lnTo>
                  <a:lnTo>
                    <a:pt x="621" y="1242"/>
                  </a:lnTo>
                  <a:lnTo>
                    <a:pt x="557" y="1239"/>
                  </a:lnTo>
                  <a:lnTo>
                    <a:pt x="495" y="1230"/>
                  </a:lnTo>
                  <a:lnTo>
                    <a:pt x="437" y="1214"/>
                  </a:lnTo>
                  <a:lnTo>
                    <a:pt x="379" y="1194"/>
                  </a:lnTo>
                  <a:lnTo>
                    <a:pt x="325" y="1168"/>
                  </a:lnTo>
                  <a:lnTo>
                    <a:pt x="274" y="1137"/>
                  </a:lnTo>
                  <a:lnTo>
                    <a:pt x="226" y="1100"/>
                  </a:lnTo>
                  <a:lnTo>
                    <a:pt x="182" y="1061"/>
                  </a:lnTo>
                  <a:lnTo>
                    <a:pt x="141" y="1016"/>
                  </a:lnTo>
                  <a:lnTo>
                    <a:pt x="106" y="968"/>
                  </a:lnTo>
                  <a:lnTo>
                    <a:pt x="74" y="917"/>
                  </a:lnTo>
                  <a:lnTo>
                    <a:pt x="49" y="863"/>
                  </a:lnTo>
                  <a:lnTo>
                    <a:pt x="27" y="806"/>
                  </a:lnTo>
                  <a:lnTo>
                    <a:pt x="13" y="747"/>
                  </a:lnTo>
                  <a:lnTo>
                    <a:pt x="3" y="685"/>
                  </a:lnTo>
                  <a:lnTo>
                    <a:pt x="0" y="621"/>
                  </a:lnTo>
                  <a:lnTo>
                    <a:pt x="3" y="557"/>
                  </a:lnTo>
                  <a:lnTo>
                    <a:pt x="13" y="496"/>
                  </a:lnTo>
                  <a:lnTo>
                    <a:pt x="27" y="437"/>
                  </a:lnTo>
                  <a:lnTo>
                    <a:pt x="49" y="379"/>
                  </a:lnTo>
                  <a:lnTo>
                    <a:pt x="74" y="325"/>
                  </a:lnTo>
                  <a:lnTo>
                    <a:pt x="106" y="274"/>
                  </a:lnTo>
                  <a:lnTo>
                    <a:pt x="141" y="226"/>
                  </a:lnTo>
                  <a:lnTo>
                    <a:pt x="182" y="182"/>
                  </a:lnTo>
                  <a:lnTo>
                    <a:pt x="226" y="142"/>
                  </a:lnTo>
                  <a:lnTo>
                    <a:pt x="274" y="105"/>
                  </a:lnTo>
                  <a:lnTo>
                    <a:pt x="325" y="74"/>
                  </a:lnTo>
                  <a:lnTo>
                    <a:pt x="379" y="49"/>
                  </a:lnTo>
                  <a:lnTo>
                    <a:pt x="437" y="28"/>
                  </a:lnTo>
                  <a:lnTo>
                    <a:pt x="495" y="13"/>
                  </a:lnTo>
                  <a:lnTo>
                    <a:pt x="557" y="3"/>
                  </a:lnTo>
                  <a:lnTo>
                    <a:pt x="6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184" y="4307"/>
              <a:ext cx="503" cy="930"/>
            </a:xfrm>
            <a:custGeom>
              <a:avLst/>
              <a:gdLst>
                <a:gd name="T0" fmla="*/ 704 w 1006"/>
                <a:gd name="T1" fmla="*/ 0 h 1860"/>
                <a:gd name="T2" fmla="*/ 1006 w 1006"/>
                <a:gd name="T3" fmla="*/ 412 h 1860"/>
                <a:gd name="T4" fmla="*/ 735 w 1006"/>
                <a:gd name="T5" fmla="*/ 412 h 1860"/>
                <a:gd name="T6" fmla="*/ 703 w 1006"/>
                <a:gd name="T7" fmla="*/ 415 h 1860"/>
                <a:gd name="T8" fmla="*/ 672 w 1006"/>
                <a:gd name="T9" fmla="*/ 423 h 1860"/>
                <a:gd name="T10" fmla="*/ 644 w 1006"/>
                <a:gd name="T11" fmla="*/ 437 h 1860"/>
                <a:gd name="T12" fmla="*/ 619 w 1006"/>
                <a:gd name="T13" fmla="*/ 454 h 1860"/>
                <a:gd name="T14" fmla="*/ 597 w 1006"/>
                <a:gd name="T15" fmla="*/ 476 h 1860"/>
                <a:gd name="T16" fmla="*/ 579 w 1006"/>
                <a:gd name="T17" fmla="*/ 500 h 1860"/>
                <a:gd name="T18" fmla="*/ 566 w 1006"/>
                <a:gd name="T19" fmla="*/ 529 h 1860"/>
                <a:gd name="T20" fmla="*/ 558 w 1006"/>
                <a:gd name="T21" fmla="*/ 559 h 1860"/>
                <a:gd name="T22" fmla="*/ 555 w 1006"/>
                <a:gd name="T23" fmla="*/ 591 h 1860"/>
                <a:gd name="T24" fmla="*/ 555 w 1006"/>
                <a:gd name="T25" fmla="*/ 1341 h 1860"/>
                <a:gd name="T26" fmla="*/ 544 w 1006"/>
                <a:gd name="T27" fmla="*/ 1418 h 1860"/>
                <a:gd name="T28" fmla="*/ 534 w 1006"/>
                <a:gd name="T29" fmla="*/ 1499 h 1860"/>
                <a:gd name="T30" fmla="*/ 526 w 1006"/>
                <a:gd name="T31" fmla="*/ 1583 h 1860"/>
                <a:gd name="T32" fmla="*/ 520 w 1006"/>
                <a:gd name="T33" fmla="*/ 1670 h 1860"/>
                <a:gd name="T34" fmla="*/ 515 w 1006"/>
                <a:gd name="T35" fmla="*/ 1763 h 1860"/>
                <a:gd name="T36" fmla="*/ 512 w 1006"/>
                <a:gd name="T37" fmla="*/ 1860 h 1860"/>
                <a:gd name="T38" fmla="*/ 0 w 1006"/>
                <a:gd name="T39" fmla="*/ 1860 h 1860"/>
                <a:gd name="T40" fmla="*/ 5 w 1006"/>
                <a:gd name="T41" fmla="*/ 1735 h 1860"/>
                <a:gd name="T42" fmla="*/ 11 w 1006"/>
                <a:gd name="T43" fmla="*/ 1616 h 1860"/>
                <a:gd name="T44" fmla="*/ 21 w 1006"/>
                <a:gd name="T45" fmla="*/ 1502 h 1860"/>
                <a:gd name="T46" fmla="*/ 32 w 1006"/>
                <a:gd name="T47" fmla="*/ 1393 h 1860"/>
                <a:gd name="T48" fmla="*/ 47 w 1006"/>
                <a:gd name="T49" fmla="*/ 1289 h 1860"/>
                <a:gd name="T50" fmla="*/ 63 w 1006"/>
                <a:gd name="T51" fmla="*/ 1190 h 1860"/>
                <a:gd name="T52" fmla="*/ 81 w 1006"/>
                <a:gd name="T53" fmla="*/ 1096 h 1860"/>
                <a:gd name="T54" fmla="*/ 102 w 1006"/>
                <a:gd name="T55" fmla="*/ 1006 h 1860"/>
                <a:gd name="T56" fmla="*/ 124 w 1006"/>
                <a:gd name="T57" fmla="*/ 920 h 1860"/>
                <a:gd name="T58" fmla="*/ 148 w 1006"/>
                <a:gd name="T59" fmla="*/ 839 h 1860"/>
                <a:gd name="T60" fmla="*/ 173 w 1006"/>
                <a:gd name="T61" fmla="*/ 763 h 1860"/>
                <a:gd name="T62" fmla="*/ 200 w 1006"/>
                <a:gd name="T63" fmla="*/ 690 h 1860"/>
                <a:gd name="T64" fmla="*/ 227 w 1006"/>
                <a:gd name="T65" fmla="*/ 622 h 1860"/>
                <a:gd name="T66" fmla="*/ 257 w 1006"/>
                <a:gd name="T67" fmla="*/ 557 h 1860"/>
                <a:gd name="T68" fmla="*/ 287 w 1006"/>
                <a:gd name="T69" fmla="*/ 496 h 1860"/>
                <a:gd name="T70" fmla="*/ 318 w 1006"/>
                <a:gd name="T71" fmla="*/ 439 h 1860"/>
                <a:gd name="T72" fmla="*/ 349 w 1006"/>
                <a:gd name="T73" fmla="*/ 385 h 1860"/>
                <a:gd name="T74" fmla="*/ 381 w 1006"/>
                <a:gd name="T75" fmla="*/ 335 h 1860"/>
                <a:gd name="T76" fmla="*/ 414 w 1006"/>
                <a:gd name="T77" fmla="*/ 288 h 1860"/>
                <a:gd name="T78" fmla="*/ 447 w 1006"/>
                <a:gd name="T79" fmla="*/ 245 h 1860"/>
                <a:gd name="T80" fmla="*/ 479 w 1006"/>
                <a:gd name="T81" fmla="*/ 205 h 1860"/>
                <a:gd name="T82" fmla="*/ 512 w 1006"/>
                <a:gd name="T83" fmla="*/ 167 h 1860"/>
                <a:gd name="T84" fmla="*/ 545 w 1006"/>
                <a:gd name="T85" fmla="*/ 133 h 1860"/>
                <a:gd name="T86" fmla="*/ 578 w 1006"/>
                <a:gd name="T87" fmla="*/ 101 h 1860"/>
                <a:gd name="T88" fmla="*/ 610 w 1006"/>
                <a:gd name="T89" fmla="*/ 72 h 1860"/>
                <a:gd name="T90" fmla="*/ 642 w 1006"/>
                <a:gd name="T91" fmla="*/ 46 h 1860"/>
                <a:gd name="T92" fmla="*/ 673 w 1006"/>
                <a:gd name="T93" fmla="*/ 22 h 1860"/>
                <a:gd name="T94" fmla="*/ 704 w 1006"/>
                <a:gd name="T95" fmla="*/ 0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6" h="1860">
                  <a:moveTo>
                    <a:pt x="704" y="0"/>
                  </a:moveTo>
                  <a:lnTo>
                    <a:pt x="1006" y="412"/>
                  </a:lnTo>
                  <a:lnTo>
                    <a:pt x="735" y="412"/>
                  </a:lnTo>
                  <a:lnTo>
                    <a:pt x="703" y="415"/>
                  </a:lnTo>
                  <a:lnTo>
                    <a:pt x="672" y="423"/>
                  </a:lnTo>
                  <a:lnTo>
                    <a:pt x="644" y="437"/>
                  </a:lnTo>
                  <a:lnTo>
                    <a:pt x="619" y="454"/>
                  </a:lnTo>
                  <a:lnTo>
                    <a:pt x="597" y="476"/>
                  </a:lnTo>
                  <a:lnTo>
                    <a:pt x="579" y="500"/>
                  </a:lnTo>
                  <a:lnTo>
                    <a:pt x="566" y="529"/>
                  </a:lnTo>
                  <a:lnTo>
                    <a:pt x="558" y="559"/>
                  </a:lnTo>
                  <a:lnTo>
                    <a:pt x="555" y="591"/>
                  </a:lnTo>
                  <a:lnTo>
                    <a:pt x="555" y="1341"/>
                  </a:lnTo>
                  <a:lnTo>
                    <a:pt x="544" y="1418"/>
                  </a:lnTo>
                  <a:lnTo>
                    <a:pt x="534" y="1499"/>
                  </a:lnTo>
                  <a:lnTo>
                    <a:pt x="526" y="1583"/>
                  </a:lnTo>
                  <a:lnTo>
                    <a:pt x="520" y="1670"/>
                  </a:lnTo>
                  <a:lnTo>
                    <a:pt x="515" y="1763"/>
                  </a:lnTo>
                  <a:lnTo>
                    <a:pt x="512" y="1860"/>
                  </a:lnTo>
                  <a:lnTo>
                    <a:pt x="0" y="1860"/>
                  </a:lnTo>
                  <a:lnTo>
                    <a:pt x="5" y="1735"/>
                  </a:lnTo>
                  <a:lnTo>
                    <a:pt x="11" y="1616"/>
                  </a:lnTo>
                  <a:lnTo>
                    <a:pt x="21" y="1502"/>
                  </a:lnTo>
                  <a:lnTo>
                    <a:pt x="32" y="1393"/>
                  </a:lnTo>
                  <a:lnTo>
                    <a:pt x="47" y="1289"/>
                  </a:lnTo>
                  <a:lnTo>
                    <a:pt x="63" y="1190"/>
                  </a:lnTo>
                  <a:lnTo>
                    <a:pt x="81" y="1096"/>
                  </a:lnTo>
                  <a:lnTo>
                    <a:pt x="102" y="1006"/>
                  </a:lnTo>
                  <a:lnTo>
                    <a:pt x="124" y="920"/>
                  </a:lnTo>
                  <a:lnTo>
                    <a:pt x="148" y="839"/>
                  </a:lnTo>
                  <a:lnTo>
                    <a:pt x="173" y="763"/>
                  </a:lnTo>
                  <a:lnTo>
                    <a:pt x="200" y="690"/>
                  </a:lnTo>
                  <a:lnTo>
                    <a:pt x="227" y="622"/>
                  </a:lnTo>
                  <a:lnTo>
                    <a:pt x="257" y="557"/>
                  </a:lnTo>
                  <a:lnTo>
                    <a:pt x="287" y="496"/>
                  </a:lnTo>
                  <a:lnTo>
                    <a:pt x="318" y="439"/>
                  </a:lnTo>
                  <a:lnTo>
                    <a:pt x="349" y="385"/>
                  </a:lnTo>
                  <a:lnTo>
                    <a:pt x="381" y="335"/>
                  </a:lnTo>
                  <a:lnTo>
                    <a:pt x="414" y="288"/>
                  </a:lnTo>
                  <a:lnTo>
                    <a:pt x="447" y="245"/>
                  </a:lnTo>
                  <a:lnTo>
                    <a:pt x="479" y="205"/>
                  </a:lnTo>
                  <a:lnTo>
                    <a:pt x="512" y="167"/>
                  </a:lnTo>
                  <a:lnTo>
                    <a:pt x="545" y="133"/>
                  </a:lnTo>
                  <a:lnTo>
                    <a:pt x="578" y="101"/>
                  </a:lnTo>
                  <a:lnTo>
                    <a:pt x="610" y="72"/>
                  </a:lnTo>
                  <a:lnTo>
                    <a:pt x="642" y="46"/>
                  </a:lnTo>
                  <a:lnTo>
                    <a:pt x="673" y="22"/>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2605" y="4210"/>
              <a:ext cx="388" cy="175"/>
            </a:xfrm>
            <a:custGeom>
              <a:avLst/>
              <a:gdLst>
                <a:gd name="T0" fmla="*/ 421 w 776"/>
                <a:gd name="T1" fmla="*/ 2 h 349"/>
                <a:gd name="T2" fmla="*/ 478 w 776"/>
                <a:gd name="T3" fmla="*/ 24 h 349"/>
                <a:gd name="T4" fmla="*/ 524 w 776"/>
                <a:gd name="T5" fmla="*/ 63 h 349"/>
                <a:gd name="T6" fmla="*/ 688 w 776"/>
                <a:gd name="T7" fmla="*/ 25 h 349"/>
                <a:gd name="T8" fmla="*/ 719 w 776"/>
                <a:gd name="T9" fmla="*/ 20 h 349"/>
                <a:gd name="T10" fmla="*/ 750 w 776"/>
                <a:gd name="T11" fmla="*/ 31 h 349"/>
                <a:gd name="T12" fmla="*/ 770 w 776"/>
                <a:gd name="T13" fmla="*/ 56 h 349"/>
                <a:gd name="T14" fmla="*/ 776 w 776"/>
                <a:gd name="T15" fmla="*/ 89 h 349"/>
                <a:gd name="T16" fmla="*/ 774 w 776"/>
                <a:gd name="T17" fmla="*/ 291 h 349"/>
                <a:gd name="T18" fmla="*/ 764 w 776"/>
                <a:gd name="T19" fmla="*/ 318 h 349"/>
                <a:gd name="T20" fmla="*/ 739 w 776"/>
                <a:gd name="T21" fmla="*/ 338 h 349"/>
                <a:gd name="T22" fmla="*/ 710 w 776"/>
                <a:gd name="T23" fmla="*/ 344 h 349"/>
                <a:gd name="T24" fmla="*/ 664 w 776"/>
                <a:gd name="T25" fmla="*/ 331 h 349"/>
                <a:gd name="T26" fmla="*/ 602 w 776"/>
                <a:gd name="T27" fmla="*/ 313 h 349"/>
                <a:gd name="T28" fmla="*/ 545 w 776"/>
                <a:gd name="T29" fmla="*/ 296 h 349"/>
                <a:gd name="T30" fmla="*/ 500 w 776"/>
                <a:gd name="T31" fmla="*/ 309 h 349"/>
                <a:gd name="T32" fmla="*/ 450 w 776"/>
                <a:gd name="T33" fmla="*/ 339 h 349"/>
                <a:gd name="T34" fmla="*/ 391 w 776"/>
                <a:gd name="T35" fmla="*/ 349 h 349"/>
                <a:gd name="T36" fmla="*/ 330 w 776"/>
                <a:gd name="T37" fmla="*/ 338 h 349"/>
                <a:gd name="T38" fmla="*/ 278 w 776"/>
                <a:gd name="T39" fmla="*/ 307 h 349"/>
                <a:gd name="T40" fmla="*/ 234 w 776"/>
                <a:gd name="T41" fmla="*/ 292 h 349"/>
                <a:gd name="T42" fmla="*/ 178 w 776"/>
                <a:gd name="T43" fmla="*/ 309 h 349"/>
                <a:gd name="T44" fmla="*/ 117 w 776"/>
                <a:gd name="T45" fmla="*/ 328 h 349"/>
                <a:gd name="T46" fmla="*/ 71 w 776"/>
                <a:gd name="T47" fmla="*/ 340 h 349"/>
                <a:gd name="T48" fmla="*/ 40 w 776"/>
                <a:gd name="T49" fmla="*/ 334 h 349"/>
                <a:gd name="T50" fmla="*/ 14 w 776"/>
                <a:gd name="T51" fmla="*/ 315 h 349"/>
                <a:gd name="T52" fmla="*/ 2 w 776"/>
                <a:gd name="T53" fmla="*/ 286 h 349"/>
                <a:gd name="T54" fmla="*/ 0 w 776"/>
                <a:gd name="T55" fmla="*/ 86 h 349"/>
                <a:gd name="T56" fmla="*/ 8 w 776"/>
                <a:gd name="T57" fmla="*/ 54 h 349"/>
                <a:gd name="T58" fmla="*/ 29 w 776"/>
                <a:gd name="T59" fmla="*/ 29 h 349"/>
                <a:gd name="T60" fmla="*/ 72 w 776"/>
                <a:gd name="T61" fmla="*/ 17 h 349"/>
                <a:gd name="T62" fmla="*/ 240 w 776"/>
                <a:gd name="T63" fmla="*/ 86 h 349"/>
                <a:gd name="T64" fmla="*/ 279 w 776"/>
                <a:gd name="T65" fmla="*/ 40 h 349"/>
                <a:gd name="T66" fmla="*/ 330 w 776"/>
                <a:gd name="T67" fmla="*/ 10 h 349"/>
                <a:gd name="T68" fmla="*/ 391 w 776"/>
                <a:gd name="T69"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349">
                  <a:moveTo>
                    <a:pt x="391" y="0"/>
                  </a:moveTo>
                  <a:lnTo>
                    <a:pt x="421" y="2"/>
                  </a:lnTo>
                  <a:lnTo>
                    <a:pt x="451" y="10"/>
                  </a:lnTo>
                  <a:lnTo>
                    <a:pt x="478" y="24"/>
                  </a:lnTo>
                  <a:lnTo>
                    <a:pt x="502" y="41"/>
                  </a:lnTo>
                  <a:lnTo>
                    <a:pt x="524" y="63"/>
                  </a:lnTo>
                  <a:lnTo>
                    <a:pt x="541" y="87"/>
                  </a:lnTo>
                  <a:lnTo>
                    <a:pt x="688" y="25"/>
                  </a:lnTo>
                  <a:lnTo>
                    <a:pt x="704" y="20"/>
                  </a:lnTo>
                  <a:lnTo>
                    <a:pt x="719" y="20"/>
                  </a:lnTo>
                  <a:lnTo>
                    <a:pt x="735" y="23"/>
                  </a:lnTo>
                  <a:lnTo>
                    <a:pt x="750" y="31"/>
                  </a:lnTo>
                  <a:lnTo>
                    <a:pt x="761" y="42"/>
                  </a:lnTo>
                  <a:lnTo>
                    <a:pt x="770" y="56"/>
                  </a:lnTo>
                  <a:lnTo>
                    <a:pt x="774" y="72"/>
                  </a:lnTo>
                  <a:lnTo>
                    <a:pt x="776" y="89"/>
                  </a:lnTo>
                  <a:lnTo>
                    <a:pt x="776" y="274"/>
                  </a:lnTo>
                  <a:lnTo>
                    <a:pt x="774" y="291"/>
                  </a:lnTo>
                  <a:lnTo>
                    <a:pt x="771" y="306"/>
                  </a:lnTo>
                  <a:lnTo>
                    <a:pt x="764" y="318"/>
                  </a:lnTo>
                  <a:lnTo>
                    <a:pt x="752" y="330"/>
                  </a:lnTo>
                  <a:lnTo>
                    <a:pt x="739" y="338"/>
                  </a:lnTo>
                  <a:lnTo>
                    <a:pt x="725" y="343"/>
                  </a:lnTo>
                  <a:lnTo>
                    <a:pt x="710" y="344"/>
                  </a:lnTo>
                  <a:lnTo>
                    <a:pt x="695" y="341"/>
                  </a:lnTo>
                  <a:lnTo>
                    <a:pt x="664" y="331"/>
                  </a:lnTo>
                  <a:lnTo>
                    <a:pt x="634" y="323"/>
                  </a:lnTo>
                  <a:lnTo>
                    <a:pt x="602" y="313"/>
                  </a:lnTo>
                  <a:lnTo>
                    <a:pt x="572" y="303"/>
                  </a:lnTo>
                  <a:lnTo>
                    <a:pt x="545" y="296"/>
                  </a:lnTo>
                  <a:lnTo>
                    <a:pt x="522" y="289"/>
                  </a:lnTo>
                  <a:lnTo>
                    <a:pt x="500" y="309"/>
                  </a:lnTo>
                  <a:lnTo>
                    <a:pt x="477" y="326"/>
                  </a:lnTo>
                  <a:lnTo>
                    <a:pt x="450" y="339"/>
                  </a:lnTo>
                  <a:lnTo>
                    <a:pt x="421" y="346"/>
                  </a:lnTo>
                  <a:lnTo>
                    <a:pt x="391" y="349"/>
                  </a:lnTo>
                  <a:lnTo>
                    <a:pt x="359" y="346"/>
                  </a:lnTo>
                  <a:lnTo>
                    <a:pt x="330" y="338"/>
                  </a:lnTo>
                  <a:lnTo>
                    <a:pt x="302" y="324"/>
                  </a:lnTo>
                  <a:lnTo>
                    <a:pt x="278" y="307"/>
                  </a:lnTo>
                  <a:lnTo>
                    <a:pt x="256" y="285"/>
                  </a:lnTo>
                  <a:lnTo>
                    <a:pt x="234" y="292"/>
                  </a:lnTo>
                  <a:lnTo>
                    <a:pt x="207" y="300"/>
                  </a:lnTo>
                  <a:lnTo>
                    <a:pt x="178" y="309"/>
                  </a:lnTo>
                  <a:lnTo>
                    <a:pt x="148" y="318"/>
                  </a:lnTo>
                  <a:lnTo>
                    <a:pt x="117" y="328"/>
                  </a:lnTo>
                  <a:lnTo>
                    <a:pt x="88" y="337"/>
                  </a:lnTo>
                  <a:lnTo>
                    <a:pt x="71" y="340"/>
                  </a:lnTo>
                  <a:lnTo>
                    <a:pt x="56" y="339"/>
                  </a:lnTo>
                  <a:lnTo>
                    <a:pt x="40" y="334"/>
                  </a:lnTo>
                  <a:lnTo>
                    <a:pt x="26" y="326"/>
                  </a:lnTo>
                  <a:lnTo>
                    <a:pt x="14" y="315"/>
                  </a:lnTo>
                  <a:lnTo>
                    <a:pt x="7" y="301"/>
                  </a:lnTo>
                  <a:lnTo>
                    <a:pt x="2" y="286"/>
                  </a:lnTo>
                  <a:lnTo>
                    <a:pt x="0" y="270"/>
                  </a:lnTo>
                  <a:lnTo>
                    <a:pt x="0" y="86"/>
                  </a:lnTo>
                  <a:lnTo>
                    <a:pt x="3" y="69"/>
                  </a:lnTo>
                  <a:lnTo>
                    <a:pt x="8" y="54"/>
                  </a:lnTo>
                  <a:lnTo>
                    <a:pt x="16" y="40"/>
                  </a:lnTo>
                  <a:lnTo>
                    <a:pt x="29" y="29"/>
                  </a:lnTo>
                  <a:lnTo>
                    <a:pt x="49" y="19"/>
                  </a:lnTo>
                  <a:lnTo>
                    <a:pt x="72" y="17"/>
                  </a:lnTo>
                  <a:lnTo>
                    <a:pt x="93" y="22"/>
                  </a:lnTo>
                  <a:lnTo>
                    <a:pt x="240" y="86"/>
                  </a:lnTo>
                  <a:lnTo>
                    <a:pt x="257" y="62"/>
                  </a:lnTo>
                  <a:lnTo>
                    <a:pt x="279" y="40"/>
                  </a:lnTo>
                  <a:lnTo>
                    <a:pt x="303" y="23"/>
                  </a:lnTo>
                  <a:lnTo>
                    <a:pt x="330" y="10"/>
                  </a:lnTo>
                  <a:lnTo>
                    <a:pt x="360" y="2"/>
                  </a:lnTo>
                  <a:lnTo>
                    <a:pt x="3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noEditPoints="1"/>
            </p:cNvSpPr>
            <p:nvPr/>
          </p:nvSpPr>
          <p:spPr bwMode="auto">
            <a:xfrm>
              <a:off x="2519" y="4266"/>
              <a:ext cx="969" cy="971"/>
            </a:xfrm>
            <a:custGeom>
              <a:avLst/>
              <a:gdLst>
                <a:gd name="T0" fmla="*/ 167 w 1937"/>
                <a:gd name="T1" fmla="*/ 813 h 1941"/>
                <a:gd name="T2" fmla="*/ 134 w 1937"/>
                <a:gd name="T3" fmla="*/ 855 h 1941"/>
                <a:gd name="T4" fmla="*/ 142 w 1937"/>
                <a:gd name="T5" fmla="*/ 911 h 1941"/>
                <a:gd name="T6" fmla="*/ 185 w 1937"/>
                <a:gd name="T7" fmla="*/ 945 h 1941"/>
                <a:gd name="T8" fmla="*/ 241 w 1937"/>
                <a:gd name="T9" fmla="*/ 937 h 1941"/>
                <a:gd name="T10" fmla="*/ 274 w 1937"/>
                <a:gd name="T11" fmla="*/ 894 h 1941"/>
                <a:gd name="T12" fmla="*/ 266 w 1937"/>
                <a:gd name="T13" fmla="*/ 838 h 1941"/>
                <a:gd name="T14" fmla="*/ 224 w 1937"/>
                <a:gd name="T15" fmla="*/ 805 h 1941"/>
                <a:gd name="T16" fmla="*/ 1171 w 1937"/>
                <a:gd name="T17" fmla="*/ 0 h 1941"/>
                <a:gd name="T18" fmla="*/ 1263 w 1937"/>
                <a:gd name="T19" fmla="*/ 54 h 1941"/>
                <a:gd name="T20" fmla="*/ 1407 w 1937"/>
                <a:gd name="T21" fmla="*/ 154 h 1941"/>
                <a:gd name="T22" fmla="*/ 1551 w 1937"/>
                <a:gd name="T23" fmla="*/ 274 h 1941"/>
                <a:gd name="T24" fmla="*/ 1685 w 1937"/>
                <a:gd name="T25" fmla="*/ 412 h 1941"/>
                <a:gd name="T26" fmla="*/ 1799 w 1937"/>
                <a:gd name="T27" fmla="*/ 567 h 1941"/>
                <a:gd name="T28" fmla="*/ 1885 w 1937"/>
                <a:gd name="T29" fmla="*/ 736 h 1941"/>
                <a:gd name="T30" fmla="*/ 1932 w 1937"/>
                <a:gd name="T31" fmla="*/ 916 h 1941"/>
                <a:gd name="T32" fmla="*/ 1931 w 1937"/>
                <a:gd name="T33" fmla="*/ 1106 h 1941"/>
                <a:gd name="T34" fmla="*/ 1872 w 1937"/>
                <a:gd name="T35" fmla="*/ 1304 h 1941"/>
                <a:gd name="T36" fmla="*/ 1771 w 1937"/>
                <a:gd name="T37" fmla="*/ 1472 h 1941"/>
                <a:gd name="T38" fmla="*/ 1638 w 1937"/>
                <a:gd name="T39" fmla="*/ 1603 h 1941"/>
                <a:gd name="T40" fmla="*/ 1477 w 1937"/>
                <a:gd name="T41" fmla="*/ 1693 h 1941"/>
                <a:gd name="T42" fmla="*/ 1318 w 1937"/>
                <a:gd name="T43" fmla="*/ 1735 h 1941"/>
                <a:gd name="T44" fmla="*/ 1173 w 1937"/>
                <a:gd name="T45" fmla="*/ 1747 h 1941"/>
                <a:gd name="T46" fmla="*/ 975 w 1937"/>
                <a:gd name="T47" fmla="*/ 1728 h 1941"/>
                <a:gd name="T48" fmla="*/ 795 w 1937"/>
                <a:gd name="T49" fmla="*/ 1682 h 1941"/>
                <a:gd name="T50" fmla="*/ 644 w 1937"/>
                <a:gd name="T51" fmla="*/ 1626 h 1941"/>
                <a:gd name="T52" fmla="*/ 533 w 1937"/>
                <a:gd name="T53" fmla="*/ 1572 h 1941"/>
                <a:gd name="T54" fmla="*/ 508 w 1937"/>
                <a:gd name="T55" fmla="*/ 1577 h 1941"/>
                <a:gd name="T56" fmla="*/ 506 w 1937"/>
                <a:gd name="T57" fmla="*/ 1602 h 1941"/>
                <a:gd name="T58" fmla="*/ 557 w 1937"/>
                <a:gd name="T59" fmla="*/ 1665 h 1941"/>
                <a:gd name="T60" fmla="*/ 634 w 1937"/>
                <a:gd name="T61" fmla="*/ 1736 h 1941"/>
                <a:gd name="T62" fmla="*/ 739 w 1937"/>
                <a:gd name="T63" fmla="*/ 1807 h 1941"/>
                <a:gd name="T64" fmla="*/ 878 w 1937"/>
                <a:gd name="T65" fmla="*/ 1866 h 1941"/>
                <a:gd name="T66" fmla="*/ 1053 w 1937"/>
                <a:gd name="T67" fmla="*/ 1906 h 1941"/>
                <a:gd name="T68" fmla="*/ 0 w 1937"/>
                <a:gd name="T69" fmla="*/ 1941 h 1941"/>
                <a:gd name="T70" fmla="*/ 12 w 1937"/>
                <a:gd name="T71" fmla="*/ 727 h 1941"/>
                <a:gd name="T72" fmla="*/ 63 w 1937"/>
                <a:gd name="T73" fmla="*/ 676 h 1941"/>
                <a:gd name="T74" fmla="*/ 1008 w 1937"/>
                <a:gd name="T75" fmla="*/ 665 h 1941"/>
                <a:gd name="T76" fmla="*/ 1077 w 1937"/>
                <a:gd name="T77" fmla="*/ 689 h 1941"/>
                <a:gd name="T78" fmla="*/ 1117 w 1937"/>
                <a:gd name="T79" fmla="*/ 751 h 1941"/>
                <a:gd name="T80" fmla="*/ 1117 w 1937"/>
                <a:gd name="T81" fmla="*/ 1175 h 1941"/>
                <a:gd name="T82" fmla="*/ 1079 w 1937"/>
                <a:gd name="T83" fmla="*/ 1214 h 1941"/>
                <a:gd name="T84" fmla="*/ 989 w 1937"/>
                <a:gd name="T85" fmla="*/ 1221 h 1941"/>
                <a:gd name="T86" fmla="*/ 940 w 1937"/>
                <a:gd name="T87" fmla="*/ 1223 h 1941"/>
                <a:gd name="T88" fmla="*/ 936 w 1937"/>
                <a:gd name="T89" fmla="*/ 1234 h 1941"/>
                <a:gd name="T90" fmla="*/ 941 w 1937"/>
                <a:gd name="T91" fmla="*/ 1242 h 1941"/>
                <a:gd name="T92" fmla="*/ 1027 w 1937"/>
                <a:gd name="T93" fmla="*/ 1267 h 1941"/>
                <a:gd name="T94" fmla="*/ 1156 w 1937"/>
                <a:gd name="T95" fmla="*/ 1284 h 1941"/>
                <a:gd name="T96" fmla="*/ 1278 w 1937"/>
                <a:gd name="T97" fmla="*/ 1271 h 1941"/>
                <a:gd name="T98" fmla="*/ 1285 w 1937"/>
                <a:gd name="T99" fmla="*/ 1269 h 1941"/>
                <a:gd name="T100" fmla="*/ 1337 w 1937"/>
                <a:gd name="T101" fmla="*/ 1247 h 1941"/>
                <a:gd name="T102" fmla="*/ 1395 w 1937"/>
                <a:gd name="T103" fmla="*/ 1199 h 1941"/>
                <a:gd name="T104" fmla="*/ 1450 w 1937"/>
                <a:gd name="T105" fmla="*/ 1113 h 1941"/>
                <a:gd name="T106" fmla="*/ 1468 w 1937"/>
                <a:gd name="T107" fmla="*/ 1016 h 1941"/>
                <a:gd name="T108" fmla="*/ 1446 w 1937"/>
                <a:gd name="T109" fmla="*/ 915 h 1941"/>
                <a:gd name="T110" fmla="*/ 1394 w 1937"/>
                <a:gd name="T111" fmla="*/ 816 h 1941"/>
                <a:gd name="T112" fmla="*/ 1324 w 1937"/>
                <a:gd name="T113" fmla="*/ 721 h 1941"/>
                <a:gd name="T114" fmla="*/ 1246 w 1937"/>
                <a:gd name="T115" fmla="*/ 637 h 1941"/>
                <a:gd name="T116" fmla="*/ 1172 w 1937"/>
                <a:gd name="T117" fmla="*/ 569 h 1941"/>
                <a:gd name="T118" fmla="*/ 1114 w 1937"/>
                <a:gd name="T119" fmla="*/ 520 h 1941"/>
                <a:gd name="T120" fmla="*/ 1083 w 1937"/>
                <a:gd name="T121" fmla="*/ 495 h 1941"/>
                <a:gd name="T122" fmla="*/ 1170 w 1937"/>
                <a:gd name="T123"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7" h="1941">
                  <a:moveTo>
                    <a:pt x="204" y="803"/>
                  </a:moveTo>
                  <a:lnTo>
                    <a:pt x="185" y="805"/>
                  </a:lnTo>
                  <a:lnTo>
                    <a:pt x="167" y="813"/>
                  </a:lnTo>
                  <a:lnTo>
                    <a:pt x="153" y="823"/>
                  </a:lnTo>
                  <a:lnTo>
                    <a:pt x="142" y="838"/>
                  </a:lnTo>
                  <a:lnTo>
                    <a:pt x="134" y="855"/>
                  </a:lnTo>
                  <a:lnTo>
                    <a:pt x="132" y="874"/>
                  </a:lnTo>
                  <a:lnTo>
                    <a:pt x="134" y="894"/>
                  </a:lnTo>
                  <a:lnTo>
                    <a:pt x="142" y="911"/>
                  </a:lnTo>
                  <a:lnTo>
                    <a:pt x="153" y="926"/>
                  </a:lnTo>
                  <a:lnTo>
                    <a:pt x="167" y="937"/>
                  </a:lnTo>
                  <a:lnTo>
                    <a:pt x="185" y="945"/>
                  </a:lnTo>
                  <a:lnTo>
                    <a:pt x="204" y="947"/>
                  </a:lnTo>
                  <a:lnTo>
                    <a:pt x="224" y="945"/>
                  </a:lnTo>
                  <a:lnTo>
                    <a:pt x="241" y="937"/>
                  </a:lnTo>
                  <a:lnTo>
                    <a:pt x="256" y="926"/>
                  </a:lnTo>
                  <a:lnTo>
                    <a:pt x="266" y="911"/>
                  </a:lnTo>
                  <a:lnTo>
                    <a:pt x="274" y="894"/>
                  </a:lnTo>
                  <a:lnTo>
                    <a:pt x="277" y="874"/>
                  </a:lnTo>
                  <a:lnTo>
                    <a:pt x="274" y="855"/>
                  </a:lnTo>
                  <a:lnTo>
                    <a:pt x="266" y="838"/>
                  </a:lnTo>
                  <a:lnTo>
                    <a:pt x="256" y="823"/>
                  </a:lnTo>
                  <a:lnTo>
                    <a:pt x="241" y="813"/>
                  </a:lnTo>
                  <a:lnTo>
                    <a:pt x="224" y="805"/>
                  </a:lnTo>
                  <a:lnTo>
                    <a:pt x="204" y="803"/>
                  </a:lnTo>
                  <a:close/>
                  <a:moveTo>
                    <a:pt x="1170" y="0"/>
                  </a:moveTo>
                  <a:lnTo>
                    <a:pt x="1171" y="0"/>
                  </a:lnTo>
                  <a:lnTo>
                    <a:pt x="1172" y="1"/>
                  </a:lnTo>
                  <a:lnTo>
                    <a:pt x="1217" y="26"/>
                  </a:lnTo>
                  <a:lnTo>
                    <a:pt x="1263" y="54"/>
                  </a:lnTo>
                  <a:lnTo>
                    <a:pt x="1311" y="85"/>
                  </a:lnTo>
                  <a:lnTo>
                    <a:pt x="1359" y="118"/>
                  </a:lnTo>
                  <a:lnTo>
                    <a:pt x="1407" y="154"/>
                  </a:lnTo>
                  <a:lnTo>
                    <a:pt x="1456" y="192"/>
                  </a:lnTo>
                  <a:lnTo>
                    <a:pt x="1504" y="232"/>
                  </a:lnTo>
                  <a:lnTo>
                    <a:pt x="1551" y="274"/>
                  </a:lnTo>
                  <a:lnTo>
                    <a:pt x="1597" y="318"/>
                  </a:lnTo>
                  <a:lnTo>
                    <a:pt x="1642" y="364"/>
                  </a:lnTo>
                  <a:lnTo>
                    <a:pt x="1685" y="412"/>
                  </a:lnTo>
                  <a:lnTo>
                    <a:pt x="1725" y="462"/>
                  </a:lnTo>
                  <a:lnTo>
                    <a:pt x="1764" y="513"/>
                  </a:lnTo>
                  <a:lnTo>
                    <a:pt x="1799" y="567"/>
                  </a:lnTo>
                  <a:lnTo>
                    <a:pt x="1832" y="622"/>
                  </a:lnTo>
                  <a:lnTo>
                    <a:pt x="1861" y="677"/>
                  </a:lnTo>
                  <a:lnTo>
                    <a:pt x="1885" y="736"/>
                  </a:lnTo>
                  <a:lnTo>
                    <a:pt x="1905" y="795"/>
                  </a:lnTo>
                  <a:lnTo>
                    <a:pt x="1921" y="854"/>
                  </a:lnTo>
                  <a:lnTo>
                    <a:pt x="1932" y="916"/>
                  </a:lnTo>
                  <a:lnTo>
                    <a:pt x="1937" y="978"/>
                  </a:lnTo>
                  <a:lnTo>
                    <a:pt x="1937" y="1042"/>
                  </a:lnTo>
                  <a:lnTo>
                    <a:pt x="1931" y="1106"/>
                  </a:lnTo>
                  <a:lnTo>
                    <a:pt x="1918" y="1171"/>
                  </a:lnTo>
                  <a:lnTo>
                    <a:pt x="1899" y="1237"/>
                  </a:lnTo>
                  <a:lnTo>
                    <a:pt x="1872" y="1304"/>
                  </a:lnTo>
                  <a:lnTo>
                    <a:pt x="1842" y="1364"/>
                  </a:lnTo>
                  <a:lnTo>
                    <a:pt x="1808" y="1420"/>
                  </a:lnTo>
                  <a:lnTo>
                    <a:pt x="1771" y="1472"/>
                  </a:lnTo>
                  <a:lnTo>
                    <a:pt x="1730" y="1520"/>
                  </a:lnTo>
                  <a:lnTo>
                    <a:pt x="1686" y="1564"/>
                  </a:lnTo>
                  <a:lnTo>
                    <a:pt x="1638" y="1603"/>
                  </a:lnTo>
                  <a:lnTo>
                    <a:pt x="1588" y="1637"/>
                  </a:lnTo>
                  <a:lnTo>
                    <a:pt x="1533" y="1667"/>
                  </a:lnTo>
                  <a:lnTo>
                    <a:pt x="1477" y="1693"/>
                  </a:lnTo>
                  <a:lnTo>
                    <a:pt x="1417" y="1714"/>
                  </a:lnTo>
                  <a:lnTo>
                    <a:pt x="1368" y="1726"/>
                  </a:lnTo>
                  <a:lnTo>
                    <a:pt x="1318" y="1735"/>
                  </a:lnTo>
                  <a:lnTo>
                    <a:pt x="1269" y="1742"/>
                  </a:lnTo>
                  <a:lnTo>
                    <a:pt x="1221" y="1746"/>
                  </a:lnTo>
                  <a:lnTo>
                    <a:pt x="1173" y="1747"/>
                  </a:lnTo>
                  <a:lnTo>
                    <a:pt x="1106" y="1745"/>
                  </a:lnTo>
                  <a:lnTo>
                    <a:pt x="1040" y="1739"/>
                  </a:lnTo>
                  <a:lnTo>
                    <a:pt x="975" y="1728"/>
                  </a:lnTo>
                  <a:lnTo>
                    <a:pt x="912" y="1715"/>
                  </a:lnTo>
                  <a:lnTo>
                    <a:pt x="852" y="1700"/>
                  </a:lnTo>
                  <a:lnTo>
                    <a:pt x="795" y="1682"/>
                  </a:lnTo>
                  <a:lnTo>
                    <a:pt x="741" y="1664"/>
                  </a:lnTo>
                  <a:lnTo>
                    <a:pt x="689" y="1645"/>
                  </a:lnTo>
                  <a:lnTo>
                    <a:pt x="644" y="1626"/>
                  </a:lnTo>
                  <a:lnTo>
                    <a:pt x="601" y="1606"/>
                  </a:lnTo>
                  <a:lnTo>
                    <a:pt x="565" y="1588"/>
                  </a:lnTo>
                  <a:lnTo>
                    <a:pt x="533" y="1572"/>
                  </a:lnTo>
                  <a:lnTo>
                    <a:pt x="523" y="1570"/>
                  </a:lnTo>
                  <a:lnTo>
                    <a:pt x="515" y="1571"/>
                  </a:lnTo>
                  <a:lnTo>
                    <a:pt x="508" y="1577"/>
                  </a:lnTo>
                  <a:lnTo>
                    <a:pt x="503" y="1584"/>
                  </a:lnTo>
                  <a:lnTo>
                    <a:pt x="503" y="1594"/>
                  </a:lnTo>
                  <a:lnTo>
                    <a:pt x="506" y="1602"/>
                  </a:lnTo>
                  <a:lnTo>
                    <a:pt x="520" y="1621"/>
                  </a:lnTo>
                  <a:lnTo>
                    <a:pt x="537" y="1643"/>
                  </a:lnTo>
                  <a:lnTo>
                    <a:pt x="557" y="1665"/>
                  </a:lnTo>
                  <a:lnTo>
                    <a:pt x="580" y="1689"/>
                  </a:lnTo>
                  <a:lnTo>
                    <a:pt x="605" y="1712"/>
                  </a:lnTo>
                  <a:lnTo>
                    <a:pt x="634" y="1736"/>
                  </a:lnTo>
                  <a:lnTo>
                    <a:pt x="666" y="1760"/>
                  </a:lnTo>
                  <a:lnTo>
                    <a:pt x="701" y="1783"/>
                  </a:lnTo>
                  <a:lnTo>
                    <a:pt x="739" y="1807"/>
                  </a:lnTo>
                  <a:lnTo>
                    <a:pt x="782" y="1828"/>
                  </a:lnTo>
                  <a:lnTo>
                    <a:pt x="828" y="1848"/>
                  </a:lnTo>
                  <a:lnTo>
                    <a:pt x="878" y="1866"/>
                  </a:lnTo>
                  <a:lnTo>
                    <a:pt x="932" y="1882"/>
                  </a:lnTo>
                  <a:lnTo>
                    <a:pt x="991" y="1895"/>
                  </a:lnTo>
                  <a:lnTo>
                    <a:pt x="1053" y="1906"/>
                  </a:lnTo>
                  <a:lnTo>
                    <a:pt x="1120" y="1913"/>
                  </a:lnTo>
                  <a:lnTo>
                    <a:pt x="1121" y="1941"/>
                  </a:lnTo>
                  <a:lnTo>
                    <a:pt x="0" y="1941"/>
                  </a:lnTo>
                  <a:lnTo>
                    <a:pt x="0" y="776"/>
                  </a:lnTo>
                  <a:lnTo>
                    <a:pt x="3" y="751"/>
                  </a:lnTo>
                  <a:lnTo>
                    <a:pt x="12" y="727"/>
                  </a:lnTo>
                  <a:lnTo>
                    <a:pt x="24" y="707"/>
                  </a:lnTo>
                  <a:lnTo>
                    <a:pt x="41" y="689"/>
                  </a:lnTo>
                  <a:lnTo>
                    <a:pt x="63" y="676"/>
                  </a:lnTo>
                  <a:lnTo>
                    <a:pt x="86" y="668"/>
                  </a:lnTo>
                  <a:lnTo>
                    <a:pt x="112" y="665"/>
                  </a:lnTo>
                  <a:lnTo>
                    <a:pt x="1008" y="665"/>
                  </a:lnTo>
                  <a:lnTo>
                    <a:pt x="1034" y="668"/>
                  </a:lnTo>
                  <a:lnTo>
                    <a:pt x="1057" y="676"/>
                  </a:lnTo>
                  <a:lnTo>
                    <a:pt x="1077" y="689"/>
                  </a:lnTo>
                  <a:lnTo>
                    <a:pt x="1095" y="707"/>
                  </a:lnTo>
                  <a:lnTo>
                    <a:pt x="1108" y="727"/>
                  </a:lnTo>
                  <a:lnTo>
                    <a:pt x="1117" y="751"/>
                  </a:lnTo>
                  <a:lnTo>
                    <a:pt x="1120" y="776"/>
                  </a:lnTo>
                  <a:lnTo>
                    <a:pt x="1120" y="1156"/>
                  </a:lnTo>
                  <a:lnTo>
                    <a:pt x="1117" y="1175"/>
                  </a:lnTo>
                  <a:lnTo>
                    <a:pt x="1108" y="1191"/>
                  </a:lnTo>
                  <a:lnTo>
                    <a:pt x="1095" y="1205"/>
                  </a:lnTo>
                  <a:lnTo>
                    <a:pt x="1079" y="1214"/>
                  </a:lnTo>
                  <a:lnTo>
                    <a:pt x="1060" y="1219"/>
                  </a:lnTo>
                  <a:lnTo>
                    <a:pt x="1026" y="1220"/>
                  </a:lnTo>
                  <a:lnTo>
                    <a:pt x="989" y="1221"/>
                  </a:lnTo>
                  <a:lnTo>
                    <a:pt x="947" y="1221"/>
                  </a:lnTo>
                  <a:lnTo>
                    <a:pt x="943" y="1221"/>
                  </a:lnTo>
                  <a:lnTo>
                    <a:pt x="940" y="1223"/>
                  </a:lnTo>
                  <a:lnTo>
                    <a:pt x="937" y="1226"/>
                  </a:lnTo>
                  <a:lnTo>
                    <a:pt x="936" y="1230"/>
                  </a:lnTo>
                  <a:lnTo>
                    <a:pt x="936" y="1234"/>
                  </a:lnTo>
                  <a:lnTo>
                    <a:pt x="937" y="1238"/>
                  </a:lnTo>
                  <a:lnTo>
                    <a:pt x="938" y="1240"/>
                  </a:lnTo>
                  <a:lnTo>
                    <a:pt x="941" y="1242"/>
                  </a:lnTo>
                  <a:lnTo>
                    <a:pt x="944" y="1244"/>
                  </a:lnTo>
                  <a:lnTo>
                    <a:pt x="986" y="1256"/>
                  </a:lnTo>
                  <a:lnTo>
                    <a:pt x="1027" y="1267"/>
                  </a:lnTo>
                  <a:lnTo>
                    <a:pt x="1071" y="1274"/>
                  </a:lnTo>
                  <a:lnTo>
                    <a:pt x="1114" y="1280"/>
                  </a:lnTo>
                  <a:lnTo>
                    <a:pt x="1156" y="1284"/>
                  </a:lnTo>
                  <a:lnTo>
                    <a:pt x="1199" y="1283"/>
                  </a:lnTo>
                  <a:lnTo>
                    <a:pt x="1239" y="1279"/>
                  </a:lnTo>
                  <a:lnTo>
                    <a:pt x="1278" y="1271"/>
                  </a:lnTo>
                  <a:lnTo>
                    <a:pt x="1281" y="1270"/>
                  </a:lnTo>
                  <a:lnTo>
                    <a:pt x="1283" y="1270"/>
                  </a:lnTo>
                  <a:lnTo>
                    <a:pt x="1285" y="1269"/>
                  </a:lnTo>
                  <a:lnTo>
                    <a:pt x="1301" y="1263"/>
                  </a:lnTo>
                  <a:lnTo>
                    <a:pt x="1319" y="1257"/>
                  </a:lnTo>
                  <a:lnTo>
                    <a:pt x="1337" y="1247"/>
                  </a:lnTo>
                  <a:lnTo>
                    <a:pt x="1357" y="1235"/>
                  </a:lnTo>
                  <a:lnTo>
                    <a:pt x="1376" y="1219"/>
                  </a:lnTo>
                  <a:lnTo>
                    <a:pt x="1395" y="1199"/>
                  </a:lnTo>
                  <a:lnTo>
                    <a:pt x="1414" y="1176"/>
                  </a:lnTo>
                  <a:lnTo>
                    <a:pt x="1432" y="1147"/>
                  </a:lnTo>
                  <a:lnTo>
                    <a:pt x="1450" y="1113"/>
                  </a:lnTo>
                  <a:lnTo>
                    <a:pt x="1461" y="1081"/>
                  </a:lnTo>
                  <a:lnTo>
                    <a:pt x="1467" y="1049"/>
                  </a:lnTo>
                  <a:lnTo>
                    <a:pt x="1468" y="1016"/>
                  </a:lnTo>
                  <a:lnTo>
                    <a:pt x="1465" y="983"/>
                  </a:lnTo>
                  <a:lnTo>
                    <a:pt x="1458" y="949"/>
                  </a:lnTo>
                  <a:lnTo>
                    <a:pt x="1446" y="915"/>
                  </a:lnTo>
                  <a:lnTo>
                    <a:pt x="1431" y="882"/>
                  </a:lnTo>
                  <a:lnTo>
                    <a:pt x="1414" y="849"/>
                  </a:lnTo>
                  <a:lnTo>
                    <a:pt x="1394" y="816"/>
                  </a:lnTo>
                  <a:lnTo>
                    <a:pt x="1371" y="783"/>
                  </a:lnTo>
                  <a:lnTo>
                    <a:pt x="1348" y="752"/>
                  </a:lnTo>
                  <a:lnTo>
                    <a:pt x="1324" y="721"/>
                  </a:lnTo>
                  <a:lnTo>
                    <a:pt x="1298" y="692"/>
                  </a:lnTo>
                  <a:lnTo>
                    <a:pt x="1271" y="664"/>
                  </a:lnTo>
                  <a:lnTo>
                    <a:pt x="1246" y="637"/>
                  </a:lnTo>
                  <a:lnTo>
                    <a:pt x="1220" y="612"/>
                  </a:lnTo>
                  <a:lnTo>
                    <a:pt x="1196" y="589"/>
                  </a:lnTo>
                  <a:lnTo>
                    <a:pt x="1172" y="569"/>
                  </a:lnTo>
                  <a:lnTo>
                    <a:pt x="1150" y="550"/>
                  </a:lnTo>
                  <a:lnTo>
                    <a:pt x="1131" y="534"/>
                  </a:lnTo>
                  <a:lnTo>
                    <a:pt x="1114" y="520"/>
                  </a:lnTo>
                  <a:lnTo>
                    <a:pt x="1100" y="508"/>
                  </a:lnTo>
                  <a:lnTo>
                    <a:pt x="1089" y="499"/>
                  </a:lnTo>
                  <a:lnTo>
                    <a:pt x="1083" y="495"/>
                  </a:lnTo>
                  <a:lnTo>
                    <a:pt x="1079" y="493"/>
                  </a:lnTo>
                  <a:lnTo>
                    <a:pt x="788" y="493"/>
                  </a:lnTo>
                  <a:lnTo>
                    <a:pt x="1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26"/>
          <p:cNvGrpSpPr>
            <a:grpSpLocks noChangeAspect="1"/>
          </p:cNvGrpSpPr>
          <p:nvPr/>
        </p:nvGrpSpPr>
        <p:grpSpPr bwMode="auto">
          <a:xfrm>
            <a:off x="9907363" y="3416070"/>
            <a:ext cx="442746" cy="749334"/>
            <a:chOff x="5511" y="640"/>
            <a:chExt cx="956" cy="1618"/>
          </a:xfrm>
          <a:solidFill>
            <a:schemeClr val="tx1">
              <a:lumMod val="75000"/>
              <a:lumOff val="25000"/>
            </a:schemeClr>
          </a:solidFill>
        </p:grpSpPr>
        <p:sp>
          <p:nvSpPr>
            <p:cNvPr id="39" name="Freeform 28"/>
            <p:cNvSpPr>
              <a:spLocks noEditPoints="1"/>
            </p:cNvSpPr>
            <p:nvPr/>
          </p:nvSpPr>
          <p:spPr bwMode="auto">
            <a:xfrm>
              <a:off x="6244" y="846"/>
              <a:ext cx="223" cy="241"/>
            </a:xfrm>
            <a:custGeom>
              <a:avLst/>
              <a:gdLst>
                <a:gd name="T0" fmla="*/ 61 w 447"/>
                <a:gd name="T1" fmla="*/ 64 h 480"/>
                <a:gd name="T2" fmla="*/ 61 w 447"/>
                <a:gd name="T3" fmla="*/ 304 h 480"/>
                <a:gd name="T4" fmla="*/ 386 w 447"/>
                <a:gd name="T5" fmla="*/ 304 h 480"/>
                <a:gd name="T6" fmla="*/ 386 w 447"/>
                <a:gd name="T7" fmla="*/ 64 h 480"/>
                <a:gd name="T8" fmla="*/ 61 w 447"/>
                <a:gd name="T9" fmla="*/ 64 h 480"/>
                <a:gd name="T10" fmla="*/ 42 w 447"/>
                <a:gd name="T11" fmla="*/ 0 h 480"/>
                <a:gd name="T12" fmla="*/ 405 w 447"/>
                <a:gd name="T13" fmla="*/ 0 h 480"/>
                <a:gd name="T14" fmla="*/ 419 w 447"/>
                <a:gd name="T15" fmla="*/ 2 h 480"/>
                <a:gd name="T16" fmla="*/ 430 w 447"/>
                <a:gd name="T17" fmla="*/ 8 h 480"/>
                <a:gd name="T18" fmla="*/ 439 w 447"/>
                <a:gd name="T19" fmla="*/ 17 h 480"/>
                <a:gd name="T20" fmla="*/ 445 w 447"/>
                <a:gd name="T21" fmla="*/ 29 h 480"/>
                <a:gd name="T22" fmla="*/ 447 w 447"/>
                <a:gd name="T23" fmla="*/ 42 h 480"/>
                <a:gd name="T24" fmla="*/ 447 w 447"/>
                <a:gd name="T25" fmla="*/ 326 h 480"/>
                <a:gd name="T26" fmla="*/ 445 w 447"/>
                <a:gd name="T27" fmla="*/ 339 h 480"/>
                <a:gd name="T28" fmla="*/ 439 w 447"/>
                <a:gd name="T29" fmla="*/ 351 h 480"/>
                <a:gd name="T30" fmla="*/ 430 w 447"/>
                <a:gd name="T31" fmla="*/ 360 h 480"/>
                <a:gd name="T32" fmla="*/ 419 w 447"/>
                <a:gd name="T33" fmla="*/ 367 h 480"/>
                <a:gd name="T34" fmla="*/ 405 w 447"/>
                <a:gd name="T35" fmla="*/ 369 h 480"/>
                <a:gd name="T36" fmla="*/ 258 w 447"/>
                <a:gd name="T37" fmla="*/ 369 h 480"/>
                <a:gd name="T38" fmla="*/ 258 w 447"/>
                <a:gd name="T39" fmla="*/ 416 h 480"/>
                <a:gd name="T40" fmla="*/ 304 w 447"/>
                <a:gd name="T41" fmla="*/ 416 h 480"/>
                <a:gd name="T42" fmla="*/ 318 w 447"/>
                <a:gd name="T43" fmla="*/ 419 h 480"/>
                <a:gd name="T44" fmla="*/ 331 w 447"/>
                <a:gd name="T45" fmla="*/ 427 h 480"/>
                <a:gd name="T46" fmla="*/ 339 w 447"/>
                <a:gd name="T47" fmla="*/ 440 h 480"/>
                <a:gd name="T48" fmla="*/ 342 w 447"/>
                <a:gd name="T49" fmla="*/ 455 h 480"/>
                <a:gd name="T50" fmla="*/ 342 w 447"/>
                <a:gd name="T51" fmla="*/ 480 h 480"/>
                <a:gd name="T52" fmla="*/ 89 w 447"/>
                <a:gd name="T53" fmla="*/ 480 h 480"/>
                <a:gd name="T54" fmla="*/ 89 w 447"/>
                <a:gd name="T55" fmla="*/ 455 h 480"/>
                <a:gd name="T56" fmla="*/ 92 w 447"/>
                <a:gd name="T57" fmla="*/ 440 h 480"/>
                <a:gd name="T58" fmla="*/ 100 w 447"/>
                <a:gd name="T59" fmla="*/ 427 h 480"/>
                <a:gd name="T60" fmla="*/ 112 w 447"/>
                <a:gd name="T61" fmla="*/ 419 h 480"/>
                <a:gd name="T62" fmla="*/ 127 w 447"/>
                <a:gd name="T63" fmla="*/ 416 h 480"/>
                <a:gd name="T64" fmla="*/ 180 w 447"/>
                <a:gd name="T65" fmla="*/ 416 h 480"/>
                <a:gd name="T66" fmla="*/ 180 w 447"/>
                <a:gd name="T67" fmla="*/ 369 h 480"/>
                <a:gd name="T68" fmla="*/ 42 w 447"/>
                <a:gd name="T69" fmla="*/ 369 h 480"/>
                <a:gd name="T70" fmla="*/ 28 w 447"/>
                <a:gd name="T71" fmla="*/ 367 h 480"/>
                <a:gd name="T72" fmla="*/ 17 w 447"/>
                <a:gd name="T73" fmla="*/ 360 h 480"/>
                <a:gd name="T74" fmla="*/ 7 w 447"/>
                <a:gd name="T75" fmla="*/ 351 h 480"/>
                <a:gd name="T76" fmla="*/ 2 w 447"/>
                <a:gd name="T77" fmla="*/ 339 h 480"/>
                <a:gd name="T78" fmla="*/ 0 w 447"/>
                <a:gd name="T79" fmla="*/ 326 h 480"/>
                <a:gd name="T80" fmla="*/ 0 w 447"/>
                <a:gd name="T81" fmla="*/ 42 h 480"/>
                <a:gd name="T82" fmla="*/ 2 w 447"/>
                <a:gd name="T83" fmla="*/ 29 h 480"/>
                <a:gd name="T84" fmla="*/ 7 w 447"/>
                <a:gd name="T85" fmla="*/ 17 h 480"/>
                <a:gd name="T86" fmla="*/ 17 w 447"/>
                <a:gd name="T87" fmla="*/ 8 h 480"/>
                <a:gd name="T88" fmla="*/ 28 w 447"/>
                <a:gd name="T89" fmla="*/ 2 h 480"/>
                <a:gd name="T90" fmla="*/ 42 w 447"/>
                <a:gd name="T9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80">
                  <a:moveTo>
                    <a:pt x="61" y="64"/>
                  </a:moveTo>
                  <a:lnTo>
                    <a:pt x="61" y="304"/>
                  </a:lnTo>
                  <a:lnTo>
                    <a:pt x="386" y="304"/>
                  </a:lnTo>
                  <a:lnTo>
                    <a:pt x="386" y="64"/>
                  </a:lnTo>
                  <a:lnTo>
                    <a:pt x="61" y="64"/>
                  </a:lnTo>
                  <a:close/>
                  <a:moveTo>
                    <a:pt x="42" y="0"/>
                  </a:moveTo>
                  <a:lnTo>
                    <a:pt x="405" y="0"/>
                  </a:lnTo>
                  <a:lnTo>
                    <a:pt x="419" y="2"/>
                  </a:lnTo>
                  <a:lnTo>
                    <a:pt x="430" y="8"/>
                  </a:lnTo>
                  <a:lnTo>
                    <a:pt x="439" y="17"/>
                  </a:lnTo>
                  <a:lnTo>
                    <a:pt x="445" y="29"/>
                  </a:lnTo>
                  <a:lnTo>
                    <a:pt x="447" y="42"/>
                  </a:lnTo>
                  <a:lnTo>
                    <a:pt x="447" y="326"/>
                  </a:lnTo>
                  <a:lnTo>
                    <a:pt x="445" y="339"/>
                  </a:lnTo>
                  <a:lnTo>
                    <a:pt x="439" y="351"/>
                  </a:lnTo>
                  <a:lnTo>
                    <a:pt x="430" y="360"/>
                  </a:lnTo>
                  <a:lnTo>
                    <a:pt x="419" y="367"/>
                  </a:lnTo>
                  <a:lnTo>
                    <a:pt x="405" y="369"/>
                  </a:lnTo>
                  <a:lnTo>
                    <a:pt x="258" y="369"/>
                  </a:lnTo>
                  <a:lnTo>
                    <a:pt x="258" y="416"/>
                  </a:lnTo>
                  <a:lnTo>
                    <a:pt x="304" y="416"/>
                  </a:lnTo>
                  <a:lnTo>
                    <a:pt x="318" y="419"/>
                  </a:lnTo>
                  <a:lnTo>
                    <a:pt x="331" y="427"/>
                  </a:lnTo>
                  <a:lnTo>
                    <a:pt x="339" y="440"/>
                  </a:lnTo>
                  <a:lnTo>
                    <a:pt x="342" y="455"/>
                  </a:lnTo>
                  <a:lnTo>
                    <a:pt x="342" y="480"/>
                  </a:lnTo>
                  <a:lnTo>
                    <a:pt x="89" y="480"/>
                  </a:lnTo>
                  <a:lnTo>
                    <a:pt x="89" y="455"/>
                  </a:lnTo>
                  <a:lnTo>
                    <a:pt x="92" y="440"/>
                  </a:lnTo>
                  <a:lnTo>
                    <a:pt x="100" y="427"/>
                  </a:lnTo>
                  <a:lnTo>
                    <a:pt x="112" y="419"/>
                  </a:lnTo>
                  <a:lnTo>
                    <a:pt x="127" y="416"/>
                  </a:lnTo>
                  <a:lnTo>
                    <a:pt x="180" y="416"/>
                  </a:lnTo>
                  <a:lnTo>
                    <a:pt x="180" y="369"/>
                  </a:lnTo>
                  <a:lnTo>
                    <a:pt x="42" y="369"/>
                  </a:lnTo>
                  <a:lnTo>
                    <a:pt x="28" y="367"/>
                  </a:lnTo>
                  <a:lnTo>
                    <a:pt x="17" y="360"/>
                  </a:lnTo>
                  <a:lnTo>
                    <a:pt x="7" y="351"/>
                  </a:lnTo>
                  <a:lnTo>
                    <a:pt x="2" y="339"/>
                  </a:lnTo>
                  <a:lnTo>
                    <a:pt x="0" y="326"/>
                  </a:lnTo>
                  <a:lnTo>
                    <a:pt x="0" y="42"/>
                  </a:lnTo>
                  <a:lnTo>
                    <a:pt x="2" y="29"/>
                  </a:lnTo>
                  <a:lnTo>
                    <a:pt x="7" y="17"/>
                  </a:lnTo>
                  <a:lnTo>
                    <a:pt x="17" y="8"/>
                  </a:lnTo>
                  <a:lnTo>
                    <a:pt x="28"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noEditPoints="1"/>
            </p:cNvSpPr>
            <p:nvPr/>
          </p:nvSpPr>
          <p:spPr bwMode="auto">
            <a:xfrm>
              <a:off x="5511" y="832"/>
              <a:ext cx="159" cy="255"/>
            </a:xfrm>
            <a:custGeom>
              <a:avLst/>
              <a:gdLst>
                <a:gd name="T0" fmla="*/ 64 w 317"/>
                <a:gd name="T1" fmla="*/ 65 h 508"/>
                <a:gd name="T2" fmla="*/ 64 w 317"/>
                <a:gd name="T3" fmla="*/ 380 h 508"/>
                <a:gd name="T4" fmla="*/ 254 w 317"/>
                <a:gd name="T5" fmla="*/ 380 h 508"/>
                <a:gd name="T6" fmla="*/ 254 w 317"/>
                <a:gd name="T7" fmla="*/ 65 h 508"/>
                <a:gd name="T8" fmla="*/ 64 w 317"/>
                <a:gd name="T9" fmla="*/ 65 h 508"/>
                <a:gd name="T10" fmla="*/ 32 w 317"/>
                <a:gd name="T11" fmla="*/ 0 h 508"/>
                <a:gd name="T12" fmla="*/ 285 w 317"/>
                <a:gd name="T13" fmla="*/ 0 h 508"/>
                <a:gd name="T14" fmla="*/ 298 w 317"/>
                <a:gd name="T15" fmla="*/ 3 h 508"/>
                <a:gd name="T16" fmla="*/ 308 w 317"/>
                <a:gd name="T17" fmla="*/ 10 h 508"/>
                <a:gd name="T18" fmla="*/ 315 w 317"/>
                <a:gd name="T19" fmla="*/ 21 h 508"/>
                <a:gd name="T20" fmla="*/ 317 w 317"/>
                <a:gd name="T21" fmla="*/ 33 h 508"/>
                <a:gd name="T22" fmla="*/ 317 w 317"/>
                <a:gd name="T23" fmla="*/ 476 h 508"/>
                <a:gd name="T24" fmla="*/ 315 w 317"/>
                <a:gd name="T25" fmla="*/ 488 h 508"/>
                <a:gd name="T26" fmla="*/ 308 w 317"/>
                <a:gd name="T27" fmla="*/ 499 h 508"/>
                <a:gd name="T28" fmla="*/ 298 w 317"/>
                <a:gd name="T29" fmla="*/ 506 h 508"/>
                <a:gd name="T30" fmla="*/ 285 w 317"/>
                <a:gd name="T31" fmla="*/ 508 h 508"/>
                <a:gd name="T32" fmla="*/ 32 w 317"/>
                <a:gd name="T33" fmla="*/ 508 h 508"/>
                <a:gd name="T34" fmla="*/ 20 w 317"/>
                <a:gd name="T35" fmla="*/ 506 h 508"/>
                <a:gd name="T36" fmla="*/ 9 w 317"/>
                <a:gd name="T37" fmla="*/ 499 h 508"/>
                <a:gd name="T38" fmla="*/ 3 w 317"/>
                <a:gd name="T39" fmla="*/ 488 h 508"/>
                <a:gd name="T40" fmla="*/ 0 w 317"/>
                <a:gd name="T41" fmla="*/ 476 h 508"/>
                <a:gd name="T42" fmla="*/ 0 w 317"/>
                <a:gd name="T43" fmla="*/ 33 h 508"/>
                <a:gd name="T44" fmla="*/ 3 w 317"/>
                <a:gd name="T45" fmla="*/ 21 h 508"/>
                <a:gd name="T46" fmla="*/ 9 w 317"/>
                <a:gd name="T47" fmla="*/ 10 h 508"/>
                <a:gd name="T48" fmla="*/ 20 w 317"/>
                <a:gd name="T49" fmla="*/ 3 h 508"/>
                <a:gd name="T50" fmla="*/ 32 w 317"/>
                <a:gd name="T5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 h="508">
                  <a:moveTo>
                    <a:pt x="64" y="65"/>
                  </a:moveTo>
                  <a:lnTo>
                    <a:pt x="64" y="380"/>
                  </a:lnTo>
                  <a:lnTo>
                    <a:pt x="254" y="380"/>
                  </a:lnTo>
                  <a:lnTo>
                    <a:pt x="254" y="65"/>
                  </a:lnTo>
                  <a:lnTo>
                    <a:pt x="64" y="65"/>
                  </a:lnTo>
                  <a:close/>
                  <a:moveTo>
                    <a:pt x="32" y="0"/>
                  </a:moveTo>
                  <a:lnTo>
                    <a:pt x="285" y="0"/>
                  </a:lnTo>
                  <a:lnTo>
                    <a:pt x="298" y="3"/>
                  </a:lnTo>
                  <a:lnTo>
                    <a:pt x="308" y="10"/>
                  </a:lnTo>
                  <a:lnTo>
                    <a:pt x="315" y="21"/>
                  </a:lnTo>
                  <a:lnTo>
                    <a:pt x="317" y="33"/>
                  </a:lnTo>
                  <a:lnTo>
                    <a:pt x="317" y="476"/>
                  </a:lnTo>
                  <a:lnTo>
                    <a:pt x="315" y="488"/>
                  </a:lnTo>
                  <a:lnTo>
                    <a:pt x="308" y="499"/>
                  </a:lnTo>
                  <a:lnTo>
                    <a:pt x="298" y="506"/>
                  </a:lnTo>
                  <a:lnTo>
                    <a:pt x="285" y="508"/>
                  </a:lnTo>
                  <a:lnTo>
                    <a:pt x="32" y="508"/>
                  </a:lnTo>
                  <a:lnTo>
                    <a:pt x="20" y="506"/>
                  </a:lnTo>
                  <a:lnTo>
                    <a:pt x="9" y="499"/>
                  </a:lnTo>
                  <a:lnTo>
                    <a:pt x="3" y="488"/>
                  </a:lnTo>
                  <a:lnTo>
                    <a:pt x="0" y="476"/>
                  </a:lnTo>
                  <a:lnTo>
                    <a:pt x="0" y="33"/>
                  </a:lnTo>
                  <a:lnTo>
                    <a:pt x="3" y="21"/>
                  </a:lnTo>
                  <a:lnTo>
                    <a:pt x="9" y="10"/>
                  </a:lnTo>
                  <a:lnTo>
                    <a:pt x="20"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5897" y="640"/>
              <a:ext cx="190" cy="222"/>
            </a:xfrm>
            <a:custGeom>
              <a:avLst/>
              <a:gdLst>
                <a:gd name="T0" fmla="*/ 64 w 380"/>
                <a:gd name="T1" fmla="*/ 65 h 444"/>
                <a:gd name="T2" fmla="*/ 64 w 380"/>
                <a:gd name="T3" fmla="*/ 321 h 444"/>
                <a:gd name="T4" fmla="*/ 318 w 380"/>
                <a:gd name="T5" fmla="*/ 321 h 444"/>
                <a:gd name="T6" fmla="*/ 318 w 380"/>
                <a:gd name="T7" fmla="*/ 65 h 444"/>
                <a:gd name="T8" fmla="*/ 64 w 380"/>
                <a:gd name="T9" fmla="*/ 65 h 444"/>
                <a:gd name="T10" fmla="*/ 33 w 380"/>
                <a:gd name="T11" fmla="*/ 0 h 444"/>
                <a:gd name="T12" fmla="*/ 349 w 380"/>
                <a:gd name="T13" fmla="*/ 0 h 444"/>
                <a:gd name="T14" fmla="*/ 362 w 380"/>
                <a:gd name="T15" fmla="*/ 4 h 444"/>
                <a:gd name="T16" fmla="*/ 371 w 380"/>
                <a:gd name="T17" fmla="*/ 11 h 444"/>
                <a:gd name="T18" fmla="*/ 378 w 380"/>
                <a:gd name="T19" fmla="*/ 21 h 444"/>
                <a:gd name="T20" fmla="*/ 380 w 380"/>
                <a:gd name="T21" fmla="*/ 33 h 444"/>
                <a:gd name="T22" fmla="*/ 380 w 380"/>
                <a:gd name="T23" fmla="*/ 413 h 444"/>
                <a:gd name="T24" fmla="*/ 378 w 380"/>
                <a:gd name="T25" fmla="*/ 426 h 444"/>
                <a:gd name="T26" fmla="*/ 371 w 380"/>
                <a:gd name="T27" fmla="*/ 436 h 444"/>
                <a:gd name="T28" fmla="*/ 362 w 380"/>
                <a:gd name="T29" fmla="*/ 442 h 444"/>
                <a:gd name="T30" fmla="*/ 349 w 380"/>
                <a:gd name="T31" fmla="*/ 444 h 444"/>
                <a:gd name="T32" fmla="*/ 33 w 380"/>
                <a:gd name="T33" fmla="*/ 444 h 444"/>
                <a:gd name="T34" fmla="*/ 23 w 380"/>
                <a:gd name="T35" fmla="*/ 442 h 444"/>
                <a:gd name="T36" fmla="*/ 13 w 380"/>
                <a:gd name="T37" fmla="*/ 437 h 444"/>
                <a:gd name="T38" fmla="*/ 6 w 380"/>
                <a:gd name="T39" fmla="*/ 430 h 444"/>
                <a:gd name="T40" fmla="*/ 2 w 380"/>
                <a:gd name="T41" fmla="*/ 419 h 444"/>
                <a:gd name="T42" fmla="*/ 0 w 380"/>
                <a:gd name="T43" fmla="*/ 419 h 444"/>
                <a:gd name="T44" fmla="*/ 0 w 380"/>
                <a:gd name="T45" fmla="*/ 33 h 444"/>
                <a:gd name="T46" fmla="*/ 3 w 380"/>
                <a:gd name="T47" fmla="*/ 21 h 444"/>
                <a:gd name="T48" fmla="*/ 10 w 380"/>
                <a:gd name="T49" fmla="*/ 11 h 444"/>
                <a:gd name="T50" fmla="*/ 20 w 380"/>
                <a:gd name="T51" fmla="*/ 4 h 444"/>
                <a:gd name="T52" fmla="*/ 33 w 380"/>
                <a:gd name="T53"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444">
                  <a:moveTo>
                    <a:pt x="64" y="65"/>
                  </a:moveTo>
                  <a:lnTo>
                    <a:pt x="64" y="321"/>
                  </a:lnTo>
                  <a:lnTo>
                    <a:pt x="318" y="321"/>
                  </a:lnTo>
                  <a:lnTo>
                    <a:pt x="318" y="65"/>
                  </a:lnTo>
                  <a:lnTo>
                    <a:pt x="64" y="65"/>
                  </a:lnTo>
                  <a:close/>
                  <a:moveTo>
                    <a:pt x="33" y="0"/>
                  </a:moveTo>
                  <a:lnTo>
                    <a:pt x="349" y="0"/>
                  </a:lnTo>
                  <a:lnTo>
                    <a:pt x="362" y="4"/>
                  </a:lnTo>
                  <a:lnTo>
                    <a:pt x="371" y="11"/>
                  </a:lnTo>
                  <a:lnTo>
                    <a:pt x="378" y="21"/>
                  </a:lnTo>
                  <a:lnTo>
                    <a:pt x="380" y="33"/>
                  </a:lnTo>
                  <a:lnTo>
                    <a:pt x="380" y="413"/>
                  </a:lnTo>
                  <a:lnTo>
                    <a:pt x="378" y="426"/>
                  </a:lnTo>
                  <a:lnTo>
                    <a:pt x="371" y="436"/>
                  </a:lnTo>
                  <a:lnTo>
                    <a:pt x="362" y="442"/>
                  </a:lnTo>
                  <a:lnTo>
                    <a:pt x="349" y="444"/>
                  </a:lnTo>
                  <a:lnTo>
                    <a:pt x="33" y="444"/>
                  </a:lnTo>
                  <a:lnTo>
                    <a:pt x="23" y="442"/>
                  </a:lnTo>
                  <a:lnTo>
                    <a:pt x="13" y="437"/>
                  </a:lnTo>
                  <a:lnTo>
                    <a:pt x="6" y="430"/>
                  </a:lnTo>
                  <a:lnTo>
                    <a:pt x="2" y="419"/>
                  </a:lnTo>
                  <a:lnTo>
                    <a:pt x="0" y="419"/>
                  </a:lnTo>
                  <a:lnTo>
                    <a:pt x="0" y="33"/>
                  </a:lnTo>
                  <a:lnTo>
                    <a:pt x="3" y="21"/>
                  </a:lnTo>
                  <a:lnTo>
                    <a:pt x="10" y="11"/>
                  </a:lnTo>
                  <a:lnTo>
                    <a:pt x="20" y="4"/>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a:off x="5841" y="929"/>
              <a:ext cx="275" cy="274"/>
            </a:xfrm>
            <a:custGeom>
              <a:avLst/>
              <a:gdLst>
                <a:gd name="T0" fmla="*/ 275 w 549"/>
                <a:gd name="T1" fmla="*/ 0 h 548"/>
                <a:gd name="T2" fmla="*/ 315 w 549"/>
                <a:gd name="T3" fmla="*/ 3 h 548"/>
                <a:gd name="T4" fmla="*/ 354 w 549"/>
                <a:gd name="T5" fmla="*/ 11 h 548"/>
                <a:gd name="T6" fmla="*/ 390 w 549"/>
                <a:gd name="T7" fmla="*/ 25 h 548"/>
                <a:gd name="T8" fmla="*/ 424 w 549"/>
                <a:gd name="T9" fmla="*/ 44 h 548"/>
                <a:gd name="T10" fmla="*/ 455 w 549"/>
                <a:gd name="T11" fmla="*/ 67 h 548"/>
                <a:gd name="T12" fmla="*/ 482 w 549"/>
                <a:gd name="T13" fmla="*/ 94 h 548"/>
                <a:gd name="T14" fmla="*/ 505 w 549"/>
                <a:gd name="T15" fmla="*/ 124 h 548"/>
                <a:gd name="T16" fmla="*/ 524 w 549"/>
                <a:gd name="T17" fmla="*/ 159 h 548"/>
                <a:gd name="T18" fmla="*/ 538 w 549"/>
                <a:gd name="T19" fmla="*/ 195 h 548"/>
                <a:gd name="T20" fmla="*/ 546 w 549"/>
                <a:gd name="T21" fmla="*/ 234 h 548"/>
                <a:gd name="T22" fmla="*/ 549 w 549"/>
                <a:gd name="T23" fmla="*/ 274 h 548"/>
                <a:gd name="T24" fmla="*/ 546 w 549"/>
                <a:gd name="T25" fmla="*/ 314 h 548"/>
                <a:gd name="T26" fmla="*/ 538 w 549"/>
                <a:gd name="T27" fmla="*/ 353 h 548"/>
                <a:gd name="T28" fmla="*/ 524 w 549"/>
                <a:gd name="T29" fmla="*/ 389 h 548"/>
                <a:gd name="T30" fmla="*/ 505 w 549"/>
                <a:gd name="T31" fmla="*/ 424 h 548"/>
                <a:gd name="T32" fmla="*/ 482 w 549"/>
                <a:gd name="T33" fmla="*/ 454 h 548"/>
                <a:gd name="T34" fmla="*/ 455 w 549"/>
                <a:gd name="T35" fmla="*/ 481 h 548"/>
                <a:gd name="T36" fmla="*/ 424 w 549"/>
                <a:gd name="T37" fmla="*/ 504 h 548"/>
                <a:gd name="T38" fmla="*/ 390 w 549"/>
                <a:gd name="T39" fmla="*/ 523 h 548"/>
                <a:gd name="T40" fmla="*/ 354 w 549"/>
                <a:gd name="T41" fmla="*/ 537 h 548"/>
                <a:gd name="T42" fmla="*/ 315 w 549"/>
                <a:gd name="T43" fmla="*/ 546 h 548"/>
                <a:gd name="T44" fmla="*/ 275 w 549"/>
                <a:gd name="T45" fmla="*/ 548 h 548"/>
                <a:gd name="T46" fmla="*/ 234 w 549"/>
                <a:gd name="T47" fmla="*/ 546 h 548"/>
                <a:gd name="T48" fmla="*/ 195 w 549"/>
                <a:gd name="T49" fmla="*/ 537 h 548"/>
                <a:gd name="T50" fmla="*/ 159 w 549"/>
                <a:gd name="T51" fmla="*/ 523 h 548"/>
                <a:gd name="T52" fmla="*/ 125 w 549"/>
                <a:gd name="T53" fmla="*/ 504 h 548"/>
                <a:gd name="T54" fmla="*/ 95 w 549"/>
                <a:gd name="T55" fmla="*/ 481 h 548"/>
                <a:gd name="T56" fmla="*/ 68 w 549"/>
                <a:gd name="T57" fmla="*/ 454 h 548"/>
                <a:gd name="T58" fmla="*/ 44 w 549"/>
                <a:gd name="T59" fmla="*/ 424 h 548"/>
                <a:gd name="T60" fmla="*/ 25 w 549"/>
                <a:gd name="T61" fmla="*/ 389 h 548"/>
                <a:gd name="T62" fmla="*/ 11 w 549"/>
                <a:gd name="T63" fmla="*/ 353 h 548"/>
                <a:gd name="T64" fmla="*/ 3 w 549"/>
                <a:gd name="T65" fmla="*/ 314 h 548"/>
                <a:gd name="T66" fmla="*/ 0 w 549"/>
                <a:gd name="T67" fmla="*/ 274 h 548"/>
                <a:gd name="T68" fmla="*/ 3 w 549"/>
                <a:gd name="T69" fmla="*/ 234 h 548"/>
                <a:gd name="T70" fmla="*/ 11 w 549"/>
                <a:gd name="T71" fmla="*/ 195 h 548"/>
                <a:gd name="T72" fmla="*/ 25 w 549"/>
                <a:gd name="T73" fmla="*/ 159 h 548"/>
                <a:gd name="T74" fmla="*/ 44 w 549"/>
                <a:gd name="T75" fmla="*/ 124 h 548"/>
                <a:gd name="T76" fmla="*/ 68 w 549"/>
                <a:gd name="T77" fmla="*/ 94 h 548"/>
                <a:gd name="T78" fmla="*/ 95 w 549"/>
                <a:gd name="T79" fmla="*/ 67 h 548"/>
                <a:gd name="T80" fmla="*/ 125 w 549"/>
                <a:gd name="T81" fmla="*/ 44 h 548"/>
                <a:gd name="T82" fmla="*/ 159 w 549"/>
                <a:gd name="T83" fmla="*/ 25 h 548"/>
                <a:gd name="T84" fmla="*/ 195 w 549"/>
                <a:gd name="T85" fmla="*/ 11 h 548"/>
                <a:gd name="T86" fmla="*/ 234 w 549"/>
                <a:gd name="T87" fmla="*/ 3 h 548"/>
                <a:gd name="T88" fmla="*/ 275 w 549"/>
                <a:gd name="T8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 h="548">
                  <a:moveTo>
                    <a:pt x="275" y="0"/>
                  </a:moveTo>
                  <a:lnTo>
                    <a:pt x="315" y="3"/>
                  </a:lnTo>
                  <a:lnTo>
                    <a:pt x="354" y="11"/>
                  </a:lnTo>
                  <a:lnTo>
                    <a:pt x="390" y="25"/>
                  </a:lnTo>
                  <a:lnTo>
                    <a:pt x="424" y="44"/>
                  </a:lnTo>
                  <a:lnTo>
                    <a:pt x="455" y="67"/>
                  </a:lnTo>
                  <a:lnTo>
                    <a:pt x="482" y="94"/>
                  </a:lnTo>
                  <a:lnTo>
                    <a:pt x="505" y="124"/>
                  </a:lnTo>
                  <a:lnTo>
                    <a:pt x="524" y="159"/>
                  </a:lnTo>
                  <a:lnTo>
                    <a:pt x="538" y="195"/>
                  </a:lnTo>
                  <a:lnTo>
                    <a:pt x="546" y="234"/>
                  </a:lnTo>
                  <a:lnTo>
                    <a:pt x="549" y="274"/>
                  </a:lnTo>
                  <a:lnTo>
                    <a:pt x="546" y="314"/>
                  </a:lnTo>
                  <a:lnTo>
                    <a:pt x="538" y="353"/>
                  </a:lnTo>
                  <a:lnTo>
                    <a:pt x="524" y="389"/>
                  </a:lnTo>
                  <a:lnTo>
                    <a:pt x="505" y="424"/>
                  </a:lnTo>
                  <a:lnTo>
                    <a:pt x="482" y="454"/>
                  </a:lnTo>
                  <a:lnTo>
                    <a:pt x="455" y="481"/>
                  </a:lnTo>
                  <a:lnTo>
                    <a:pt x="424" y="504"/>
                  </a:lnTo>
                  <a:lnTo>
                    <a:pt x="390" y="523"/>
                  </a:lnTo>
                  <a:lnTo>
                    <a:pt x="354" y="537"/>
                  </a:lnTo>
                  <a:lnTo>
                    <a:pt x="315" y="546"/>
                  </a:lnTo>
                  <a:lnTo>
                    <a:pt x="275" y="548"/>
                  </a:lnTo>
                  <a:lnTo>
                    <a:pt x="234" y="546"/>
                  </a:lnTo>
                  <a:lnTo>
                    <a:pt x="195" y="537"/>
                  </a:lnTo>
                  <a:lnTo>
                    <a:pt x="159" y="523"/>
                  </a:lnTo>
                  <a:lnTo>
                    <a:pt x="125" y="504"/>
                  </a:lnTo>
                  <a:lnTo>
                    <a:pt x="95" y="481"/>
                  </a:lnTo>
                  <a:lnTo>
                    <a:pt x="68" y="454"/>
                  </a:lnTo>
                  <a:lnTo>
                    <a:pt x="44" y="424"/>
                  </a:lnTo>
                  <a:lnTo>
                    <a:pt x="25" y="389"/>
                  </a:lnTo>
                  <a:lnTo>
                    <a:pt x="11" y="353"/>
                  </a:lnTo>
                  <a:lnTo>
                    <a:pt x="3" y="314"/>
                  </a:lnTo>
                  <a:lnTo>
                    <a:pt x="0" y="274"/>
                  </a:lnTo>
                  <a:lnTo>
                    <a:pt x="3" y="234"/>
                  </a:lnTo>
                  <a:lnTo>
                    <a:pt x="11" y="195"/>
                  </a:lnTo>
                  <a:lnTo>
                    <a:pt x="25" y="159"/>
                  </a:lnTo>
                  <a:lnTo>
                    <a:pt x="44" y="124"/>
                  </a:lnTo>
                  <a:lnTo>
                    <a:pt x="68" y="94"/>
                  </a:lnTo>
                  <a:lnTo>
                    <a:pt x="95" y="67"/>
                  </a:lnTo>
                  <a:lnTo>
                    <a:pt x="125" y="44"/>
                  </a:lnTo>
                  <a:lnTo>
                    <a:pt x="159" y="25"/>
                  </a:lnTo>
                  <a:lnTo>
                    <a:pt x="195" y="11"/>
                  </a:lnTo>
                  <a:lnTo>
                    <a:pt x="234" y="3"/>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5530" y="1267"/>
              <a:ext cx="900" cy="991"/>
            </a:xfrm>
            <a:custGeom>
              <a:avLst/>
              <a:gdLst>
                <a:gd name="T0" fmla="*/ 900 w 1800"/>
                <a:gd name="T1" fmla="*/ 293 h 1983"/>
                <a:gd name="T2" fmla="*/ 1397 w 1800"/>
                <a:gd name="T3" fmla="*/ 335 h 1983"/>
                <a:gd name="T4" fmla="*/ 1634 w 1800"/>
                <a:gd name="T5" fmla="*/ 127 h 1983"/>
                <a:gd name="T6" fmla="*/ 1674 w 1800"/>
                <a:gd name="T7" fmla="*/ 113 h 1983"/>
                <a:gd name="T8" fmla="*/ 1717 w 1800"/>
                <a:gd name="T9" fmla="*/ 115 h 1983"/>
                <a:gd name="T10" fmla="*/ 1756 w 1800"/>
                <a:gd name="T11" fmla="*/ 134 h 1983"/>
                <a:gd name="T12" fmla="*/ 1785 w 1800"/>
                <a:gd name="T13" fmla="*/ 168 h 1983"/>
                <a:gd name="T14" fmla="*/ 1800 w 1800"/>
                <a:gd name="T15" fmla="*/ 208 h 1983"/>
                <a:gd name="T16" fmla="*/ 1797 w 1800"/>
                <a:gd name="T17" fmla="*/ 251 h 1983"/>
                <a:gd name="T18" fmla="*/ 1778 w 1800"/>
                <a:gd name="T19" fmla="*/ 290 h 1983"/>
                <a:gd name="T20" fmla="*/ 1458 w 1800"/>
                <a:gd name="T21" fmla="*/ 578 h 1983"/>
                <a:gd name="T22" fmla="*/ 1425 w 1800"/>
                <a:gd name="T23" fmla="*/ 599 h 1983"/>
                <a:gd name="T24" fmla="*/ 1385 w 1800"/>
                <a:gd name="T25" fmla="*/ 606 h 1983"/>
                <a:gd name="T26" fmla="*/ 1380 w 1800"/>
                <a:gd name="T27" fmla="*/ 606 h 1983"/>
                <a:gd name="T28" fmla="*/ 1356 w 1800"/>
                <a:gd name="T29" fmla="*/ 601 h 1983"/>
                <a:gd name="T30" fmla="*/ 1319 w 1800"/>
                <a:gd name="T31" fmla="*/ 580 h 1983"/>
                <a:gd name="T32" fmla="*/ 1187 w 1800"/>
                <a:gd name="T33" fmla="*/ 414 h 1983"/>
                <a:gd name="T34" fmla="*/ 1184 w 1800"/>
                <a:gd name="T35" fmla="*/ 866 h 1983"/>
                <a:gd name="T36" fmla="*/ 1164 w 1800"/>
                <a:gd name="T37" fmla="*/ 937 h 1983"/>
                <a:gd name="T38" fmla="*/ 1150 w 1800"/>
                <a:gd name="T39" fmla="*/ 1871 h 1983"/>
                <a:gd name="T40" fmla="*/ 1139 w 1800"/>
                <a:gd name="T41" fmla="*/ 1920 h 1983"/>
                <a:gd name="T42" fmla="*/ 1106 w 1800"/>
                <a:gd name="T43" fmla="*/ 1958 h 1983"/>
                <a:gd name="T44" fmla="*/ 1061 w 1800"/>
                <a:gd name="T45" fmla="*/ 1979 h 1983"/>
                <a:gd name="T46" fmla="*/ 1010 w 1800"/>
                <a:gd name="T47" fmla="*/ 1979 h 1983"/>
                <a:gd name="T48" fmla="*/ 965 w 1800"/>
                <a:gd name="T49" fmla="*/ 1958 h 1983"/>
                <a:gd name="T50" fmla="*/ 933 w 1800"/>
                <a:gd name="T51" fmla="*/ 1920 h 1983"/>
                <a:gd name="T52" fmla="*/ 922 w 1800"/>
                <a:gd name="T53" fmla="*/ 1871 h 1983"/>
                <a:gd name="T54" fmla="*/ 885 w 1800"/>
                <a:gd name="T55" fmla="*/ 1106 h 1983"/>
                <a:gd name="T56" fmla="*/ 882 w 1800"/>
                <a:gd name="T57" fmla="*/ 1897 h 1983"/>
                <a:gd name="T58" fmla="*/ 860 w 1800"/>
                <a:gd name="T59" fmla="*/ 1941 h 1983"/>
                <a:gd name="T60" fmla="*/ 820 w 1800"/>
                <a:gd name="T61" fmla="*/ 1971 h 1983"/>
                <a:gd name="T62" fmla="*/ 770 w 1800"/>
                <a:gd name="T63" fmla="*/ 1983 h 1983"/>
                <a:gd name="T64" fmla="*/ 721 w 1800"/>
                <a:gd name="T65" fmla="*/ 1971 h 1983"/>
                <a:gd name="T66" fmla="*/ 682 w 1800"/>
                <a:gd name="T67" fmla="*/ 1941 h 1983"/>
                <a:gd name="T68" fmla="*/ 659 w 1800"/>
                <a:gd name="T69" fmla="*/ 1897 h 1983"/>
                <a:gd name="T70" fmla="*/ 656 w 1800"/>
                <a:gd name="T71" fmla="*/ 970 h 1983"/>
                <a:gd name="T72" fmla="*/ 631 w 1800"/>
                <a:gd name="T73" fmla="*/ 903 h 1983"/>
                <a:gd name="T74" fmla="*/ 620 w 1800"/>
                <a:gd name="T75" fmla="*/ 829 h 1983"/>
                <a:gd name="T76" fmla="*/ 500 w 1800"/>
                <a:gd name="T77" fmla="*/ 565 h 1983"/>
                <a:gd name="T78" fmla="*/ 465 w 1800"/>
                <a:gd name="T79" fmla="*/ 593 h 1983"/>
                <a:gd name="T80" fmla="*/ 423 w 1800"/>
                <a:gd name="T81" fmla="*/ 605 h 1983"/>
                <a:gd name="T82" fmla="*/ 414 w 1800"/>
                <a:gd name="T83" fmla="*/ 606 h 1983"/>
                <a:gd name="T84" fmla="*/ 375 w 1800"/>
                <a:gd name="T85" fmla="*/ 599 h 1983"/>
                <a:gd name="T86" fmla="*/ 341 w 1800"/>
                <a:gd name="T87" fmla="*/ 578 h 1983"/>
                <a:gd name="T88" fmla="*/ 20 w 1800"/>
                <a:gd name="T89" fmla="*/ 290 h 1983"/>
                <a:gd name="T90" fmla="*/ 3 w 1800"/>
                <a:gd name="T91" fmla="*/ 251 h 1983"/>
                <a:gd name="T92" fmla="*/ 0 w 1800"/>
                <a:gd name="T93" fmla="*/ 208 h 1983"/>
                <a:gd name="T94" fmla="*/ 13 w 1800"/>
                <a:gd name="T95" fmla="*/ 168 h 1983"/>
                <a:gd name="T96" fmla="*/ 43 w 1800"/>
                <a:gd name="T97" fmla="*/ 134 h 1983"/>
                <a:gd name="T98" fmla="*/ 82 w 1800"/>
                <a:gd name="T99" fmla="*/ 115 h 1983"/>
                <a:gd name="T100" fmla="*/ 125 w 1800"/>
                <a:gd name="T101" fmla="*/ 113 h 1983"/>
                <a:gd name="T102" fmla="*/ 166 w 1800"/>
                <a:gd name="T103" fmla="*/ 127 h 1983"/>
                <a:gd name="T104" fmla="*/ 403 w 1800"/>
                <a:gd name="T105" fmla="*/ 335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0" h="1983">
                  <a:moveTo>
                    <a:pt x="674" y="0"/>
                  </a:moveTo>
                  <a:lnTo>
                    <a:pt x="900" y="293"/>
                  </a:lnTo>
                  <a:lnTo>
                    <a:pt x="1125" y="0"/>
                  </a:lnTo>
                  <a:lnTo>
                    <a:pt x="1397" y="335"/>
                  </a:lnTo>
                  <a:lnTo>
                    <a:pt x="1615" y="141"/>
                  </a:lnTo>
                  <a:lnTo>
                    <a:pt x="1634" y="127"/>
                  </a:lnTo>
                  <a:lnTo>
                    <a:pt x="1653" y="119"/>
                  </a:lnTo>
                  <a:lnTo>
                    <a:pt x="1674" y="113"/>
                  </a:lnTo>
                  <a:lnTo>
                    <a:pt x="1695" y="112"/>
                  </a:lnTo>
                  <a:lnTo>
                    <a:pt x="1717" y="115"/>
                  </a:lnTo>
                  <a:lnTo>
                    <a:pt x="1737" y="123"/>
                  </a:lnTo>
                  <a:lnTo>
                    <a:pt x="1756" y="134"/>
                  </a:lnTo>
                  <a:lnTo>
                    <a:pt x="1771" y="150"/>
                  </a:lnTo>
                  <a:lnTo>
                    <a:pt x="1785" y="168"/>
                  </a:lnTo>
                  <a:lnTo>
                    <a:pt x="1794" y="188"/>
                  </a:lnTo>
                  <a:lnTo>
                    <a:pt x="1800" y="208"/>
                  </a:lnTo>
                  <a:lnTo>
                    <a:pt x="1800" y="230"/>
                  </a:lnTo>
                  <a:lnTo>
                    <a:pt x="1797" y="251"/>
                  </a:lnTo>
                  <a:lnTo>
                    <a:pt x="1789" y="271"/>
                  </a:lnTo>
                  <a:lnTo>
                    <a:pt x="1778" y="290"/>
                  </a:lnTo>
                  <a:lnTo>
                    <a:pt x="1763" y="307"/>
                  </a:lnTo>
                  <a:lnTo>
                    <a:pt x="1458" y="578"/>
                  </a:lnTo>
                  <a:lnTo>
                    <a:pt x="1443" y="590"/>
                  </a:lnTo>
                  <a:lnTo>
                    <a:pt x="1425" y="599"/>
                  </a:lnTo>
                  <a:lnTo>
                    <a:pt x="1405" y="604"/>
                  </a:lnTo>
                  <a:lnTo>
                    <a:pt x="1385" y="606"/>
                  </a:lnTo>
                  <a:lnTo>
                    <a:pt x="1382" y="606"/>
                  </a:lnTo>
                  <a:lnTo>
                    <a:pt x="1380" y="606"/>
                  </a:lnTo>
                  <a:lnTo>
                    <a:pt x="1378" y="605"/>
                  </a:lnTo>
                  <a:lnTo>
                    <a:pt x="1356" y="601"/>
                  </a:lnTo>
                  <a:lnTo>
                    <a:pt x="1336" y="593"/>
                  </a:lnTo>
                  <a:lnTo>
                    <a:pt x="1319" y="580"/>
                  </a:lnTo>
                  <a:lnTo>
                    <a:pt x="1304" y="565"/>
                  </a:lnTo>
                  <a:lnTo>
                    <a:pt x="1187" y="414"/>
                  </a:lnTo>
                  <a:lnTo>
                    <a:pt x="1187" y="829"/>
                  </a:lnTo>
                  <a:lnTo>
                    <a:pt x="1184" y="866"/>
                  </a:lnTo>
                  <a:lnTo>
                    <a:pt x="1175" y="903"/>
                  </a:lnTo>
                  <a:lnTo>
                    <a:pt x="1164" y="937"/>
                  </a:lnTo>
                  <a:lnTo>
                    <a:pt x="1150" y="970"/>
                  </a:lnTo>
                  <a:lnTo>
                    <a:pt x="1150" y="1871"/>
                  </a:lnTo>
                  <a:lnTo>
                    <a:pt x="1147" y="1897"/>
                  </a:lnTo>
                  <a:lnTo>
                    <a:pt x="1139" y="1920"/>
                  </a:lnTo>
                  <a:lnTo>
                    <a:pt x="1125" y="1941"/>
                  </a:lnTo>
                  <a:lnTo>
                    <a:pt x="1106" y="1958"/>
                  </a:lnTo>
                  <a:lnTo>
                    <a:pt x="1085" y="1971"/>
                  </a:lnTo>
                  <a:lnTo>
                    <a:pt x="1061" y="1979"/>
                  </a:lnTo>
                  <a:lnTo>
                    <a:pt x="1036" y="1983"/>
                  </a:lnTo>
                  <a:lnTo>
                    <a:pt x="1010" y="1979"/>
                  </a:lnTo>
                  <a:lnTo>
                    <a:pt x="986" y="1971"/>
                  </a:lnTo>
                  <a:lnTo>
                    <a:pt x="965" y="1958"/>
                  </a:lnTo>
                  <a:lnTo>
                    <a:pt x="948" y="1941"/>
                  </a:lnTo>
                  <a:lnTo>
                    <a:pt x="933" y="1920"/>
                  </a:lnTo>
                  <a:lnTo>
                    <a:pt x="925" y="1897"/>
                  </a:lnTo>
                  <a:lnTo>
                    <a:pt x="922" y="1871"/>
                  </a:lnTo>
                  <a:lnTo>
                    <a:pt x="922" y="1106"/>
                  </a:lnTo>
                  <a:lnTo>
                    <a:pt x="885" y="1106"/>
                  </a:lnTo>
                  <a:lnTo>
                    <a:pt x="885" y="1871"/>
                  </a:lnTo>
                  <a:lnTo>
                    <a:pt x="882" y="1897"/>
                  </a:lnTo>
                  <a:lnTo>
                    <a:pt x="873" y="1920"/>
                  </a:lnTo>
                  <a:lnTo>
                    <a:pt x="860" y="1941"/>
                  </a:lnTo>
                  <a:lnTo>
                    <a:pt x="841" y="1958"/>
                  </a:lnTo>
                  <a:lnTo>
                    <a:pt x="820" y="1971"/>
                  </a:lnTo>
                  <a:lnTo>
                    <a:pt x="796" y="1979"/>
                  </a:lnTo>
                  <a:lnTo>
                    <a:pt x="770" y="1983"/>
                  </a:lnTo>
                  <a:lnTo>
                    <a:pt x="745" y="1979"/>
                  </a:lnTo>
                  <a:lnTo>
                    <a:pt x="721" y="1971"/>
                  </a:lnTo>
                  <a:lnTo>
                    <a:pt x="700" y="1958"/>
                  </a:lnTo>
                  <a:lnTo>
                    <a:pt x="682" y="1941"/>
                  </a:lnTo>
                  <a:lnTo>
                    <a:pt x="668" y="1920"/>
                  </a:lnTo>
                  <a:lnTo>
                    <a:pt x="659" y="1897"/>
                  </a:lnTo>
                  <a:lnTo>
                    <a:pt x="656" y="1871"/>
                  </a:lnTo>
                  <a:lnTo>
                    <a:pt x="656" y="970"/>
                  </a:lnTo>
                  <a:lnTo>
                    <a:pt x="643" y="937"/>
                  </a:lnTo>
                  <a:lnTo>
                    <a:pt x="631" y="903"/>
                  </a:lnTo>
                  <a:lnTo>
                    <a:pt x="623" y="866"/>
                  </a:lnTo>
                  <a:lnTo>
                    <a:pt x="620" y="829"/>
                  </a:lnTo>
                  <a:lnTo>
                    <a:pt x="620" y="414"/>
                  </a:lnTo>
                  <a:lnTo>
                    <a:pt x="500" y="565"/>
                  </a:lnTo>
                  <a:lnTo>
                    <a:pt x="484" y="581"/>
                  </a:lnTo>
                  <a:lnTo>
                    <a:pt x="465" y="593"/>
                  </a:lnTo>
                  <a:lnTo>
                    <a:pt x="445" y="601"/>
                  </a:lnTo>
                  <a:lnTo>
                    <a:pt x="423" y="605"/>
                  </a:lnTo>
                  <a:lnTo>
                    <a:pt x="418" y="606"/>
                  </a:lnTo>
                  <a:lnTo>
                    <a:pt x="414" y="606"/>
                  </a:lnTo>
                  <a:lnTo>
                    <a:pt x="394" y="604"/>
                  </a:lnTo>
                  <a:lnTo>
                    <a:pt x="375" y="599"/>
                  </a:lnTo>
                  <a:lnTo>
                    <a:pt x="358" y="590"/>
                  </a:lnTo>
                  <a:lnTo>
                    <a:pt x="341" y="578"/>
                  </a:lnTo>
                  <a:lnTo>
                    <a:pt x="36" y="307"/>
                  </a:lnTo>
                  <a:lnTo>
                    <a:pt x="20" y="290"/>
                  </a:lnTo>
                  <a:lnTo>
                    <a:pt x="10" y="271"/>
                  </a:lnTo>
                  <a:lnTo>
                    <a:pt x="3" y="251"/>
                  </a:lnTo>
                  <a:lnTo>
                    <a:pt x="0" y="230"/>
                  </a:lnTo>
                  <a:lnTo>
                    <a:pt x="0" y="208"/>
                  </a:lnTo>
                  <a:lnTo>
                    <a:pt x="5" y="188"/>
                  </a:lnTo>
                  <a:lnTo>
                    <a:pt x="13" y="168"/>
                  </a:lnTo>
                  <a:lnTo>
                    <a:pt x="27" y="150"/>
                  </a:lnTo>
                  <a:lnTo>
                    <a:pt x="43" y="134"/>
                  </a:lnTo>
                  <a:lnTo>
                    <a:pt x="62" y="123"/>
                  </a:lnTo>
                  <a:lnTo>
                    <a:pt x="82" y="115"/>
                  </a:lnTo>
                  <a:lnTo>
                    <a:pt x="103" y="112"/>
                  </a:lnTo>
                  <a:lnTo>
                    <a:pt x="125" y="113"/>
                  </a:lnTo>
                  <a:lnTo>
                    <a:pt x="146" y="119"/>
                  </a:lnTo>
                  <a:lnTo>
                    <a:pt x="166" y="127"/>
                  </a:lnTo>
                  <a:lnTo>
                    <a:pt x="184" y="141"/>
                  </a:lnTo>
                  <a:lnTo>
                    <a:pt x="403" y="335"/>
                  </a:lnTo>
                  <a:lnTo>
                    <a:pt x="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5894" y="1212"/>
              <a:ext cx="174" cy="78"/>
            </a:xfrm>
            <a:custGeom>
              <a:avLst/>
              <a:gdLst>
                <a:gd name="T0" fmla="*/ 174 w 348"/>
                <a:gd name="T1" fmla="*/ 0 h 155"/>
                <a:gd name="T2" fmla="*/ 195 w 348"/>
                <a:gd name="T3" fmla="*/ 3 h 155"/>
                <a:gd name="T4" fmla="*/ 213 w 348"/>
                <a:gd name="T5" fmla="*/ 10 h 155"/>
                <a:gd name="T6" fmla="*/ 228 w 348"/>
                <a:gd name="T7" fmla="*/ 23 h 155"/>
                <a:gd name="T8" fmla="*/ 240 w 348"/>
                <a:gd name="T9" fmla="*/ 39 h 155"/>
                <a:gd name="T10" fmla="*/ 305 w 348"/>
                <a:gd name="T11" fmla="*/ 11 h 155"/>
                <a:gd name="T12" fmla="*/ 315 w 348"/>
                <a:gd name="T13" fmla="*/ 9 h 155"/>
                <a:gd name="T14" fmla="*/ 325 w 348"/>
                <a:gd name="T15" fmla="*/ 10 h 155"/>
                <a:gd name="T16" fmla="*/ 334 w 348"/>
                <a:gd name="T17" fmla="*/ 14 h 155"/>
                <a:gd name="T18" fmla="*/ 342 w 348"/>
                <a:gd name="T19" fmla="*/ 21 h 155"/>
                <a:gd name="T20" fmla="*/ 346 w 348"/>
                <a:gd name="T21" fmla="*/ 30 h 155"/>
                <a:gd name="T22" fmla="*/ 348 w 348"/>
                <a:gd name="T23" fmla="*/ 40 h 155"/>
                <a:gd name="T24" fmla="*/ 348 w 348"/>
                <a:gd name="T25" fmla="*/ 121 h 155"/>
                <a:gd name="T26" fmla="*/ 347 w 348"/>
                <a:gd name="T27" fmla="*/ 131 h 155"/>
                <a:gd name="T28" fmla="*/ 343 w 348"/>
                <a:gd name="T29" fmla="*/ 139 h 155"/>
                <a:gd name="T30" fmla="*/ 335 w 348"/>
                <a:gd name="T31" fmla="*/ 146 h 155"/>
                <a:gd name="T32" fmla="*/ 322 w 348"/>
                <a:gd name="T33" fmla="*/ 151 h 155"/>
                <a:gd name="T34" fmla="*/ 308 w 348"/>
                <a:gd name="T35" fmla="*/ 150 h 155"/>
                <a:gd name="T36" fmla="*/ 287 w 348"/>
                <a:gd name="T37" fmla="*/ 145 h 155"/>
                <a:gd name="T38" fmla="*/ 267 w 348"/>
                <a:gd name="T39" fmla="*/ 139 h 155"/>
                <a:gd name="T40" fmla="*/ 248 w 348"/>
                <a:gd name="T41" fmla="*/ 133 h 155"/>
                <a:gd name="T42" fmla="*/ 231 w 348"/>
                <a:gd name="T43" fmla="*/ 127 h 155"/>
                <a:gd name="T44" fmla="*/ 220 w 348"/>
                <a:gd name="T45" fmla="*/ 139 h 155"/>
                <a:gd name="T46" fmla="*/ 206 w 348"/>
                <a:gd name="T47" fmla="*/ 147 h 155"/>
                <a:gd name="T48" fmla="*/ 190 w 348"/>
                <a:gd name="T49" fmla="*/ 152 h 155"/>
                <a:gd name="T50" fmla="*/ 174 w 348"/>
                <a:gd name="T51" fmla="*/ 155 h 155"/>
                <a:gd name="T52" fmla="*/ 157 w 348"/>
                <a:gd name="T53" fmla="*/ 152 h 155"/>
                <a:gd name="T54" fmla="*/ 141 w 348"/>
                <a:gd name="T55" fmla="*/ 146 h 155"/>
                <a:gd name="T56" fmla="*/ 127 w 348"/>
                <a:gd name="T57" fmla="*/ 138 h 155"/>
                <a:gd name="T58" fmla="*/ 115 w 348"/>
                <a:gd name="T59" fmla="*/ 126 h 155"/>
                <a:gd name="T60" fmla="*/ 100 w 348"/>
                <a:gd name="T61" fmla="*/ 131 h 155"/>
                <a:gd name="T62" fmla="*/ 80 w 348"/>
                <a:gd name="T63" fmla="*/ 137 h 155"/>
                <a:gd name="T64" fmla="*/ 60 w 348"/>
                <a:gd name="T65" fmla="*/ 143 h 155"/>
                <a:gd name="T66" fmla="*/ 39 w 348"/>
                <a:gd name="T67" fmla="*/ 149 h 155"/>
                <a:gd name="T68" fmla="*/ 31 w 348"/>
                <a:gd name="T69" fmla="*/ 150 h 155"/>
                <a:gd name="T70" fmla="*/ 21 w 348"/>
                <a:gd name="T71" fmla="*/ 149 h 155"/>
                <a:gd name="T72" fmla="*/ 13 w 348"/>
                <a:gd name="T73" fmla="*/ 145 h 155"/>
                <a:gd name="T74" fmla="*/ 6 w 348"/>
                <a:gd name="T75" fmla="*/ 138 h 155"/>
                <a:gd name="T76" fmla="*/ 1 w 348"/>
                <a:gd name="T77" fmla="*/ 129 h 155"/>
                <a:gd name="T78" fmla="*/ 0 w 348"/>
                <a:gd name="T79" fmla="*/ 120 h 155"/>
                <a:gd name="T80" fmla="*/ 0 w 348"/>
                <a:gd name="T81" fmla="*/ 39 h 155"/>
                <a:gd name="T82" fmla="*/ 2 w 348"/>
                <a:gd name="T83" fmla="*/ 28 h 155"/>
                <a:gd name="T84" fmla="*/ 7 w 348"/>
                <a:gd name="T85" fmla="*/ 20 h 155"/>
                <a:gd name="T86" fmla="*/ 14 w 348"/>
                <a:gd name="T87" fmla="*/ 14 h 155"/>
                <a:gd name="T88" fmla="*/ 23 w 348"/>
                <a:gd name="T89" fmla="*/ 8 h 155"/>
                <a:gd name="T90" fmla="*/ 33 w 348"/>
                <a:gd name="T91" fmla="*/ 8 h 155"/>
                <a:gd name="T92" fmla="*/ 42 w 348"/>
                <a:gd name="T93" fmla="*/ 10 h 155"/>
                <a:gd name="T94" fmla="*/ 108 w 348"/>
                <a:gd name="T95" fmla="*/ 39 h 155"/>
                <a:gd name="T96" fmla="*/ 119 w 348"/>
                <a:gd name="T97" fmla="*/ 23 h 155"/>
                <a:gd name="T98" fmla="*/ 135 w 348"/>
                <a:gd name="T99" fmla="*/ 10 h 155"/>
                <a:gd name="T100" fmla="*/ 154 w 348"/>
                <a:gd name="T101" fmla="*/ 3 h 155"/>
                <a:gd name="T102" fmla="*/ 174 w 348"/>
                <a:gd name="T10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 h="155">
                  <a:moveTo>
                    <a:pt x="174" y="0"/>
                  </a:moveTo>
                  <a:lnTo>
                    <a:pt x="195" y="3"/>
                  </a:lnTo>
                  <a:lnTo>
                    <a:pt x="213" y="10"/>
                  </a:lnTo>
                  <a:lnTo>
                    <a:pt x="228" y="23"/>
                  </a:lnTo>
                  <a:lnTo>
                    <a:pt x="240" y="39"/>
                  </a:lnTo>
                  <a:lnTo>
                    <a:pt x="305" y="11"/>
                  </a:lnTo>
                  <a:lnTo>
                    <a:pt x="315" y="9"/>
                  </a:lnTo>
                  <a:lnTo>
                    <a:pt x="325" y="10"/>
                  </a:lnTo>
                  <a:lnTo>
                    <a:pt x="334" y="14"/>
                  </a:lnTo>
                  <a:lnTo>
                    <a:pt x="342" y="21"/>
                  </a:lnTo>
                  <a:lnTo>
                    <a:pt x="346" y="30"/>
                  </a:lnTo>
                  <a:lnTo>
                    <a:pt x="348" y="40"/>
                  </a:lnTo>
                  <a:lnTo>
                    <a:pt x="348" y="121"/>
                  </a:lnTo>
                  <a:lnTo>
                    <a:pt x="347" y="131"/>
                  </a:lnTo>
                  <a:lnTo>
                    <a:pt x="343" y="139"/>
                  </a:lnTo>
                  <a:lnTo>
                    <a:pt x="335" y="146"/>
                  </a:lnTo>
                  <a:lnTo>
                    <a:pt x="322" y="151"/>
                  </a:lnTo>
                  <a:lnTo>
                    <a:pt x="308" y="150"/>
                  </a:lnTo>
                  <a:lnTo>
                    <a:pt x="287" y="145"/>
                  </a:lnTo>
                  <a:lnTo>
                    <a:pt x="267" y="139"/>
                  </a:lnTo>
                  <a:lnTo>
                    <a:pt x="248" y="133"/>
                  </a:lnTo>
                  <a:lnTo>
                    <a:pt x="231" y="127"/>
                  </a:lnTo>
                  <a:lnTo>
                    <a:pt x="220" y="139"/>
                  </a:lnTo>
                  <a:lnTo>
                    <a:pt x="206" y="147"/>
                  </a:lnTo>
                  <a:lnTo>
                    <a:pt x="190" y="152"/>
                  </a:lnTo>
                  <a:lnTo>
                    <a:pt x="174" y="155"/>
                  </a:lnTo>
                  <a:lnTo>
                    <a:pt x="157" y="152"/>
                  </a:lnTo>
                  <a:lnTo>
                    <a:pt x="141" y="146"/>
                  </a:lnTo>
                  <a:lnTo>
                    <a:pt x="127" y="138"/>
                  </a:lnTo>
                  <a:lnTo>
                    <a:pt x="115" y="126"/>
                  </a:lnTo>
                  <a:lnTo>
                    <a:pt x="100" y="131"/>
                  </a:lnTo>
                  <a:lnTo>
                    <a:pt x="80" y="137"/>
                  </a:lnTo>
                  <a:lnTo>
                    <a:pt x="60" y="143"/>
                  </a:lnTo>
                  <a:lnTo>
                    <a:pt x="39" y="149"/>
                  </a:lnTo>
                  <a:lnTo>
                    <a:pt x="31" y="150"/>
                  </a:lnTo>
                  <a:lnTo>
                    <a:pt x="21" y="149"/>
                  </a:lnTo>
                  <a:lnTo>
                    <a:pt x="13" y="145"/>
                  </a:lnTo>
                  <a:lnTo>
                    <a:pt x="6" y="138"/>
                  </a:lnTo>
                  <a:lnTo>
                    <a:pt x="1" y="129"/>
                  </a:lnTo>
                  <a:lnTo>
                    <a:pt x="0" y="120"/>
                  </a:lnTo>
                  <a:lnTo>
                    <a:pt x="0" y="39"/>
                  </a:lnTo>
                  <a:lnTo>
                    <a:pt x="2" y="28"/>
                  </a:lnTo>
                  <a:lnTo>
                    <a:pt x="7" y="20"/>
                  </a:lnTo>
                  <a:lnTo>
                    <a:pt x="14" y="14"/>
                  </a:lnTo>
                  <a:lnTo>
                    <a:pt x="23" y="8"/>
                  </a:lnTo>
                  <a:lnTo>
                    <a:pt x="33" y="8"/>
                  </a:lnTo>
                  <a:lnTo>
                    <a:pt x="42" y="10"/>
                  </a:lnTo>
                  <a:lnTo>
                    <a:pt x="108" y="39"/>
                  </a:lnTo>
                  <a:lnTo>
                    <a:pt x="119" y="23"/>
                  </a:lnTo>
                  <a:lnTo>
                    <a:pt x="135" y="10"/>
                  </a:lnTo>
                  <a:lnTo>
                    <a:pt x="154" y="3"/>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5694" y="718"/>
              <a:ext cx="169" cy="133"/>
            </a:xfrm>
            <a:custGeom>
              <a:avLst/>
              <a:gdLst>
                <a:gd name="T0" fmla="*/ 338 w 338"/>
                <a:gd name="T1" fmla="*/ 0 h 267"/>
                <a:gd name="T2" fmla="*/ 338 w 338"/>
                <a:gd name="T3" fmla="*/ 66 h 267"/>
                <a:gd name="T4" fmla="*/ 279 w 338"/>
                <a:gd name="T5" fmla="*/ 90 h 267"/>
                <a:gd name="T6" fmla="*/ 222 w 338"/>
                <a:gd name="T7" fmla="*/ 118 h 267"/>
                <a:gd name="T8" fmla="*/ 167 w 338"/>
                <a:gd name="T9" fmla="*/ 150 h 267"/>
                <a:gd name="T10" fmla="*/ 116 w 338"/>
                <a:gd name="T11" fmla="*/ 186 h 267"/>
                <a:gd name="T12" fmla="*/ 67 w 338"/>
                <a:gd name="T13" fmla="*/ 226 h 267"/>
                <a:gd name="T14" fmla="*/ 21 w 338"/>
                <a:gd name="T15" fmla="*/ 267 h 267"/>
                <a:gd name="T16" fmla="*/ 21 w 338"/>
                <a:gd name="T17" fmla="*/ 263 h 267"/>
                <a:gd name="T18" fmla="*/ 19 w 338"/>
                <a:gd name="T19" fmla="*/ 241 h 267"/>
                <a:gd name="T20" fmla="*/ 12 w 338"/>
                <a:gd name="T21" fmla="*/ 220 h 267"/>
                <a:gd name="T22" fmla="*/ 0 w 338"/>
                <a:gd name="T23" fmla="*/ 201 h 267"/>
                <a:gd name="T24" fmla="*/ 51 w 338"/>
                <a:gd name="T25" fmla="*/ 158 h 267"/>
                <a:gd name="T26" fmla="*/ 103 w 338"/>
                <a:gd name="T27" fmla="*/ 119 h 267"/>
                <a:gd name="T28" fmla="*/ 157 w 338"/>
                <a:gd name="T29" fmla="*/ 84 h 267"/>
                <a:gd name="T30" fmla="*/ 216 w 338"/>
                <a:gd name="T31" fmla="*/ 51 h 267"/>
                <a:gd name="T32" fmla="*/ 275 w 338"/>
                <a:gd name="T33" fmla="*/ 24 h 267"/>
                <a:gd name="T34" fmla="*/ 338 w 338"/>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267">
                  <a:moveTo>
                    <a:pt x="338" y="0"/>
                  </a:moveTo>
                  <a:lnTo>
                    <a:pt x="338" y="66"/>
                  </a:lnTo>
                  <a:lnTo>
                    <a:pt x="279" y="90"/>
                  </a:lnTo>
                  <a:lnTo>
                    <a:pt x="222" y="118"/>
                  </a:lnTo>
                  <a:lnTo>
                    <a:pt x="167" y="150"/>
                  </a:lnTo>
                  <a:lnTo>
                    <a:pt x="116" y="186"/>
                  </a:lnTo>
                  <a:lnTo>
                    <a:pt x="67" y="226"/>
                  </a:lnTo>
                  <a:lnTo>
                    <a:pt x="21" y="267"/>
                  </a:lnTo>
                  <a:lnTo>
                    <a:pt x="21" y="263"/>
                  </a:lnTo>
                  <a:lnTo>
                    <a:pt x="19" y="241"/>
                  </a:lnTo>
                  <a:lnTo>
                    <a:pt x="12" y="220"/>
                  </a:lnTo>
                  <a:lnTo>
                    <a:pt x="0" y="201"/>
                  </a:lnTo>
                  <a:lnTo>
                    <a:pt x="51" y="158"/>
                  </a:lnTo>
                  <a:lnTo>
                    <a:pt x="103" y="119"/>
                  </a:lnTo>
                  <a:lnTo>
                    <a:pt x="157" y="84"/>
                  </a:lnTo>
                  <a:lnTo>
                    <a:pt x="216" y="51"/>
                  </a:lnTo>
                  <a:lnTo>
                    <a:pt x="275" y="24"/>
                  </a:lnTo>
                  <a:lnTo>
                    <a:pt x="3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6121" y="707"/>
              <a:ext cx="200" cy="105"/>
            </a:xfrm>
            <a:custGeom>
              <a:avLst/>
              <a:gdLst>
                <a:gd name="T0" fmla="*/ 0 w 398"/>
                <a:gd name="T1" fmla="*/ 0 h 211"/>
                <a:gd name="T2" fmla="*/ 63 w 398"/>
                <a:gd name="T3" fmla="*/ 18 h 211"/>
                <a:gd name="T4" fmla="*/ 125 w 398"/>
                <a:gd name="T5" fmla="*/ 41 h 211"/>
                <a:gd name="T6" fmla="*/ 184 w 398"/>
                <a:gd name="T7" fmla="*/ 67 h 211"/>
                <a:gd name="T8" fmla="*/ 242 w 398"/>
                <a:gd name="T9" fmla="*/ 97 h 211"/>
                <a:gd name="T10" fmla="*/ 296 w 398"/>
                <a:gd name="T11" fmla="*/ 132 h 211"/>
                <a:gd name="T12" fmla="*/ 348 w 398"/>
                <a:gd name="T13" fmla="*/ 169 h 211"/>
                <a:gd name="T14" fmla="*/ 398 w 398"/>
                <a:gd name="T15" fmla="*/ 211 h 211"/>
                <a:gd name="T16" fmla="*/ 299 w 398"/>
                <a:gd name="T17" fmla="*/ 211 h 211"/>
                <a:gd name="T18" fmla="*/ 245 w 398"/>
                <a:gd name="T19" fmla="*/ 173 h 211"/>
                <a:gd name="T20" fmla="*/ 188 w 398"/>
                <a:gd name="T21" fmla="*/ 139 h 211"/>
                <a:gd name="T22" fmla="*/ 127 w 398"/>
                <a:gd name="T23" fmla="*/ 110 h 211"/>
                <a:gd name="T24" fmla="*/ 64 w 398"/>
                <a:gd name="T25" fmla="*/ 85 h 211"/>
                <a:gd name="T26" fmla="*/ 0 w 398"/>
                <a:gd name="T27" fmla="*/ 65 h 211"/>
                <a:gd name="T28" fmla="*/ 0 w 398"/>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8" h="211">
                  <a:moveTo>
                    <a:pt x="0" y="0"/>
                  </a:moveTo>
                  <a:lnTo>
                    <a:pt x="63" y="18"/>
                  </a:lnTo>
                  <a:lnTo>
                    <a:pt x="125" y="41"/>
                  </a:lnTo>
                  <a:lnTo>
                    <a:pt x="184" y="67"/>
                  </a:lnTo>
                  <a:lnTo>
                    <a:pt x="242" y="97"/>
                  </a:lnTo>
                  <a:lnTo>
                    <a:pt x="296" y="132"/>
                  </a:lnTo>
                  <a:lnTo>
                    <a:pt x="348" y="169"/>
                  </a:lnTo>
                  <a:lnTo>
                    <a:pt x="398" y="211"/>
                  </a:lnTo>
                  <a:lnTo>
                    <a:pt x="299" y="211"/>
                  </a:lnTo>
                  <a:lnTo>
                    <a:pt x="245" y="173"/>
                  </a:lnTo>
                  <a:lnTo>
                    <a:pt x="188" y="139"/>
                  </a:lnTo>
                  <a:lnTo>
                    <a:pt x="127" y="110"/>
                  </a:lnTo>
                  <a:lnTo>
                    <a:pt x="64" y="85"/>
                  </a:lnTo>
                  <a:lnTo>
                    <a:pt x="0" y="6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Freeform 40"/>
          <p:cNvSpPr>
            <a:spLocks noEditPoints="1"/>
          </p:cNvSpPr>
          <p:nvPr/>
        </p:nvSpPr>
        <p:spPr bwMode="auto">
          <a:xfrm>
            <a:off x="2035203" y="3425992"/>
            <a:ext cx="689160" cy="729490"/>
          </a:xfrm>
          <a:custGeom>
            <a:avLst/>
            <a:gdLst>
              <a:gd name="T0" fmla="*/ 2004 w 3230"/>
              <a:gd name="T1" fmla="*/ 769 h 3355"/>
              <a:gd name="T2" fmla="*/ 1880 w 3230"/>
              <a:gd name="T3" fmla="*/ 882 h 3355"/>
              <a:gd name="T4" fmla="*/ 1832 w 3230"/>
              <a:gd name="T5" fmla="*/ 1051 h 3355"/>
              <a:gd name="T6" fmla="*/ 990 w 3230"/>
              <a:gd name="T7" fmla="*/ 1364 h 3355"/>
              <a:gd name="T8" fmla="*/ 822 w 3230"/>
              <a:gd name="T9" fmla="*/ 1365 h 3355"/>
              <a:gd name="T10" fmla="*/ 684 w 3230"/>
              <a:gd name="T11" fmla="*/ 1460 h 3355"/>
              <a:gd name="T12" fmla="*/ 614 w 3230"/>
              <a:gd name="T13" fmla="*/ 1616 h 3355"/>
              <a:gd name="T14" fmla="*/ 639 w 3230"/>
              <a:gd name="T15" fmla="*/ 1793 h 3355"/>
              <a:gd name="T16" fmla="*/ 746 w 3230"/>
              <a:gd name="T17" fmla="*/ 1922 h 3355"/>
              <a:gd name="T18" fmla="*/ 909 w 3230"/>
              <a:gd name="T19" fmla="*/ 1971 h 3355"/>
              <a:gd name="T20" fmla="*/ 1070 w 3230"/>
              <a:gd name="T21" fmla="*/ 1922 h 3355"/>
              <a:gd name="T22" fmla="*/ 1859 w 3230"/>
              <a:gd name="T23" fmla="*/ 2434 h 3355"/>
              <a:gd name="T24" fmla="*/ 1968 w 3230"/>
              <a:gd name="T25" fmla="*/ 2565 h 3355"/>
              <a:gd name="T26" fmla="*/ 2130 w 3230"/>
              <a:gd name="T27" fmla="*/ 2615 h 3355"/>
              <a:gd name="T28" fmla="*/ 2292 w 3230"/>
              <a:gd name="T29" fmla="*/ 2565 h 3355"/>
              <a:gd name="T30" fmla="*/ 2400 w 3230"/>
              <a:gd name="T31" fmla="*/ 2434 h 3355"/>
              <a:gd name="T32" fmla="*/ 2425 w 3230"/>
              <a:gd name="T33" fmla="*/ 2259 h 3355"/>
              <a:gd name="T34" fmla="*/ 2355 w 3230"/>
              <a:gd name="T35" fmla="*/ 2101 h 3355"/>
              <a:gd name="T36" fmla="*/ 2216 w 3230"/>
              <a:gd name="T37" fmla="*/ 2008 h 3355"/>
              <a:gd name="T38" fmla="*/ 2051 w 3230"/>
              <a:gd name="T39" fmla="*/ 2004 h 3355"/>
              <a:gd name="T40" fmla="*/ 1206 w 3230"/>
              <a:gd name="T41" fmla="*/ 1684 h 3355"/>
              <a:gd name="T42" fmla="*/ 2015 w 3230"/>
              <a:gd name="T43" fmla="*/ 1336 h 3355"/>
              <a:gd name="T44" fmla="*/ 2173 w 3230"/>
              <a:gd name="T45" fmla="*/ 1357 h 3355"/>
              <a:gd name="T46" fmla="*/ 2325 w 3230"/>
              <a:gd name="T47" fmla="*/ 1284 h 3355"/>
              <a:gd name="T48" fmla="*/ 2415 w 3230"/>
              <a:gd name="T49" fmla="*/ 1140 h 3355"/>
              <a:gd name="T50" fmla="*/ 2415 w 3230"/>
              <a:gd name="T51" fmla="*/ 961 h 3355"/>
              <a:gd name="T52" fmla="*/ 2325 w 3230"/>
              <a:gd name="T53" fmla="*/ 816 h 3355"/>
              <a:gd name="T54" fmla="*/ 2173 w 3230"/>
              <a:gd name="T55" fmla="*/ 744 h 3355"/>
              <a:gd name="T56" fmla="*/ 1716 w 3230"/>
              <a:gd name="T57" fmla="*/ 4 h 3355"/>
              <a:gd name="T58" fmla="*/ 2107 w 3230"/>
              <a:gd name="T59" fmla="*/ 79 h 3355"/>
              <a:gd name="T60" fmla="*/ 2457 w 3230"/>
              <a:gd name="T61" fmla="*/ 246 h 3355"/>
              <a:gd name="T62" fmla="*/ 2757 w 3230"/>
              <a:gd name="T63" fmla="*/ 492 h 3355"/>
              <a:gd name="T64" fmla="*/ 2993 w 3230"/>
              <a:gd name="T65" fmla="*/ 802 h 3355"/>
              <a:gd name="T66" fmla="*/ 3154 w 3230"/>
              <a:gd name="T67" fmla="*/ 1166 h 3355"/>
              <a:gd name="T68" fmla="*/ 3226 w 3230"/>
              <a:gd name="T69" fmla="*/ 1571 h 3355"/>
              <a:gd name="T70" fmla="*/ 3202 w 3230"/>
              <a:gd name="T71" fmla="*/ 1990 h 3355"/>
              <a:gd name="T72" fmla="*/ 3083 w 3230"/>
              <a:gd name="T73" fmla="*/ 2376 h 3355"/>
              <a:gd name="T74" fmla="*/ 2884 w 3230"/>
              <a:gd name="T75" fmla="*/ 2715 h 3355"/>
              <a:gd name="T76" fmla="*/ 2614 w 3230"/>
              <a:gd name="T77" fmla="*/ 2995 h 3355"/>
              <a:gd name="T78" fmla="*/ 2288 w 3230"/>
              <a:gd name="T79" fmla="*/ 3203 h 3355"/>
              <a:gd name="T80" fmla="*/ 1915 w 3230"/>
              <a:gd name="T81" fmla="*/ 3325 h 3355"/>
              <a:gd name="T82" fmla="*/ 1513 w 3230"/>
              <a:gd name="T83" fmla="*/ 3351 h 3355"/>
              <a:gd name="T84" fmla="*/ 1123 w 3230"/>
              <a:gd name="T85" fmla="*/ 3275 h 3355"/>
              <a:gd name="T86" fmla="*/ 772 w 3230"/>
              <a:gd name="T87" fmla="*/ 3108 h 3355"/>
              <a:gd name="T88" fmla="*/ 473 w 3230"/>
              <a:gd name="T89" fmla="*/ 2862 h 3355"/>
              <a:gd name="T90" fmla="*/ 237 w 3230"/>
              <a:gd name="T91" fmla="*/ 2552 h 3355"/>
              <a:gd name="T92" fmla="*/ 76 w 3230"/>
              <a:gd name="T93" fmla="*/ 2188 h 3355"/>
              <a:gd name="T94" fmla="*/ 3 w 3230"/>
              <a:gd name="T95" fmla="*/ 1783 h 3355"/>
              <a:gd name="T96" fmla="*/ 30 w 3230"/>
              <a:gd name="T97" fmla="*/ 1352 h 3355"/>
              <a:gd name="T98" fmla="*/ 157 w 3230"/>
              <a:gd name="T99" fmla="*/ 953 h 3355"/>
              <a:gd name="T100" fmla="*/ 373 w 3230"/>
              <a:gd name="T101" fmla="*/ 606 h 3355"/>
              <a:gd name="T102" fmla="*/ 662 w 3230"/>
              <a:gd name="T103" fmla="*/ 324 h 3355"/>
              <a:gd name="T104" fmla="*/ 1009 w 3230"/>
              <a:gd name="T105" fmla="*/ 123 h 3355"/>
              <a:gd name="T106" fmla="*/ 1403 w 3230"/>
              <a:gd name="T107" fmla="*/ 15 h 3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30" h="3355">
                <a:moveTo>
                  <a:pt x="2129" y="741"/>
                </a:moveTo>
                <a:lnTo>
                  <a:pt x="2085" y="744"/>
                </a:lnTo>
                <a:lnTo>
                  <a:pt x="2044" y="754"/>
                </a:lnTo>
                <a:lnTo>
                  <a:pt x="2004" y="769"/>
                </a:lnTo>
                <a:lnTo>
                  <a:pt x="1968" y="791"/>
                </a:lnTo>
                <a:lnTo>
                  <a:pt x="1934" y="816"/>
                </a:lnTo>
                <a:lnTo>
                  <a:pt x="1904" y="847"/>
                </a:lnTo>
                <a:lnTo>
                  <a:pt x="1880" y="882"/>
                </a:lnTo>
                <a:lnTo>
                  <a:pt x="1859" y="919"/>
                </a:lnTo>
                <a:lnTo>
                  <a:pt x="1843" y="961"/>
                </a:lnTo>
                <a:lnTo>
                  <a:pt x="1835" y="1005"/>
                </a:lnTo>
                <a:lnTo>
                  <a:pt x="1832" y="1051"/>
                </a:lnTo>
                <a:lnTo>
                  <a:pt x="1095" y="1420"/>
                </a:lnTo>
                <a:lnTo>
                  <a:pt x="1063" y="1396"/>
                </a:lnTo>
                <a:lnTo>
                  <a:pt x="1028" y="1379"/>
                </a:lnTo>
                <a:lnTo>
                  <a:pt x="990" y="1364"/>
                </a:lnTo>
                <a:lnTo>
                  <a:pt x="951" y="1355"/>
                </a:lnTo>
                <a:lnTo>
                  <a:pt x="909" y="1352"/>
                </a:lnTo>
                <a:lnTo>
                  <a:pt x="865" y="1355"/>
                </a:lnTo>
                <a:lnTo>
                  <a:pt x="822" y="1365"/>
                </a:lnTo>
                <a:lnTo>
                  <a:pt x="784" y="1381"/>
                </a:lnTo>
                <a:lnTo>
                  <a:pt x="746" y="1402"/>
                </a:lnTo>
                <a:lnTo>
                  <a:pt x="713" y="1429"/>
                </a:lnTo>
                <a:lnTo>
                  <a:pt x="684" y="1460"/>
                </a:lnTo>
                <a:lnTo>
                  <a:pt x="658" y="1494"/>
                </a:lnTo>
                <a:lnTo>
                  <a:pt x="639" y="1532"/>
                </a:lnTo>
                <a:lnTo>
                  <a:pt x="624" y="1573"/>
                </a:lnTo>
                <a:lnTo>
                  <a:pt x="614" y="1616"/>
                </a:lnTo>
                <a:lnTo>
                  <a:pt x="611" y="1663"/>
                </a:lnTo>
                <a:lnTo>
                  <a:pt x="614" y="1709"/>
                </a:lnTo>
                <a:lnTo>
                  <a:pt x="624" y="1752"/>
                </a:lnTo>
                <a:lnTo>
                  <a:pt x="639" y="1793"/>
                </a:lnTo>
                <a:lnTo>
                  <a:pt x="658" y="1831"/>
                </a:lnTo>
                <a:lnTo>
                  <a:pt x="684" y="1865"/>
                </a:lnTo>
                <a:lnTo>
                  <a:pt x="713" y="1895"/>
                </a:lnTo>
                <a:lnTo>
                  <a:pt x="746" y="1922"/>
                </a:lnTo>
                <a:lnTo>
                  <a:pt x="784" y="1943"/>
                </a:lnTo>
                <a:lnTo>
                  <a:pt x="822" y="1959"/>
                </a:lnTo>
                <a:lnTo>
                  <a:pt x="865" y="1968"/>
                </a:lnTo>
                <a:lnTo>
                  <a:pt x="909" y="1971"/>
                </a:lnTo>
                <a:lnTo>
                  <a:pt x="953" y="1968"/>
                </a:lnTo>
                <a:lnTo>
                  <a:pt x="994" y="1959"/>
                </a:lnTo>
                <a:lnTo>
                  <a:pt x="1034" y="1943"/>
                </a:lnTo>
                <a:lnTo>
                  <a:pt x="1070" y="1922"/>
                </a:lnTo>
                <a:lnTo>
                  <a:pt x="1832" y="2304"/>
                </a:lnTo>
                <a:lnTo>
                  <a:pt x="1835" y="2350"/>
                </a:lnTo>
                <a:lnTo>
                  <a:pt x="1844" y="2393"/>
                </a:lnTo>
                <a:lnTo>
                  <a:pt x="1859" y="2434"/>
                </a:lnTo>
                <a:lnTo>
                  <a:pt x="1880" y="2473"/>
                </a:lnTo>
                <a:lnTo>
                  <a:pt x="1904" y="2508"/>
                </a:lnTo>
                <a:lnTo>
                  <a:pt x="1934" y="2538"/>
                </a:lnTo>
                <a:lnTo>
                  <a:pt x="1968" y="2565"/>
                </a:lnTo>
                <a:lnTo>
                  <a:pt x="2004" y="2586"/>
                </a:lnTo>
                <a:lnTo>
                  <a:pt x="2044" y="2601"/>
                </a:lnTo>
                <a:lnTo>
                  <a:pt x="2085" y="2611"/>
                </a:lnTo>
                <a:lnTo>
                  <a:pt x="2130" y="2615"/>
                </a:lnTo>
                <a:lnTo>
                  <a:pt x="2174" y="2611"/>
                </a:lnTo>
                <a:lnTo>
                  <a:pt x="2216" y="2601"/>
                </a:lnTo>
                <a:lnTo>
                  <a:pt x="2256" y="2586"/>
                </a:lnTo>
                <a:lnTo>
                  <a:pt x="2292" y="2565"/>
                </a:lnTo>
                <a:lnTo>
                  <a:pt x="2325" y="2538"/>
                </a:lnTo>
                <a:lnTo>
                  <a:pt x="2355" y="2508"/>
                </a:lnTo>
                <a:lnTo>
                  <a:pt x="2380" y="2473"/>
                </a:lnTo>
                <a:lnTo>
                  <a:pt x="2400" y="2434"/>
                </a:lnTo>
                <a:lnTo>
                  <a:pt x="2415" y="2393"/>
                </a:lnTo>
                <a:lnTo>
                  <a:pt x="2425" y="2350"/>
                </a:lnTo>
                <a:lnTo>
                  <a:pt x="2428" y="2304"/>
                </a:lnTo>
                <a:lnTo>
                  <a:pt x="2425" y="2259"/>
                </a:lnTo>
                <a:lnTo>
                  <a:pt x="2415" y="2214"/>
                </a:lnTo>
                <a:lnTo>
                  <a:pt x="2400" y="2173"/>
                </a:lnTo>
                <a:lnTo>
                  <a:pt x="2380" y="2135"/>
                </a:lnTo>
                <a:lnTo>
                  <a:pt x="2355" y="2101"/>
                </a:lnTo>
                <a:lnTo>
                  <a:pt x="2325" y="2070"/>
                </a:lnTo>
                <a:lnTo>
                  <a:pt x="2292" y="2044"/>
                </a:lnTo>
                <a:lnTo>
                  <a:pt x="2256" y="2023"/>
                </a:lnTo>
                <a:lnTo>
                  <a:pt x="2216" y="2008"/>
                </a:lnTo>
                <a:lnTo>
                  <a:pt x="2174" y="1998"/>
                </a:lnTo>
                <a:lnTo>
                  <a:pt x="2130" y="1994"/>
                </a:lnTo>
                <a:lnTo>
                  <a:pt x="2090" y="1997"/>
                </a:lnTo>
                <a:lnTo>
                  <a:pt x="2051" y="2004"/>
                </a:lnTo>
                <a:lnTo>
                  <a:pt x="2016" y="2018"/>
                </a:lnTo>
                <a:lnTo>
                  <a:pt x="1981" y="2035"/>
                </a:lnTo>
                <a:lnTo>
                  <a:pt x="1950" y="2057"/>
                </a:lnTo>
                <a:lnTo>
                  <a:pt x="1206" y="1684"/>
                </a:lnTo>
                <a:lnTo>
                  <a:pt x="1208" y="1670"/>
                </a:lnTo>
                <a:lnTo>
                  <a:pt x="1949" y="1297"/>
                </a:lnTo>
                <a:lnTo>
                  <a:pt x="1981" y="1318"/>
                </a:lnTo>
                <a:lnTo>
                  <a:pt x="2015" y="1336"/>
                </a:lnTo>
                <a:lnTo>
                  <a:pt x="2051" y="1350"/>
                </a:lnTo>
                <a:lnTo>
                  <a:pt x="2090" y="1357"/>
                </a:lnTo>
                <a:lnTo>
                  <a:pt x="2129" y="1361"/>
                </a:lnTo>
                <a:lnTo>
                  <a:pt x="2173" y="1357"/>
                </a:lnTo>
                <a:lnTo>
                  <a:pt x="2216" y="1347"/>
                </a:lnTo>
                <a:lnTo>
                  <a:pt x="2256" y="1332"/>
                </a:lnTo>
                <a:lnTo>
                  <a:pt x="2292" y="1311"/>
                </a:lnTo>
                <a:lnTo>
                  <a:pt x="2325" y="1284"/>
                </a:lnTo>
                <a:lnTo>
                  <a:pt x="2354" y="1254"/>
                </a:lnTo>
                <a:lnTo>
                  <a:pt x="2380" y="1220"/>
                </a:lnTo>
                <a:lnTo>
                  <a:pt x="2400" y="1181"/>
                </a:lnTo>
                <a:lnTo>
                  <a:pt x="2415" y="1140"/>
                </a:lnTo>
                <a:lnTo>
                  <a:pt x="2425" y="1096"/>
                </a:lnTo>
                <a:lnTo>
                  <a:pt x="2428" y="1051"/>
                </a:lnTo>
                <a:lnTo>
                  <a:pt x="2425" y="1005"/>
                </a:lnTo>
                <a:lnTo>
                  <a:pt x="2415" y="961"/>
                </a:lnTo>
                <a:lnTo>
                  <a:pt x="2400" y="919"/>
                </a:lnTo>
                <a:lnTo>
                  <a:pt x="2380" y="882"/>
                </a:lnTo>
                <a:lnTo>
                  <a:pt x="2354" y="847"/>
                </a:lnTo>
                <a:lnTo>
                  <a:pt x="2325" y="816"/>
                </a:lnTo>
                <a:lnTo>
                  <a:pt x="2292" y="791"/>
                </a:lnTo>
                <a:lnTo>
                  <a:pt x="2256" y="769"/>
                </a:lnTo>
                <a:lnTo>
                  <a:pt x="2216" y="754"/>
                </a:lnTo>
                <a:lnTo>
                  <a:pt x="2173" y="744"/>
                </a:lnTo>
                <a:lnTo>
                  <a:pt x="2129" y="741"/>
                </a:lnTo>
                <a:close/>
                <a:moveTo>
                  <a:pt x="1614" y="0"/>
                </a:moveTo>
                <a:lnTo>
                  <a:pt x="1614" y="0"/>
                </a:lnTo>
                <a:lnTo>
                  <a:pt x="1716" y="4"/>
                </a:lnTo>
                <a:lnTo>
                  <a:pt x="1817" y="14"/>
                </a:lnTo>
                <a:lnTo>
                  <a:pt x="1915" y="29"/>
                </a:lnTo>
                <a:lnTo>
                  <a:pt x="2013" y="51"/>
                </a:lnTo>
                <a:lnTo>
                  <a:pt x="2107" y="79"/>
                </a:lnTo>
                <a:lnTo>
                  <a:pt x="2198" y="114"/>
                </a:lnTo>
                <a:lnTo>
                  <a:pt x="2288" y="153"/>
                </a:lnTo>
                <a:lnTo>
                  <a:pt x="2373" y="197"/>
                </a:lnTo>
                <a:lnTo>
                  <a:pt x="2457" y="246"/>
                </a:lnTo>
                <a:lnTo>
                  <a:pt x="2537" y="300"/>
                </a:lnTo>
                <a:lnTo>
                  <a:pt x="2614" y="359"/>
                </a:lnTo>
                <a:lnTo>
                  <a:pt x="2687" y="424"/>
                </a:lnTo>
                <a:lnTo>
                  <a:pt x="2757" y="492"/>
                </a:lnTo>
                <a:lnTo>
                  <a:pt x="2822" y="564"/>
                </a:lnTo>
                <a:lnTo>
                  <a:pt x="2884" y="639"/>
                </a:lnTo>
                <a:lnTo>
                  <a:pt x="2941" y="718"/>
                </a:lnTo>
                <a:lnTo>
                  <a:pt x="2993" y="802"/>
                </a:lnTo>
                <a:lnTo>
                  <a:pt x="3040" y="888"/>
                </a:lnTo>
                <a:lnTo>
                  <a:pt x="3083" y="978"/>
                </a:lnTo>
                <a:lnTo>
                  <a:pt x="3122" y="1071"/>
                </a:lnTo>
                <a:lnTo>
                  <a:pt x="3154" y="1166"/>
                </a:lnTo>
                <a:lnTo>
                  <a:pt x="3180" y="1264"/>
                </a:lnTo>
                <a:lnTo>
                  <a:pt x="3202" y="1364"/>
                </a:lnTo>
                <a:lnTo>
                  <a:pt x="3217" y="1466"/>
                </a:lnTo>
                <a:lnTo>
                  <a:pt x="3226" y="1571"/>
                </a:lnTo>
                <a:lnTo>
                  <a:pt x="3230" y="1676"/>
                </a:lnTo>
                <a:lnTo>
                  <a:pt x="3226" y="1783"/>
                </a:lnTo>
                <a:lnTo>
                  <a:pt x="3217" y="1888"/>
                </a:lnTo>
                <a:lnTo>
                  <a:pt x="3202" y="1990"/>
                </a:lnTo>
                <a:lnTo>
                  <a:pt x="3180" y="2090"/>
                </a:lnTo>
                <a:lnTo>
                  <a:pt x="3154" y="2188"/>
                </a:lnTo>
                <a:lnTo>
                  <a:pt x="3122" y="2283"/>
                </a:lnTo>
                <a:lnTo>
                  <a:pt x="3083" y="2376"/>
                </a:lnTo>
                <a:lnTo>
                  <a:pt x="3040" y="2466"/>
                </a:lnTo>
                <a:lnTo>
                  <a:pt x="2993" y="2552"/>
                </a:lnTo>
                <a:lnTo>
                  <a:pt x="2941" y="2635"/>
                </a:lnTo>
                <a:lnTo>
                  <a:pt x="2884" y="2715"/>
                </a:lnTo>
                <a:lnTo>
                  <a:pt x="2822" y="2791"/>
                </a:lnTo>
                <a:lnTo>
                  <a:pt x="2757" y="2862"/>
                </a:lnTo>
                <a:lnTo>
                  <a:pt x="2687" y="2931"/>
                </a:lnTo>
                <a:lnTo>
                  <a:pt x="2614" y="2995"/>
                </a:lnTo>
                <a:lnTo>
                  <a:pt x="2537" y="3054"/>
                </a:lnTo>
                <a:lnTo>
                  <a:pt x="2457" y="3108"/>
                </a:lnTo>
                <a:lnTo>
                  <a:pt x="2373" y="3158"/>
                </a:lnTo>
                <a:lnTo>
                  <a:pt x="2288" y="3203"/>
                </a:lnTo>
                <a:lnTo>
                  <a:pt x="2198" y="3241"/>
                </a:lnTo>
                <a:lnTo>
                  <a:pt x="2107" y="3275"/>
                </a:lnTo>
                <a:lnTo>
                  <a:pt x="2013" y="3303"/>
                </a:lnTo>
                <a:lnTo>
                  <a:pt x="1915" y="3325"/>
                </a:lnTo>
                <a:lnTo>
                  <a:pt x="1817" y="3341"/>
                </a:lnTo>
                <a:lnTo>
                  <a:pt x="1716" y="3351"/>
                </a:lnTo>
                <a:lnTo>
                  <a:pt x="1614" y="3355"/>
                </a:lnTo>
                <a:lnTo>
                  <a:pt x="1513" y="3351"/>
                </a:lnTo>
                <a:lnTo>
                  <a:pt x="1412" y="3341"/>
                </a:lnTo>
                <a:lnTo>
                  <a:pt x="1313" y="3325"/>
                </a:lnTo>
                <a:lnTo>
                  <a:pt x="1217" y="3303"/>
                </a:lnTo>
                <a:lnTo>
                  <a:pt x="1123" y="3275"/>
                </a:lnTo>
                <a:lnTo>
                  <a:pt x="1031" y="3241"/>
                </a:lnTo>
                <a:lnTo>
                  <a:pt x="942" y="3203"/>
                </a:lnTo>
                <a:lnTo>
                  <a:pt x="855" y="3158"/>
                </a:lnTo>
                <a:lnTo>
                  <a:pt x="772" y="3108"/>
                </a:lnTo>
                <a:lnTo>
                  <a:pt x="693" y="3054"/>
                </a:lnTo>
                <a:lnTo>
                  <a:pt x="616" y="2995"/>
                </a:lnTo>
                <a:lnTo>
                  <a:pt x="543" y="2931"/>
                </a:lnTo>
                <a:lnTo>
                  <a:pt x="473" y="2862"/>
                </a:lnTo>
                <a:lnTo>
                  <a:pt x="408" y="2791"/>
                </a:lnTo>
                <a:lnTo>
                  <a:pt x="346" y="2715"/>
                </a:lnTo>
                <a:lnTo>
                  <a:pt x="289" y="2635"/>
                </a:lnTo>
                <a:lnTo>
                  <a:pt x="237" y="2552"/>
                </a:lnTo>
                <a:lnTo>
                  <a:pt x="189" y="2466"/>
                </a:lnTo>
                <a:lnTo>
                  <a:pt x="147" y="2376"/>
                </a:lnTo>
                <a:lnTo>
                  <a:pt x="108" y="2283"/>
                </a:lnTo>
                <a:lnTo>
                  <a:pt x="76" y="2188"/>
                </a:lnTo>
                <a:lnTo>
                  <a:pt x="49" y="2090"/>
                </a:lnTo>
                <a:lnTo>
                  <a:pt x="28" y="1990"/>
                </a:lnTo>
                <a:lnTo>
                  <a:pt x="13" y="1888"/>
                </a:lnTo>
                <a:lnTo>
                  <a:pt x="3" y="1783"/>
                </a:lnTo>
                <a:lnTo>
                  <a:pt x="0" y="1676"/>
                </a:lnTo>
                <a:lnTo>
                  <a:pt x="3" y="1566"/>
                </a:lnTo>
                <a:lnTo>
                  <a:pt x="14" y="1459"/>
                </a:lnTo>
                <a:lnTo>
                  <a:pt x="30" y="1352"/>
                </a:lnTo>
                <a:lnTo>
                  <a:pt x="54" y="1248"/>
                </a:lnTo>
                <a:lnTo>
                  <a:pt x="82" y="1147"/>
                </a:lnTo>
                <a:lnTo>
                  <a:pt x="117" y="1048"/>
                </a:lnTo>
                <a:lnTo>
                  <a:pt x="157" y="953"/>
                </a:lnTo>
                <a:lnTo>
                  <a:pt x="203" y="861"/>
                </a:lnTo>
                <a:lnTo>
                  <a:pt x="255" y="772"/>
                </a:lnTo>
                <a:lnTo>
                  <a:pt x="312" y="687"/>
                </a:lnTo>
                <a:lnTo>
                  <a:pt x="373" y="606"/>
                </a:lnTo>
                <a:lnTo>
                  <a:pt x="439" y="528"/>
                </a:lnTo>
                <a:lnTo>
                  <a:pt x="508" y="456"/>
                </a:lnTo>
                <a:lnTo>
                  <a:pt x="582" y="387"/>
                </a:lnTo>
                <a:lnTo>
                  <a:pt x="662" y="324"/>
                </a:lnTo>
                <a:lnTo>
                  <a:pt x="743" y="266"/>
                </a:lnTo>
                <a:lnTo>
                  <a:pt x="829" y="213"/>
                </a:lnTo>
                <a:lnTo>
                  <a:pt x="917" y="165"/>
                </a:lnTo>
                <a:lnTo>
                  <a:pt x="1009" y="123"/>
                </a:lnTo>
                <a:lnTo>
                  <a:pt x="1105" y="86"/>
                </a:lnTo>
                <a:lnTo>
                  <a:pt x="1202" y="56"/>
                </a:lnTo>
                <a:lnTo>
                  <a:pt x="1302" y="31"/>
                </a:lnTo>
                <a:lnTo>
                  <a:pt x="1403" y="15"/>
                </a:lnTo>
                <a:lnTo>
                  <a:pt x="1508" y="4"/>
                </a:lnTo>
                <a:lnTo>
                  <a:pt x="161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9137696" y="4693784"/>
            <a:ext cx="1972354" cy="1815882"/>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At the end, for each story bucket, do a quick review of the stories in them. Validate they are all reasonably close in “size” to each other.</a:t>
            </a:r>
          </a:p>
        </p:txBody>
      </p:sp>
      <p:sp>
        <p:nvSpPr>
          <p:cNvPr id="53" name="Rectangle 52"/>
          <p:cNvSpPr/>
          <p:nvPr/>
        </p:nvSpPr>
        <p:spPr>
          <a:xfrm>
            <a:off x="7410414" y="4731035"/>
            <a:ext cx="1544922" cy="830997"/>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Place each story into a bucket</a:t>
            </a:r>
          </a:p>
        </p:txBody>
      </p:sp>
      <p:sp>
        <p:nvSpPr>
          <p:cNvPr id="54" name="Rectangle 53"/>
          <p:cNvSpPr/>
          <p:nvPr/>
        </p:nvSpPr>
        <p:spPr>
          <a:xfrm>
            <a:off x="1538583" y="4754175"/>
            <a:ext cx="1682400" cy="1569660"/>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Define the buckets you will have. My suggestion to have at most 4 buckets.</a:t>
            </a:r>
          </a:p>
        </p:txBody>
      </p:sp>
      <p:sp>
        <p:nvSpPr>
          <p:cNvPr id="55" name="Rectangle 54"/>
          <p:cNvSpPr/>
          <p:nvPr/>
        </p:nvSpPr>
        <p:spPr>
          <a:xfrm>
            <a:off x="3407050" y="4696953"/>
            <a:ext cx="1822321" cy="2062103"/>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Always estimate stories against each other. We thus need a frame of reference, to relatively size stories </a:t>
            </a:r>
          </a:p>
        </p:txBody>
      </p:sp>
      <p:sp>
        <p:nvSpPr>
          <p:cNvPr id="8" name="Rectangle 7"/>
          <p:cNvSpPr/>
          <p:nvPr/>
        </p:nvSpPr>
        <p:spPr>
          <a:xfrm>
            <a:off x="1512275" y="1875237"/>
            <a:ext cx="9319846" cy="646331"/>
          </a:xfrm>
          <a:prstGeom prst="rect">
            <a:avLst/>
          </a:prstGeom>
        </p:spPr>
        <p:txBody>
          <a:bodyPr wrap="square">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This is a iterative process you must do during your PBRs ( my preference ) or as part of estimation meeting, for all stories marked as “ready” on your backlog.</a:t>
            </a:r>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to size effectively</a:t>
            </a:r>
          </a:p>
        </p:txBody>
      </p:sp>
      <p:sp>
        <p:nvSpPr>
          <p:cNvPr id="47" name="Rectangle 46">
            <a:extLst>
              <a:ext uri="{FF2B5EF4-FFF2-40B4-BE49-F238E27FC236}">
                <a16:creationId xmlns:a16="http://schemas.microsoft.com/office/drawing/2014/main" id="{5C540BA7-5E34-024E-9A4B-9DB3B5A91B38}"/>
              </a:ext>
            </a:extLst>
          </p:cNvPr>
          <p:cNvSpPr/>
          <p:nvPr/>
        </p:nvSpPr>
        <p:spPr>
          <a:xfrm>
            <a:off x="5266724" y="4708008"/>
            <a:ext cx="1972354" cy="1815882"/>
          </a:xfrm>
          <a:prstGeom prst="rect">
            <a:avLst/>
          </a:prstGeom>
        </p:spPr>
        <p:txBody>
          <a:bodyPr wrap="square">
            <a:spAutoFit/>
          </a:bodyPr>
          <a:lstStyle/>
          <a:p>
            <a:pPr algn="ctr"/>
            <a:r>
              <a:rPr lang="en-US" sz="1600" dirty="0">
                <a:solidFill>
                  <a:schemeClr val="tx1">
                    <a:lumMod val="75000"/>
                    <a:lumOff val="25000"/>
                  </a:schemeClr>
                </a:solidFill>
                <a:latin typeface="Arial" panose="020B0604020202020204" pitchFamily="34" charset="0"/>
                <a:cs typeface="Arial" panose="020B0604020202020204" pitchFamily="34" charset="0"/>
              </a:rPr>
              <a:t>Relatively size each story against benchmark story by discussing only the implementation details that affect its size</a:t>
            </a:r>
          </a:p>
        </p:txBody>
      </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 bucket theory</a:t>
            </a:r>
          </a:p>
        </p:txBody>
      </p:sp>
      <p:sp>
        <p:nvSpPr>
          <p:cNvPr id="7" name="Rectangle 6">
            <a:extLst>
              <a:ext uri="{FF2B5EF4-FFF2-40B4-BE49-F238E27FC236}">
                <a16:creationId xmlns:a16="http://schemas.microsoft.com/office/drawing/2014/main" id="{16B0D93C-57BC-3847-B9A5-DC128D909DC3}"/>
              </a:ext>
            </a:extLst>
          </p:cNvPr>
          <p:cNvSpPr/>
          <p:nvPr/>
        </p:nvSpPr>
        <p:spPr>
          <a:xfrm>
            <a:off x="1041349" y="2000493"/>
            <a:ext cx="5054651" cy="4154121"/>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403627-D0E6-5343-BBA8-4D3EAEA7ADF6}"/>
              </a:ext>
            </a:extLst>
          </p:cNvPr>
          <p:cNvSpPr/>
          <p:nvPr/>
        </p:nvSpPr>
        <p:spPr>
          <a:xfrm>
            <a:off x="6709719" y="2000493"/>
            <a:ext cx="5054651" cy="4154121"/>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0" name="Group 4">
            <a:extLst>
              <a:ext uri="{FF2B5EF4-FFF2-40B4-BE49-F238E27FC236}">
                <a16:creationId xmlns:a16="http://schemas.microsoft.com/office/drawing/2014/main" id="{B6D27C32-65B3-C446-BFB0-2A19BF984898}"/>
              </a:ext>
            </a:extLst>
          </p:cNvPr>
          <p:cNvGrpSpPr>
            <a:grpSpLocks noChangeAspect="1"/>
          </p:cNvGrpSpPr>
          <p:nvPr/>
        </p:nvGrpSpPr>
        <p:grpSpPr bwMode="auto">
          <a:xfrm>
            <a:off x="3102946" y="2244896"/>
            <a:ext cx="553541" cy="566952"/>
            <a:chOff x="1734" y="1"/>
            <a:chExt cx="4210" cy="4312"/>
          </a:xfrm>
          <a:solidFill>
            <a:schemeClr val="bg1"/>
          </a:solidFill>
        </p:grpSpPr>
        <p:sp>
          <p:nvSpPr>
            <p:cNvPr id="11" name="Freeform 6">
              <a:extLst>
                <a:ext uri="{FF2B5EF4-FFF2-40B4-BE49-F238E27FC236}">
                  <a16:creationId xmlns:a16="http://schemas.microsoft.com/office/drawing/2014/main" id="{8BA954D6-331F-9048-894E-DAB2B29B61A8}"/>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E2DCE58-3731-064C-BAF7-EDB2EAF14261}"/>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65819A0E-022D-A147-B8FC-242B4CEE196D}"/>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3786BC9E-3C97-9540-B165-C650FB1501E6}"/>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464E91DA-77A5-DB46-A25A-4D484D1BDCF7}"/>
              </a:ext>
            </a:extLst>
          </p:cNvPr>
          <p:cNvSpPr/>
          <p:nvPr/>
        </p:nvSpPr>
        <p:spPr>
          <a:xfrm>
            <a:off x="1177273" y="2949469"/>
            <a:ext cx="4374947" cy="1200329"/>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Problem : When we estimate relatively in size, we get different developers would complete the same 2 size story in different speeds. </a:t>
            </a:r>
            <a:endParaRPr lang="en-US" dirty="0">
              <a:solidFill>
                <a:schemeClr val="bg1"/>
              </a:solidFill>
            </a:endParaRPr>
          </a:p>
        </p:txBody>
      </p:sp>
      <p:sp>
        <p:nvSpPr>
          <p:cNvPr id="16" name="Rectangle 15">
            <a:extLst>
              <a:ext uri="{FF2B5EF4-FFF2-40B4-BE49-F238E27FC236}">
                <a16:creationId xmlns:a16="http://schemas.microsoft.com/office/drawing/2014/main" id="{FFE0ABE1-18BE-B14D-8E61-346A1B26017D}"/>
              </a:ext>
            </a:extLst>
          </p:cNvPr>
          <p:cNvSpPr/>
          <p:nvPr/>
        </p:nvSpPr>
        <p:spPr>
          <a:xfrm>
            <a:off x="6854705" y="3356329"/>
            <a:ext cx="4295946" cy="1754326"/>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The theory says that if we calculate the velocity based on speed that each team member completes the same size story, then this deviation on speed will not matter, when we define a scope for a fix period of time</a:t>
            </a:r>
            <a:endParaRPr lang="en-US" dirty="0">
              <a:solidFill>
                <a:schemeClr val="bg1"/>
              </a:solidFill>
            </a:endParaRPr>
          </a:p>
        </p:txBody>
      </p:sp>
      <p:sp>
        <p:nvSpPr>
          <p:cNvPr id="17" name="Freeform 14">
            <a:extLst>
              <a:ext uri="{FF2B5EF4-FFF2-40B4-BE49-F238E27FC236}">
                <a16:creationId xmlns:a16="http://schemas.microsoft.com/office/drawing/2014/main" id="{03AAC628-B8A3-334D-A5BA-6213AB288B3A}"/>
              </a:ext>
            </a:extLst>
          </p:cNvPr>
          <p:cNvSpPr>
            <a:spLocks noEditPoints="1"/>
          </p:cNvSpPr>
          <p:nvPr/>
        </p:nvSpPr>
        <p:spPr bwMode="auto">
          <a:xfrm>
            <a:off x="8963955" y="2357708"/>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37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805543" y="1724297"/>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Calculate team velocity</a:t>
            </a:r>
          </a:p>
        </p:txBody>
      </p:sp>
      <p:sp>
        <p:nvSpPr>
          <p:cNvPr id="3" name="TextBox 2"/>
          <p:cNvSpPr txBox="1"/>
          <p:nvPr/>
        </p:nvSpPr>
        <p:spPr>
          <a:xfrm>
            <a:off x="1189808" y="1864863"/>
            <a:ext cx="8323218" cy="646331"/>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This calculation is considering the bucket theory and the concept of individual speeds over a fix period of time.</a:t>
            </a:r>
          </a:p>
        </p:txBody>
      </p:sp>
    </p:spTree>
    <p:extLst>
      <p:ext uri="{BB962C8B-B14F-4D97-AF65-F5344CB8AC3E}">
        <p14:creationId xmlns:p14="http://schemas.microsoft.com/office/powerpoint/2010/main" val="323189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r>
              <a:rPr lang="en-US" sz="4800" spc="-300" dirty="0">
                <a:solidFill>
                  <a:schemeClr val="accent1"/>
                </a:solidFill>
                <a:latin typeface="Arial" panose="020B0604020202020204" pitchFamily="34" charset="0"/>
                <a:cs typeface="Arial" panose="020B0604020202020204" pitchFamily="34" charset="0"/>
              </a:rPr>
              <a:t>Story Counting</a:t>
            </a:r>
          </a:p>
        </p:txBody>
      </p:sp>
      <p:sp>
        <p:nvSpPr>
          <p:cNvPr id="62" name="Rectangle 61">
            <a:extLst>
              <a:ext uri="{FF2B5EF4-FFF2-40B4-BE49-F238E27FC236}">
                <a16:creationId xmlns:a16="http://schemas.microsoft.com/office/drawing/2014/main" id="{BAA91891-BE10-A34D-86E6-D2087443263B}"/>
              </a:ext>
            </a:extLst>
          </p:cNvPr>
          <p:cNvSpPr/>
          <p:nvPr/>
        </p:nvSpPr>
        <p:spPr>
          <a:xfrm>
            <a:off x="0" y="4871014"/>
            <a:ext cx="12192000" cy="188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633C61B9-35E6-4945-BB7F-5A6F39A3A40E}"/>
              </a:ext>
            </a:extLst>
          </p:cNvPr>
          <p:cNvCxnSpPr/>
          <p:nvPr/>
        </p:nvCxnSpPr>
        <p:spPr>
          <a:xfrm>
            <a:off x="4064000"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65C25B-6F2A-0B4C-BC7E-C01986216B5A}"/>
              </a:ext>
            </a:extLst>
          </p:cNvPr>
          <p:cNvCxnSpPr/>
          <p:nvPr/>
        </p:nvCxnSpPr>
        <p:spPr>
          <a:xfrm>
            <a:off x="8113484"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7" name="Rectangle 66">
            <a:extLst>
              <a:ext uri="{FF2B5EF4-FFF2-40B4-BE49-F238E27FC236}">
                <a16:creationId xmlns:a16="http://schemas.microsoft.com/office/drawing/2014/main" id="{3DB20514-E43B-284B-9CC5-00BC9E718F12}"/>
              </a:ext>
            </a:extLst>
          </p:cNvPr>
          <p:cNvSpPr/>
          <p:nvPr/>
        </p:nvSpPr>
        <p:spPr>
          <a:xfrm>
            <a:off x="5529940"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Still use estimated points as reference for </a:t>
            </a:r>
            <a:r>
              <a:rPr lang="en-US" dirty="0" err="1">
                <a:solidFill>
                  <a:schemeClr val="bg1"/>
                </a:solidFill>
                <a:latin typeface="Arial" panose="020B0604020202020204" pitchFamily="34" charset="0"/>
                <a:cs typeface="Arial" panose="020B0604020202020204" pitchFamily="34" charset="0"/>
              </a:rPr>
              <a:t>priorization</a:t>
            </a:r>
            <a:endParaRPr lang="en-US"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 name="Picture 8">
            <a:extLst>
              <a:ext uri="{FF2B5EF4-FFF2-40B4-BE49-F238E27FC236}">
                <a16:creationId xmlns:a16="http://schemas.microsoft.com/office/drawing/2014/main" id="{D2F59195-4C3F-DF43-93E0-BD90934A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231" y="429234"/>
            <a:ext cx="7280611" cy="4315566"/>
          </a:xfrm>
          <a:prstGeom prst="rect">
            <a:avLst/>
          </a:prstGeom>
        </p:spPr>
      </p:pic>
    </p:spTree>
    <p:extLst>
      <p:ext uri="{BB962C8B-B14F-4D97-AF65-F5344CB8AC3E}">
        <p14:creationId xmlns:p14="http://schemas.microsoft.com/office/powerpoint/2010/main" val="21036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4865"/>
            <a:ext cx="3681351"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4027411"/>
            <a:ext cx="3681351"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3681350" y="2364865"/>
            <a:ext cx="4462399"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3681351" y="4027411"/>
            <a:ext cx="4462398"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8143750" y="2364865"/>
            <a:ext cx="4020954"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8143750" y="4027411"/>
            <a:ext cx="4020954"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1350887" y="2805166"/>
            <a:ext cx="2075357" cy="584775"/>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Revisit the purpose of estimation</a:t>
            </a:r>
            <a:endParaRPr lang="en-US" sz="1600" dirty="0">
              <a:solidFill>
                <a:schemeClr val="bg1"/>
              </a:solidFill>
            </a:endParaRPr>
          </a:p>
        </p:txBody>
      </p:sp>
      <p:sp>
        <p:nvSpPr>
          <p:cNvPr id="17" name="Freeform 6"/>
          <p:cNvSpPr>
            <a:spLocks noEditPoints="1"/>
          </p:cNvSpPr>
          <p:nvPr/>
        </p:nvSpPr>
        <p:spPr bwMode="auto">
          <a:xfrm>
            <a:off x="4167904"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p:cNvCxnSpPr/>
          <p:nvPr/>
        </p:nvCxnSpPr>
        <p:spPr>
          <a:xfrm>
            <a:off x="5076093"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5210825" y="2632169"/>
            <a:ext cx="2727500" cy="830997"/>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Explore different ways to estimate and pick one that suits your team/product</a:t>
            </a:r>
            <a:endParaRPr lang="en-US" sz="1600" dirty="0">
              <a:solidFill>
                <a:schemeClr val="bg1"/>
              </a:solidFill>
            </a:endParaRPr>
          </a:p>
        </p:txBody>
      </p:sp>
      <p:cxnSp>
        <p:nvCxnSpPr>
          <p:cNvPr id="21" name="Straight Connector 20"/>
          <p:cNvCxnSpPr/>
          <p:nvPr/>
        </p:nvCxnSpPr>
        <p:spPr>
          <a:xfrm>
            <a:off x="1216155"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1227879"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5087817"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9538492"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9550215"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7" name="Group 9"/>
          <p:cNvGrpSpPr>
            <a:grpSpLocks noChangeAspect="1"/>
          </p:cNvGrpSpPr>
          <p:nvPr/>
        </p:nvGrpSpPr>
        <p:grpSpPr bwMode="auto">
          <a:xfrm>
            <a:off x="482342" y="2781541"/>
            <a:ext cx="364375" cy="794813"/>
            <a:chOff x="3660" y="1776"/>
            <a:chExt cx="1241" cy="2707"/>
          </a:xfrm>
          <a:solidFill>
            <a:schemeClr val="bg1"/>
          </a:solidFill>
        </p:grpSpPr>
        <p:sp>
          <p:nvSpPr>
            <p:cNvPr id="30" name="Freeform 11"/>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18"/>
          <p:cNvSpPr>
            <a:spLocks noEditPoints="1"/>
          </p:cNvSpPr>
          <p:nvPr/>
        </p:nvSpPr>
        <p:spPr bwMode="auto">
          <a:xfrm>
            <a:off x="384269"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368745" y="4080506"/>
            <a:ext cx="2230538"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 agile model, the estimation is not to track progress against a plan. Its to help define scope of a release</a:t>
            </a:r>
            <a:endParaRPr lang="en-US" sz="1600" dirty="0">
              <a:solidFill>
                <a:schemeClr val="bg1"/>
              </a:solidFill>
            </a:endParaRPr>
          </a:p>
        </p:txBody>
      </p:sp>
      <p:sp>
        <p:nvSpPr>
          <p:cNvPr id="39" name="Rectangle 38"/>
          <p:cNvSpPr/>
          <p:nvPr/>
        </p:nvSpPr>
        <p:spPr>
          <a:xfrm>
            <a:off x="9755641" y="2471532"/>
            <a:ext cx="2373891" cy="1323439"/>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that each team’s approach to estimation evolves as the product progresses or team matures</a:t>
            </a:r>
            <a:endParaRPr lang="en-US" sz="1600" dirty="0">
              <a:solidFill>
                <a:schemeClr val="bg1"/>
              </a:solidFill>
            </a:endParaRPr>
          </a:p>
        </p:txBody>
      </p:sp>
      <p:sp>
        <p:nvSpPr>
          <p:cNvPr id="40" name="Rectangle 39"/>
          <p:cNvSpPr/>
          <p:nvPr/>
        </p:nvSpPr>
        <p:spPr>
          <a:xfrm>
            <a:off x="9755640" y="4327642"/>
            <a:ext cx="2373892"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velocity is as important as understand the size of the story</a:t>
            </a:r>
            <a:endParaRPr lang="en-US" sz="1600" dirty="0">
              <a:solidFill>
                <a:schemeClr val="bg1"/>
              </a:solidFill>
            </a:endParaRPr>
          </a:p>
        </p:txBody>
      </p:sp>
      <p:sp>
        <p:nvSpPr>
          <p:cNvPr id="45" name="Freeform 23"/>
          <p:cNvSpPr>
            <a:spLocks noEditPoints="1"/>
          </p:cNvSpPr>
          <p:nvPr/>
        </p:nvSpPr>
        <p:spPr bwMode="auto">
          <a:xfrm>
            <a:off x="4241467"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5"/>
          <p:cNvSpPr/>
          <p:nvPr/>
        </p:nvSpPr>
        <p:spPr>
          <a:xfrm>
            <a:off x="5293241" y="4154648"/>
            <a:ext cx="2768440"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As important as the estimation is the conversation and understanding it generates</a:t>
            </a:r>
            <a:endParaRPr lang="en-US" sz="1600" dirty="0">
              <a:solidFill>
                <a:schemeClr val="bg1"/>
              </a:solidFill>
            </a:endParaRPr>
          </a:p>
        </p:txBody>
      </p:sp>
      <p:grpSp>
        <p:nvGrpSpPr>
          <p:cNvPr id="48" name="Group 26"/>
          <p:cNvGrpSpPr>
            <a:grpSpLocks noChangeAspect="1"/>
          </p:cNvGrpSpPr>
          <p:nvPr/>
        </p:nvGrpSpPr>
        <p:grpSpPr bwMode="auto">
          <a:xfrm>
            <a:off x="8562081" y="2810679"/>
            <a:ext cx="721305" cy="646090"/>
            <a:chOff x="3648" y="1995"/>
            <a:chExt cx="2455" cy="2199"/>
          </a:xfrm>
          <a:solidFill>
            <a:schemeClr val="bg1"/>
          </a:solidFill>
        </p:grpSpPr>
        <p:sp>
          <p:nvSpPr>
            <p:cNvPr id="51" name="Freeform 28"/>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34"/>
          <p:cNvSpPr>
            <a:spLocks noEditPoints="1"/>
          </p:cNvSpPr>
          <p:nvPr/>
        </p:nvSpPr>
        <p:spPr bwMode="auto">
          <a:xfrm>
            <a:off x="8544826"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5D457F98-6789-8D4D-BF5E-93121AD85779}"/>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 summary</a:t>
            </a:r>
          </a:p>
        </p:txBody>
      </p:sp>
    </p:spTree>
    <p:extLst>
      <p:ext uri="{BB962C8B-B14F-4D97-AF65-F5344CB8AC3E}">
        <p14:creationId xmlns:p14="http://schemas.microsoft.com/office/powerpoint/2010/main" val="52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0498"/>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grpSp>
        <p:nvGrpSpPr>
          <p:cNvPr id="8" name="Group 7">
            <a:extLst>
              <a:ext uri="{FF2B5EF4-FFF2-40B4-BE49-F238E27FC236}">
                <a16:creationId xmlns:a16="http://schemas.microsoft.com/office/drawing/2014/main" id="{514C0B54-F6A5-164C-858C-C3EFA1D40C28}"/>
              </a:ext>
            </a:extLst>
          </p:cNvPr>
          <p:cNvGrpSpPr/>
          <p:nvPr/>
        </p:nvGrpSpPr>
        <p:grpSpPr>
          <a:xfrm>
            <a:off x="3556355" y="829543"/>
            <a:ext cx="4045435" cy="3017296"/>
            <a:chOff x="5014453" y="1286064"/>
            <a:chExt cx="4045435" cy="3017296"/>
          </a:xfrm>
        </p:grpSpPr>
        <p:grpSp>
          <p:nvGrpSpPr>
            <p:cNvPr id="9" name="Group 8">
              <a:extLst>
                <a:ext uri="{FF2B5EF4-FFF2-40B4-BE49-F238E27FC236}">
                  <a16:creationId xmlns:a16="http://schemas.microsoft.com/office/drawing/2014/main" id="{21268216-6064-E64D-89B6-FB950CE911B7}"/>
                </a:ext>
              </a:extLst>
            </p:cNvPr>
            <p:cNvGrpSpPr/>
            <p:nvPr/>
          </p:nvGrpSpPr>
          <p:grpSpPr>
            <a:xfrm>
              <a:off x="5014453" y="3428999"/>
              <a:ext cx="4045435" cy="874361"/>
              <a:chOff x="4168474" y="3874286"/>
              <a:chExt cx="4045435" cy="874361"/>
            </a:xfrm>
          </p:grpSpPr>
          <p:sp>
            <p:nvSpPr>
              <p:cNvPr id="12" name="TextBox 11">
                <a:extLst>
                  <a:ext uri="{FF2B5EF4-FFF2-40B4-BE49-F238E27FC236}">
                    <a16:creationId xmlns:a16="http://schemas.microsoft.com/office/drawing/2014/main" id="{9F477BF3-1F29-A44A-B3B1-59913DE16E65}"/>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12985D73-DFE3-4A48-B145-B7B0DA354E8F}"/>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10" name="Picture 9" descr="A person smiling for the camera&#10;&#10;Description automatically generated">
              <a:extLst>
                <a:ext uri="{FF2B5EF4-FFF2-40B4-BE49-F238E27FC236}">
                  <a16:creationId xmlns:a16="http://schemas.microsoft.com/office/drawing/2014/main" id="{C8F76D40-E57C-D941-AA66-E0C3B94EB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grpSp>
        <p:nvGrpSpPr>
          <p:cNvPr id="14" name="Group 13">
            <a:extLst>
              <a:ext uri="{FF2B5EF4-FFF2-40B4-BE49-F238E27FC236}">
                <a16:creationId xmlns:a16="http://schemas.microsoft.com/office/drawing/2014/main" id="{5D6F2725-801C-7147-A9D3-F2DE141ECB23}"/>
              </a:ext>
            </a:extLst>
          </p:cNvPr>
          <p:cNvGrpSpPr/>
          <p:nvPr/>
        </p:nvGrpSpPr>
        <p:grpSpPr>
          <a:xfrm>
            <a:off x="2190945" y="3893949"/>
            <a:ext cx="7208412" cy="2049646"/>
            <a:chOff x="3649043" y="4350470"/>
            <a:chExt cx="7208412" cy="2049646"/>
          </a:xfrm>
        </p:grpSpPr>
        <p:sp>
          <p:nvSpPr>
            <p:cNvPr id="16" name="Rectangle 15">
              <a:extLst>
                <a:ext uri="{FF2B5EF4-FFF2-40B4-BE49-F238E27FC236}">
                  <a16:creationId xmlns:a16="http://schemas.microsoft.com/office/drawing/2014/main" id="{7B4504F0-5125-3B45-8E2A-42BA45A6D71B}"/>
                </a:ext>
              </a:extLst>
            </p:cNvPr>
            <p:cNvSpPr/>
            <p:nvPr/>
          </p:nvSpPr>
          <p:spPr>
            <a:xfrm>
              <a:off x="3649043" y="5459780"/>
              <a:ext cx="1824538"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Technical Coach</a:t>
              </a:r>
            </a:p>
          </p:txBody>
        </p:sp>
        <p:sp>
          <p:nvSpPr>
            <p:cNvPr id="17" name="Rectangle 16">
              <a:extLst>
                <a:ext uri="{FF2B5EF4-FFF2-40B4-BE49-F238E27FC236}">
                  <a16:creationId xmlns:a16="http://schemas.microsoft.com/office/drawing/2014/main" id="{9D1B61A7-0B4E-0D4D-9791-BDC8435C1177}"/>
                </a:ext>
              </a:extLst>
            </p:cNvPr>
            <p:cNvSpPr/>
            <p:nvPr/>
          </p:nvSpPr>
          <p:spPr>
            <a:xfrm>
              <a:off x="5947285" y="5471011"/>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19" name="Rectangle 18">
              <a:extLst>
                <a:ext uri="{FF2B5EF4-FFF2-40B4-BE49-F238E27FC236}">
                  <a16:creationId xmlns:a16="http://schemas.microsoft.com/office/drawing/2014/main" id="{DF1B9F4C-AFCC-C241-B5E6-8AD6A1D36478}"/>
                </a:ext>
              </a:extLst>
            </p:cNvPr>
            <p:cNvSpPr/>
            <p:nvPr/>
          </p:nvSpPr>
          <p:spPr>
            <a:xfrm>
              <a:off x="7489228" y="5471011"/>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20" name="Rectangle 19">
              <a:extLst>
                <a:ext uri="{FF2B5EF4-FFF2-40B4-BE49-F238E27FC236}">
                  <a16:creationId xmlns:a16="http://schemas.microsoft.com/office/drawing/2014/main" id="{4373BC70-E913-4041-8D5C-14F9F96E844B}"/>
                </a:ext>
              </a:extLst>
            </p:cNvPr>
            <p:cNvSpPr/>
            <p:nvPr/>
          </p:nvSpPr>
          <p:spPr>
            <a:xfrm>
              <a:off x="9443286" y="5471010"/>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sp>
          <p:nvSpPr>
            <p:cNvPr id="21" name="Rectangle 20">
              <a:extLst>
                <a:ext uri="{FF2B5EF4-FFF2-40B4-BE49-F238E27FC236}">
                  <a16:creationId xmlns:a16="http://schemas.microsoft.com/office/drawing/2014/main" id="{5D634B13-9D47-0A42-92DA-3ECE006629BE}"/>
                </a:ext>
              </a:extLst>
            </p:cNvPr>
            <p:cNvSpPr/>
            <p:nvPr/>
          </p:nvSpPr>
          <p:spPr>
            <a:xfrm>
              <a:off x="3725988" y="5927220"/>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22" name="Rectangle 21">
              <a:extLst>
                <a:ext uri="{FF2B5EF4-FFF2-40B4-BE49-F238E27FC236}">
                  <a16:creationId xmlns:a16="http://schemas.microsoft.com/office/drawing/2014/main" id="{033EA28E-DFDC-824C-8CF7-B44EC29A6C28}"/>
                </a:ext>
              </a:extLst>
            </p:cNvPr>
            <p:cNvSpPr/>
            <p:nvPr/>
          </p:nvSpPr>
          <p:spPr>
            <a:xfrm>
              <a:off x="5934465" y="5938451"/>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23" name="Rectangle 22">
              <a:extLst>
                <a:ext uri="{FF2B5EF4-FFF2-40B4-BE49-F238E27FC236}">
                  <a16:creationId xmlns:a16="http://schemas.microsoft.com/office/drawing/2014/main" id="{C465A33C-7EF2-4B4F-AA90-BB17BE2E3E97}"/>
                </a:ext>
              </a:extLst>
            </p:cNvPr>
            <p:cNvSpPr/>
            <p:nvPr/>
          </p:nvSpPr>
          <p:spPr>
            <a:xfrm>
              <a:off x="7564569" y="5938451"/>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U16</a:t>
              </a:r>
            </a:p>
          </p:txBody>
        </p:sp>
        <p:sp>
          <p:nvSpPr>
            <p:cNvPr id="24" name="Rectangle 23">
              <a:extLst>
                <a:ext uri="{FF2B5EF4-FFF2-40B4-BE49-F238E27FC236}">
                  <a16:creationId xmlns:a16="http://schemas.microsoft.com/office/drawing/2014/main" id="{163BFC40-0A55-484A-A013-C2ADF34B2389}"/>
                </a:ext>
              </a:extLst>
            </p:cNvPr>
            <p:cNvSpPr/>
            <p:nvPr/>
          </p:nvSpPr>
          <p:spPr>
            <a:xfrm>
              <a:off x="9425653" y="5885336"/>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25" name="Picture 24">
              <a:extLst>
                <a:ext uri="{FF2B5EF4-FFF2-40B4-BE49-F238E27FC236}">
                  <a16:creationId xmlns:a16="http://schemas.microsoft.com/office/drawing/2014/main" id="{5AC49C60-A275-1540-8894-74D3A2D1C1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9395" y="4756374"/>
              <a:ext cx="1046068" cy="560638"/>
            </a:xfrm>
            <a:prstGeom prst="rect">
              <a:avLst/>
            </a:prstGeom>
          </p:spPr>
        </p:pic>
        <p:pic>
          <p:nvPicPr>
            <p:cNvPr id="26" name="Picture 25">
              <a:extLst>
                <a:ext uri="{FF2B5EF4-FFF2-40B4-BE49-F238E27FC236}">
                  <a16:creationId xmlns:a16="http://schemas.microsoft.com/office/drawing/2014/main" id="{E84908C4-FEC0-D840-A396-7EACA9AA2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1624" y="4560254"/>
              <a:ext cx="545233" cy="805996"/>
            </a:xfrm>
            <a:prstGeom prst="rect">
              <a:avLst/>
            </a:prstGeom>
          </p:spPr>
        </p:pic>
        <p:pic>
          <p:nvPicPr>
            <p:cNvPr id="27" name="Picture 26">
              <a:extLst>
                <a:ext uri="{FF2B5EF4-FFF2-40B4-BE49-F238E27FC236}">
                  <a16:creationId xmlns:a16="http://schemas.microsoft.com/office/drawing/2014/main" id="{AF18756A-657B-F64B-93A5-15CE86C2B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9364" y="4560254"/>
              <a:ext cx="1222280" cy="805996"/>
            </a:xfrm>
            <a:prstGeom prst="rect">
              <a:avLst/>
            </a:prstGeom>
          </p:spPr>
        </p:pic>
        <p:pic>
          <p:nvPicPr>
            <p:cNvPr id="28" name="Picture 27">
              <a:extLst>
                <a:ext uri="{FF2B5EF4-FFF2-40B4-BE49-F238E27FC236}">
                  <a16:creationId xmlns:a16="http://schemas.microsoft.com/office/drawing/2014/main" id="{A27BA6A9-F610-2140-9313-FE79D8B36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3414" y="4350470"/>
              <a:ext cx="958166" cy="958166"/>
            </a:xfrm>
            <a:prstGeom prst="rect">
              <a:avLst/>
            </a:prstGeom>
          </p:spPr>
        </p:pic>
      </p:grpSp>
      <p:sp>
        <p:nvSpPr>
          <p:cNvPr id="29" name="Rectangle 28">
            <a:extLst>
              <a:ext uri="{FF2B5EF4-FFF2-40B4-BE49-F238E27FC236}">
                <a16:creationId xmlns:a16="http://schemas.microsoft.com/office/drawing/2014/main" id="{313BE10F-7D3C-914C-848F-C734B368E629}"/>
              </a:ext>
            </a:extLst>
          </p:cNvPr>
          <p:cNvSpPr/>
          <p:nvPr/>
        </p:nvSpPr>
        <p:spPr>
          <a:xfrm>
            <a:off x="2267890" y="5412121"/>
            <a:ext cx="167065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IT Services </a:t>
            </a:r>
          </a:p>
          <a:p>
            <a:pPr algn="ctr"/>
            <a:r>
              <a:rPr lang="en-US" sz="1200" dirty="0">
                <a:latin typeface="Century Gothic" panose="020B0502020202020204" pitchFamily="34" charset="0"/>
                <a:cs typeface="Arial" panose="020B0604020202020204" pitchFamily="34" charset="0"/>
              </a:rPr>
              <a:t>Principal Consultant</a:t>
            </a:r>
          </a:p>
        </p:txBody>
      </p:sp>
      <p:sp>
        <p:nvSpPr>
          <p:cNvPr id="30" name="Rectangle 29">
            <a:extLst>
              <a:ext uri="{FF2B5EF4-FFF2-40B4-BE49-F238E27FC236}">
                <a16:creationId xmlns:a16="http://schemas.microsoft.com/office/drawing/2014/main" id="{509AE0E8-E78B-6B41-A1E0-673B5A43ED89}"/>
              </a:ext>
            </a:extLst>
          </p:cNvPr>
          <p:cNvSpPr/>
          <p:nvPr/>
        </p:nvSpPr>
        <p:spPr>
          <a:xfrm>
            <a:off x="4476367" y="5423352"/>
            <a:ext cx="121219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20+ years </a:t>
            </a:r>
          </a:p>
          <a:p>
            <a:pPr algn="ctr"/>
            <a:r>
              <a:rPr lang="en-US" sz="1200" dirty="0">
                <a:latin typeface="Century Gothic" panose="020B0502020202020204" pitchFamily="34" charset="0"/>
                <a:cs typeface="Arial" panose="020B0604020202020204" pitchFamily="34" charset="0"/>
              </a:rPr>
              <a:t>In the industry</a:t>
            </a:r>
          </a:p>
        </p:txBody>
      </p:sp>
      <p:sp>
        <p:nvSpPr>
          <p:cNvPr id="31" name="Rectangle 30">
            <a:extLst>
              <a:ext uri="{FF2B5EF4-FFF2-40B4-BE49-F238E27FC236}">
                <a16:creationId xmlns:a16="http://schemas.microsoft.com/office/drawing/2014/main" id="{DCFAEABA-ED78-C648-959F-4CF03C582B4E}"/>
              </a:ext>
            </a:extLst>
          </p:cNvPr>
          <p:cNvSpPr/>
          <p:nvPr/>
        </p:nvSpPr>
        <p:spPr>
          <a:xfrm>
            <a:off x="6106471" y="5423352"/>
            <a:ext cx="1398139"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Licensed for kids</a:t>
            </a:r>
          </a:p>
          <a:p>
            <a:pPr algn="ctr"/>
            <a:r>
              <a:rPr lang="en-US" sz="1200" dirty="0">
                <a:latin typeface="Century Gothic" panose="020B0502020202020204" pitchFamily="34" charset="0"/>
                <a:cs typeface="Arial" panose="020B0604020202020204" pitchFamily="34" charset="0"/>
              </a:rPr>
              <a:t>U10 - U16</a:t>
            </a:r>
          </a:p>
        </p:txBody>
      </p:sp>
      <p:sp>
        <p:nvSpPr>
          <p:cNvPr id="32" name="Rectangle 31">
            <a:extLst>
              <a:ext uri="{FF2B5EF4-FFF2-40B4-BE49-F238E27FC236}">
                <a16:creationId xmlns:a16="http://schemas.microsoft.com/office/drawing/2014/main" id="{E4EA5C0C-B6E4-B64F-8109-3240BF357593}"/>
              </a:ext>
            </a:extLst>
          </p:cNvPr>
          <p:cNvSpPr/>
          <p:nvPr/>
        </p:nvSpPr>
        <p:spPr>
          <a:xfrm>
            <a:off x="7967555" y="5370237"/>
            <a:ext cx="1431802"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Meyers Briggs </a:t>
            </a:r>
          </a:p>
          <a:p>
            <a:pPr algn="ctr"/>
            <a:r>
              <a:rPr lang="en-US" sz="1200" dirty="0">
                <a:latin typeface="Century Gothic" panose="020B0502020202020204" pitchFamily="34" charset="0"/>
                <a:cs typeface="Arial" panose="020B0604020202020204" pitchFamily="34" charset="0"/>
              </a:rPr>
              <a:t>abbreviated test</a:t>
            </a:r>
          </a:p>
        </p:txBody>
      </p:sp>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you estimate?</a:t>
            </a:r>
          </a:p>
        </p:txBody>
      </p:sp>
      <p:sp>
        <p:nvSpPr>
          <p:cNvPr id="8" name="TextBox 7"/>
          <p:cNvSpPr txBox="1"/>
          <p:nvPr/>
        </p:nvSpPr>
        <p:spPr>
          <a:xfrm>
            <a:off x="1232451" y="4667640"/>
            <a:ext cx="9611139" cy="1200329"/>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Estimation can be a difficult beast to deal with; more so on an agile project. How do you estimate when you don’t have a list of requirements that is complete or signed-off by the customer? Or a nailed-down schedule? What should your currency of estimation be? How do you estimate on distributed teams? Is it worth estimating at all?</a:t>
            </a:r>
          </a:p>
        </p:txBody>
      </p:sp>
      <p:pic>
        <p:nvPicPr>
          <p:cNvPr id="17" name="Picture 16">
            <a:extLst>
              <a:ext uri="{FF2B5EF4-FFF2-40B4-BE49-F238E27FC236}">
                <a16:creationId xmlns:a16="http://schemas.microsoft.com/office/drawing/2014/main" id="{E12E318F-CE8F-7B47-A14A-5B7F9E784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48" y="2007520"/>
            <a:ext cx="7184006" cy="2204992"/>
          </a:xfrm>
          <a:prstGeom prst="rect">
            <a:avLst/>
          </a:prstGeom>
        </p:spPr>
      </p:pic>
    </p:spTree>
    <p:extLst>
      <p:ext uri="{BB962C8B-B14F-4D97-AF65-F5344CB8AC3E}">
        <p14:creationId xmlns:p14="http://schemas.microsoft.com/office/powerpoint/2010/main" val="37746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E87D89-D272-2149-899B-98318016C6C7}"/>
              </a:ext>
            </a:extLst>
          </p:cNvPr>
          <p:cNvSpPr/>
          <p:nvPr/>
        </p:nvSpPr>
        <p:spPr>
          <a:xfrm>
            <a:off x="3302000" y="3915508"/>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3B18B8A-FEF4-0A4D-934E-0A9B68B16406}"/>
              </a:ext>
            </a:extLst>
          </p:cNvPr>
          <p:cNvGrpSpPr>
            <a:grpSpLocks noChangeAspect="1"/>
          </p:cNvGrpSpPr>
          <p:nvPr/>
        </p:nvGrpSpPr>
        <p:grpSpPr bwMode="auto">
          <a:xfrm>
            <a:off x="1567619" y="2792250"/>
            <a:ext cx="936576" cy="792853"/>
            <a:chOff x="1808" y="2046"/>
            <a:chExt cx="2170" cy="1837"/>
          </a:xfrm>
          <a:solidFill>
            <a:schemeClr val="bg1"/>
          </a:solidFill>
        </p:grpSpPr>
        <p:sp>
          <p:nvSpPr>
            <p:cNvPr id="10" name="Freeform 6">
              <a:extLst>
                <a:ext uri="{FF2B5EF4-FFF2-40B4-BE49-F238E27FC236}">
                  <a16:creationId xmlns:a16="http://schemas.microsoft.com/office/drawing/2014/main" id="{1D178D12-0F6E-5E4B-882D-2F4E7493BFCC}"/>
                </a:ext>
              </a:extLst>
            </p:cNvPr>
            <p:cNvSpPr>
              <a:spLocks noEditPoints="1"/>
            </p:cNvSpPr>
            <p:nvPr/>
          </p:nvSpPr>
          <p:spPr bwMode="auto">
            <a:xfrm>
              <a:off x="1808" y="2046"/>
              <a:ext cx="2170" cy="1837"/>
            </a:xfrm>
            <a:custGeom>
              <a:avLst/>
              <a:gdLst>
                <a:gd name="T0" fmla="*/ 658 w 4340"/>
                <a:gd name="T1" fmla="*/ 392 h 3676"/>
                <a:gd name="T2" fmla="*/ 611 w 4340"/>
                <a:gd name="T3" fmla="*/ 414 h 3676"/>
                <a:gd name="T4" fmla="*/ 581 w 4340"/>
                <a:gd name="T5" fmla="*/ 455 h 3676"/>
                <a:gd name="T6" fmla="*/ 569 w 4340"/>
                <a:gd name="T7" fmla="*/ 506 h 3676"/>
                <a:gd name="T8" fmla="*/ 572 w 4340"/>
                <a:gd name="T9" fmla="*/ 2601 h 3676"/>
                <a:gd name="T10" fmla="*/ 594 w 4340"/>
                <a:gd name="T11" fmla="*/ 2645 h 3676"/>
                <a:gd name="T12" fmla="*/ 634 w 4340"/>
                <a:gd name="T13" fmla="*/ 2678 h 3676"/>
                <a:gd name="T14" fmla="*/ 683 w 4340"/>
                <a:gd name="T15" fmla="*/ 2688 h 3676"/>
                <a:gd name="T16" fmla="*/ 3683 w 4340"/>
                <a:gd name="T17" fmla="*/ 2686 h 3676"/>
                <a:gd name="T18" fmla="*/ 3728 w 4340"/>
                <a:gd name="T19" fmla="*/ 2664 h 3676"/>
                <a:gd name="T20" fmla="*/ 3758 w 4340"/>
                <a:gd name="T21" fmla="*/ 2625 h 3676"/>
                <a:gd name="T22" fmla="*/ 3770 w 4340"/>
                <a:gd name="T23" fmla="*/ 2574 h 3676"/>
                <a:gd name="T24" fmla="*/ 3768 w 4340"/>
                <a:gd name="T25" fmla="*/ 479 h 3676"/>
                <a:gd name="T26" fmla="*/ 3745 w 4340"/>
                <a:gd name="T27" fmla="*/ 433 h 3676"/>
                <a:gd name="T28" fmla="*/ 3707 w 4340"/>
                <a:gd name="T29" fmla="*/ 401 h 3676"/>
                <a:gd name="T30" fmla="*/ 3657 w 4340"/>
                <a:gd name="T31" fmla="*/ 389 h 3676"/>
                <a:gd name="T32" fmla="*/ 683 w 4340"/>
                <a:gd name="T33" fmla="*/ 0 h 3676"/>
                <a:gd name="T34" fmla="*/ 3719 w 4340"/>
                <a:gd name="T35" fmla="*/ 4 h 3676"/>
                <a:gd name="T36" fmla="*/ 3835 w 4340"/>
                <a:gd name="T37" fmla="*/ 34 h 3676"/>
                <a:gd name="T38" fmla="*/ 3939 w 4340"/>
                <a:gd name="T39" fmla="*/ 92 h 3676"/>
                <a:gd name="T40" fmla="*/ 4028 w 4340"/>
                <a:gd name="T41" fmla="*/ 171 h 3676"/>
                <a:gd name="T42" fmla="*/ 4095 w 4340"/>
                <a:gd name="T43" fmla="*/ 268 h 3676"/>
                <a:gd name="T44" fmla="*/ 4137 w 4340"/>
                <a:gd name="T45" fmla="*/ 381 h 3676"/>
                <a:gd name="T46" fmla="*/ 4153 w 4340"/>
                <a:gd name="T47" fmla="*/ 506 h 3676"/>
                <a:gd name="T48" fmla="*/ 4312 w 4340"/>
                <a:gd name="T49" fmla="*/ 3193 h 3676"/>
                <a:gd name="T50" fmla="*/ 4337 w 4340"/>
                <a:gd name="T51" fmla="*/ 3287 h 3676"/>
                <a:gd name="T52" fmla="*/ 4337 w 4340"/>
                <a:gd name="T53" fmla="*/ 3382 h 3676"/>
                <a:gd name="T54" fmla="*/ 4313 w 4340"/>
                <a:gd name="T55" fmla="*/ 3476 h 3676"/>
                <a:gd name="T56" fmla="*/ 4266 w 4340"/>
                <a:gd name="T57" fmla="*/ 3558 h 3676"/>
                <a:gd name="T58" fmla="*/ 4200 w 4340"/>
                <a:gd name="T59" fmla="*/ 3621 h 3676"/>
                <a:gd name="T60" fmla="*/ 4122 w 4340"/>
                <a:gd name="T61" fmla="*/ 3661 h 3676"/>
                <a:gd name="T62" fmla="*/ 4034 w 4340"/>
                <a:gd name="T63" fmla="*/ 3676 h 3676"/>
                <a:gd name="T64" fmla="*/ 261 w 4340"/>
                <a:gd name="T65" fmla="*/ 3672 h 3676"/>
                <a:gd name="T66" fmla="*/ 178 w 4340"/>
                <a:gd name="T67" fmla="*/ 3645 h 3676"/>
                <a:gd name="T68" fmla="*/ 106 w 4340"/>
                <a:gd name="T69" fmla="*/ 3593 h 3676"/>
                <a:gd name="T70" fmla="*/ 48 w 4340"/>
                <a:gd name="T71" fmla="*/ 3519 h 3676"/>
                <a:gd name="T72" fmla="*/ 12 w 4340"/>
                <a:gd name="T73" fmla="*/ 3431 h 3676"/>
                <a:gd name="T74" fmla="*/ 0 w 4340"/>
                <a:gd name="T75" fmla="*/ 3337 h 3676"/>
                <a:gd name="T76" fmla="*/ 3 w 4340"/>
                <a:gd name="T77" fmla="*/ 3287 h 3676"/>
                <a:gd name="T78" fmla="*/ 29 w 4340"/>
                <a:gd name="T79" fmla="*/ 3193 h 3676"/>
                <a:gd name="T80" fmla="*/ 186 w 4340"/>
                <a:gd name="T81" fmla="*/ 506 h 3676"/>
                <a:gd name="T82" fmla="*/ 202 w 4340"/>
                <a:gd name="T83" fmla="*/ 381 h 3676"/>
                <a:gd name="T84" fmla="*/ 244 w 4340"/>
                <a:gd name="T85" fmla="*/ 268 h 3676"/>
                <a:gd name="T86" fmla="*/ 312 w 4340"/>
                <a:gd name="T87" fmla="*/ 171 h 3676"/>
                <a:gd name="T88" fmla="*/ 400 w 4340"/>
                <a:gd name="T89" fmla="*/ 92 h 3676"/>
                <a:gd name="T90" fmla="*/ 504 w 4340"/>
                <a:gd name="T91" fmla="*/ 34 h 3676"/>
                <a:gd name="T92" fmla="*/ 621 w 4340"/>
                <a:gd name="T93" fmla="*/ 4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40" h="3676">
                  <a:moveTo>
                    <a:pt x="683" y="389"/>
                  </a:moveTo>
                  <a:lnTo>
                    <a:pt x="658" y="392"/>
                  </a:lnTo>
                  <a:lnTo>
                    <a:pt x="633" y="401"/>
                  </a:lnTo>
                  <a:lnTo>
                    <a:pt x="611" y="414"/>
                  </a:lnTo>
                  <a:lnTo>
                    <a:pt x="594" y="433"/>
                  </a:lnTo>
                  <a:lnTo>
                    <a:pt x="581" y="455"/>
                  </a:lnTo>
                  <a:lnTo>
                    <a:pt x="572" y="479"/>
                  </a:lnTo>
                  <a:lnTo>
                    <a:pt x="569" y="506"/>
                  </a:lnTo>
                  <a:lnTo>
                    <a:pt x="569" y="2574"/>
                  </a:lnTo>
                  <a:lnTo>
                    <a:pt x="572" y="2601"/>
                  </a:lnTo>
                  <a:lnTo>
                    <a:pt x="581" y="2625"/>
                  </a:lnTo>
                  <a:lnTo>
                    <a:pt x="594" y="2645"/>
                  </a:lnTo>
                  <a:lnTo>
                    <a:pt x="611" y="2664"/>
                  </a:lnTo>
                  <a:lnTo>
                    <a:pt x="634" y="2678"/>
                  </a:lnTo>
                  <a:lnTo>
                    <a:pt x="658" y="2686"/>
                  </a:lnTo>
                  <a:lnTo>
                    <a:pt x="683" y="2688"/>
                  </a:lnTo>
                  <a:lnTo>
                    <a:pt x="3657" y="2688"/>
                  </a:lnTo>
                  <a:lnTo>
                    <a:pt x="3683" y="2686"/>
                  </a:lnTo>
                  <a:lnTo>
                    <a:pt x="3707" y="2678"/>
                  </a:lnTo>
                  <a:lnTo>
                    <a:pt x="3728" y="2664"/>
                  </a:lnTo>
                  <a:lnTo>
                    <a:pt x="3745" y="2645"/>
                  </a:lnTo>
                  <a:lnTo>
                    <a:pt x="3758" y="2625"/>
                  </a:lnTo>
                  <a:lnTo>
                    <a:pt x="3768" y="2601"/>
                  </a:lnTo>
                  <a:lnTo>
                    <a:pt x="3770" y="2574"/>
                  </a:lnTo>
                  <a:lnTo>
                    <a:pt x="3770" y="506"/>
                  </a:lnTo>
                  <a:lnTo>
                    <a:pt x="3768" y="479"/>
                  </a:lnTo>
                  <a:lnTo>
                    <a:pt x="3758" y="455"/>
                  </a:lnTo>
                  <a:lnTo>
                    <a:pt x="3745" y="433"/>
                  </a:lnTo>
                  <a:lnTo>
                    <a:pt x="3728" y="414"/>
                  </a:lnTo>
                  <a:lnTo>
                    <a:pt x="3707" y="401"/>
                  </a:lnTo>
                  <a:lnTo>
                    <a:pt x="3683" y="392"/>
                  </a:lnTo>
                  <a:lnTo>
                    <a:pt x="3657" y="389"/>
                  </a:lnTo>
                  <a:lnTo>
                    <a:pt x="683" y="389"/>
                  </a:lnTo>
                  <a:close/>
                  <a:moveTo>
                    <a:pt x="683" y="0"/>
                  </a:moveTo>
                  <a:lnTo>
                    <a:pt x="3657" y="0"/>
                  </a:lnTo>
                  <a:lnTo>
                    <a:pt x="3719" y="4"/>
                  </a:lnTo>
                  <a:lnTo>
                    <a:pt x="3778" y="15"/>
                  </a:lnTo>
                  <a:lnTo>
                    <a:pt x="3835" y="34"/>
                  </a:lnTo>
                  <a:lnTo>
                    <a:pt x="3889" y="59"/>
                  </a:lnTo>
                  <a:lnTo>
                    <a:pt x="3939" y="92"/>
                  </a:lnTo>
                  <a:lnTo>
                    <a:pt x="3986" y="128"/>
                  </a:lnTo>
                  <a:lnTo>
                    <a:pt x="4028" y="171"/>
                  </a:lnTo>
                  <a:lnTo>
                    <a:pt x="4064" y="218"/>
                  </a:lnTo>
                  <a:lnTo>
                    <a:pt x="4095" y="268"/>
                  </a:lnTo>
                  <a:lnTo>
                    <a:pt x="4120" y="323"/>
                  </a:lnTo>
                  <a:lnTo>
                    <a:pt x="4137" y="381"/>
                  </a:lnTo>
                  <a:lnTo>
                    <a:pt x="4149" y="443"/>
                  </a:lnTo>
                  <a:lnTo>
                    <a:pt x="4153" y="506"/>
                  </a:lnTo>
                  <a:lnTo>
                    <a:pt x="4153" y="2574"/>
                  </a:lnTo>
                  <a:lnTo>
                    <a:pt x="4312" y="3193"/>
                  </a:lnTo>
                  <a:lnTo>
                    <a:pt x="4326" y="3239"/>
                  </a:lnTo>
                  <a:lnTo>
                    <a:pt x="4337" y="3287"/>
                  </a:lnTo>
                  <a:lnTo>
                    <a:pt x="4340" y="3335"/>
                  </a:lnTo>
                  <a:lnTo>
                    <a:pt x="4337" y="3382"/>
                  </a:lnTo>
                  <a:lnTo>
                    <a:pt x="4328" y="3431"/>
                  </a:lnTo>
                  <a:lnTo>
                    <a:pt x="4313" y="3476"/>
                  </a:lnTo>
                  <a:lnTo>
                    <a:pt x="4292" y="3519"/>
                  </a:lnTo>
                  <a:lnTo>
                    <a:pt x="4266" y="3558"/>
                  </a:lnTo>
                  <a:lnTo>
                    <a:pt x="4234" y="3593"/>
                  </a:lnTo>
                  <a:lnTo>
                    <a:pt x="4200" y="3621"/>
                  </a:lnTo>
                  <a:lnTo>
                    <a:pt x="4163" y="3645"/>
                  </a:lnTo>
                  <a:lnTo>
                    <a:pt x="4122" y="3661"/>
                  </a:lnTo>
                  <a:lnTo>
                    <a:pt x="4079" y="3672"/>
                  </a:lnTo>
                  <a:lnTo>
                    <a:pt x="4034" y="3676"/>
                  </a:lnTo>
                  <a:lnTo>
                    <a:pt x="305" y="3676"/>
                  </a:lnTo>
                  <a:lnTo>
                    <a:pt x="261" y="3672"/>
                  </a:lnTo>
                  <a:lnTo>
                    <a:pt x="218" y="3661"/>
                  </a:lnTo>
                  <a:lnTo>
                    <a:pt x="178" y="3645"/>
                  </a:lnTo>
                  <a:lnTo>
                    <a:pt x="140" y="3621"/>
                  </a:lnTo>
                  <a:lnTo>
                    <a:pt x="106" y="3593"/>
                  </a:lnTo>
                  <a:lnTo>
                    <a:pt x="74" y="3558"/>
                  </a:lnTo>
                  <a:lnTo>
                    <a:pt x="48" y="3519"/>
                  </a:lnTo>
                  <a:lnTo>
                    <a:pt x="26" y="3476"/>
                  </a:lnTo>
                  <a:lnTo>
                    <a:pt x="12" y="3431"/>
                  </a:lnTo>
                  <a:lnTo>
                    <a:pt x="3" y="3382"/>
                  </a:lnTo>
                  <a:lnTo>
                    <a:pt x="0" y="3337"/>
                  </a:lnTo>
                  <a:lnTo>
                    <a:pt x="0" y="3334"/>
                  </a:lnTo>
                  <a:lnTo>
                    <a:pt x="3" y="3287"/>
                  </a:lnTo>
                  <a:lnTo>
                    <a:pt x="13" y="3239"/>
                  </a:lnTo>
                  <a:lnTo>
                    <a:pt x="29" y="3193"/>
                  </a:lnTo>
                  <a:lnTo>
                    <a:pt x="186" y="2574"/>
                  </a:lnTo>
                  <a:lnTo>
                    <a:pt x="186" y="506"/>
                  </a:lnTo>
                  <a:lnTo>
                    <a:pt x="190" y="443"/>
                  </a:lnTo>
                  <a:lnTo>
                    <a:pt x="202" y="381"/>
                  </a:lnTo>
                  <a:lnTo>
                    <a:pt x="221" y="323"/>
                  </a:lnTo>
                  <a:lnTo>
                    <a:pt x="244" y="268"/>
                  </a:lnTo>
                  <a:lnTo>
                    <a:pt x="276" y="218"/>
                  </a:lnTo>
                  <a:lnTo>
                    <a:pt x="312" y="171"/>
                  </a:lnTo>
                  <a:lnTo>
                    <a:pt x="354" y="128"/>
                  </a:lnTo>
                  <a:lnTo>
                    <a:pt x="400" y="92"/>
                  </a:lnTo>
                  <a:lnTo>
                    <a:pt x="450" y="59"/>
                  </a:lnTo>
                  <a:lnTo>
                    <a:pt x="504" y="34"/>
                  </a:lnTo>
                  <a:lnTo>
                    <a:pt x="561" y="15"/>
                  </a:lnTo>
                  <a:lnTo>
                    <a:pt x="621" y="4"/>
                  </a:lnTo>
                  <a:lnTo>
                    <a:pt x="6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2F6457F-1079-E148-ACB1-16D35EBA894D}"/>
                </a:ext>
              </a:extLst>
            </p:cNvPr>
            <p:cNvSpPr>
              <a:spLocks/>
            </p:cNvSpPr>
            <p:nvPr/>
          </p:nvSpPr>
          <p:spPr bwMode="auto">
            <a:xfrm>
              <a:off x="2620" y="2697"/>
              <a:ext cx="532" cy="205"/>
            </a:xfrm>
            <a:custGeom>
              <a:avLst/>
              <a:gdLst>
                <a:gd name="T0" fmla="*/ 498 w 1063"/>
                <a:gd name="T1" fmla="*/ 0 h 410"/>
                <a:gd name="T2" fmla="*/ 575 w 1063"/>
                <a:gd name="T3" fmla="*/ 1 h 410"/>
                <a:gd name="T4" fmla="*/ 650 w 1063"/>
                <a:gd name="T5" fmla="*/ 9 h 410"/>
                <a:gd name="T6" fmla="*/ 725 w 1063"/>
                <a:gd name="T7" fmla="*/ 24 h 410"/>
                <a:gd name="T8" fmla="*/ 798 w 1063"/>
                <a:gd name="T9" fmla="*/ 45 h 410"/>
                <a:gd name="T10" fmla="*/ 869 w 1063"/>
                <a:gd name="T11" fmla="*/ 74 h 410"/>
                <a:gd name="T12" fmla="*/ 939 w 1063"/>
                <a:gd name="T13" fmla="*/ 110 h 410"/>
                <a:gd name="T14" fmla="*/ 1005 w 1063"/>
                <a:gd name="T15" fmla="*/ 151 h 410"/>
                <a:gd name="T16" fmla="*/ 1028 w 1063"/>
                <a:gd name="T17" fmla="*/ 170 h 410"/>
                <a:gd name="T18" fmla="*/ 1045 w 1063"/>
                <a:gd name="T19" fmla="*/ 194 h 410"/>
                <a:gd name="T20" fmla="*/ 1057 w 1063"/>
                <a:gd name="T21" fmla="*/ 221 h 410"/>
                <a:gd name="T22" fmla="*/ 1063 w 1063"/>
                <a:gd name="T23" fmla="*/ 250 h 410"/>
                <a:gd name="T24" fmla="*/ 1063 w 1063"/>
                <a:gd name="T25" fmla="*/ 280 h 410"/>
                <a:gd name="T26" fmla="*/ 1057 w 1063"/>
                <a:gd name="T27" fmla="*/ 308 h 410"/>
                <a:gd name="T28" fmla="*/ 1044 w 1063"/>
                <a:gd name="T29" fmla="*/ 335 h 410"/>
                <a:gd name="T30" fmla="*/ 1025 w 1063"/>
                <a:gd name="T31" fmla="*/ 358 h 410"/>
                <a:gd name="T32" fmla="*/ 1013 w 1063"/>
                <a:gd name="T33" fmla="*/ 370 h 410"/>
                <a:gd name="T34" fmla="*/ 992 w 1063"/>
                <a:gd name="T35" fmla="*/ 387 h 410"/>
                <a:gd name="T36" fmla="*/ 970 w 1063"/>
                <a:gd name="T37" fmla="*/ 400 h 410"/>
                <a:gd name="T38" fmla="*/ 945 w 1063"/>
                <a:gd name="T39" fmla="*/ 407 h 410"/>
                <a:gd name="T40" fmla="*/ 919 w 1063"/>
                <a:gd name="T41" fmla="*/ 410 h 410"/>
                <a:gd name="T42" fmla="*/ 893 w 1063"/>
                <a:gd name="T43" fmla="*/ 407 h 410"/>
                <a:gd name="T44" fmla="*/ 868 w 1063"/>
                <a:gd name="T45" fmla="*/ 399 h 410"/>
                <a:gd name="T46" fmla="*/ 844 w 1063"/>
                <a:gd name="T47" fmla="*/ 387 h 410"/>
                <a:gd name="T48" fmla="*/ 791 w 1063"/>
                <a:gd name="T49" fmla="*/ 355 h 410"/>
                <a:gd name="T50" fmla="*/ 736 w 1063"/>
                <a:gd name="T51" fmla="*/ 328 h 410"/>
                <a:gd name="T52" fmla="*/ 679 w 1063"/>
                <a:gd name="T53" fmla="*/ 308 h 410"/>
                <a:gd name="T54" fmla="*/ 621 w 1063"/>
                <a:gd name="T55" fmla="*/ 295 h 410"/>
                <a:gd name="T56" fmla="*/ 562 w 1063"/>
                <a:gd name="T57" fmla="*/ 287 h 410"/>
                <a:gd name="T58" fmla="*/ 501 w 1063"/>
                <a:gd name="T59" fmla="*/ 285 h 410"/>
                <a:gd name="T60" fmla="*/ 441 w 1063"/>
                <a:gd name="T61" fmla="*/ 291 h 410"/>
                <a:gd name="T62" fmla="*/ 382 w 1063"/>
                <a:gd name="T63" fmla="*/ 301 h 410"/>
                <a:gd name="T64" fmla="*/ 324 w 1063"/>
                <a:gd name="T65" fmla="*/ 319 h 410"/>
                <a:gd name="T66" fmla="*/ 268 w 1063"/>
                <a:gd name="T67" fmla="*/ 343 h 410"/>
                <a:gd name="T68" fmla="*/ 214 w 1063"/>
                <a:gd name="T69" fmla="*/ 372 h 410"/>
                <a:gd name="T70" fmla="*/ 187 w 1063"/>
                <a:gd name="T71" fmla="*/ 386 h 410"/>
                <a:gd name="T72" fmla="*/ 157 w 1063"/>
                <a:gd name="T73" fmla="*/ 392 h 410"/>
                <a:gd name="T74" fmla="*/ 128 w 1063"/>
                <a:gd name="T75" fmla="*/ 391 h 410"/>
                <a:gd name="T76" fmla="*/ 101 w 1063"/>
                <a:gd name="T77" fmla="*/ 384 h 410"/>
                <a:gd name="T78" fmla="*/ 74 w 1063"/>
                <a:gd name="T79" fmla="*/ 372 h 410"/>
                <a:gd name="T80" fmla="*/ 51 w 1063"/>
                <a:gd name="T81" fmla="*/ 354 h 410"/>
                <a:gd name="T82" fmla="*/ 39 w 1063"/>
                <a:gd name="T83" fmla="*/ 342 h 410"/>
                <a:gd name="T84" fmla="*/ 20 w 1063"/>
                <a:gd name="T85" fmla="*/ 317 h 410"/>
                <a:gd name="T86" fmla="*/ 7 w 1063"/>
                <a:gd name="T87" fmla="*/ 289 h 410"/>
                <a:gd name="T88" fmla="*/ 0 w 1063"/>
                <a:gd name="T89" fmla="*/ 260 h 410"/>
                <a:gd name="T90" fmla="*/ 0 w 1063"/>
                <a:gd name="T91" fmla="*/ 230 h 410"/>
                <a:gd name="T92" fmla="*/ 7 w 1063"/>
                <a:gd name="T93" fmla="*/ 199 h 410"/>
                <a:gd name="T94" fmla="*/ 20 w 1063"/>
                <a:gd name="T95" fmla="*/ 173 h 410"/>
                <a:gd name="T96" fmla="*/ 39 w 1063"/>
                <a:gd name="T97" fmla="*/ 150 h 410"/>
                <a:gd name="T98" fmla="*/ 62 w 1063"/>
                <a:gd name="T99" fmla="*/ 131 h 410"/>
                <a:gd name="T100" fmla="*/ 131 w 1063"/>
                <a:gd name="T101" fmla="*/ 92 h 410"/>
                <a:gd name="T102" fmla="*/ 201 w 1063"/>
                <a:gd name="T103" fmla="*/ 60 h 410"/>
                <a:gd name="T104" fmla="*/ 274 w 1063"/>
                <a:gd name="T105" fmla="*/ 35 h 410"/>
                <a:gd name="T106" fmla="*/ 348 w 1063"/>
                <a:gd name="T107" fmla="*/ 16 h 410"/>
                <a:gd name="T108" fmla="*/ 423 w 1063"/>
                <a:gd name="T109" fmla="*/ 4 h 410"/>
                <a:gd name="T110" fmla="*/ 498 w 1063"/>
                <a:gd name="T11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3" h="410">
                  <a:moveTo>
                    <a:pt x="498" y="0"/>
                  </a:moveTo>
                  <a:lnTo>
                    <a:pt x="575" y="1"/>
                  </a:lnTo>
                  <a:lnTo>
                    <a:pt x="650" y="9"/>
                  </a:lnTo>
                  <a:lnTo>
                    <a:pt x="725" y="24"/>
                  </a:lnTo>
                  <a:lnTo>
                    <a:pt x="798" y="45"/>
                  </a:lnTo>
                  <a:lnTo>
                    <a:pt x="869" y="74"/>
                  </a:lnTo>
                  <a:lnTo>
                    <a:pt x="939" y="110"/>
                  </a:lnTo>
                  <a:lnTo>
                    <a:pt x="1005" y="151"/>
                  </a:lnTo>
                  <a:lnTo>
                    <a:pt x="1028" y="170"/>
                  </a:lnTo>
                  <a:lnTo>
                    <a:pt x="1045" y="194"/>
                  </a:lnTo>
                  <a:lnTo>
                    <a:pt x="1057" y="221"/>
                  </a:lnTo>
                  <a:lnTo>
                    <a:pt x="1063" y="250"/>
                  </a:lnTo>
                  <a:lnTo>
                    <a:pt x="1063" y="280"/>
                  </a:lnTo>
                  <a:lnTo>
                    <a:pt x="1057" y="308"/>
                  </a:lnTo>
                  <a:lnTo>
                    <a:pt x="1044" y="335"/>
                  </a:lnTo>
                  <a:lnTo>
                    <a:pt x="1025" y="358"/>
                  </a:lnTo>
                  <a:lnTo>
                    <a:pt x="1013" y="370"/>
                  </a:lnTo>
                  <a:lnTo>
                    <a:pt x="992" y="387"/>
                  </a:lnTo>
                  <a:lnTo>
                    <a:pt x="970" y="400"/>
                  </a:lnTo>
                  <a:lnTo>
                    <a:pt x="945" y="407"/>
                  </a:lnTo>
                  <a:lnTo>
                    <a:pt x="919" y="410"/>
                  </a:lnTo>
                  <a:lnTo>
                    <a:pt x="893" y="407"/>
                  </a:lnTo>
                  <a:lnTo>
                    <a:pt x="868" y="399"/>
                  </a:lnTo>
                  <a:lnTo>
                    <a:pt x="844" y="387"/>
                  </a:lnTo>
                  <a:lnTo>
                    <a:pt x="791" y="355"/>
                  </a:lnTo>
                  <a:lnTo>
                    <a:pt x="736" y="328"/>
                  </a:lnTo>
                  <a:lnTo>
                    <a:pt x="679" y="308"/>
                  </a:lnTo>
                  <a:lnTo>
                    <a:pt x="621" y="295"/>
                  </a:lnTo>
                  <a:lnTo>
                    <a:pt x="562" y="287"/>
                  </a:lnTo>
                  <a:lnTo>
                    <a:pt x="501" y="285"/>
                  </a:lnTo>
                  <a:lnTo>
                    <a:pt x="441" y="291"/>
                  </a:lnTo>
                  <a:lnTo>
                    <a:pt x="382" y="301"/>
                  </a:lnTo>
                  <a:lnTo>
                    <a:pt x="324" y="319"/>
                  </a:lnTo>
                  <a:lnTo>
                    <a:pt x="268" y="343"/>
                  </a:lnTo>
                  <a:lnTo>
                    <a:pt x="214" y="372"/>
                  </a:lnTo>
                  <a:lnTo>
                    <a:pt x="187" y="386"/>
                  </a:lnTo>
                  <a:lnTo>
                    <a:pt x="157" y="392"/>
                  </a:lnTo>
                  <a:lnTo>
                    <a:pt x="128" y="391"/>
                  </a:lnTo>
                  <a:lnTo>
                    <a:pt x="101" y="384"/>
                  </a:lnTo>
                  <a:lnTo>
                    <a:pt x="74" y="372"/>
                  </a:lnTo>
                  <a:lnTo>
                    <a:pt x="51" y="354"/>
                  </a:lnTo>
                  <a:lnTo>
                    <a:pt x="39" y="342"/>
                  </a:lnTo>
                  <a:lnTo>
                    <a:pt x="20" y="317"/>
                  </a:lnTo>
                  <a:lnTo>
                    <a:pt x="7" y="289"/>
                  </a:lnTo>
                  <a:lnTo>
                    <a:pt x="0" y="260"/>
                  </a:lnTo>
                  <a:lnTo>
                    <a:pt x="0" y="230"/>
                  </a:lnTo>
                  <a:lnTo>
                    <a:pt x="7" y="199"/>
                  </a:lnTo>
                  <a:lnTo>
                    <a:pt x="20" y="173"/>
                  </a:lnTo>
                  <a:lnTo>
                    <a:pt x="39" y="150"/>
                  </a:lnTo>
                  <a:lnTo>
                    <a:pt x="62" y="131"/>
                  </a:lnTo>
                  <a:lnTo>
                    <a:pt x="131" y="92"/>
                  </a:lnTo>
                  <a:lnTo>
                    <a:pt x="201" y="60"/>
                  </a:lnTo>
                  <a:lnTo>
                    <a:pt x="274" y="35"/>
                  </a:lnTo>
                  <a:lnTo>
                    <a:pt x="348" y="16"/>
                  </a:lnTo>
                  <a:lnTo>
                    <a:pt x="423" y="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F1B51A4-934B-F749-B06F-9EDF4A751216}"/>
                </a:ext>
              </a:extLst>
            </p:cNvPr>
            <p:cNvSpPr>
              <a:spLocks/>
            </p:cNvSpPr>
            <p:nvPr/>
          </p:nvSpPr>
          <p:spPr bwMode="auto">
            <a:xfrm>
              <a:off x="2423" y="2417"/>
              <a:ext cx="940" cy="285"/>
            </a:xfrm>
            <a:custGeom>
              <a:avLst/>
              <a:gdLst>
                <a:gd name="T0" fmla="*/ 1060 w 1881"/>
                <a:gd name="T1" fmla="*/ 6 h 569"/>
                <a:gd name="T2" fmla="*/ 1250 w 1881"/>
                <a:gd name="T3" fmla="*/ 40 h 569"/>
                <a:gd name="T4" fmla="*/ 1435 w 1881"/>
                <a:gd name="T5" fmla="*/ 99 h 569"/>
                <a:gd name="T6" fmla="*/ 1612 w 1881"/>
                <a:gd name="T7" fmla="*/ 185 h 569"/>
                <a:gd name="T8" fmla="*/ 1778 w 1881"/>
                <a:gd name="T9" fmla="*/ 296 h 569"/>
                <a:gd name="T10" fmla="*/ 1870 w 1881"/>
                <a:gd name="T11" fmla="*/ 378 h 569"/>
                <a:gd name="T12" fmla="*/ 1881 w 1881"/>
                <a:gd name="T13" fmla="*/ 416 h 569"/>
                <a:gd name="T14" fmla="*/ 1873 w 1881"/>
                <a:gd name="T15" fmla="*/ 457 h 569"/>
                <a:gd name="T16" fmla="*/ 1803 w 1881"/>
                <a:gd name="T17" fmla="*/ 530 h 569"/>
                <a:gd name="T18" fmla="*/ 1757 w 1881"/>
                <a:gd name="T19" fmla="*/ 561 h 569"/>
                <a:gd name="T20" fmla="*/ 1703 w 1881"/>
                <a:gd name="T21" fmla="*/ 569 h 569"/>
                <a:gd name="T22" fmla="*/ 1650 w 1881"/>
                <a:gd name="T23" fmla="*/ 556 h 569"/>
                <a:gd name="T24" fmla="*/ 1552 w 1881"/>
                <a:gd name="T25" fmla="*/ 485 h 569"/>
                <a:gd name="T26" fmla="*/ 1396 w 1881"/>
                <a:gd name="T27" fmla="*/ 394 h 569"/>
                <a:gd name="T28" fmla="*/ 1231 w 1881"/>
                <a:gd name="T29" fmla="*/ 331 h 569"/>
                <a:gd name="T30" fmla="*/ 1058 w 1881"/>
                <a:gd name="T31" fmla="*/ 295 h 569"/>
                <a:gd name="T32" fmla="*/ 884 w 1881"/>
                <a:gd name="T33" fmla="*/ 287 h 569"/>
                <a:gd name="T34" fmla="*/ 711 w 1881"/>
                <a:gd name="T35" fmla="*/ 305 h 569"/>
                <a:gd name="T36" fmla="*/ 541 w 1881"/>
                <a:gd name="T37" fmla="*/ 351 h 569"/>
                <a:gd name="T38" fmla="*/ 377 w 1881"/>
                <a:gd name="T39" fmla="*/ 423 h 569"/>
                <a:gd name="T40" fmla="*/ 225 w 1881"/>
                <a:gd name="T41" fmla="*/ 522 h 569"/>
                <a:gd name="T42" fmla="*/ 176 w 1881"/>
                <a:gd name="T43" fmla="*/ 546 h 569"/>
                <a:gd name="T44" fmla="*/ 122 w 1881"/>
                <a:gd name="T45" fmla="*/ 549 h 569"/>
                <a:gd name="T46" fmla="*/ 72 w 1881"/>
                <a:gd name="T47" fmla="*/ 529 h 569"/>
                <a:gd name="T48" fmla="*/ 39 w 1881"/>
                <a:gd name="T49" fmla="*/ 500 h 569"/>
                <a:gd name="T50" fmla="*/ 8 w 1881"/>
                <a:gd name="T51" fmla="*/ 451 h 569"/>
                <a:gd name="T52" fmla="*/ 0 w 1881"/>
                <a:gd name="T53" fmla="*/ 395 h 569"/>
                <a:gd name="T54" fmla="*/ 15 w 1881"/>
                <a:gd name="T55" fmla="*/ 340 h 569"/>
                <a:gd name="T56" fmla="*/ 52 w 1881"/>
                <a:gd name="T57" fmla="*/ 296 h 569"/>
                <a:gd name="T58" fmla="*/ 218 w 1881"/>
                <a:gd name="T59" fmla="*/ 185 h 569"/>
                <a:gd name="T60" fmla="*/ 395 w 1881"/>
                <a:gd name="T61" fmla="*/ 99 h 569"/>
                <a:gd name="T62" fmla="*/ 582 w 1881"/>
                <a:gd name="T63" fmla="*/ 40 h 569"/>
                <a:gd name="T64" fmla="*/ 772 w 1881"/>
                <a:gd name="T65" fmla="*/ 6 h 569"/>
                <a:gd name="T66" fmla="*/ 963 w 1881"/>
                <a:gd name="T67"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1" h="569">
                  <a:moveTo>
                    <a:pt x="963" y="0"/>
                  </a:moveTo>
                  <a:lnTo>
                    <a:pt x="1060" y="6"/>
                  </a:lnTo>
                  <a:lnTo>
                    <a:pt x="1155" y="20"/>
                  </a:lnTo>
                  <a:lnTo>
                    <a:pt x="1250" y="40"/>
                  </a:lnTo>
                  <a:lnTo>
                    <a:pt x="1344" y="65"/>
                  </a:lnTo>
                  <a:lnTo>
                    <a:pt x="1435" y="99"/>
                  </a:lnTo>
                  <a:lnTo>
                    <a:pt x="1524" y="138"/>
                  </a:lnTo>
                  <a:lnTo>
                    <a:pt x="1612" y="185"/>
                  </a:lnTo>
                  <a:lnTo>
                    <a:pt x="1697" y="237"/>
                  </a:lnTo>
                  <a:lnTo>
                    <a:pt x="1778" y="296"/>
                  </a:lnTo>
                  <a:lnTo>
                    <a:pt x="1857" y="362"/>
                  </a:lnTo>
                  <a:lnTo>
                    <a:pt x="1870" y="378"/>
                  </a:lnTo>
                  <a:lnTo>
                    <a:pt x="1878" y="396"/>
                  </a:lnTo>
                  <a:lnTo>
                    <a:pt x="1881" y="416"/>
                  </a:lnTo>
                  <a:lnTo>
                    <a:pt x="1880" y="438"/>
                  </a:lnTo>
                  <a:lnTo>
                    <a:pt x="1873" y="457"/>
                  </a:lnTo>
                  <a:lnTo>
                    <a:pt x="1860" y="473"/>
                  </a:lnTo>
                  <a:lnTo>
                    <a:pt x="1803" y="530"/>
                  </a:lnTo>
                  <a:lnTo>
                    <a:pt x="1782" y="548"/>
                  </a:lnTo>
                  <a:lnTo>
                    <a:pt x="1757" y="561"/>
                  </a:lnTo>
                  <a:lnTo>
                    <a:pt x="1730" y="568"/>
                  </a:lnTo>
                  <a:lnTo>
                    <a:pt x="1703" y="569"/>
                  </a:lnTo>
                  <a:lnTo>
                    <a:pt x="1676" y="565"/>
                  </a:lnTo>
                  <a:lnTo>
                    <a:pt x="1650" y="556"/>
                  </a:lnTo>
                  <a:lnTo>
                    <a:pt x="1626" y="540"/>
                  </a:lnTo>
                  <a:lnTo>
                    <a:pt x="1552" y="485"/>
                  </a:lnTo>
                  <a:lnTo>
                    <a:pt x="1476" y="435"/>
                  </a:lnTo>
                  <a:lnTo>
                    <a:pt x="1396" y="394"/>
                  </a:lnTo>
                  <a:lnTo>
                    <a:pt x="1314" y="359"/>
                  </a:lnTo>
                  <a:lnTo>
                    <a:pt x="1231" y="331"/>
                  </a:lnTo>
                  <a:lnTo>
                    <a:pt x="1145" y="309"/>
                  </a:lnTo>
                  <a:lnTo>
                    <a:pt x="1058" y="295"/>
                  </a:lnTo>
                  <a:lnTo>
                    <a:pt x="971" y="288"/>
                  </a:lnTo>
                  <a:lnTo>
                    <a:pt x="884" y="287"/>
                  </a:lnTo>
                  <a:lnTo>
                    <a:pt x="797" y="292"/>
                  </a:lnTo>
                  <a:lnTo>
                    <a:pt x="711" y="305"/>
                  </a:lnTo>
                  <a:lnTo>
                    <a:pt x="625" y="324"/>
                  </a:lnTo>
                  <a:lnTo>
                    <a:pt x="541" y="351"/>
                  </a:lnTo>
                  <a:lnTo>
                    <a:pt x="457" y="383"/>
                  </a:lnTo>
                  <a:lnTo>
                    <a:pt x="377" y="423"/>
                  </a:lnTo>
                  <a:lnTo>
                    <a:pt x="300" y="470"/>
                  </a:lnTo>
                  <a:lnTo>
                    <a:pt x="225" y="522"/>
                  </a:lnTo>
                  <a:lnTo>
                    <a:pt x="201" y="537"/>
                  </a:lnTo>
                  <a:lnTo>
                    <a:pt x="176" y="546"/>
                  </a:lnTo>
                  <a:lnTo>
                    <a:pt x="150" y="550"/>
                  </a:lnTo>
                  <a:lnTo>
                    <a:pt x="122" y="549"/>
                  </a:lnTo>
                  <a:lnTo>
                    <a:pt x="97" y="541"/>
                  </a:lnTo>
                  <a:lnTo>
                    <a:pt x="72" y="529"/>
                  </a:lnTo>
                  <a:lnTo>
                    <a:pt x="51" y="512"/>
                  </a:lnTo>
                  <a:lnTo>
                    <a:pt x="39" y="500"/>
                  </a:lnTo>
                  <a:lnTo>
                    <a:pt x="20" y="477"/>
                  </a:lnTo>
                  <a:lnTo>
                    <a:pt x="8" y="451"/>
                  </a:lnTo>
                  <a:lnTo>
                    <a:pt x="2" y="423"/>
                  </a:lnTo>
                  <a:lnTo>
                    <a:pt x="0" y="395"/>
                  </a:lnTo>
                  <a:lnTo>
                    <a:pt x="4" y="367"/>
                  </a:lnTo>
                  <a:lnTo>
                    <a:pt x="15" y="340"/>
                  </a:lnTo>
                  <a:lnTo>
                    <a:pt x="31" y="316"/>
                  </a:lnTo>
                  <a:lnTo>
                    <a:pt x="52" y="296"/>
                  </a:lnTo>
                  <a:lnTo>
                    <a:pt x="134" y="237"/>
                  </a:lnTo>
                  <a:lnTo>
                    <a:pt x="218" y="185"/>
                  </a:lnTo>
                  <a:lnTo>
                    <a:pt x="306" y="139"/>
                  </a:lnTo>
                  <a:lnTo>
                    <a:pt x="395" y="99"/>
                  </a:lnTo>
                  <a:lnTo>
                    <a:pt x="488" y="67"/>
                  </a:lnTo>
                  <a:lnTo>
                    <a:pt x="582" y="40"/>
                  </a:lnTo>
                  <a:lnTo>
                    <a:pt x="675" y="20"/>
                  </a:lnTo>
                  <a:lnTo>
                    <a:pt x="772" y="6"/>
                  </a:lnTo>
                  <a:lnTo>
                    <a:pt x="867" y="0"/>
                  </a:lnTo>
                  <a:lnTo>
                    <a:pt x="9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D56B9C83-77FE-EF46-B0F1-6A2A7B8D69F6}"/>
                </a:ext>
              </a:extLst>
            </p:cNvPr>
            <p:cNvSpPr>
              <a:spLocks/>
            </p:cNvSpPr>
            <p:nvPr/>
          </p:nvSpPr>
          <p:spPr bwMode="auto">
            <a:xfrm>
              <a:off x="2759" y="2964"/>
              <a:ext cx="254" cy="257"/>
            </a:xfrm>
            <a:custGeom>
              <a:avLst/>
              <a:gdLst>
                <a:gd name="T0" fmla="*/ 254 w 507"/>
                <a:gd name="T1" fmla="*/ 0 h 515"/>
                <a:gd name="T2" fmla="*/ 298 w 507"/>
                <a:gd name="T3" fmla="*/ 6 h 515"/>
                <a:gd name="T4" fmla="*/ 342 w 507"/>
                <a:gd name="T5" fmla="*/ 17 h 515"/>
                <a:gd name="T6" fmla="*/ 380 w 507"/>
                <a:gd name="T7" fmla="*/ 37 h 515"/>
                <a:gd name="T8" fmla="*/ 416 w 507"/>
                <a:gd name="T9" fmla="*/ 62 h 515"/>
                <a:gd name="T10" fmla="*/ 446 w 507"/>
                <a:gd name="T11" fmla="*/ 93 h 515"/>
                <a:gd name="T12" fmla="*/ 471 w 507"/>
                <a:gd name="T13" fmla="*/ 128 h 515"/>
                <a:gd name="T14" fmla="*/ 491 w 507"/>
                <a:gd name="T15" fmla="*/ 168 h 515"/>
                <a:gd name="T16" fmla="*/ 502 w 507"/>
                <a:gd name="T17" fmla="*/ 212 h 515"/>
                <a:gd name="T18" fmla="*/ 507 w 507"/>
                <a:gd name="T19" fmla="*/ 258 h 515"/>
                <a:gd name="T20" fmla="*/ 502 w 507"/>
                <a:gd name="T21" fmla="*/ 305 h 515"/>
                <a:gd name="T22" fmla="*/ 491 w 507"/>
                <a:gd name="T23" fmla="*/ 347 h 515"/>
                <a:gd name="T24" fmla="*/ 471 w 507"/>
                <a:gd name="T25" fmla="*/ 388 h 515"/>
                <a:gd name="T26" fmla="*/ 446 w 507"/>
                <a:gd name="T27" fmla="*/ 424 h 515"/>
                <a:gd name="T28" fmla="*/ 416 w 507"/>
                <a:gd name="T29" fmla="*/ 455 h 515"/>
                <a:gd name="T30" fmla="*/ 380 w 507"/>
                <a:gd name="T31" fmla="*/ 480 h 515"/>
                <a:gd name="T32" fmla="*/ 342 w 507"/>
                <a:gd name="T33" fmla="*/ 499 h 515"/>
                <a:gd name="T34" fmla="*/ 298 w 507"/>
                <a:gd name="T35" fmla="*/ 511 h 515"/>
                <a:gd name="T36" fmla="*/ 254 w 507"/>
                <a:gd name="T37" fmla="*/ 515 h 515"/>
                <a:gd name="T38" fmla="*/ 207 w 507"/>
                <a:gd name="T39" fmla="*/ 511 h 515"/>
                <a:gd name="T40" fmla="*/ 165 w 507"/>
                <a:gd name="T41" fmla="*/ 499 h 515"/>
                <a:gd name="T42" fmla="*/ 125 w 507"/>
                <a:gd name="T43" fmla="*/ 480 h 515"/>
                <a:gd name="T44" fmla="*/ 90 w 507"/>
                <a:gd name="T45" fmla="*/ 455 h 515"/>
                <a:gd name="T46" fmla="*/ 59 w 507"/>
                <a:gd name="T47" fmla="*/ 424 h 515"/>
                <a:gd name="T48" fmla="*/ 34 w 507"/>
                <a:gd name="T49" fmla="*/ 388 h 515"/>
                <a:gd name="T50" fmla="*/ 16 w 507"/>
                <a:gd name="T51" fmla="*/ 347 h 515"/>
                <a:gd name="T52" fmla="*/ 4 w 507"/>
                <a:gd name="T53" fmla="*/ 305 h 515"/>
                <a:gd name="T54" fmla="*/ 0 w 507"/>
                <a:gd name="T55" fmla="*/ 258 h 515"/>
                <a:gd name="T56" fmla="*/ 4 w 507"/>
                <a:gd name="T57" fmla="*/ 212 h 515"/>
                <a:gd name="T58" fmla="*/ 16 w 507"/>
                <a:gd name="T59" fmla="*/ 168 h 515"/>
                <a:gd name="T60" fmla="*/ 34 w 507"/>
                <a:gd name="T61" fmla="*/ 128 h 515"/>
                <a:gd name="T62" fmla="*/ 59 w 507"/>
                <a:gd name="T63" fmla="*/ 93 h 515"/>
                <a:gd name="T64" fmla="*/ 90 w 507"/>
                <a:gd name="T65" fmla="*/ 62 h 515"/>
                <a:gd name="T66" fmla="*/ 125 w 507"/>
                <a:gd name="T67" fmla="*/ 37 h 515"/>
                <a:gd name="T68" fmla="*/ 165 w 507"/>
                <a:gd name="T69" fmla="*/ 17 h 515"/>
                <a:gd name="T70" fmla="*/ 207 w 507"/>
                <a:gd name="T71" fmla="*/ 6 h 515"/>
                <a:gd name="T72" fmla="*/ 254 w 507"/>
                <a:gd name="T7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515">
                  <a:moveTo>
                    <a:pt x="254" y="0"/>
                  </a:moveTo>
                  <a:lnTo>
                    <a:pt x="298" y="6"/>
                  </a:lnTo>
                  <a:lnTo>
                    <a:pt x="342" y="17"/>
                  </a:lnTo>
                  <a:lnTo>
                    <a:pt x="380" y="37"/>
                  </a:lnTo>
                  <a:lnTo>
                    <a:pt x="416" y="62"/>
                  </a:lnTo>
                  <a:lnTo>
                    <a:pt x="446" y="93"/>
                  </a:lnTo>
                  <a:lnTo>
                    <a:pt x="471" y="128"/>
                  </a:lnTo>
                  <a:lnTo>
                    <a:pt x="491" y="168"/>
                  </a:lnTo>
                  <a:lnTo>
                    <a:pt x="502" y="212"/>
                  </a:lnTo>
                  <a:lnTo>
                    <a:pt x="507" y="258"/>
                  </a:lnTo>
                  <a:lnTo>
                    <a:pt x="502" y="305"/>
                  </a:lnTo>
                  <a:lnTo>
                    <a:pt x="491" y="347"/>
                  </a:lnTo>
                  <a:lnTo>
                    <a:pt x="471" y="388"/>
                  </a:lnTo>
                  <a:lnTo>
                    <a:pt x="446" y="424"/>
                  </a:lnTo>
                  <a:lnTo>
                    <a:pt x="416" y="455"/>
                  </a:lnTo>
                  <a:lnTo>
                    <a:pt x="380" y="480"/>
                  </a:lnTo>
                  <a:lnTo>
                    <a:pt x="342" y="499"/>
                  </a:lnTo>
                  <a:lnTo>
                    <a:pt x="298" y="511"/>
                  </a:lnTo>
                  <a:lnTo>
                    <a:pt x="254" y="515"/>
                  </a:lnTo>
                  <a:lnTo>
                    <a:pt x="207" y="511"/>
                  </a:lnTo>
                  <a:lnTo>
                    <a:pt x="165" y="499"/>
                  </a:lnTo>
                  <a:lnTo>
                    <a:pt x="125" y="480"/>
                  </a:lnTo>
                  <a:lnTo>
                    <a:pt x="90" y="455"/>
                  </a:lnTo>
                  <a:lnTo>
                    <a:pt x="59" y="424"/>
                  </a:lnTo>
                  <a:lnTo>
                    <a:pt x="34" y="388"/>
                  </a:lnTo>
                  <a:lnTo>
                    <a:pt x="16" y="347"/>
                  </a:lnTo>
                  <a:lnTo>
                    <a:pt x="4" y="305"/>
                  </a:lnTo>
                  <a:lnTo>
                    <a:pt x="0" y="258"/>
                  </a:lnTo>
                  <a:lnTo>
                    <a:pt x="4" y="212"/>
                  </a:lnTo>
                  <a:lnTo>
                    <a:pt x="16" y="168"/>
                  </a:lnTo>
                  <a:lnTo>
                    <a:pt x="34" y="128"/>
                  </a:lnTo>
                  <a:lnTo>
                    <a:pt x="59" y="93"/>
                  </a:lnTo>
                  <a:lnTo>
                    <a:pt x="90" y="62"/>
                  </a:lnTo>
                  <a:lnTo>
                    <a:pt x="125" y="37"/>
                  </a:lnTo>
                  <a:lnTo>
                    <a:pt x="165" y="17"/>
                  </a:lnTo>
                  <a:lnTo>
                    <a:pt x="207" y="6"/>
                  </a:lnTo>
                  <a:lnTo>
                    <a:pt x="2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1200329"/>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Transparency on decision making</a:t>
            </a:r>
            <a:endParaRPr lang="en-US" sz="2400" dirty="0">
              <a:solidFill>
                <a:schemeClr val="bg1"/>
              </a:solidFill>
            </a:endParaRPr>
          </a:p>
        </p:txBody>
      </p:sp>
      <p:sp>
        <p:nvSpPr>
          <p:cNvPr id="15" name="Rectangle 14">
            <a:extLst>
              <a:ext uri="{FF2B5EF4-FFF2-40B4-BE49-F238E27FC236}">
                <a16:creationId xmlns:a16="http://schemas.microsoft.com/office/drawing/2014/main" id="{8FB9F42D-3B76-4D4E-88D6-40B458DF1820}"/>
              </a:ext>
            </a:extLst>
          </p:cNvPr>
          <p:cNvSpPr/>
          <p:nvPr/>
        </p:nvSpPr>
        <p:spPr>
          <a:xfrm>
            <a:off x="3683588" y="3036110"/>
            <a:ext cx="1677874" cy="400110"/>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Plan acting *</a:t>
            </a:r>
            <a:endParaRPr lang="en-US" sz="2000" dirty="0">
              <a:solidFill>
                <a:schemeClr val="bg1"/>
              </a:solidFill>
            </a:endParaRPr>
          </a:p>
        </p:txBody>
      </p:sp>
      <p:sp>
        <p:nvSpPr>
          <p:cNvPr id="16" name="Rectangle 15">
            <a:extLst>
              <a:ext uri="{FF2B5EF4-FFF2-40B4-BE49-F238E27FC236}">
                <a16:creationId xmlns:a16="http://schemas.microsoft.com/office/drawing/2014/main" id="{B61E91F8-BDC8-4A4E-99F3-D941C364D3DE}"/>
              </a:ext>
            </a:extLst>
          </p:cNvPr>
          <p:cNvSpPr/>
          <p:nvPr/>
        </p:nvSpPr>
        <p:spPr>
          <a:xfrm>
            <a:off x="3583354" y="5122814"/>
            <a:ext cx="164997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Allocation of resources</a:t>
            </a:r>
            <a:endParaRPr lang="en-US" sz="2000" dirty="0">
              <a:solidFill>
                <a:schemeClr val="bg1"/>
              </a:solidFill>
            </a:endParaRPr>
          </a:p>
        </p:txBody>
      </p:sp>
      <p:sp>
        <p:nvSpPr>
          <p:cNvPr id="17" name="Rectangle 16">
            <a:extLst>
              <a:ext uri="{FF2B5EF4-FFF2-40B4-BE49-F238E27FC236}">
                <a16:creationId xmlns:a16="http://schemas.microsoft.com/office/drawing/2014/main" id="{25FCD1DA-374D-C640-BF18-72A7E8C18D12}"/>
              </a:ext>
            </a:extLst>
          </p:cNvPr>
          <p:cNvSpPr/>
          <p:nvPr/>
        </p:nvSpPr>
        <p:spPr>
          <a:xfrm>
            <a:off x="5282425" y="4083933"/>
            <a:ext cx="151382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Coordination</a:t>
            </a:r>
            <a:endParaRPr lang="en-US" dirty="0">
              <a:solidFill>
                <a:schemeClr val="bg1"/>
              </a:solidFill>
            </a:endParaRPr>
          </a:p>
        </p:txBody>
      </p:sp>
      <p:grpSp>
        <p:nvGrpSpPr>
          <p:cNvPr id="18" name="Group 12">
            <a:extLst>
              <a:ext uri="{FF2B5EF4-FFF2-40B4-BE49-F238E27FC236}">
                <a16:creationId xmlns:a16="http://schemas.microsoft.com/office/drawing/2014/main" id="{6B42125E-F0D4-FE44-9FD7-D06E2ACA9370}"/>
              </a:ext>
            </a:extLst>
          </p:cNvPr>
          <p:cNvGrpSpPr>
            <a:grpSpLocks noChangeAspect="1"/>
          </p:cNvGrpSpPr>
          <p:nvPr/>
        </p:nvGrpSpPr>
        <p:grpSpPr bwMode="auto">
          <a:xfrm>
            <a:off x="4168858" y="4430404"/>
            <a:ext cx="562716" cy="561739"/>
            <a:chOff x="2976" y="1295"/>
            <a:chExt cx="1727" cy="1724"/>
          </a:xfrm>
          <a:solidFill>
            <a:schemeClr val="bg1"/>
          </a:solidFill>
        </p:grpSpPr>
        <p:sp>
          <p:nvSpPr>
            <p:cNvPr id="19" name="Freeform 14">
              <a:extLst>
                <a:ext uri="{FF2B5EF4-FFF2-40B4-BE49-F238E27FC236}">
                  <a16:creationId xmlns:a16="http://schemas.microsoft.com/office/drawing/2014/main" id="{7C6CE3EB-4CE1-3143-9F45-8964088D6AB4}"/>
                </a:ext>
              </a:extLst>
            </p:cNvPr>
            <p:cNvSpPr>
              <a:spLocks/>
            </p:cNvSpPr>
            <p:nvPr/>
          </p:nvSpPr>
          <p:spPr bwMode="auto">
            <a:xfrm>
              <a:off x="2976" y="2446"/>
              <a:ext cx="574" cy="573"/>
            </a:xfrm>
            <a:custGeom>
              <a:avLst/>
              <a:gdLst>
                <a:gd name="T0" fmla="*/ 822 w 1147"/>
                <a:gd name="T1" fmla="*/ 0 h 1145"/>
                <a:gd name="T2" fmla="*/ 1147 w 1147"/>
                <a:gd name="T3" fmla="*/ 323 h 1145"/>
                <a:gd name="T4" fmla="*/ 391 w 1147"/>
                <a:gd name="T5" fmla="*/ 1078 h 1145"/>
                <a:gd name="T6" fmla="*/ 367 w 1147"/>
                <a:gd name="T7" fmla="*/ 1098 h 1145"/>
                <a:gd name="T8" fmla="*/ 342 w 1147"/>
                <a:gd name="T9" fmla="*/ 1115 h 1145"/>
                <a:gd name="T10" fmla="*/ 316 w 1147"/>
                <a:gd name="T11" fmla="*/ 1128 h 1145"/>
                <a:gd name="T12" fmla="*/ 287 w 1147"/>
                <a:gd name="T13" fmla="*/ 1138 h 1145"/>
                <a:gd name="T14" fmla="*/ 259 w 1147"/>
                <a:gd name="T15" fmla="*/ 1143 h 1145"/>
                <a:gd name="T16" fmla="*/ 229 w 1147"/>
                <a:gd name="T17" fmla="*/ 1145 h 1145"/>
                <a:gd name="T18" fmla="*/ 200 w 1147"/>
                <a:gd name="T19" fmla="*/ 1143 h 1145"/>
                <a:gd name="T20" fmla="*/ 170 w 1147"/>
                <a:gd name="T21" fmla="*/ 1138 h 1145"/>
                <a:gd name="T22" fmla="*/ 143 w 1147"/>
                <a:gd name="T23" fmla="*/ 1128 h 1145"/>
                <a:gd name="T24" fmla="*/ 116 w 1147"/>
                <a:gd name="T25" fmla="*/ 1115 h 1145"/>
                <a:gd name="T26" fmla="*/ 91 w 1147"/>
                <a:gd name="T27" fmla="*/ 1098 h 1145"/>
                <a:gd name="T28" fmla="*/ 66 w 1147"/>
                <a:gd name="T29" fmla="*/ 1078 h 1145"/>
                <a:gd name="T30" fmla="*/ 44 w 1147"/>
                <a:gd name="T31" fmla="*/ 1052 h 1145"/>
                <a:gd name="T32" fmla="*/ 26 w 1147"/>
                <a:gd name="T33" fmla="*/ 1024 h 1145"/>
                <a:gd name="T34" fmla="*/ 14 w 1147"/>
                <a:gd name="T35" fmla="*/ 995 h 1145"/>
                <a:gd name="T36" fmla="*/ 4 w 1147"/>
                <a:gd name="T37" fmla="*/ 963 h 1145"/>
                <a:gd name="T38" fmla="*/ 0 w 1147"/>
                <a:gd name="T39" fmla="*/ 932 h 1145"/>
                <a:gd name="T40" fmla="*/ 0 w 1147"/>
                <a:gd name="T41" fmla="*/ 900 h 1145"/>
                <a:gd name="T42" fmla="*/ 4 w 1147"/>
                <a:gd name="T43" fmla="*/ 868 h 1145"/>
                <a:gd name="T44" fmla="*/ 14 w 1147"/>
                <a:gd name="T45" fmla="*/ 837 h 1145"/>
                <a:gd name="T46" fmla="*/ 26 w 1147"/>
                <a:gd name="T47" fmla="*/ 808 h 1145"/>
                <a:gd name="T48" fmla="*/ 44 w 1147"/>
                <a:gd name="T49" fmla="*/ 780 h 1145"/>
                <a:gd name="T50" fmla="*/ 66 w 1147"/>
                <a:gd name="T51" fmla="*/ 754 h 1145"/>
                <a:gd name="T52" fmla="*/ 822 w 1147"/>
                <a:gd name="T53"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47" h="1145">
                  <a:moveTo>
                    <a:pt x="822" y="0"/>
                  </a:moveTo>
                  <a:lnTo>
                    <a:pt x="1147" y="323"/>
                  </a:lnTo>
                  <a:lnTo>
                    <a:pt x="391" y="1078"/>
                  </a:lnTo>
                  <a:lnTo>
                    <a:pt x="367" y="1098"/>
                  </a:lnTo>
                  <a:lnTo>
                    <a:pt x="342" y="1115"/>
                  </a:lnTo>
                  <a:lnTo>
                    <a:pt x="316" y="1128"/>
                  </a:lnTo>
                  <a:lnTo>
                    <a:pt x="287" y="1138"/>
                  </a:lnTo>
                  <a:lnTo>
                    <a:pt x="259" y="1143"/>
                  </a:lnTo>
                  <a:lnTo>
                    <a:pt x="229" y="1145"/>
                  </a:lnTo>
                  <a:lnTo>
                    <a:pt x="200" y="1143"/>
                  </a:lnTo>
                  <a:lnTo>
                    <a:pt x="170" y="1138"/>
                  </a:lnTo>
                  <a:lnTo>
                    <a:pt x="143" y="1128"/>
                  </a:lnTo>
                  <a:lnTo>
                    <a:pt x="116" y="1115"/>
                  </a:lnTo>
                  <a:lnTo>
                    <a:pt x="91" y="1098"/>
                  </a:lnTo>
                  <a:lnTo>
                    <a:pt x="66" y="1078"/>
                  </a:lnTo>
                  <a:lnTo>
                    <a:pt x="44" y="1052"/>
                  </a:lnTo>
                  <a:lnTo>
                    <a:pt x="26" y="1024"/>
                  </a:lnTo>
                  <a:lnTo>
                    <a:pt x="14" y="995"/>
                  </a:lnTo>
                  <a:lnTo>
                    <a:pt x="4" y="963"/>
                  </a:lnTo>
                  <a:lnTo>
                    <a:pt x="0" y="932"/>
                  </a:lnTo>
                  <a:lnTo>
                    <a:pt x="0" y="900"/>
                  </a:lnTo>
                  <a:lnTo>
                    <a:pt x="4" y="868"/>
                  </a:lnTo>
                  <a:lnTo>
                    <a:pt x="14" y="837"/>
                  </a:lnTo>
                  <a:lnTo>
                    <a:pt x="26" y="808"/>
                  </a:lnTo>
                  <a:lnTo>
                    <a:pt x="44" y="780"/>
                  </a:lnTo>
                  <a:lnTo>
                    <a:pt x="66" y="754"/>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A5D835E-43BF-C64E-BF6A-0AD1CFBD2465}"/>
                </a:ext>
              </a:extLst>
            </p:cNvPr>
            <p:cNvSpPr>
              <a:spLocks noEditPoints="1"/>
            </p:cNvSpPr>
            <p:nvPr/>
          </p:nvSpPr>
          <p:spPr bwMode="auto">
            <a:xfrm>
              <a:off x="3291" y="1295"/>
              <a:ext cx="1412" cy="1409"/>
            </a:xfrm>
            <a:custGeom>
              <a:avLst/>
              <a:gdLst>
                <a:gd name="T0" fmla="*/ 1999 w 2826"/>
                <a:gd name="T1" fmla="*/ 229 h 2819"/>
                <a:gd name="T2" fmla="*/ 1966 w 2826"/>
                <a:gd name="T3" fmla="*/ 247 h 2819"/>
                <a:gd name="T4" fmla="*/ 2098 w 2826"/>
                <a:gd name="T5" fmla="*/ 1333 h 2819"/>
                <a:gd name="T6" fmla="*/ 2587 w 2826"/>
                <a:gd name="T7" fmla="*/ 840 h 2819"/>
                <a:gd name="T8" fmla="*/ 2597 w 2826"/>
                <a:gd name="T9" fmla="*/ 804 h 2819"/>
                <a:gd name="T10" fmla="*/ 2587 w 2826"/>
                <a:gd name="T11" fmla="*/ 768 h 2819"/>
                <a:gd name="T12" fmla="*/ 2069 w 2826"/>
                <a:gd name="T13" fmla="*/ 247 h 2819"/>
                <a:gd name="T14" fmla="*/ 2037 w 2826"/>
                <a:gd name="T15" fmla="*/ 229 h 2819"/>
                <a:gd name="T16" fmla="*/ 2018 w 2826"/>
                <a:gd name="T17" fmla="*/ 0 h 2819"/>
                <a:gd name="T18" fmla="*/ 2057 w 2826"/>
                <a:gd name="T19" fmla="*/ 2 h 2819"/>
                <a:gd name="T20" fmla="*/ 2132 w 2826"/>
                <a:gd name="T21" fmla="*/ 21 h 2819"/>
                <a:gd name="T22" fmla="*/ 2202 w 2826"/>
                <a:gd name="T23" fmla="*/ 59 h 2819"/>
                <a:gd name="T24" fmla="*/ 2738 w 2826"/>
                <a:gd name="T25" fmla="*/ 591 h 2819"/>
                <a:gd name="T26" fmla="*/ 2786 w 2826"/>
                <a:gd name="T27" fmla="*/ 654 h 2819"/>
                <a:gd name="T28" fmla="*/ 2815 w 2826"/>
                <a:gd name="T29" fmla="*/ 725 h 2819"/>
                <a:gd name="T30" fmla="*/ 2826 w 2826"/>
                <a:gd name="T31" fmla="*/ 804 h 2819"/>
                <a:gd name="T32" fmla="*/ 2815 w 2826"/>
                <a:gd name="T33" fmla="*/ 883 h 2819"/>
                <a:gd name="T34" fmla="*/ 2786 w 2826"/>
                <a:gd name="T35" fmla="*/ 954 h 2819"/>
                <a:gd name="T36" fmla="*/ 2738 w 2826"/>
                <a:gd name="T37" fmla="*/ 1017 h 2819"/>
                <a:gd name="T38" fmla="*/ 2278 w 2826"/>
                <a:gd name="T39" fmla="*/ 1517 h 2819"/>
                <a:gd name="T40" fmla="*/ 2302 w 2826"/>
                <a:gd name="T41" fmla="*/ 1567 h 2819"/>
                <a:gd name="T42" fmla="*/ 2310 w 2826"/>
                <a:gd name="T43" fmla="*/ 1623 h 2819"/>
                <a:gd name="T44" fmla="*/ 2301 w 2826"/>
                <a:gd name="T45" fmla="*/ 1681 h 2819"/>
                <a:gd name="T46" fmla="*/ 2275 w 2826"/>
                <a:gd name="T47" fmla="*/ 1732 h 2819"/>
                <a:gd name="T48" fmla="*/ 1245 w 2826"/>
                <a:gd name="T49" fmla="*/ 2764 h 2819"/>
                <a:gd name="T50" fmla="*/ 1196 w 2826"/>
                <a:gd name="T51" fmla="*/ 2799 h 2819"/>
                <a:gd name="T52" fmla="*/ 1141 w 2826"/>
                <a:gd name="T53" fmla="*/ 2817 h 2819"/>
                <a:gd name="T54" fmla="*/ 1083 w 2826"/>
                <a:gd name="T55" fmla="*/ 2817 h 2819"/>
                <a:gd name="T56" fmla="*/ 1028 w 2826"/>
                <a:gd name="T57" fmla="*/ 2799 h 2819"/>
                <a:gd name="T58" fmla="*/ 980 w 2826"/>
                <a:gd name="T59" fmla="*/ 2764 h 2819"/>
                <a:gd name="T60" fmla="*/ 36 w 2826"/>
                <a:gd name="T61" fmla="*/ 1818 h 2819"/>
                <a:gd name="T62" fmla="*/ 10 w 2826"/>
                <a:gd name="T63" fmla="*/ 1767 h 2819"/>
                <a:gd name="T64" fmla="*/ 0 w 2826"/>
                <a:gd name="T65" fmla="*/ 1709 h 2819"/>
                <a:gd name="T66" fmla="*/ 10 w 2826"/>
                <a:gd name="T67" fmla="*/ 1651 h 2819"/>
                <a:gd name="T68" fmla="*/ 36 w 2826"/>
                <a:gd name="T69" fmla="*/ 1599 h 2819"/>
                <a:gd name="T70" fmla="*/ 1066 w 2826"/>
                <a:gd name="T71" fmla="*/ 567 h 2819"/>
                <a:gd name="T72" fmla="*/ 1115 w 2826"/>
                <a:gd name="T73" fmla="*/ 532 h 2819"/>
                <a:gd name="T74" fmla="*/ 1170 w 2826"/>
                <a:gd name="T75" fmla="*/ 514 h 2819"/>
                <a:gd name="T76" fmla="*/ 1226 w 2826"/>
                <a:gd name="T77" fmla="*/ 514 h 2819"/>
                <a:gd name="T78" fmla="*/ 1279 w 2826"/>
                <a:gd name="T79" fmla="*/ 531 h 2819"/>
                <a:gd name="T80" fmla="*/ 1326 w 2826"/>
                <a:gd name="T81" fmla="*/ 562 h 2819"/>
                <a:gd name="T82" fmla="*/ 1835 w 2826"/>
                <a:gd name="T83" fmla="*/ 59 h 2819"/>
                <a:gd name="T84" fmla="*/ 1903 w 2826"/>
                <a:gd name="T85" fmla="*/ 21 h 2819"/>
                <a:gd name="T86" fmla="*/ 1979 w 2826"/>
                <a:gd name="T87" fmla="*/ 2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6" h="2819">
                  <a:moveTo>
                    <a:pt x="2018" y="227"/>
                  </a:moveTo>
                  <a:lnTo>
                    <a:pt x="1999" y="229"/>
                  </a:lnTo>
                  <a:lnTo>
                    <a:pt x="1982" y="237"/>
                  </a:lnTo>
                  <a:lnTo>
                    <a:pt x="1966" y="247"/>
                  </a:lnTo>
                  <a:lnTo>
                    <a:pt x="1488" y="724"/>
                  </a:lnTo>
                  <a:lnTo>
                    <a:pt x="2098" y="1333"/>
                  </a:lnTo>
                  <a:lnTo>
                    <a:pt x="2575" y="856"/>
                  </a:lnTo>
                  <a:lnTo>
                    <a:pt x="2587" y="840"/>
                  </a:lnTo>
                  <a:lnTo>
                    <a:pt x="2594" y="823"/>
                  </a:lnTo>
                  <a:lnTo>
                    <a:pt x="2597" y="804"/>
                  </a:lnTo>
                  <a:lnTo>
                    <a:pt x="2594" y="785"/>
                  </a:lnTo>
                  <a:lnTo>
                    <a:pt x="2587" y="768"/>
                  </a:lnTo>
                  <a:lnTo>
                    <a:pt x="2575" y="753"/>
                  </a:lnTo>
                  <a:lnTo>
                    <a:pt x="2069" y="247"/>
                  </a:lnTo>
                  <a:lnTo>
                    <a:pt x="2055" y="237"/>
                  </a:lnTo>
                  <a:lnTo>
                    <a:pt x="2037" y="229"/>
                  </a:lnTo>
                  <a:lnTo>
                    <a:pt x="2018" y="227"/>
                  </a:lnTo>
                  <a:close/>
                  <a:moveTo>
                    <a:pt x="2018" y="0"/>
                  </a:moveTo>
                  <a:lnTo>
                    <a:pt x="2018" y="0"/>
                  </a:lnTo>
                  <a:lnTo>
                    <a:pt x="2057" y="2"/>
                  </a:lnTo>
                  <a:lnTo>
                    <a:pt x="2096" y="10"/>
                  </a:lnTo>
                  <a:lnTo>
                    <a:pt x="2132" y="21"/>
                  </a:lnTo>
                  <a:lnTo>
                    <a:pt x="2168" y="38"/>
                  </a:lnTo>
                  <a:lnTo>
                    <a:pt x="2202" y="59"/>
                  </a:lnTo>
                  <a:lnTo>
                    <a:pt x="2231" y="85"/>
                  </a:lnTo>
                  <a:lnTo>
                    <a:pt x="2738" y="591"/>
                  </a:lnTo>
                  <a:lnTo>
                    <a:pt x="2764" y="620"/>
                  </a:lnTo>
                  <a:lnTo>
                    <a:pt x="2786" y="654"/>
                  </a:lnTo>
                  <a:lnTo>
                    <a:pt x="2803" y="689"/>
                  </a:lnTo>
                  <a:lnTo>
                    <a:pt x="2815" y="725"/>
                  </a:lnTo>
                  <a:lnTo>
                    <a:pt x="2824" y="764"/>
                  </a:lnTo>
                  <a:lnTo>
                    <a:pt x="2826" y="804"/>
                  </a:lnTo>
                  <a:lnTo>
                    <a:pt x="2824" y="844"/>
                  </a:lnTo>
                  <a:lnTo>
                    <a:pt x="2815" y="883"/>
                  </a:lnTo>
                  <a:lnTo>
                    <a:pt x="2803" y="920"/>
                  </a:lnTo>
                  <a:lnTo>
                    <a:pt x="2786" y="954"/>
                  </a:lnTo>
                  <a:lnTo>
                    <a:pt x="2764" y="988"/>
                  </a:lnTo>
                  <a:lnTo>
                    <a:pt x="2738" y="1017"/>
                  </a:lnTo>
                  <a:lnTo>
                    <a:pt x="2260" y="1495"/>
                  </a:lnTo>
                  <a:lnTo>
                    <a:pt x="2278" y="1517"/>
                  </a:lnTo>
                  <a:lnTo>
                    <a:pt x="2291" y="1541"/>
                  </a:lnTo>
                  <a:lnTo>
                    <a:pt x="2302" y="1567"/>
                  </a:lnTo>
                  <a:lnTo>
                    <a:pt x="2308" y="1594"/>
                  </a:lnTo>
                  <a:lnTo>
                    <a:pt x="2310" y="1623"/>
                  </a:lnTo>
                  <a:lnTo>
                    <a:pt x="2308" y="1652"/>
                  </a:lnTo>
                  <a:lnTo>
                    <a:pt x="2301" y="1681"/>
                  </a:lnTo>
                  <a:lnTo>
                    <a:pt x="2290" y="1707"/>
                  </a:lnTo>
                  <a:lnTo>
                    <a:pt x="2275" y="1732"/>
                  </a:lnTo>
                  <a:lnTo>
                    <a:pt x="2256" y="1755"/>
                  </a:lnTo>
                  <a:lnTo>
                    <a:pt x="1245" y="2764"/>
                  </a:lnTo>
                  <a:lnTo>
                    <a:pt x="1222" y="2784"/>
                  </a:lnTo>
                  <a:lnTo>
                    <a:pt x="1196" y="2799"/>
                  </a:lnTo>
                  <a:lnTo>
                    <a:pt x="1170" y="2810"/>
                  </a:lnTo>
                  <a:lnTo>
                    <a:pt x="1141" y="2817"/>
                  </a:lnTo>
                  <a:lnTo>
                    <a:pt x="1113" y="2819"/>
                  </a:lnTo>
                  <a:lnTo>
                    <a:pt x="1083" y="2817"/>
                  </a:lnTo>
                  <a:lnTo>
                    <a:pt x="1056" y="2810"/>
                  </a:lnTo>
                  <a:lnTo>
                    <a:pt x="1028" y="2799"/>
                  </a:lnTo>
                  <a:lnTo>
                    <a:pt x="1003" y="2784"/>
                  </a:lnTo>
                  <a:lnTo>
                    <a:pt x="980" y="2764"/>
                  </a:lnTo>
                  <a:lnTo>
                    <a:pt x="55" y="1841"/>
                  </a:lnTo>
                  <a:lnTo>
                    <a:pt x="36" y="1818"/>
                  </a:lnTo>
                  <a:lnTo>
                    <a:pt x="21" y="1794"/>
                  </a:lnTo>
                  <a:lnTo>
                    <a:pt x="10" y="1767"/>
                  </a:lnTo>
                  <a:lnTo>
                    <a:pt x="2" y="1738"/>
                  </a:lnTo>
                  <a:lnTo>
                    <a:pt x="0" y="1709"/>
                  </a:lnTo>
                  <a:lnTo>
                    <a:pt x="2" y="1680"/>
                  </a:lnTo>
                  <a:lnTo>
                    <a:pt x="10" y="1651"/>
                  </a:lnTo>
                  <a:lnTo>
                    <a:pt x="21" y="1624"/>
                  </a:lnTo>
                  <a:lnTo>
                    <a:pt x="36" y="1599"/>
                  </a:lnTo>
                  <a:lnTo>
                    <a:pt x="55" y="1577"/>
                  </a:lnTo>
                  <a:lnTo>
                    <a:pt x="1066" y="567"/>
                  </a:lnTo>
                  <a:lnTo>
                    <a:pt x="1090" y="548"/>
                  </a:lnTo>
                  <a:lnTo>
                    <a:pt x="1115" y="532"/>
                  </a:lnTo>
                  <a:lnTo>
                    <a:pt x="1142" y="521"/>
                  </a:lnTo>
                  <a:lnTo>
                    <a:pt x="1170" y="514"/>
                  </a:lnTo>
                  <a:lnTo>
                    <a:pt x="1199" y="512"/>
                  </a:lnTo>
                  <a:lnTo>
                    <a:pt x="1226" y="514"/>
                  </a:lnTo>
                  <a:lnTo>
                    <a:pt x="1253" y="520"/>
                  </a:lnTo>
                  <a:lnTo>
                    <a:pt x="1279" y="531"/>
                  </a:lnTo>
                  <a:lnTo>
                    <a:pt x="1303" y="545"/>
                  </a:lnTo>
                  <a:lnTo>
                    <a:pt x="1326" y="562"/>
                  </a:lnTo>
                  <a:lnTo>
                    <a:pt x="1804" y="85"/>
                  </a:lnTo>
                  <a:lnTo>
                    <a:pt x="1835" y="59"/>
                  </a:lnTo>
                  <a:lnTo>
                    <a:pt x="1867" y="38"/>
                  </a:lnTo>
                  <a:lnTo>
                    <a:pt x="1903" y="21"/>
                  </a:lnTo>
                  <a:lnTo>
                    <a:pt x="1940" y="10"/>
                  </a:lnTo>
                  <a:lnTo>
                    <a:pt x="1979" y="2"/>
                  </a:lnTo>
                  <a:lnTo>
                    <a:pt x="20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38440EDB-3539-B441-B655-39A2E9391394}"/>
                </a:ext>
              </a:extLst>
            </p:cNvPr>
            <p:cNvSpPr>
              <a:spLocks/>
            </p:cNvSpPr>
            <p:nvPr/>
          </p:nvSpPr>
          <p:spPr bwMode="auto">
            <a:xfrm>
              <a:off x="4172" y="1553"/>
              <a:ext cx="129" cy="129"/>
            </a:xfrm>
            <a:custGeom>
              <a:avLst/>
              <a:gdLst>
                <a:gd name="T0" fmla="*/ 129 w 259"/>
                <a:gd name="T1" fmla="*/ 0 h 258"/>
                <a:gd name="T2" fmla="*/ 154 w 259"/>
                <a:gd name="T3" fmla="*/ 2 h 258"/>
                <a:gd name="T4" fmla="*/ 178 w 259"/>
                <a:gd name="T5" fmla="*/ 10 h 258"/>
                <a:gd name="T6" fmla="*/ 200 w 259"/>
                <a:gd name="T7" fmla="*/ 21 h 258"/>
                <a:gd name="T8" fmla="*/ 221 w 259"/>
                <a:gd name="T9" fmla="*/ 38 h 258"/>
                <a:gd name="T10" fmla="*/ 237 w 259"/>
                <a:gd name="T11" fmla="*/ 58 h 258"/>
                <a:gd name="T12" fmla="*/ 249 w 259"/>
                <a:gd name="T13" fmla="*/ 80 h 258"/>
                <a:gd name="T14" fmla="*/ 256 w 259"/>
                <a:gd name="T15" fmla="*/ 104 h 258"/>
                <a:gd name="T16" fmla="*/ 259 w 259"/>
                <a:gd name="T17" fmla="*/ 129 h 258"/>
                <a:gd name="T18" fmla="*/ 256 w 259"/>
                <a:gd name="T19" fmla="*/ 154 h 258"/>
                <a:gd name="T20" fmla="*/ 249 w 259"/>
                <a:gd name="T21" fmla="*/ 178 h 258"/>
                <a:gd name="T22" fmla="*/ 237 w 259"/>
                <a:gd name="T23" fmla="*/ 200 h 258"/>
                <a:gd name="T24" fmla="*/ 221 w 259"/>
                <a:gd name="T25" fmla="*/ 220 h 258"/>
                <a:gd name="T26" fmla="*/ 200 w 259"/>
                <a:gd name="T27" fmla="*/ 237 h 258"/>
                <a:gd name="T28" fmla="*/ 178 w 259"/>
                <a:gd name="T29" fmla="*/ 248 h 258"/>
                <a:gd name="T30" fmla="*/ 154 w 259"/>
                <a:gd name="T31" fmla="*/ 256 h 258"/>
                <a:gd name="T32" fmla="*/ 129 w 259"/>
                <a:gd name="T33" fmla="*/ 258 h 258"/>
                <a:gd name="T34" fmla="*/ 104 w 259"/>
                <a:gd name="T35" fmla="*/ 256 h 258"/>
                <a:gd name="T36" fmla="*/ 81 w 259"/>
                <a:gd name="T37" fmla="*/ 248 h 258"/>
                <a:gd name="T38" fmla="*/ 58 w 259"/>
                <a:gd name="T39" fmla="*/ 237 h 258"/>
                <a:gd name="T40" fmla="*/ 38 w 259"/>
                <a:gd name="T41" fmla="*/ 220 h 258"/>
                <a:gd name="T42" fmla="*/ 21 w 259"/>
                <a:gd name="T43" fmla="*/ 200 h 258"/>
                <a:gd name="T44" fmla="*/ 10 w 259"/>
                <a:gd name="T45" fmla="*/ 178 h 258"/>
                <a:gd name="T46" fmla="*/ 2 w 259"/>
                <a:gd name="T47" fmla="*/ 154 h 258"/>
                <a:gd name="T48" fmla="*/ 0 w 259"/>
                <a:gd name="T49" fmla="*/ 129 h 258"/>
                <a:gd name="T50" fmla="*/ 2 w 259"/>
                <a:gd name="T51" fmla="*/ 104 h 258"/>
                <a:gd name="T52" fmla="*/ 10 w 259"/>
                <a:gd name="T53" fmla="*/ 80 h 258"/>
                <a:gd name="T54" fmla="*/ 21 w 259"/>
                <a:gd name="T55" fmla="*/ 58 h 258"/>
                <a:gd name="T56" fmla="*/ 38 w 259"/>
                <a:gd name="T57" fmla="*/ 38 h 258"/>
                <a:gd name="T58" fmla="*/ 58 w 259"/>
                <a:gd name="T59" fmla="*/ 21 h 258"/>
                <a:gd name="T60" fmla="*/ 81 w 259"/>
                <a:gd name="T61" fmla="*/ 10 h 258"/>
                <a:gd name="T62" fmla="*/ 104 w 259"/>
                <a:gd name="T63" fmla="*/ 2 h 258"/>
                <a:gd name="T64" fmla="*/ 129 w 259"/>
                <a:gd name="T6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58">
                  <a:moveTo>
                    <a:pt x="129" y="0"/>
                  </a:moveTo>
                  <a:lnTo>
                    <a:pt x="154" y="2"/>
                  </a:lnTo>
                  <a:lnTo>
                    <a:pt x="178" y="10"/>
                  </a:lnTo>
                  <a:lnTo>
                    <a:pt x="200" y="21"/>
                  </a:lnTo>
                  <a:lnTo>
                    <a:pt x="221" y="38"/>
                  </a:lnTo>
                  <a:lnTo>
                    <a:pt x="237" y="58"/>
                  </a:lnTo>
                  <a:lnTo>
                    <a:pt x="249" y="80"/>
                  </a:lnTo>
                  <a:lnTo>
                    <a:pt x="256" y="104"/>
                  </a:lnTo>
                  <a:lnTo>
                    <a:pt x="259" y="129"/>
                  </a:lnTo>
                  <a:lnTo>
                    <a:pt x="256" y="154"/>
                  </a:lnTo>
                  <a:lnTo>
                    <a:pt x="249" y="178"/>
                  </a:lnTo>
                  <a:lnTo>
                    <a:pt x="237" y="200"/>
                  </a:lnTo>
                  <a:lnTo>
                    <a:pt x="221" y="220"/>
                  </a:lnTo>
                  <a:lnTo>
                    <a:pt x="200" y="237"/>
                  </a:lnTo>
                  <a:lnTo>
                    <a:pt x="178" y="248"/>
                  </a:lnTo>
                  <a:lnTo>
                    <a:pt x="154" y="256"/>
                  </a:lnTo>
                  <a:lnTo>
                    <a:pt x="129" y="258"/>
                  </a:lnTo>
                  <a:lnTo>
                    <a:pt x="104" y="256"/>
                  </a:lnTo>
                  <a:lnTo>
                    <a:pt x="81" y="248"/>
                  </a:lnTo>
                  <a:lnTo>
                    <a:pt x="58" y="237"/>
                  </a:lnTo>
                  <a:lnTo>
                    <a:pt x="38" y="220"/>
                  </a:lnTo>
                  <a:lnTo>
                    <a:pt x="21" y="200"/>
                  </a:lnTo>
                  <a:lnTo>
                    <a:pt x="10" y="178"/>
                  </a:lnTo>
                  <a:lnTo>
                    <a:pt x="2" y="154"/>
                  </a:lnTo>
                  <a:lnTo>
                    <a:pt x="0" y="129"/>
                  </a:lnTo>
                  <a:lnTo>
                    <a:pt x="2" y="104"/>
                  </a:lnTo>
                  <a:lnTo>
                    <a:pt x="10" y="80"/>
                  </a:lnTo>
                  <a:lnTo>
                    <a:pt x="21" y="58"/>
                  </a:lnTo>
                  <a:lnTo>
                    <a:pt x="38" y="38"/>
                  </a:lnTo>
                  <a:lnTo>
                    <a:pt x="58" y="21"/>
                  </a:lnTo>
                  <a:lnTo>
                    <a:pt x="81" y="10"/>
                  </a:lnTo>
                  <a:lnTo>
                    <a:pt x="104" y="2"/>
                  </a:lnTo>
                  <a:lnTo>
                    <a:pt x="1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37BF69F1-BDF7-E046-989B-7C51A24AE016}"/>
                </a:ext>
              </a:extLst>
            </p:cNvPr>
            <p:cNvSpPr>
              <a:spLocks/>
            </p:cNvSpPr>
            <p:nvPr/>
          </p:nvSpPr>
          <p:spPr bwMode="auto">
            <a:xfrm>
              <a:off x="4303" y="1684"/>
              <a:ext cx="129" cy="129"/>
            </a:xfrm>
            <a:custGeom>
              <a:avLst/>
              <a:gdLst>
                <a:gd name="T0" fmla="*/ 130 w 258"/>
                <a:gd name="T1" fmla="*/ 0 h 257"/>
                <a:gd name="T2" fmla="*/ 154 w 258"/>
                <a:gd name="T3" fmla="*/ 2 h 257"/>
                <a:gd name="T4" fmla="*/ 178 w 258"/>
                <a:gd name="T5" fmla="*/ 9 h 257"/>
                <a:gd name="T6" fmla="*/ 200 w 258"/>
                <a:gd name="T7" fmla="*/ 21 h 257"/>
                <a:gd name="T8" fmla="*/ 221 w 258"/>
                <a:gd name="T9" fmla="*/ 38 h 257"/>
                <a:gd name="T10" fmla="*/ 237 w 258"/>
                <a:gd name="T11" fmla="*/ 58 h 257"/>
                <a:gd name="T12" fmla="*/ 248 w 258"/>
                <a:gd name="T13" fmla="*/ 80 h 257"/>
                <a:gd name="T14" fmla="*/ 256 w 258"/>
                <a:gd name="T15" fmla="*/ 104 h 257"/>
                <a:gd name="T16" fmla="*/ 258 w 258"/>
                <a:gd name="T17" fmla="*/ 129 h 257"/>
                <a:gd name="T18" fmla="*/ 256 w 258"/>
                <a:gd name="T19" fmla="*/ 153 h 257"/>
                <a:gd name="T20" fmla="*/ 248 w 258"/>
                <a:gd name="T21" fmla="*/ 177 h 257"/>
                <a:gd name="T22" fmla="*/ 237 w 258"/>
                <a:gd name="T23" fmla="*/ 200 h 257"/>
                <a:gd name="T24" fmla="*/ 221 w 258"/>
                <a:gd name="T25" fmla="*/ 220 h 257"/>
                <a:gd name="T26" fmla="*/ 200 w 258"/>
                <a:gd name="T27" fmla="*/ 236 h 257"/>
                <a:gd name="T28" fmla="*/ 178 w 258"/>
                <a:gd name="T29" fmla="*/ 248 h 257"/>
                <a:gd name="T30" fmla="*/ 154 w 258"/>
                <a:gd name="T31" fmla="*/ 255 h 257"/>
                <a:gd name="T32" fmla="*/ 130 w 258"/>
                <a:gd name="T33" fmla="*/ 257 h 257"/>
                <a:gd name="T34" fmla="*/ 104 w 258"/>
                <a:gd name="T35" fmla="*/ 255 h 257"/>
                <a:gd name="T36" fmla="*/ 80 w 258"/>
                <a:gd name="T37" fmla="*/ 248 h 257"/>
                <a:gd name="T38" fmla="*/ 58 w 258"/>
                <a:gd name="T39" fmla="*/ 236 h 257"/>
                <a:gd name="T40" fmla="*/ 38 w 258"/>
                <a:gd name="T41" fmla="*/ 220 h 257"/>
                <a:gd name="T42" fmla="*/ 21 w 258"/>
                <a:gd name="T43" fmla="*/ 200 h 257"/>
                <a:gd name="T44" fmla="*/ 10 w 258"/>
                <a:gd name="T45" fmla="*/ 177 h 257"/>
                <a:gd name="T46" fmla="*/ 2 w 258"/>
                <a:gd name="T47" fmla="*/ 153 h 257"/>
                <a:gd name="T48" fmla="*/ 0 w 258"/>
                <a:gd name="T49" fmla="*/ 129 h 257"/>
                <a:gd name="T50" fmla="*/ 2 w 258"/>
                <a:gd name="T51" fmla="*/ 104 h 257"/>
                <a:gd name="T52" fmla="*/ 10 w 258"/>
                <a:gd name="T53" fmla="*/ 80 h 257"/>
                <a:gd name="T54" fmla="*/ 21 w 258"/>
                <a:gd name="T55" fmla="*/ 58 h 257"/>
                <a:gd name="T56" fmla="*/ 38 w 258"/>
                <a:gd name="T57" fmla="*/ 38 h 257"/>
                <a:gd name="T58" fmla="*/ 58 w 258"/>
                <a:gd name="T59" fmla="*/ 21 h 257"/>
                <a:gd name="T60" fmla="*/ 80 w 258"/>
                <a:gd name="T61" fmla="*/ 9 h 257"/>
                <a:gd name="T62" fmla="*/ 104 w 258"/>
                <a:gd name="T63" fmla="*/ 2 h 257"/>
                <a:gd name="T64" fmla="*/ 130 w 258"/>
                <a:gd name="T6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8" h="257">
                  <a:moveTo>
                    <a:pt x="130" y="0"/>
                  </a:moveTo>
                  <a:lnTo>
                    <a:pt x="154" y="2"/>
                  </a:lnTo>
                  <a:lnTo>
                    <a:pt x="178" y="9"/>
                  </a:lnTo>
                  <a:lnTo>
                    <a:pt x="200" y="21"/>
                  </a:lnTo>
                  <a:lnTo>
                    <a:pt x="221" y="38"/>
                  </a:lnTo>
                  <a:lnTo>
                    <a:pt x="237" y="58"/>
                  </a:lnTo>
                  <a:lnTo>
                    <a:pt x="248" y="80"/>
                  </a:lnTo>
                  <a:lnTo>
                    <a:pt x="256" y="104"/>
                  </a:lnTo>
                  <a:lnTo>
                    <a:pt x="258" y="129"/>
                  </a:lnTo>
                  <a:lnTo>
                    <a:pt x="256" y="153"/>
                  </a:lnTo>
                  <a:lnTo>
                    <a:pt x="248" y="177"/>
                  </a:lnTo>
                  <a:lnTo>
                    <a:pt x="237" y="200"/>
                  </a:lnTo>
                  <a:lnTo>
                    <a:pt x="221" y="220"/>
                  </a:lnTo>
                  <a:lnTo>
                    <a:pt x="200" y="236"/>
                  </a:lnTo>
                  <a:lnTo>
                    <a:pt x="178" y="248"/>
                  </a:lnTo>
                  <a:lnTo>
                    <a:pt x="154" y="255"/>
                  </a:lnTo>
                  <a:lnTo>
                    <a:pt x="130" y="257"/>
                  </a:lnTo>
                  <a:lnTo>
                    <a:pt x="104" y="255"/>
                  </a:lnTo>
                  <a:lnTo>
                    <a:pt x="80" y="248"/>
                  </a:lnTo>
                  <a:lnTo>
                    <a:pt x="58" y="236"/>
                  </a:lnTo>
                  <a:lnTo>
                    <a:pt x="38" y="220"/>
                  </a:lnTo>
                  <a:lnTo>
                    <a:pt x="21" y="200"/>
                  </a:lnTo>
                  <a:lnTo>
                    <a:pt x="10" y="177"/>
                  </a:lnTo>
                  <a:lnTo>
                    <a:pt x="2" y="153"/>
                  </a:lnTo>
                  <a:lnTo>
                    <a:pt x="0" y="129"/>
                  </a:lnTo>
                  <a:lnTo>
                    <a:pt x="2" y="104"/>
                  </a:lnTo>
                  <a:lnTo>
                    <a:pt x="10" y="80"/>
                  </a:lnTo>
                  <a:lnTo>
                    <a:pt x="21" y="58"/>
                  </a:lnTo>
                  <a:lnTo>
                    <a:pt x="38" y="38"/>
                  </a:lnTo>
                  <a:lnTo>
                    <a:pt x="58" y="21"/>
                  </a:lnTo>
                  <a:lnTo>
                    <a:pt x="80" y="9"/>
                  </a:lnTo>
                  <a:lnTo>
                    <a:pt x="104" y="2"/>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Freeform 22">
            <a:extLst>
              <a:ext uri="{FF2B5EF4-FFF2-40B4-BE49-F238E27FC236}">
                <a16:creationId xmlns:a16="http://schemas.microsoft.com/office/drawing/2014/main" id="{8D831FC7-ECDB-FD42-A7D4-B52C50D4ADBF}"/>
              </a:ext>
            </a:extLst>
          </p:cNvPr>
          <p:cNvSpPr>
            <a:spLocks noEditPoints="1"/>
          </p:cNvSpPr>
          <p:nvPr/>
        </p:nvSpPr>
        <p:spPr bwMode="auto">
          <a:xfrm>
            <a:off x="4125496" y="2452221"/>
            <a:ext cx="685900" cy="548803"/>
          </a:xfrm>
          <a:custGeom>
            <a:avLst/>
            <a:gdLst>
              <a:gd name="T0" fmla="*/ 2144 w 3857"/>
              <a:gd name="T1" fmla="*/ 2189 h 2820"/>
              <a:gd name="T2" fmla="*/ 2278 w 3857"/>
              <a:gd name="T3" fmla="*/ 2420 h 2820"/>
              <a:gd name="T4" fmla="*/ 2207 w 3857"/>
              <a:gd name="T5" fmla="*/ 2683 h 2820"/>
              <a:gd name="T6" fmla="*/ 1977 w 3857"/>
              <a:gd name="T7" fmla="*/ 2817 h 2820"/>
              <a:gd name="T8" fmla="*/ 1714 w 3857"/>
              <a:gd name="T9" fmla="*/ 2747 h 2820"/>
              <a:gd name="T10" fmla="*/ 1580 w 3857"/>
              <a:gd name="T11" fmla="*/ 2516 h 2820"/>
              <a:gd name="T12" fmla="*/ 1650 w 3857"/>
              <a:gd name="T13" fmla="*/ 2253 h 2820"/>
              <a:gd name="T14" fmla="*/ 1881 w 3857"/>
              <a:gd name="T15" fmla="*/ 2118 h 2820"/>
              <a:gd name="T16" fmla="*/ 2232 w 3857"/>
              <a:gd name="T17" fmla="*/ 1455 h 2820"/>
              <a:gd name="T18" fmla="*/ 2630 w 3857"/>
              <a:gd name="T19" fmla="*/ 1677 h 2820"/>
              <a:gd name="T20" fmla="*/ 2779 w 3857"/>
              <a:gd name="T21" fmla="*/ 1902 h 2820"/>
              <a:gd name="T22" fmla="*/ 2690 w 3857"/>
              <a:gd name="T23" fmla="*/ 2055 h 2820"/>
              <a:gd name="T24" fmla="*/ 2516 w 3857"/>
              <a:gd name="T25" fmla="*/ 2055 h 2820"/>
              <a:gd name="T26" fmla="*/ 2281 w 3857"/>
              <a:gd name="T27" fmla="*/ 1856 h 2820"/>
              <a:gd name="T28" fmla="*/ 1929 w 3857"/>
              <a:gd name="T29" fmla="*/ 1763 h 2820"/>
              <a:gd name="T30" fmla="*/ 1578 w 3857"/>
              <a:gd name="T31" fmla="*/ 1856 h 2820"/>
              <a:gd name="T32" fmla="*/ 1341 w 3857"/>
              <a:gd name="T33" fmla="*/ 2055 h 2820"/>
              <a:gd name="T34" fmla="*/ 1167 w 3857"/>
              <a:gd name="T35" fmla="*/ 2055 h 2820"/>
              <a:gd name="T36" fmla="*/ 1078 w 3857"/>
              <a:gd name="T37" fmla="*/ 1902 h 2820"/>
              <a:gd name="T38" fmla="*/ 1229 w 3857"/>
              <a:gd name="T39" fmla="*/ 1677 h 2820"/>
              <a:gd name="T40" fmla="*/ 1625 w 3857"/>
              <a:gd name="T41" fmla="*/ 1455 h 2820"/>
              <a:gd name="T42" fmla="*/ 2032 w 3857"/>
              <a:gd name="T43" fmla="*/ 709 h 2820"/>
              <a:gd name="T44" fmla="*/ 2625 w 3857"/>
              <a:gd name="T45" fmla="*/ 849 h 2820"/>
              <a:gd name="T46" fmla="*/ 3134 w 3857"/>
              <a:gd name="T47" fmla="*/ 1185 h 2820"/>
              <a:gd name="T48" fmla="*/ 3318 w 3857"/>
              <a:gd name="T49" fmla="*/ 1449 h 2820"/>
              <a:gd name="T50" fmla="*/ 3229 w 3857"/>
              <a:gd name="T51" fmla="*/ 1602 h 2820"/>
              <a:gd name="T52" fmla="*/ 3055 w 3857"/>
              <a:gd name="T53" fmla="*/ 1603 h 2820"/>
              <a:gd name="T54" fmla="*/ 2726 w 3857"/>
              <a:gd name="T55" fmla="*/ 1307 h 2820"/>
              <a:gd name="T56" fmla="*/ 2212 w 3857"/>
              <a:gd name="T57" fmla="*/ 1086 h 2820"/>
              <a:gd name="T58" fmla="*/ 1645 w 3857"/>
              <a:gd name="T59" fmla="*/ 1086 h 2820"/>
              <a:gd name="T60" fmla="*/ 1131 w 3857"/>
              <a:gd name="T61" fmla="*/ 1307 h 2820"/>
              <a:gd name="T62" fmla="*/ 802 w 3857"/>
              <a:gd name="T63" fmla="*/ 1603 h 2820"/>
              <a:gd name="T64" fmla="*/ 628 w 3857"/>
              <a:gd name="T65" fmla="*/ 1602 h 2820"/>
              <a:gd name="T66" fmla="*/ 539 w 3857"/>
              <a:gd name="T67" fmla="*/ 1449 h 2820"/>
              <a:gd name="T68" fmla="*/ 723 w 3857"/>
              <a:gd name="T69" fmla="*/ 1185 h 2820"/>
              <a:gd name="T70" fmla="*/ 1232 w 3857"/>
              <a:gd name="T71" fmla="*/ 849 h 2820"/>
              <a:gd name="T72" fmla="*/ 1825 w 3857"/>
              <a:gd name="T73" fmla="*/ 709 h 2820"/>
              <a:gd name="T74" fmla="*/ 2434 w 3857"/>
              <a:gd name="T75" fmla="*/ 52 h 2820"/>
              <a:gd name="T76" fmla="*/ 3136 w 3857"/>
              <a:gd name="T77" fmla="*/ 317 h 2820"/>
              <a:gd name="T78" fmla="*/ 3731 w 3857"/>
              <a:gd name="T79" fmla="*/ 787 h 2820"/>
              <a:gd name="T80" fmla="*/ 3855 w 3857"/>
              <a:gd name="T81" fmla="*/ 1026 h 2820"/>
              <a:gd name="T82" fmla="*/ 3741 w 3857"/>
              <a:gd name="T83" fmla="*/ 1162 h 2820"/>
              <a:gd name="T84" fmla="*/ 3569 w 3857"/>
              <a:gd name="T85" fmla="*/ 1132 h 2820"/>
              <a:gd name="T86" fmla="*/ 3118 w 3857"/>
              <a:gd name="T87" fmla="*/ 721 h 2820"/>
              <a:gd name="T88" fmla="*/ 2499 w 3857"/>
              <a:gd name="T89" fmla="*/ 431 h 2820"/>
              <a:gd name="T90" fmla="*/ 1812 w 3857"/>
              <a:gd name="T91" fmla="*/ 355 h 2820"/>
              <a:gd name="T92" fmla="*/ 1142 w 3857"/>
              <a:gd name="T93" fmla="*/ 504 h 2820"/>
              <a:gd name="T94" fmla="*/ 557 w 3857"/>
              <a:gd name="T95" fmla="*/ 861 h 2820"/>
              <a:gd name="T96" fmla="*/ 235 w 3857"/>
              <a:gd name="T97" fmla="*/ 1162 h 2820"/>
              <a:gd name="T98" fmla="*/ 64 w 3857"/>
              <a:gd name="T99" fmla="*/ 1131 h 2820"/>
              <a:gd name="T100" fmla="*/ 2 w 3857"/>
              <a:gd name="T101" fmla="*/ 966 h 2820"/>
              <a:gd name="T102" fmla="*/ 310 w 3857"/>
              <a:gd name="T103" fmla="*/ 609 h 2820"/>
              <a:gd name="T104" fmla="*/ 946 w 3857"/>
              <a:gd name="T105" fmla="*/ 205 h 2820"/>
              <a:gd name="T106" fmla="*/ 1674 w 3857"/>
              <a:gd name="T107" fmla="*/ 13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57" h="2820">
                <a:moveTo>
                  <a:pt x="1929" y="2115"/>
                </a:moveTo>
                <a:lnTo>
                  <a:pt x="1977" y="2118"/>
                </a:lnTo>
                <a:lnTo>
                  <a:pt x="2022" y="2128"/>
                </a:lnTo>
                <a:lnTo>
                  <a:pt x="2066" y="2143"/>
                </a:lnTo>
                <a:lnTo>
                  <a:pt x="2106" y="2163"/>
                </a:lnTo>
                <a:lnTo>
                  <a:pt x="2144" y="2189"/>
                </a:lnTo>
                <a:lnTo>
                  <a:pt x="2177" y="2218"/>
                </a:lnTo>
                <a:lnTo>
                  <a:pt x="2207" y="2253"/>
                </a:lnTo>
                <a:lnTo>
                  <a:pt x="2232" y="2290"/>
                </a:lnTo>
                <a:lnTo>
                  <a:pt x="2253" y="2331"/>
                </a:lnTo>
                <a:lnTo>
                  <a:pt x="2269" y="2374"/>
                </a:lnTo>
                <a:lnTo>
                  <a:pt x="2278" y="2420"/>
                </a:lnTo>
                <a:lnTo>
                  <a:pt x="2281" y="2468"/>
                </a:lnTo>
                <a:lnTo>
                  <a:pt x="2278" y="2516"/>
                </a:lnTo>
                <a:lnTo>
                  <a:pt x="2269" y="2562"/>
                </a:lnTo>
                <a:lnTo>
                  <a:pt x="2253" y="2605"/>
                </a:lnTo>
                <a:lnTo>
                  <a:pt x="2232" y="2646"/>
                </a:lnTo>
                <a:lnTo>
                  <a:pt x="2207" y="2683"/>
                </a:lnTo>
                <a:lnTo>
                  <a:pt x="2177" y="2717"/>
                </a:lnTo>
                <a:lnTo>
                  <a:pt x="2144" y="2747"/>
                </a:lnTo>
                <a:lnTo>
                  <a:pt x="2106" y="2772"/>
                </a:lnTo>
                <a:lnTo>
                  <a:pt x="2066" y="2793"/>
                </a:lnTo>
                <a:lnTo>
                  <a:pt x="2022" y="2808"/>
                </a:lnTo>
                <a:lnTo>
                  <a:pt x="1977" y="2817"/>
                </a:lnTo>
                <a:lnTo>
                  <a:pt x="1929" y="2820"/>
                </a:lnTo>
                <a:lnTo>
                  <a:pt x="1881" y="2817"/>
                </a:lnTo>
                <a:lnTo>
                  <a:pt x="1835" y="2808"/>
                </a:lnTo>
                <a:lnTo>
                  <a:pt x="1792" y="2793"/>
                </a:lnTo>
                <a:lnTo>
                  <a:pt x="1751" y="2772"/>
                </a:lnTo>
                <a:lnTo>
                  <a:pt x="1714" y="2747"/>
                </a:lnTo>
                <a:lnTo>
                  <a:pt x="1680" y="2717"/>
                </a:lnTo>
                <a:lnTo>
                  <a:pt x="1650" y="2683"/>
                </a:lnTo>
                <a:lnTo>
                  <a:pt x="1625" y="2646"/>
                </a:lnTo>
                <a:lnTo>
                  <a:pt x="1604" y="2605"/>
                </a:lnTo>
                <a:lnTo>
                  <a:pt x="1589" y="2562"/>
                </a:lnTo>
                <a:lnTo>
                  <a:pt x="1580" y="2516"/>
                </a:lnTo>
                <a:lnTo>
                  <a:pt x="1577" y="2468"/>
                </a:lnTo>
                <a:lnTo>
                  <a:pt x="1580" y="2420"/>
                </a:lnTo>
                <a:lnTo>
                  <a:pt x="1589" y="2374"/>
                </a:lnTo>
                <a:lnTo>
                  <a:pt x="1604" y="2331"/>
                </a:lnTo>
                <a:lnTo>
                  <a:pt x="1625" y="2290"/>
                </a:lnTo>
                <a:lnTo>
                  <a:pt x="1650" y="2253"/>
                </a:lnTo>
                <a:lnTo>
                  <a:pt x="1680" y="2218"/>
                </a:lnTo>
                <a:lnTo>
                  <a:pt x="1714" y="2189"/>
                </a:lnTo>
                <a:lnTo>
                  <a:pt x="1751" y="2163"/>
                </a:lnTo>
                <a:lnTo>
                  <a:pt x="1792" y="2143"/>
                </a:lnTo>
                <a:lnTo>
                  <a:pt x="1835" y="2128"/>
                </a:lnTo>
                <a:lnTo>
                  <a:pt x="1881" y="2118"/>
                </a:lnTo>
                <a:lnTo>
                  <a:pt x="1929" y="2115"/>
                </a:lnTo>
                <a:close/>
                <a:moveTo>
                  <a:pt x="1929" y="1411"/>
                </a:moveTo>
                <a:lnTo>
                  <a:pt x="2007" y="1413"/>
                </a:lnTo>
                <a:lnTo>
                  <a:pt x="2084" y="1421"/>
                </a:lnTo>
                <a:lnTo>
                  <a:pt x="2159" y="1436"/>
                </a:lnTo>
                <a:lnTo>
                  <a:pt x="2232" y="1455"/>
                </a:lnTo>
                <a:lnTo>
                  <a:pt x="2305" y="1480"/>
                </a:lnTo>
                <a:lnTo>
                  <a:pt x="2374" y="1509"/>
                </a:lnTo>
                <a:lnTo>
                  <a:pt x="2443" y="1544"/>
                </a:lnTo>
                <a:lnTo>
                  <a:pt x="2507" y="1584"/>
                </a:lnTo>
                <a:lnTo>
                  <a:pt x="2570" y="1628"/>
                </a:lnTo>
                <a:lnTo>
                  <a:pt x="2630" y="1677"/>
                </a:lnTo>
                <a:lnTo>
                  <a:pt x="2685" y="1730"/>
                </a:lnTo>
                <a:lnTo>
                  <a:pt x="2738" y="1789"/>
                </a:lnTo>
                <a:lnTo>
                  <a:pt x="2756" y="1814"/>
                </a:lnTo>
                <a:lnTo>
                  <a:pt x="2769" y="1842"/>
                </a:lnTo>
                <a:lnTo>
                  <a:pt x="2777" y="1872"/>
                </a:lnTo>
                <a:lnTo>
                  <a:pt x="2779" y="1902"/>
                </a:lnTo>
                <a:lnTo>
                  <a:pt x="2777" y="1932"/>
                </a:lnTo>
                <a:lnTo>
                  <a:pt x="2768" y="1961"/>
                </a:lnTo>
                <a:lnTo>
                  <a:pt x="2756" y="1989"/>
                </a:lnTo>
                <a:lnTo>
                  <a:pt x="2738" y="2014"/>
                </a:lnTo>
                <a:lnTo>
                  <a:pt x="2716" y="2037"/>
                </a:lnTo>
                <a:lnTo>
                  <a:pt x="2690" y="2055"/>
                </a:lnTo>
                <a:lnTo>
                  <a:pt x="2662" y="2068"/>
                </a:lnTo>
                <a:lnTo>
                  <a:pt x="2632" y="2075"/>
                </a:lnTo>
                <a:lnTo>
                  <a:pt x="2602" y="2078"/>
                </a:lnTo>
                <a:lnTo>
                  <a:pt x="2572" y="2075"/>
                </a:lnTo>
                <a:lnTo>
                  <a:pt x="2544" y="2068"/>
                </a:lnTo>
                <a:lnTo>
                  <a:pt x="2516" y="2055"/>
                </a:lnTo>
                <a:lnTo>
                  <a:pt x="2491" y="2038"/>
                </a:lnTo>
                <a:lnTo>
                  <a:pt x="2468" y="2015"/>
                </a:lnTo>
                <a:lnTo>
                  <a:pt x="2426" y="1969"/>
                </a:lnTo>
                <a:lnTo>
                  <a:pt x="2380" y="1927"/>
                </a:lnTo>
                <a:lnTo>
                  <a:pt x="2331" y="1890"/>
                </a:lnTo>
                <a:lnTo>
                  <a:pt x="2281" y="1856"/>
                </a:lnTo>
                <a:lnTo>
                  <a:pt x="2226" y="1829"/>
                </a:lnTo>
                <a:lnTo>
                  <a:pt x="2170" y="1806"/>
                </a:lnTo>
                <a:lnTo>
                  <a:pt x="2111" y="1787"/>
                </a:lnTo>
                <a:lnTo>
                  <a:pt x="2052" y="1774"/>
                </a:lnTo>
                <a:lnTo>
                  <a:pt x="1991" y="1765"/>
                </a:lnTo>
                <a:lnTo>
                  <a:pt x="1929" y="1763"/>
                </a:lnTo>
                <a:lnTo>
                  <a:pt x="1866" y="1765"/>
                </a:lnTo>
                <a:lnTo>
                  <a:pt x="1806" y="1774"/>
                </a:lnTo>
                <a:lnTo>
                  <a:pt x="1746" y="1787"/>
                </a:lnTo>
                <a:lnTo>
                  <a:pt x="1687" y="1806"/>
                </a:lnTo>
                <a:lnTo>
                  <a:pt x="1632" y="1829"/>
                </a:lnTo>
                <a:lnTo>
                  <a:pt x="1578" y="1856"/>
                </a:lnTo>
                <a:lnTo>
                  <a:pt x="1526" y="1890"/>
                </a:lnTo>
                <a:lnTo>
                  <a:pt x="1477" y="1927"/>
                </a:lnTo>
                <a:lnTo>
                  <a:pt x="1431" y="1969"/>
                </a:lnTo>
                <a:lnTo>
                  <a:pt x="1389" y="2015"/>
                </a:lnTo>
                <a:lnTo>
                  <a:pt x="1367" y="2038"/>
                </a:lnTo>
                <a:lnTo>
                  <a:pt x="1341" y="2055"/>
                </a:lnTo>
                <a:lnTo>
                  <a:pt x="1314" y="2068"/>
                </a:lnTo>
                <a:lnTo>
                  <a:pt x="1285" y="2075"/>
                </a:lnTo>
                <a:lnTo>
                  <a:pt x="1255" y="2078"/>
                </a:lnTo>
                <a:lnTo>
                  <a:pt x="1225" y="2075"/>
                </a:lnTo>
                <a:lnTo>
                  <a:pt x="1195" y="2068"/>
                </a:lnTo>
                <a:lnTo>
                  <a:pt x="1167" y="2055"/>
                </a:lnTo>
                <a:lnTo>
                  <a:pt x="1142" y="2037"/>
                </a:lnTo>
                <a:lnTo>
                  <a:pt x="1119" y="2014"/>
                </a:lnTo>
                <a:lnTo>
                  <a:pt x="1101" y="1989"/>
                </a:lnTo>
                <a:lnTo>
                  <a:pt x="1089" y="1961"/>
                </a:lnTo>
                <a:lnTo>
                  <a:pt x="1081" y="1932"/>
                </a:lnTo>
                <a:lnTo>
                  <a:pt x="1078" y="1902"/>
                </a:lnTo>
                <a:lnTo>
                  <a:pt x="1081" y="1872"/>
                </a:lnTo>
                <a:lnTo>
                  <a:pt x="1089" y="1842"/>
                </a:lnTo>
                <a:lnTo>
                  <a:pt x="1101" y="1814"/>
                </a:lnTo>
                <a:lnTo>
                  <a:pt x="1119" y="1789"/>
                </a:lnTo>
                <a:lnTo>
                  <a:pt x="1172" y="1730"/>
                </a:lnTo>
                <a:lnTo>
                  <a:pt x="1229" y="1677"/>
                </a:lnTo>
                <a:lnTo>
                  <a:pt x="1287" y="1628"/>
                </a:lnTo>
                <a:lnTo>
                  <a:pt x="1350" y="1584"/>
                </a:lnTo>
                <a:lnTo>
                  <a:pt x="1415" y="1544"/>
                </a:lnTo>
                <a:lnTo>
                  <a:pt x="1483" y="1509"/>
                </a:lnTo>
                <a:lnTo>
                  <a:pt x="1553" y="1480"/>
                </a:lnTo>
                <a:lnTo>
                  <a:pt x="1625" y="1455"/>
                </a:lnTo>
                <a:lnTo>
                  <a:pt x="1699" y="1436"/>
                </a:lnTo>
                <a:lnTo>
                  <a:pt x="1775" y="1421"/>
                </a:lnTo>
                <a:lnTo>
                  <a:pt x="1851" y="1413"/>
                </a:lnTo>
                <a:lnTo>
                  <a:pt x="1929" y="1411"/>
                </a:lnTo>
                <a:close/>
                <a:moveTo>
                  <a:pt x="1929" y="705"/>
                </a:moveTo>
                <a:lnTo>
                  <a:pt x="2032" y="709"/>
                </a:lnTo>
                <a:lnTo>
                  <a:pt x="2135" y="717"/>
                </a:lnTo>
                <a:lnTo>
                  <a:pt x="2236" y="733"/>
                </a:lnTo>
                <a:lnTo>
                  <a:pt x="2336" y="753"/>
                </a:lnTo>
                <a:lnTo>
                  <a:pt x="2434" y="780"/>
                </a:lnTo>
                <a:lnTo>
                  <a:pt x="2532" y="812"/>
                </a:lnTo>
                <a:lnTo>
                  <a:pt x="2625" y="849"/>
                </a:lnTo>
                <a:lnTo>
                  <a:pt x="2718" y="893"/>
                </a:lnTo>
                <a:lnTo>
                  <a:pt x="2807" y="941"/>
                </a:lnTo>
                <a:lnTo>
                  <a:pt x="2893" y="994"/>
                </a:lnTo>
                <a:lnTo>
                  <a:pt x="2977" y="1052"/>
                </a:lnTo>
                <a:lnTo>
                  <a:pt x="3058" y="1116"/>
                </a:lnTo>
                <a:lnTo>
                  <a:pt x="3134" y="1185"/>
                </a:lnTo>
                <a:lnTo>
                  <a:pt x="3208" y="1258"/>
                </a:lnTo>
                <a:lnTo>
                  <a:pt x="3276" y="1335"/>
                </a:lnTo>
                <a:lnTo>
                  <a:pt x="3295" y="1361"/>
                </a:lnTo>
                <a:lnTo>
                  <a:pt x="3309" y="1390"/>
                </a:lnTo>
                <a:lnTo>
                  <a:pt x="3316" y="1419"/>
                </a:lnTo>
                <a:lnTo>
                  <a:pt x="3318" y="1449"/>
                </a:lnTo>
                <a:lnTo>
                  <a:pt x="3316" y="1479"/>
                </a:lnTo>
                <a:lnTo>
                  <a:pt x="3309" y="1508"/>
                </a:lnTo>
                <a:lnTo>
                  <a:pt x="3295" y="1536"/>
                </a:lnTo>
                <a:lnTo>
                  <a:pt x="3278" y="1561"/>
                </a:lnTo>
                <a:lnTo>
                  <a:pt x="3256" y="1584"/>
                </a:lnTo>
                <a:lnTo>
                  <a:pt x="3229" y="1602"/>
                </a:lnTo>
                <a:lnTo>
                  <a:pt x="3202" y="1615"/>
                </a:lnTo>
                <a:lnTo>
                  <a:pt x="3172" y="1622"/>
                </a:lnTo>
                <a:lnTo>
                  <a:pt x="3142" y="1625"/>
                </a:lnTo>
                <a:lnTo>
                  <a:pt x="3112" y="1622"/>
                </a:lnTo>
                <a:lnTo>
                  <a:pt x="3083" y="1615"/>
                </a:lnTo>
                <a:lnTo>
                  <a:pt x="3055" y="1603"/>
                </a:lnTo>
                <a:lnTo>
                  <a:pt x="3030" y="1585"/>
                </a:lnTo>
                <a:lnTo>
                  <a:pt x="3007" y="1563"/>
                </a:lnTo>
                <a:lnTo>
                  <a:pt x="2943" y="1491"/>
                </a:lnTo>
                <a:lnTo>
                  <a:pt x="2875" y="1424"/>
                </a:lnTo>
                <a:lnTo>
                  <a:pt x="2802" y="1363"/>
                </a:lnTo>
                <a:lnTo>
                  <a:pt x="2726" y="1307"/>
                </a:lnTo>
                <a:lnTo>
                  <a:pt x="2647" y="1256"/>
                </a:lnTo>
                <a:lnTo>
                  <a:pt x="2565" y="1210"/>
                </a:lnTo>
                <a:lnTo>
                  <a:pt x="2480" y="1170"/>
                </a:lnTo>
                <a:lnTo>
                  <a:pt x="2393" y="1137"/>
                </a:lnTo>
                <a:lnTo>
                  <a:pt x="2303" y="1109"/>
                </a:lnTo>
                <a:lnTo>
                  <a:pt x="2212" y="1086"/>
                </a:lnTo>
                <a:lnTo>
                  <a:pt x="2118" y="1070"/>
                </a:lnTo>
                <a:lnTo>
                  <a:pt x="2025" y="1061"/>
                </a:lnTo>
                <a:lnTo>
                  <a:pt x="1929" y="1057"/>
                </a:lnTo>
                <a:lnTo>
                  <a:pt x="1834" y="1061"/>
                </a:lnTo>
                <a:lnTo>
                  <a:pt x="1739" y="1070"/>
                </a:lnTo>
                <a:lnTo>
                  <a:pt x="1645" y="1086"/>
                </a:lnTo>
                <a:lnTo>
                  <a:pt x="1554" y="1109"/>
                </a:lnTo>
                <a:lnTo>
                  <a:pt x="1465" y="1137"/>
                </a:lnTo>
                <a:lnTo>
                  <a:pt x="1377" y="1170"/>
                </a:lnTo>
                <a:lnTo>
                  <a:pt x="1292" y="1210"/>
                </a:lnTo>
                <a:lnTo>
                  <a:pt x="1211" y="1256"/>
                </a:lnTo>
                <a:lnTo>
                  <a:pt x="1131" y="1307"/>
                </a:lnTo>
                <a:lnTo>
                  <a:pt x="1056" y="1363"/>
                </a:lnTo>
                <a:lnTo>
                  <a:pt x="984" y="1424"/>
                </a:lnTo>
                <a:lnTo>
                  <a:pt x="915" y="1491"/>
                </a:lnTo>
                <a:lnTo>
                  <a:pt x="850" y="1563"/>
                </a:lnTo>
                <a:lnTo>
                  <a:pt x="827" y="1585"/>
                </a:lnTo>
                <a:lnTo>
                  <a:pt x="802" y="1603"/>
                </a:lnTo>
                <a:lnTo>
                  <a:pt x="775" y="1615"/>
                </a:lnTo>
                <a:lnTo>
                  <a:pt x="746" y="1622"/>
                </a:lnTo>
                <a:lnTo>
                  <a:pt x="716" y="1625"/>
                </a:lnTo>
                <a:lnTo>
                  <a:pt x="686" y="1622"/>
                </a:lnTo>
                <a:lnTo>
                  <a:pt x="656" y="1615"/>
                </a:lnTo>
                <a:lnTo>
                  <a:pt x="628" y="1602"/>
                </a:lnTo>
                <a:lnTo>
                  <a:pt x="602" y="1584"/>
                </a:lnTo>
                <a:lnTo>
                  <a:pt x="580" y="1561"/>
                </a:lnTo>
                <a:lnTo>
                  <a:pt x="562" y="1536"/>
                </a:lnTo>
                <a:lnTo>
                  <a:pt x="550" y="1508"/>
                </a:lnTo>
                <a:lnTo>
                  <a:pt x="542" y="1479"/>
                </a:lnTo>
                <a:lnTo>
                  <a:pt x="539" y="1449"/>
                </a:lnTo>
                <a:lnTo>
                  <a:pt x="542" y="1419"/>
                </a:lnTo>
                <a:lnTo>
                  <a:pt x="550" y="1390"/>
                </a:lnTo>
                <a:lnTo>
                  <a:pt x="562" y="1361"/>
                </a:lnTo>
                <a:lnTo>
                  <a:pt x="581" y="1335"/>
                </a:lnTo>
                <a:lnTo>
                  <a:pt x="650" y="1258"/>
                </a:lnTo>
                <a:lnTo>
                  <a:pt x="723" y="1185"/>
                </a:lnTo>
                <a:lnTo>
                  <a:pt x="800" y="1116"/>
                </a:lnTo>
                <a:lnTo>
                  <a:pt x="880" y="1052"/>
                </a:lnTo>
                <a:lnTo>
                  <a:pt x="964" y="994"/>
                </a:lnTo>
                <a:lnTo>
                  <a:pt x="1051" y="941"/>
                </a:lnTo>
                <a:lnTo>
                  <a:pt x="1141" y="893"/>
                </a:lnTo>
                <a:lnTo>
                  <a:pt x="1232" y="849"/>
                </a:lnTo>
                <a:lnTo>
                  <a:pt x="1327" y="812"/>
                </a:lnTo>
                <a:lnTo>
                  <a:pt x="1423" y="780"/>
                </a:lnTo>
                <a:lnTo>
                  <a:pt x="1522" y="753"/>
                </a:lnTo>
                <a:lnTo>
                  <a:pt x="1621" y="733"/>
                </a:lnTo>
                <a:lnTo>
                  <a:pt x="1722" y="717"/>
                </a:lnTo>
                <a:lnTo>
                  <a:pt x="1825" y="709"/>
                </a:lnTo>
                <a:lnTo>
                  <a:pt x="1929" y="705"/>
                </a:lnTo>
                <a:close/>
                <a:moveTo>
                  <a:pt x="1929" y="0"/>
                </a:moveTo>
                <a:lnTo>
                  <a:pt x="2057" y="3"/>
                </a:lnTo>
                <a:lnTo>
                  <a:pt x="2183" y="13"/>
                </a:lnTo>
                <a:lnTo>
                  <a:pt x="2309" y="30"/>
                </a:lnTo>
                <a:lnTo>
                  <a:pt x="2434" y="52"/>
                </a:lnTo>
                <a:lnTo>
                  <a:pt x="2557" y="81"/>
                </a:lnTo>
                <a:lnTo>
                  <a:pt x="2677" y="116"/>
                </a:lnTo>
                <a:lnTo>
                  <a:pt x="2796" y="158"/>
                </a:lnTo>
                <a:lnTo>
                  <a:pt x="2912" y="205"/>
                </a:lnTo>
                <a:lnTo>
                  <a:pt x="3025" y="258"/>
                </a:lnTo>
                <a:lnTo>
                  <a:pt x="3136" y="317"/>
                </a:lnTo>
                <a:lnTo>
                  <a:pt x="3244" y="382"/>
                </a:lnTo>
                <a:lnTo>
                  <a:pt x="3348" y="451"/>
                </a:lnTo>
                <a:lnTo>
                  <a:pt x="3450" y="527"/>
                </a:lnTo>
                <a:lnTo>
                  <a:pt x="3547" y="609"/>
                </a:lnTo>
                <a:lnTo>
                  <a:pt x="3641" y="694"/>
                </a:lnTo>
                <a:lnTo>
                  <a:pt x="3731" y="787"/>
                </a:lnTo>
                <a:lnTo>
                  <a:pt x="3816" y="883"/>
                </a:lnTo>
                <a:lnTo>
                  <a:pt x="3835" y="908"/>
                </a:lnTo>
                <a:lnTo>
                  <a:pt x="3848" y="937"/>
                </a:lnTo>
                <a:lnTo>
                  <a:pt x="3855" y="966"/>
                </a:lnTo>
                <a:lnTo>
                  <a:pt x="3857" y="996"/>
                </a:lnTo>
                <a:lnTo>
                  <a:pt x="3855" y="1026"/>
                </a:lnTo>
                <a:lnTo>
                  <a:pt x="3847" y="1056"/>
                </a:lnTo>
                <a:lnTo>
                  <a:pt x="3835" y="1084"/>
                </a:lnTo>
                <a:lnTo>
                  <a:pt x="3816" y="1109"/>
                </a:lnTo>
                <a:lnTo>
                  <a:pt x="3795" y="1131"/>
                </a:lnTo>
                <a:lnTo>
                  <a:pt x="3768" y="1149"/>
                </a:lnTo>
                <a:lnTo>
                  <a:pt x="3741" y="1162"/>
                </a:lnTo>
                <a:lnTo>
                  <a:pt x="3712" y="1170"/>
                </a:lnTo>
                <a:lnTo>
                  <a:pt x="3682" y="1173"/>
                </a:lnTo>
                <a:lnTo>
                  <a:pt x="3652" y="1170"/>
                </a:lnTo>
                <a:lnTo>
                  <a:pt x="3622" y="1162"/>
                </a:lnTo>
                <a:lnTo>
                  <a:pt x="3594" y="1150"/>
                </a:lnTo>
                <a:lnTo>
                  <a:pt x="3569" y="1132"/>
                </a:lnTo>
                <a:lnTo>
                  <a:pt x="3546" y="1109"/>
                </a:lnTo>
                <a:lnTo>
                  <a:pt x="3468" y="1021"/>
                </a:lnTo>
                <a:lnTo>
                  <a:pt x="3387" y="938"/>
                </a:lnTo>
                <a:lnTo>
                  <a:pt x="3301" y="861"/>
                </a:lnTo>
                <a:lnTo>
                  <a:pt x="3211" y="788"/>
                </a:lnTo>
                <a:lnTo>
                  <a:pt x="3118" y="721"/>
                </a:lnTo>
                <a:lnTo>
                  <a:pt x="3021" y="658"/>
                </a:lnTo>
                <a:lnTo>
                  <a:pt x="2922" y="602"/>
                </a:lnTo>
                <a:lnTo>
                  <a:pt x="2820" y="550"/>
                </a:lnTo>
                <a:lnTo>
                  <a:pt x="2715" y="504"/>
                </a:lnTo>
                <a:lnTo>
                  <a:pt x="2608" y="465"/>
                </a:lnTo>
                <a:lnTo>
                  <a:pt x="2499" y="431"/>
                </a:lnTo>
                <a:lnTo>
                  <a:pt x="2387" y="403"/>
                </a:lnTo>
                <a:lnTo>
                  <a:pt x="2275" y="381"/>
                </a:lnTo>
                <a:lnTo>
                  <a:pt x="2160" y="365"/>
                </a:lnTo>
                <a:lnTo>
                  <a:pt x="2045" y="355"/>
                </a:lnTo>
                <a:lnTo>
                  <a:pt x="1929" y="353"/>
                </a:lnTo>
                <a:lnTo>
                  <a:pt x="1812" y="355"/>
                </a:lnTo>
                <a:lnTo>
                  <a:pt x="1697" y="365"/>
                </a:lnTo>
                <a:lnTo>
                  <a:pt x="1583" y="381"/>
                </a:lnTo>
                <a:lnTo>
                  <a:pt x="1470" y="403"/>
                </a:lnTo>
                <a:lnTo>
                  <a:pt x="1358" y="431"/>
                </a:lnTo>
                <a:lnTo>
                  <a:pt x="1249" y="465"/>
                </a:lnTo>
                <a:lnTo>
                  <a:pt x="1142" y="504"/>
                </a:lnTo>
                <a:lnTo>
                  <a:pt x="1038" y="550"/>
                </a:lnTo>
                <a:lnTo>
                  <a:pt x="936" y="602"/>
                </a:lnTo>
                <a:lnTo>
                  <a:pt x="836" y="658"/>
                </a:lnTo>
                <a:lnTo>
                  <a:pt x="740" y="721"/>
                </a:lnTo>
                <a:lnTo>
                  <a:pt x="646" y="788"/>
                </a:lnTo>
                <a:lnTo>
                  <a:pt x="557" y="861"/>
                </a:lnTo>
                <a:lnTo>
                  <a:pt x="471" y="939"/>
                </a:lnTo>
                <a:lnTo>
                  <a:pt x="389" y="1022"/>
                </a:lnTo>
                <a:lnTo>
                  <a:pt x="311" y="1110"/>
                </a:lnTo>
                <a:lnTo>
                  <a:pt x="288" y="1132"/>
                </a:lnTo>
                <a:lnTo>
                  <a:pt x="263" y="1150"/>
                </a:lnTo>
                <a:lnTo>
                  <a:pt x="235" y="1162"/>
                </a:lnTo>
                <a:lnTo>
                  <a:pt x="207" y="1170"/>
                </a:lnTo>
                <a:lnTo>
                  <a:pt x="177" y="1173"/>
                </a:lnTo>
                <a:lnTo>
                  <a:pt x="147" y="1170"/>
                </a:lnTo>
                <a:lnTo>
                  <a:pt x="116" y="1162"/>
                </a:lnTo>
                <a:lnTo>
                  <a:pt x="89" y="1149"/>
                </a:lnTo>
                <a:lnTo>
                  <a:pt x="64" y="1131"/>
                </a:lnTo>
                <a:lnTo>
                  <a:pt x="41" y="1109"/>
                </a:lnTo>
                <a:lnTo>
                  <a:pt x="23" y="1084"/>
                </a:lnTo>
                <a:lnTo>
                  <a:pt x="11" y="1056"/>
                </a:lnTo>
                <a:lnTo>
                  <a:pt x="2" y="1026"/>
                </a:lnTo>
                <a:lnTo>
                  <a:pt x="0" y="996"/>
                </a:lnTo>
                <a:lnTo>
                  <a:pt x="2" y="966"/>
                </a:lnTo>
                <a:lnTo>
                  <a:pt x="10" y="937"/>
                </a:lnTo>
                <a:lnTo>
                  <a:pt x="23" y="908"/>
                </a:lnTo>
                <a:lnTo>
                  <a:pt x="41" y="883"/>
                </a:lnTo>
                <a:lnTo>
                  <a:pt x="126" y="787"/>
                </a:lnTo>
                <a:lnTo>
                  <a:pt x="216" y="694"/>
                </a:lnTo>
                <a:lnTo>
                  <a:pt x="310" y="609"/>
                </a:lnTo>
                <a:lnTo>
                  <a:pt x="407" y="527"/>
                </a:lnTo>
                <a:lnTo>
                  <a:pt x="509" y="451"/>
                </a:lnTo>
                <a:lnTo>
                  <a:pt x="614" y="382"/>
                </a:lnTo>
                <a:lnTo>
                  <a:pt x="722" y="317"/>
                </a:lnTo>
                <a:lnTo>
                  <a:pt x="832" y="258"/>
                </a:lnTo>
                <a:lnTo>
                  <a:pt x="946" y="205"/>
                </a:lnTo>
                <a:lnTo>
                  <a:pt x="1062" y="158"/>
                </a:lnTo>
                <a:lnTo>
                  <a:pt x="1180" y="116"/>
                </a:lnTo>
                <a:lnTo>
                  <a:pt x="1302" y="81"/>
                </a:lnTo>
                <a:lnTo>
                  <a:pt x="1424" y="52"/>
                </a:lnTo>
                <a:lnTo>
                  <a:pt x="1548" y="30"/>
                </a:lnTo>
                <a:lnTo>
                  <a:pt x="1674" y="13"/>
                </a:lnTo>
                <a:lnTo>
                  <a:pt x="1800" y="3"/>
                </a:lnTo>
                <a:lnTo>
                  <a:pt x="19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DB4BAE65-2A48-E34B-887C-F9B9E8E1E1E8}"/>
              </a:ext>
            </a:extLst>
          </p:cNvPr>
          <p:cNvSpPr/>
          <p:nvPr/>
        </p:nvSpPr>
        <p:spPr>
          <a:xfrm>
            <a:off x="7413000" y="3401760"/>
            <a:ext cx="3678157" cy="1815882"/>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Estimation is valuable when it helps you </a:t>
            </a:r>
            <a:r>
              <a:rPr lang="en-US" sz="2800" b="1" dirty="0">
                <a:solidFill>
                  <a:schemeClr val="accent3">
                    <a:lumMod val="50000"/>
                  </a:schemeClr>
                </a:solidFill>
                <a:latin typeface="Arial" panose="020B0604020202020204" pitchFamily="34" charset="0"/>
                <a:cs typeface="Arial" panose="020B0604020202020204" pitchFamily="34" charset="0"/>
              </a:rPr>
              <a:t>make a significant decision</a:t>
            </a:r>
            <a:endParaRPr lang="en-US" sz="2800" b="1" dirty="0">
              <a:solidFill>
                <a:schemeClr val="accent3">
                  <a:lumMod val="50000"/>
                </a:schemeClr>
              </a:solidFill>
            </a:endParaRPr>
          </a:p>
        </p:txBody>
      </p:sp>
      <p:sp>
        <p:nvSpPr>
          <p:cNvPr id="27" name="Rectangle 26">
            <a:extLst>
              <a:ext uri="{FF2B5EF4-FFF2-40B4-BE49-F238E27FC236}">
                <a16:creationId xmlns:a16="http://schemas.microsoft.com/office/drawing/2014/main" id="{164B3DC3-2F76-044C-92BA-4FFBCF4BD168}"/>
              </a:ext>
            </a:extLst>
          </p:cNvPr>
          <p:cNvSpPr/>
          <p:nvPr/>
        </p:nvSpPr>
        <p:spPr>
          <a:xfrm>
            <a:off x="-6025" y="5641510"/>
            <a:ext cx="3678157"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 As baseline to help assess changes</a:t>
            </a:r>
            <a:endParaRPr lang="en-US" sz="1400" dirty="0"/>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Estimation on Agile</a:t>
            </a:r>
          </a:p>
        </p:txBody>
      </p:sp>
      <p:sp>
        <p:nvSpPr>
          <p:cNvPr id="8" name="TextBox 7"/>
          <p:cNvSpPr txBox="1"/>
          <p:nvPr/>
        </p:nvSpPr>
        <p:spPr>
          <a:xfrm>
            <a:off x="1232451" y="2411728"/>
            <a:ext cx="5412189" cy="3139321"/>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Estimation is hard. For software developers, its among the </a:t>
            </a:r>
            <a:r>
              <a:rPr lang="en-US" b="1" dirty="0">
                <a:solidFill>
                  <a:schemeClr val="accent4"/>
                </a:solidFill>
                <a:latin typeface="Arial" panose="020B0604020202020204" pitchFamily="34" charset="0"/>
                <a:cs typeface="Arial" panose="020B0604020202020204" pitchFamily="34" charset="0"/>
              </a:rPr>
              <a:t>most difficult – if not the most difficult – aspects of the job. </a:t>
            </a:r>
            <a:r>
              <a:rPr lang="en-US" dirty="0">
                <a:solidFill>
                  <a:schemeClr val="accent4"/>
                </a:solidFill>
                <a:latin typeface="Arial" panose="020B0604020202020204" pitchFamily="34" charset="0"/>
                <a:cs typeface="Arial" panose="020B0604020202020204" pitchFamily="34" charset="0"/>
              </a:rPr>
              <a:t>It must take into account a </a:t>
            </a:r>
            <a:r>
              <a:rPr lang="en-US" b="1" dirty="0">
                <a:solidFill>
                  <a:schemeClr val="accent4"/>
                </a:solidFill>
                <a:latin typeface="Arial" panose="020B0604020202020204" pitchFamily="34" charset="0"/>
                <a:cs typeface="Arial" panose="020B0604020202020204" pitchFamily="34" charset="0"/>
              </a:rPr>
              <a:t>slew of factors that help product owners make decisions </a:t>
            </a:r>
            <a:r>
              <a:rPr lang="en-US" dirty="0">
                <a:solidFill>
                  <a:schemeClr val="accent4"/>
                </a:solidFill>
                <a:latin typeface="Arial" panose="020B0604020202020204" pitchFamily="34" charset="0"/>
                <a:cs typeface="Arial" panose="020B0604020202020204" pitchFamily="34" charset="0"/>
              </a:rPr>
              <a:t>that affect the entire team – and the business. With all that at stake, it’s no wonder everyone from developers to upper management is prone to getting their undies in a bunch about it. But that’s a mistake. </a:t>
            </a:r>
            <a:r>
              <a:rPr lang="en-US" b="1" dirty="0">
                <a:solidFill>
                  <a:schemeClr val="accent4"/>
                </a:solidFill>
                <a:latin typeface="Arial" panose="020B0604020202020204" pitchFamily="34" charset="0"/>
                <a:cs typeface="Arial" panose="020B0604020202020204" pitchFamily="34" charset="0"/>
              </a:rPr>
              <a:t>Agile estimation is just that: an estimate. Not a blood-oath</a:t>
            </a:r>
            <a:endParaRPr lang="en-US" dirty="0">
              <a:solidFill>
                <a:schemeClr val="accent4"/>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4853E7A-E1A7-404A-BDF6-58AFF45F6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038" y="1552393"/>
            <a:ext cx="4437634" cy="4412134"/>
          </a:xfrm>
          <a:prstGeom prst="rect">
            <a:avLst/>
          </a:prstGeom>
        </p:spPr>
      </p:pic>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Estimation on Agile</a:t>
            </a:r>
          </a:p>
        </p:txBody>
      </p:sp>
      <p:sp>
        <p:nvSpPr>
          <p:cNvPr id="8" name="TextBox 7"/>
          <p:cNvSpPr txBox="1"/>
          <p:nvPr/>
        </p:nvSpPr>
        <p:spPr>
          <a:xfrm>
            <a:off x="1232451" y="2411728"/>
            <a:ext cx="5412189" cy="3139321"/>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Estimation is hard. For software developers, its among the </a:t>
            </a:r>
            <a:r>
              <a:rPr lang="en-US" b="1" dirty="0">
                <a:solidFill>
                  <a:schemeClr val="accent4"/>
                </a:solidFill>
                <a:latin typeface="Arial" panose="020B0604020202020204" pitchFamily="34" charset="0"/>
                <a:cs typeface="Arial" panose="020B0604020202020204" pitchFamily="34" charset="0"/>
              </a:rPr>
              <a:t>most difficult – if not the most difficult – aspects of the job. </a:t>
            </a:r>
            <a:r>
              <a:rPr lang="en-US" dirty="0">
                <a:solidFill>
                  <a:schemeClr val="accent4"/>
                </a:solidFill>
                <a:latin typeface="Arial" panose="020B0604020202020204" pitchFamily="34" charset="0"/>
                <a:cs typeface="Arial" panose="020B0604020202020204" pitchFamily="34" charset="0"/>
              </a:rPr>
              <a:t>It must take into account a </a:t>
            </a:r>
            <a:r>
              <a:rPr lang="en-US" b="1" dirty="0">
                <a:solidFill>
                  <a:schemeClr val="accent4"/>
                </a:solidFill>
                <a:latin typeface="Arial" panose="020B0604020202020204" pitchFamily="34" charset="0"/>
                <a:cs typeface="Arial" panose="020B0604020202020204" pitchFamily="34" charset="0"/>
              </a:rPr>
              <a:t>slew of factors that help product owners make decisions </a:t>
            </a:r>
            <a:r>
              <a:rPr lang="en-US" dirty="0">
                <a:solidFill>
                  <a:schemeClr val="accent4"/>
                </a:solidFill>
                <a:latin typeface="Arial" panose="020B0604020202020204" pitchFamily="34" charset="0"/>
                <a:cs typeface="Arial" panose="020B0604020202020204" pitchFamily="34" charset="0"/>
              </a:rPr>
              <a:t>that affect the entire team – and the business. With all that at stake, it’s no wonder everyone from developers to upper management is prone to getting their undies in a bunch about it. But that’s a mistake. </a:t>
            </a:r>
            <a:r>
              <a:rPr lang="en-US" b="1" dirty="0">
                <a:solidFill>
                  <a:schemeClr val="accent4"/>
                </a:solidFill>
                <a:latin typeface="Arial" panose="020B0604020202020204" pitchFamily="34" charset="0"/>
                <a:cs typeface="Arial" panose="020B0604020202020204" pitchFamily="34" charset="0"/>
              </a:rPr>
              <a:t>Agile estimation is just that: an estimate. Not a blood-oath</a:t>
            </a:r>
            <a:endParaRPr lang="en-US" dirty="0">
              <a:solidFill>
                <a:schemeClr val="accent4"/>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4853E7A-E1A7-404A-BDF6-58AFF45F6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038" y="1552393"/>
            <a:ext cx="4437634" cy="4412134"/>
          </a:xfrm>
          <a:prstGeom prst="rect">
            <a:avLst/>
          </a:prstGeom>
        </p:spPr>
      </p:pic>
    </p:spTree>
    <p:extLst>
      <p:ext uri="{BB962C8B-B14F-4D97-AF65-F5344CB8AC3E}">
        <p14:creationId xmlns:p14="http://schemas.microsoft.com/office/powerpoint/2010/main" val="21661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Side effects</a:t>
            </a:r>
          </a:p>
        </p:txBody>
      </p:sp>
      <p:pic>
        <p:nvPicPr>
          <p:cNvPr id="5" name="Picture 4">
            <a:extLst>
              <a:ext uri="{FF2B5EF4-FFF2-40B4-BE49-F238E27FC236}">
                <a16:creationId xmlns:a16="http://schemas.microsoft.com/office/drawing/2014/main" id="{B186EA3B-5FF4-1747-8706-8F3B9207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27" y="2220955"/>
            <a:ext cx="4946233" cy="3285454"/>
          </a:xfrm>
          <a:prstGeom prst="rect">
            <a:avLst/>
          </a:prstGeom>
        </p:spPr>
      </p:pic>
      <p:pic>
        <p:nvPicPr>
          <p:cNvPr id="29" name="Graphic 28" descr="Warning">
            <a:extLst>
              <a:ext uri="{FF2B5EF4-FFF2-40B4-BE49-F238E27FC236}">
                <a16:creationId xmlns:a16="http://schemas.microsoft.com/office/drawing/2014/main" id="{BE27DEE3-36E6-1540-BE2B-0CC500C7B3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4526" y="3008871"/>
            <a:ext cx="914400" cy="914400"/>
          </a:xfrm>
          <a:prstGeom prst="rect">
            <a:avLst/>
          </a:prstGeom>
        </p:spPr>
      </p:pic>
      <p:sp>
        <p:nvSpPr>
          <p:cNvPr id="30" name="TextBox 29">
            <a:extLst>
              <a:ext uri="{FF2B5EF4-FFF2-40B4-BE49-F238E27FC236}">
                <a16:creationId xmlns:a16="http://schemas.microsoft.com/office/drawing/2014/main" id="{71EF2AF6-A24A-9C45-9A06-CA5BF838DAC7}"/>
              </a:ext>
            </a:extLst>
          </p:cNvPr>
          <p:cNvSpPr txBox="1"/>
          <p:nvPr/>
        </p:nvSpPr>
        <p:spPr>
          <a:xfrm>
            <a:off x="6058926" y="3142905"/>
            <a:ext cx="5412189" cy="646331"/>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If you get “too good” on estimating, you might stop doing it.</a:t>
            </a:r>
          </a:p>
        </p:txBody>
      </p:sp>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
        <p:nvSpPr>
          <p:cNvPr id="4" name="TextBox 3">
            <a:extLst>
              <a:ext uri="{FF2B5EF4-FFF2-40B4-BE49-F238E27FC236}">
                <a16:creationId xmlns:a16="http://schemas.microsoft.com/office/drawing/2014/main" id="{5DCDFA94-BD50-A842-A8C8-BCC0B6B9D312}"/>
              </a:ext>
            </a:extLst>
          </p:cNvPr>
          <p:cNvSpPr txBox="1"/>
          <p:nvPr/>
        </p:nvSpPr>
        <p:spPr>
          <a:xfrm>
            <a:off x="4116" y="713153"/>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a:t>
            </a:r>
            <a:r>
              <a:rPr lang="en-US" sz="4800" b="1" spc="-300" dirty="0">
                <a:solidFill>
                  <a:schemeClr val="accent1"/>
                </a:solidFill>
                <a:latin typeface="Arial" panose="020B0604020202020204" pitchFamily="34" charset="0"/>
                <a:cs typeface="Arial" panose="020B0604020202020204" pitchFamily="34" charset="0"/>
              </a:rPr>
              <a:t>size</a:t>
            </a:r>
            <a:r>
              <a:rPr lang="en-US" sz="4800" spc="-300" dirty="0">
                <a:solidFill>
                  <a:schemeClr val="accent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0597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1974</Words>
  <Application>Microsoft Macintosh PowerPoint</Application>
  <PresentationFormat>Widescreen</PresentationFormat>
  <Paragraphs>132</Paragraphs>
  <Slides>17</Slides>
  <Notes>10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Souza Mattos, Leo</cp:lastModifiedBy>
  <cp:revision>30</cp:revision>
  <dcterms:created xsi:type="dcterms:W3CDTF">2015-11-13T06:52:22Z</dcterms:created>
  <dcterms:modified xsi:type="dcterms:W3CDTF">2019-09-27T13:59:41Z</dcterms:modified>
</cp:coreProperties>
</file>