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95" r:id="rId4"/>
    <p:sldId id="296" r:id="rId5"/>
    <p:sldId id="297" r:id="rId6"/>
    <p:sldId id="282" r:id="rId7"/>
    <p:sldId id="304" r:id="rId8"/>
    <p:sldId id="309" r:id="rId9"/>
    <p:sldId id="306" r:id="rId10"/>
    <p:sldId id="259" r:id="rId11"/>
    <p:sldId id="308" r:id="rId12"/>
    <p:sldId id="307" r:id="rId13"/>
    <p:sldId id="264" r:id="rId14"/>
    <p:sldId id="310" r:id="rId15"/>
    <p:sldId id="267" r:id="rId16"/>
    <p:sldId id="311" r:id="rId17"/>
    <p:sldId id="301" r:id="rId18"/>
    <p:sldId id="312" r:id="rId19"/>
    <p:sldId id="302" r:id="rId20"/>
    <p:sldId id="261"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A67B5A-51D5-D14B-AFDB-19EC5A551FD3}" v="97" dt="2019-02-22T18:09:04.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18" autoAdjust="0"/>
    <p:restoredTop sz="81905" autoAdjust="0"/>
  </p:normalViewPr>
  <p:slideViewPr>
    <p:cSldViewPr snapToGrid="0">
      <p:cViewPr varScale="1">
        <p:scale>
          <a:sx n="104" d="100"/>
          <a:sy n="104" d="100"/>
        </p:scale>
        <p:origin x="13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za Mattos, Leo" userId="a7934cdb-aa07-4381-9ce7-4a5ef0bf8e50" providerId="ADAL" clId="{C3A67B5A-51D5-D14B-AFDB-19EC5A551FD3}"/>
    <pc:docChg chg="custSel modSld">
      <pc:chgData name="Souza Mattos, Leo" userId="a7934cdb-aa07-4381-9ce7-4a5ef0bf8e50" providerId="ADAL" clId="{C3A67B5A-51D5-D14B-AFDB-19EC5A551FD3}" dt="2019-02-22T18:34:47.154" v="36" actId="20577"/>
      <pc:docMkLst>
        <pc:docMk/>
      </pc:docMkLst>
      <pc:sldChg chg="modSp">
        <pc:chgData name="Souza Mattos, Leo" userId="a7934cdb-aa07-4381-9ce7-4a5ef0bf8e50" providerId="ADAL" clId="{C3A67B5A-51D5-D14B-AFDB-19EC5A551FD3}" dt="2019-02-22T18:34:47.154" v="36" actId="20577"/>
        <pc:sldMkLst>
          <pc:docMk/>
          <pc:sldMk cId="775407242" sldId="312"/>
        </pc:sldMkLst>
        <pc:spChg chg="mod">
          <ac:chgData name="Souza Mattos, Leo" userId="a7934cdb-aa07-4381-9ce7-4a5ef0bf8e50" providerId="ADAL" clId="{C3A67B5A-51D5-D14B-AFDB-19EC5A551FD3}" dt="2019-02-22T18:34:47.154" v="36" actId="20577"/>
          <ac:spMkLst>
            <pc:docMk/>
            <pc:sldMk cId="775407242" sldId="312"/>
            <ac:spMk id="42" creationId="{C4828466-0979-864B-8537-A951769B9AE3}"/>
          </ac:spMkLst>
        </pc:spChg>
        <pc:spChg chg="mod">
          <ac:chgData name="Souza Mattos, Leo" userId="a7934cdb-aa07-4381-9ce7-4a5ef0bf8e50" providerId="ADAL" clId="{C3A67B5A-51D5-D14B-AFDB-19EC5A551FD3}" dt="2019-02-22T18:34:31.630" v="11" actId="20577"/>
          <ac:spMkLst>
            <pc:docMk/>
            <pc:sldMk cId="775407242" sldId="312"/>
            <ac:spMk id="44" creationId="{7D9C397A-D7F9-774A-B1B9-F57D25192B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2/22/19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psychologytoday.com/us/basics/attention" TargetMode="External"/><Relationship Id="rId3" Type="http://schemas.openxmlformats.org/officeDocument/2006/relationships/hyperlink" Target="https://www.psychologytoday.com/us/basics/embarrassment" TargetMode="External"/><Relationship Id="rId7" Type="http://schemas.openxmlformats.org/officeDocument/2006/relationships/hyperlink" Target="https://www.psychologytoday.com/us/basics/cogni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albertellis.org/all-or-nothing-thinking/" TargetMode="External"/><Relationship Id="rId11" Type="http://schemas.openxmlformats.org/officeDocument/2006/relationships/hyperlink" Target="https://www.prochange.com/transtheoretical-model-of-behavior-change" TargetMode="External"/><Relationship Id="rId5" Type="http://schemas.openxmlformats.org/officeDocument/2006/relationships/hyperlink" Target="https://www.psychologytoday.com/us/basics/guilt" TargetMode="External"/><Relationship Id="rId10" Type="http://schemas.openxmlformats.org/officeDocument/2006/relationships/hyperlink" Target="https://www.psychologytoday.com/us/basics/motivation" TargetMode="External"/><Relationship Id="rId4" Type="http://schemas.openxmlformats.org/officeDocument/2006/relationships/hyperlink" Target="https://www.psychologytoday.com/us/basics/fear" TargetMode="External"/><Relationship Id="rId9" Type="http://schemas.openxmlformats.org/officeDocument/2006/relationships/hyperlink" Target="https://www.psychologytoday.com/us/basics/self-contro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https://pixabay.com/en/man-reading-touchscreen-blog-791049/#_=_</a:t>
            </a:r>
          </a:p>
        </p:txBody>
      </p:sp>
      <p:sp>
        <p:nvSpPr>
          <p:cNvPr id="4" name="Slide Number Placeholder 3"/>
          <p:cNvSpPr>
            <a:spLocks noGrp="1"/>
          </p:cNvSpPr>
          <p:nvPr>
            <p:ph type="sldNum" sz="quarter" idx="10"/>
          </p:nvPr>
        </p:nvSpPr>
        <p:spPr/>
        <p:txBody>
          <a:bodyPr/>
          <a:lstStyle/>
          <a:p>
            <a:fld id="{AAFEE2B6-961E-4B89-9AD2-30FAB594CE91}" type="slidenum">
              <a:rPr lang="en-US" smtClean="0"/>
              <a:t>1</a:t>
            </a:fld>
            <a:endParaRPr lang="en-US"/>
          </a:p>
        </p:txBody>
      </p:sp>
    </p:spTree>
    <p:extLst>
      <p:ext uri="{BB962C8B-B14F-4D97-AF65-F5344CB8AC3E}">
        <p14:creationId xmlns:p14="http://schemas.microsoft.com/office/powerpoint/2010/main" val="2866896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Master coaching refers to having the correct mentor, one that is focused on creating an environment of development and learning. One that pursues perfection as a goal and is constantly pushing you to improve giving you constant and relentless feedback. A coach that keeps you in a state of </a:t>
            </a:r>
            <a:r>
              <a:rPr lang="en-US" sz="1200" b="1" i="0" kern="1200" dirty="0">
                <a:solidFill>
                  <a:schemeClr val="tx1"/>
                </a:solidFill>
                <a:effectLst/>
                <a:latin typeface="+mn-lt"/>
                <a:ea typeface="+mn-ea"/>
                <a:cs typeface="+mn-cs"/>
              </a:rPr>
              <a:t>deep practice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Focus on practice – conditions to practice, make mistakes and feedback with correction. Focus on effort and not the final result. Create the struggle for the learners.</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Great teachers are key – but they’re not what we commonly think of as great teachers</a:t>
            </a:r>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Instead, the teachers and coaches I met were quiet, even reserved. They were mostly older; many had been teaching thirty or forty years. They possessed the same sort of gaze: steady, deep, unblinking. They listened far more than they talked. They seemed allergic to giving pep talks or inspiring speeches; they spent most of their time offering small, targeted, highly specific adjustments. They had an extraordinary sensitivity to the person they were teaching, customizing each message to each student’s personality.</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John Wooden: </a:t>
            </a:r>
            <a:r>
              <a:rPr lang="en-US" sz="1200" b="0" i="1" kern="1200" dirty="0">
                <a:solidFill>
                  <a:schemeClr val="tx1"/>
                </a:solidFill>
                <a:effectLst/>
                <a:latin typeface="+mn-lt"/>
                <a:ea typeface="+mn-ea"/>
                <a:cs typeface="+mn-cs"/>
              </a:rPr>
              <a:t>Gallimore and Tharp recorded and coded 2,326 discrete acts of teaching. Of them, a mere 6.9 percent were compliments. Only 6.6 percent were expressions of displeasure. But 75 percent were pure information: what to do, how to do it, when to intensify an activity.</a:t>
            </a:r>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Patience is a word we use a lot to describe great teachers at work. But what I saw was not patience, exactly. It was more like probing, strategic impatience.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14</a:t>
            </a:fld>
            <a:endParaRPr lang="en-US"/>
          </a:p>
        </p:txBody>
      </p:sp>
    </p:spTree>
    <p:extLst>
      <p:ext uri="{BB962C8B-B14F-4D97-AF65-F5344CB8AC3E}">
        <p14:creationId xmlns:p14="http://schemas.microsoft.com/office/powerpoint/2010/main" val="2387261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quick refreshed – level setter – about DOJO. Making reference to Target Dojo as an example. Just present basic concepts of DOJO</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15</a:t>
            </a:fld>
            <a:endParaRPr lang="en-US"/>
          </a:p>
        </p:txBody>
      </p:sp>
    </p:spTree>
    <p:extLst>
      <p:ext uri="{BB962C8B-B14F-4D97-AF65-F5344CB8AC3E}">
        <p14:creationId xmlns:p14="http://schemas.microsoft.com/office/powerpoint/2010/main" val="193938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a:t>
            </a:r>
            <a:r>
              <a:rPr lang="en-US" dirty="0" err="1"/>
              <a:t>highlevel</a:t>
            </a:r>
            <a:r>
              <a:rPr lang="en-US" dirty="0"/>
              <a:t> shape of a Dojo, considering the Deep Learning concepts. Highlight the effort on preparation, including the trainings and the slow execution of a sprint. The importance of observation during the first </a:t>
            </a:r>
            <a:r>
              <a:rPr lang="en-US" dirty="0" err="1"/>
              <a:t>iteraction</a:t>
            </a:r>
            <a:r>
              <a:rPr lang="en-US" dirty="0"/>
              <a:t> and the feedback </a:t>
            </a:r>
            <a:r>
              <a:rPr lang="en-US" dirty="0" err="1"/>
              <a:t>uding</a:t>
            </a:r>
            <a:r>
              <a:rPr lang="en-US" dirty="0"/>
              <a:t> debrief between the sessions.</a:t>
            </a:r>
          </a:p>
          <a:p>
            <a:r>
              <a:rPr lang="en-US" dirty="0"/>
              <a:t>On preparation would include, trainings on basic concepts, current process mapping, and definition of challenging MVP to be completed, besides the communication of intention to the team and all people involved. As part of the alignment its importa</a:t>
            </a:r>
            <a:r>
              <a:rPr lang="en-US" b="0" dirty="0"/>
              <a:t>nt to review goals, do the skills mapping and </a:t>
            </a:r>
            <a:r>
              <a:rPr lang="en-US" dirty="0"/>
              <a:t> chunk it up and slow execution of a sprint.</a:t>
            </a:r>
          </a:p>
        </p:txBody>
      </p:sp>
      <p:sp>
        <p:nvSpPr>
          <p:cNvPr id="4" name="Slide Number Placeholder 3"/>
          <p:cNvSpPr>
            <a:spLocks noGrp="1"/>
          </p:cNvSpPr>
          <p:nvPr>
            <p:ph type="sldNum" sz="quarter" idx="5"/>
          </p:nvPr>
        </p:nvSpPr>
        <p:spPr/>
        <p:txBody>
          <a:bodyPr/>
          <a:lstStyle/>
          <a:p>
            <a:fld id="{AAFEE2B6-961E-4B89-9AD2-30FAB594CE91}" type="slidenum">
              <a:rPr lang="en-US" smtClean="0"/>
              <a:t>16</a:t>
            </a:fld>
            <a:endParaRPr lang="en-US"/>
          </a:p>
        </p:txBody>
      </p:sp>
    </p:spTree>
    <p:extLst>
      <p:ext uri="{BB962C8B-B14F-4D97-AF65-F5344CB8AC3E}">
        <p14:creationId xmlns:p14="http://schemas.microsoft.com/office/powerpoint/2010/main" val="1145056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17</a:t>
            </a:fld>
            <a:endParaRPr lang="en-US"/>
          </a:p>
        </p:txBody>
      </p:sp>
    </p:spTree>
    <p:extLst>
      <p:ext uri="{BB962C8B-B14F-4D97-AF65-F5344CB8AC3E}">
        <p14:creationId xmlns:p14="http://schemas.microsoft.com/office/powerpoint/2010/main" val="111088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18</a:t>
            </a:fld>
            <a:endParaRPr lang="en-US"/>
          </a:p>
        </p:txBody>
      </p:sp>
    </p:spTree>
    <p:extLst>
      <p:ext uri="{BB962C8B-B14F-4D97-AF65-F5344CB8AC3E}">
        <p14:creationId xmlns:p14="http://schemas.microsoft.com/office/powerpoint/2010/main" val="829606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your time!!!  Explain the activity and timing around it. Validate understanding with questions.</a:t>
            </a:r>
          </a:p>
          <a:p>
            <a:endParaRPr lang="en-US" dirty="0"/>
          </a:p>
          <a:p>
            <a:r>
              <a:rPr lang="en-US" dirty="0"/>
              <a:t>Activity : audience will have 5-7 minutes to fill the template provided with the prep information ( what is the scope and timeframe ) and fill up their framework. Also listen the preparation to be done.</a:t>
            </a:r>
          </a:p>
        </p:txBody>
      </p:sp>
      <p:sp>
        <p:nvSpPr>
          <p:cNvPr id="4" name="Slide Number Placeholder 3"/>
          <p:cNvSpPr>
            <a:spLocks noGrp="1"/>
          </p:cNvSpPr>
          <p:nvPr>
            <p:ph type="sldNum" sz="quarter" idx="5"/>
          </p:nvPr>
        </p:nvSpPr>
        <p:spPr/>
        <p:txBody>
          <a:bodyPr/>
          <a:lstStyle/>
          <a:p>
            <a:fld id="{AAFEE2B6-961E-4B89-9AD2-30FAB594CE91}" type="slidenum">
              <a:rPr lang="en-US" smtClean="0"/>
              <a:t>19</a:t>
            </a:fld>
            <a:endParaRPr lang="en-US"/>
          </a:p>
        </p:txBody>
      </p:sp>
    </p:spTree>
    <p:extLst>
      <p:ext uri="{BB962C8B-B14F-4D97-AF65-F5344CB8AC3E}">
        <p14:creationId xmlns:p14="http://schemas.microsoft.com/office/powerpoint/2010/main" val="3704632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10,000 -&gt; Long term commitment always bet short term commitment</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20</a:t>
            </a:fld>
            <a:endParaRPr lang="en-US"/>
          </a:p>
        </p:txBody>
      </p:sp>
    </p:spTree>
    <p:extLst>
      <p:ext uri="{BB962C8B-B14F-4D97-AF65-F5344CB8AC3E}">
        <p14:creationId xmlns:p14="http://schemas.microsoft.com/office/powerpoint/2010/main" val="309186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79075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t>
            </a:r>
            <a:r>
              <a:rPr lang="en-US" sz="1200" b="1" i="0" kern="1200" dirty="0">
                <a:solidFill>
                  <a:schemeClr val="tx1"/>
                </a:solidFill>
                <a:effectLst/>
                <a:latin typeface="+mn-lt"/>
                <a:ea typeface="+mn-ea"/>
                <a:cs typeface="+mn-cs"/>
              </a:rPr>
              <a:t>We’re motivated by negative emotions.</a:t>
            </a:r>
            <a:r>
              <a:rPr lang="en-US" sz="1200" b="0" i="0" kern="1200" dirty="0">
                <a:solidFill>
                  <a:schemeClr val="tx1"/>
                </a:solidFill>
                <a:effectLst/>
                <a:latin typeface="+mn-lt"/>
                <a:ea typeface="+mn-ea"/>
                <a:cs typeface="+mn-cs"/>
              </a:rPr>
              <a:t> While it’s understandable to think that strongly felt negative emotions like regret, </a:t>
            </a:r>
            <a:r>
              <a:rPr lang="en-US" sz="1200" b="0" i="0" u="none" strike="noStrike" kern="1200" dirty="0">
                <a:solidFill>
                  <a:schemeClr val="tx1"/>
                </a:solidFill>
                <a:effectLst/>
                <a:latin typeface="+mn-lt"/>
                <a:ea typeface="+mn-ea"/>
                <a:cs typeface="+mn-cs"/>
                <a:hlinkClick r:id="rId3" tooltip="Psychology Today looks at shame"/>
              </a:rPr>
              <a:t>shame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Psychology Today looks at fear"/>
              </a:rPr>
              <a:t>fear</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hlinkClick r:id="rId5" tooltip="Psychology Today looks at guilt"/>
              </a:rPr>
              <a:t>guilt</a:t>
            </a:r>
            <a:r>
              <a:rPr lang="en-US" sz="1200" b="0" i="0" kern="1200" dirty="0" err="1">
                <a:solidFill>
                  <a:schemeClr val="tx1"/>
                </a:solidFill>
                <a:effectLst/>
                <a:latin typeface="+mn-lt"/>
                <a:ea typeface="+mn-ea"/>
                <a:cs typeface="+mn-cs"/>
              </a:rPr>
              <a:t>should</a:t>
            </a:r>
            <a:r>
              <a:rPr lang="en-US" sz="1200" b="0" i="0" kern="1200" dirty="0">
                <a:solidFill>
                  <a:schemeClr val="tx1"/>
                </a:solidFill>
                <a:effectLst/>
                <a:latin typeface="+mn-lt"/>
                <a:ea typeface="+mn-ea"/>
                <a:cs typeface="+mn-cs"/>
              </a:rPr>
              <a:t> be able to catalyze lasting behavior change, the opposite is true. Negative emotion may trigger us to think about everything we’re not doing, or feel like we’re doing wrong, but it’s horrible fuel for making changes that stick. One review of 129 behavior change studies found that the consistently </a:t>
            </a:r>
            <a:r>
              <a:rPr lang="en-US" sz="1200" b="0" i="1" kern="1200" dirty="0">
                <a:solidFill>
                  <a:schemeClr val="tx1"/>
                </a:solidFill>
                <a:effectLst/>
                <a:latin typeface="+mn-lt"/>
                <a:ea typeface="+mn-ea"/>
                <a:cs typeface="+mn-cs"/>
              </a:rPr>
              <a:t>least</a:t>
            </a:r>
            <a:r>
              <a:rPr lang="en-US" sz="1200" b="0" i="0" kern="1200" dirty="0">
                <a:solidFill>
                  <a:schemeClr val="tx1"/>
                </a:solidFill>
                <a:effectLst/>
                <a:latin typeface="+mn-lt"/>
                <a:ea typeface="+mn-ea"/>
                <a:cs typeface="+mn-cs"/>
              </a:rPr>
              <a:t> effective change strategies hinged on fear and regret. As much as this sounds like a platitude, real change needs a positive platform to launch from; you need positive, self-edifying reasons for taking on the challenge.</a:t>
            </a:r>
          </a:p>
          <a:p>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We get trapped by thinking fallacies.</a:t>
            </a:r>
            <a:r>
              <a:rPr lang="en-US" sz="1200" b="0" i="0" kern="1200" dirty="0">
                <a:solidFill>
                  <a:schemeClr val="tx1"/>
                </a:solidFill>
                <a:effectLst/>
                <a:latin typeface="+mn-lt"/>
                <a:ea typeface="+mn-ea"/>
                <a:cs typeface="+mn-cs"/>
              </a:rPr>
              <a:t> Feeling overwhelmed by trying to change a behavior tends to foster </a:t>
            </a:r>
            <a:r>
              <a:rPr lang="en-US" sz="1200" b="0" i="0" u="none" strike="noStrike" kern="1200" dirty="0">
                <a:solidFill>
                  <a:schemeClr val="tx1"/>
                </a:solidFill>
                <a:effectLst/>
                <a:latin typeface="+mn-lt"/>
                <a:ea typeface="+mn-ea"/>
                <a:cs typeface="+mn-cs"/>
                <a:hlinkClick r:id="rId6"/>
              </a:rPr>
              <a:t>all-or-nothing thinking</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 "I'm going to charge in and change, and if I fail, that means I just can't do it." </a:t>
            </a:r>
            <a:r>
              <a:rPr lang="en-US" sz="1200" b="0" i="0" kern="1200" dirty="0">
                <a:solidFill>
                  <a:schemeClr val="tx1"/>
                </a:solidFill>
                <a:effectLst/>
                <a:latin typeface="+mn-lt"/>
                <a:ea typeface="+mn-ea"/>
                <a:cs typeface="+mn-cs"/>
              </a:rPr>
              <a:t>If you’re up on your </a:t>
            </a:r>
            <a:r>
              <a:rPr lang="en-US" sz="1200" b="0" i="0" u="none" strike="noStrike" kern="1200" dirty="0">
                <a:solidFill>
                  <a:schemeClr val="tx1"/>
                </a:solidFill>
                <a:effectLst/>
                <a:latin typeface="+mn-lt"/>
                <a:ea typeface="+mn-ea"/>
                <a:cs typeface="+mn-cs"/>
                <a:hlinkClick r:id="rId7" tooltip="Psychology Today looks at cognitive"/>
              </a:rPr>
              <a:t>cognitive</a:t>
            </a:r>
            <a:r>
              <a:rPr lang="en-US" sz="1200" b="0" i="0" kern="1200" dirty="0">
                <a:solidFill>
                  <a:schemeClr val="tx1"/>
                </a:solidFill>
                <a:effectLst/>
                <a:latin typeface="+mn-lt"/>
                <a:ea typeface="+mn-ea"/>
                <a:cs typeface="+mn-cs"/>
              </a:rPr>
              <a:t> biases and distortions, you know that all-or-nothing thinking is a major one. It traps us into no-win situations, because your odds of sustaining even the most impressive jolt of momentum to change a behavior just aren’t very good. (Think of gym memberships exploding in January and petering out by March.) If we really want to change, one of the first things we have to do is take all-or-nothing off the table, and purge a few other thinking errors while we’re at it.</a:t>
            </a:r>
          </a:p>
          <a:p>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We try to eat the entire elephant</a:t>
            </a:r>
            <a:r>
              <a:rPr lang="en-US" sz="1200" b="0" i="0" kern="1200" dirty="0">
                <a:solidFill>
                  <a:schemeClr val="tx1"/>
                </a:solidFill>
                <a:effectLst/>
                <a:latin typeface="+mn-lt"/>
                <a:ea typeface="+mn-ea"/>
                <a:cs typeface="+mn-cs"/>
              </a:rPr>
              <a:t>. Behavior change is a big thing, no matter the behavior, and it’s almost never possible to take all of it on at once. We have to start somewhere, though, and with particular, measurable actions. Big and vague has to give way to small and specific. Rather than, “I’m going to start exercising,” it’s, “I’m going to start walking tonight after work for 30 minutes down Edgemont Road.” Each specific action is one forkful of behavior change, and a set of those actions engaged over time results in cumulative change. To accompany those cumulative actions, we need specific goals, which behavior change research suggests are essential to success, because we need performance targets to measure ourselves against. But those, too, should be realistic and specific.</a:t>
            </a:r>
          </a:p>
          <a:p>
            <a:r>
              <a:rPr lang="en-US" sz="1200" b="0" i="0" kern="1200" dirty="0">
                <a:solidFill>
                  <a:schemeClr val="tx1"/>
                </a:solidFill>
                <a:effectLst/>
                <a:latin typeface="+mn-lt"/>
                <a:ea typeface="+mn-ea"/>
                <a:cs typeface="+mn-cs"/>
              </a:rPr>
              <a:t>4. </a:t>
            </a:r>
            <a:r>
              <a:rPr lang="en-US" sz="1200" b="1" i="0" kern="1200" dirty="0">
                <a:solidFill>
                  <a:schemeClr val="tx1"/>
                </a:solidFill>
                <a:effectLst/>
                <a:latin typeface="+mn-lt"/>
                <a:ea typeface="+mn-ea"/>
                <a:cs typeface="+mn-cs"/>
              </a:rPr>
              <a:t>We neglect the toolbox</a:t>
            </a:r>
            <a:r>
              <a:rPr lang="en-US" sz="1200" b="0" i="0" kern="1200" dirty="0">
                <a:solidFill>
                  <a:schemeClr val="tx1"/>
                </a:solidFill>
                <a:effectLst/>
                <a:latin typeface="+mn-lt"/>
                <a:ea typeface="+mn-ea"/>
                <a:cs typeface="+mn-cs"/>
              </a:rPr>
              <a:t>. If you want to fix your car, you need the right tools. Why should changing something about ourselves be any different? Call them tools or devices or whatever you like; the point is that we need certain reliable go-</a:t>
            </a:r>
            <a:r>
              <a:rPr lang="en-US" sz="1200" b="0" i="0" kern="1200" dirty="0" err="1">
                <a:solidFill>
                  <a:schemeClr val="tx1"/>
                </a:solidFill>
                <a:effectLst/>
                <a:latin typeface="+mn-lt"/>
                <a:ea typeface="+mn-ea"/>
                <a:cs typeface="+mn-cs"/>
              </a:rPr>
              <a:t>tos</a:t>
            </a:r>
            <a:r>
              <a:rPr lang="en-US" sz="1200" b="0" i="0" kern="1200" dirty="0">
                <a:solidFill>
                  <a:schemeClr val="tx1"/>
                </a:solidFill>
                <a:effectLst/>
                <a:latin typeface="+mn-lt"/>
                <a:ea typeface="+mn-ea"/>
                <a:cs typeface="+mn-cs"/>
              </a:rPr>
              <a:t> to support sustained change. Changing our diet requires, at minimum, that we find the knowledge about healthier ways to eat and a practical plan for making it happen. Maybe part of the plan includes keeping a crib sheet menu in the notepad on your phone, or daily reminders built into your Outlook calendar. Some of these tools will be specific to an individual, while others are widely adopted and available to anyone who needs them. We all need a toolbox of such supports to rely on during the long haul.</a:t>
            </a:r>
          </a:p>
          <a:p>
            <a:r>
              <a:rPr lang="en-US" sz="1200" b="0" i="0" kern="1200" dirty="0">
                <a:solidFill>
                  <a:schemeClr val="tx1"/>
                </a:solidFill>
                <a:effectLst/>
                <a:latin typeface="+mn-lt"/>
                <a:ea typeface="+mn-ea"/>
                <a:cs typeface="+mn-cs"/>
              </a:rPr>
              <a:t>5. </a:t>
            </a:r>
            <a:r>
              <a:rPr lang="en-US" sz="1200" b="1" i="0" kern="1200" dirty="0">
                <a:solidFill>
                  <a:schemeClr val="tx1"/>
                </a:solidFill>
                <a:effectLst/>
                <a:latin typeface="+mn-lt"/>
                <a:ea typeface="+mn-ea"/>
                <a:cs typeface="+mn-cs"/>
              </a:rPr>
              <a:t>We try to change too much</a:t>
            </a:r>
            <a:r>
              <a:rPr lang="en-US" sz="1200" b="0" i="0" kern="1200" dirty="0">
                <a:solidFill>
                  <a:schemeClr val="tx1"/>
                </a:solidFill>
                <a:effectLst/>
                <a:latin typeface="+mn-lt"/>
                <a:ea typeface="+mn-ea"/>
                <a:cs typeface="+mn-cs"/>
              </a:rPr>
              <a:t>. If you can commit to changing one behavior long-term, and really make it stick, that’s commendable. But trying to take on multiple behaviors at once is a surefire way to send all of them into a ditch. The resources we rely on to make change happen are limited — </a:t>
            </a:r>
            <a:r>
              <a:rPr lang="en-US" sz="1200" b="0" i="0" u="none" strike="noStrike" kern="1200" dirty="0">
                <a:solidFill>
                  <a:schemeClr val="tx1"/>
                </a:solidFill>
                <a:effectLst/>
                <a:latin typeface="+mn-lt"/>
                <a:ea typeface="+mn-ea"/>
                <a:cs typeface="+mn-cs"/>
                <a:hlinkClick r:id="rId8" tooltip="Psychology Today looks at attention"/>
              </a:rPr>
              <a:t>attention</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9" tooltip="Psychology Today looks at self-control"/>
              </a:rPr>
              <a:t>self-control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tooltip="Psychology Today looks at motivation"/>
              </a:rPr>
              <a:t>motivation</a:t>
            </a:r>
            <a:r>
              <a:rPr lang="en-US" sz="1200" b="0" i="0" kern="1200" dirty="0">
                <a:solidFill>
                  <a:schemeClr val="tx1"/>
                </a:solidFill>
                <a:effectLst/>
                <a:latin typeface="+mn-lt"/>
                <a:ea typeface="+mn-ea"/>
                <a:cs typeface="+mn-cs"/>
              </a:rPr>
              <a:t>, etc. Trying to change too much places unrealistic demands on those resources and dooms our efforts early on. We forget that the other areas of our lives keep spinning and also require those resources, so even just one additional behavior-change commitment is a big deal.</a:t>
            </a:r>
          </a:p>
          <a:p>
            <a:r>
              <a:rPr lang="en-US" sz="1200" b="0" i="0" kern="1200" dirty="0">
                <a:solidFill>
                  <a:schemeClr val="tx1"/>
                </a:solidFill>
                <a:effectLst/>
                <a:latin typeface="+mn-lt"/>
                <a:ea typeface="+mn-ea"/>
                <a:cs typeface="+mn-cs"/>
              </a:rPr>
              <a:t>6. </a:t>
            </a:r>
            <a:r>
              <a:rPr lang="en-US" sz="1200" b="1" i="0" kern="1200" dirty="0">
                <a:solidFill>
                  <a:schemeClr val="tx1"/>
                </a:solidFill>
                <a:effectLst/>
                <a:latin typeface="+mn-lt"/>
                <a:ea typeface="+mn-ea"/>
                <a:cs typeface="+mn-cs"/>
              </a:rPr>
              <a:t>We underestimate the process</a:t>
            </a:r>
            <a:r>
              <a:rPr lang="en-US" sz="1200" b="0" i="0" kern="1200" dirty="0">
                <a:solidFill>
                  <a:schemeClr val="tx1"/>
                </a:solidFill>
                <a:effectLst/>
                <a:latin typeface="+mn-lt"/>
                <a:ea typeface="+mn-ea"/>
                <a:cs typeface="+mn-cs"/>
              </a:rPr>
              <a:t>. Change is never just one thing; it’s a lot of connected things, and sustained change doesn’t happen without a process that considers all of the pieces. You can consult any number of models for behavior change (such as the</a:t>
            </a:r>
            <a:r>
              <a:rPr lang="en-US" sz="1200" b="0" i="0" u="none" strike="noStrike" kern="1200" dirty="0">
                <a:solidFill>
                  <a:schemeClr val="tx1"/>
                </a:solidFill>
                <a:effectLst/>
                <a:latin typeface="+mn-lt"/>
                <a:ea typeface="+mn-ea"/>
                <a:cs typeface="+mn-cs"/>
                <a:hlinkClick r:id="rId11"/>
              </a:rPr>
              <a:t> TTM Model</a:t>
            </a:r>
            <a:r>
              <a:rPr lang="en-US" sz="1200" b="0" i="0" kern="1200" dirty="0">
                <a:solidFill>
                  <a:schemeClr val="tx1"/>
                </a:solidFill>
                <a:effectLst/>
                <a:latin typeface="+mn-lt"/>
                <a:ea typeface="+mn-ea"/>
                <a:cs typeface="+mn-cs"/>
              </a:rPr>
              <a:t>), and spending some time doing that is worthwhile, but the bigger point is that long-term behavior change involves </a:t>
            </a:r>
            <a:r>
              <a:rPr lang="en-US" sz="1200" b="0" i="1" kern="1200" dirty="0">
                <a:solidFill>
                  <a:schemeClr val="tx1"/>
                </a:solidFill>
                <a:effectLst/>
                <a:latin typeface="+mn-lt"/>
                <a:ea typeface="+mn-ea"/>
                <a:cs typeface="+mn-cs"/>
              </a:rPr>
              <a:t>steps</a:t>
            </a:r>
            <a:r>
              <a:rPr lang="en-US" sz="1200" b="0" i="0" kern="1200" dirty="0">
                <a:solidFill>
                  <a:schemeClr val="tx1"/>
                </a:solidFill>
                <a:effectLst/>
                <a:latin typeface="+mn-lt"/>
                <a:ea typeface="+mn-ea"/>
                <a:cs typeface="+mn-cs"/>
              </a:rPr>
              <a:t>. It’s easy to fool ourselves into believing that it should be so much simpler, but nothing about behavior change is simple. It’s a tough, process-oriented challenge to move the needle even a little.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7. </a:t>
            </a:r>
            <a:r>
              <a:rPr lang="en-US" sz="1200" b="1" i="0" kern="1200" dirty="0">
                <a:solidFill>
                  <a:schemeClr val="tx1"/>
                </a:solidFill>
                <a:effectLst/>
                <a:latin typeface="+mn-lt"/>
                <a:ea typeface="+mn-ea"/>
                <a:cs typeface="+mn-cs"/>
              </a:rPr>
              <a:t>We forget that failure is usually a given. </a:t>
            </a:r>
            <a:r>
              <a:rPr lang="en-US" sz="1200" b="0" i="0" kern="1200" dirty="0">
                <a:solidFill>
                  <a:schemeClr val="tx1"/>
                </a:solidFill>
                <a:effectLst/>
                <a:latin typeface="+mn-lt"/>
                <a:ea typeface="+mn-ea"/>
                <a:cs typeface="+mn-cs"/>
              </a:rPr>
              <a:t>If you try to make a change and fail, you’ve proven one of the sturdiest truths of behavior change: Failing at least once is part of the process, and it’s probably going to be more than once. Failing reveals more to you about what deserves your attention and energy in the next round (and the next). The time-tested change process models all factor in failure as part of the process, and encourage those who would change to see failing as a </a:t>
            </a:r>
            <a:r>
              <a:rPr lang="en-US" sz="1200" b="0" i="1"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 not as the end of the process or an excuse to stop trying.</a:t>
            </a:r>
          </a:p>
          <a:p>
            <a:r>
              <a:rPr lang="en-US" sz="1200" b="0" i="0" kern="1200" dirty="0">
                <a:solidFill>
                  <a:schemeClr val="tx1"/>
                </a:solidFill>
                <a:effectLst/>
                <a:latin typeface="+mn-lt"/>
                <a:ea typeface="+mn-ea"/>
                <a:cs typeface="+mn-cs"/>
              </a:rPr>
              <a:t>8. </a:t>
            </a:r>
            <a:r>
              <a:rPr lang="en-US" sz="1200" b="1" i="0" kern="1200" dirty="0">
                <a:solidFill>
                  <a:schemeClr val="tx1"/>
                </a:solidFill>
                <a:effectLst/>
                <a:latin typeface="+mn-lt"/>
                <a:ea typeface="+mn-ea"/>
                <a:cs typeface="+mn-cs"/>
              </a:rPr>
              <a:t>We don't make a commitment</a:t>
            </a:r>
            <a:r>
              <a:rPr lang="en-US" sz="1200" b="0" i="0" kern="1200" dirty="0">
                <a:solidFill>
                  <a:schemeClr val="tx1"/>
                </a:solidFill>
                <a:effectLst/>
                <a:latin typeface="+mn-lt"/>
                <a:ea typeface="+mn-ea"/>
                <a:cs typeface="+mn-cs"/>
              </a:rPr>
              <a:t>. Finally, but perhaps most important, what the best of behavior change research tells us is that if we haven't made a commitment to accomplish whatever we want to accomplish, it won't happen. We need a </a:t>
            </a:r>
            <a:r>
              <a:rPr lang="en-US" sz="1200" b="0" i="0" u="none" strike="noStrike" kern="1200" dirty="0">
                <a:solidFill>
                  <a:schemeClr val="tx1"/>
                </a:solidFill>
                <a:effectLst/>
                <a:latin typeface="+mn-lt"/>
                <a:ea typeface="+mn-ea"/>
                <a:cs typeface="+mn-cs"/>
                <a:hlinkClick r:id="rId6"/>
              </a:rPr>
              <a:t>"commitment device"</a:t>
            </a:r>
            <a:r>
              <a:rPr lang="en-US" sz="1200" b="0" i="0" kern="1200" dirty="0">
                <a:solidFill>
                  <a:schemeClr val="tx1"/>
                </a:solidFill>
                <a:effectLst/>
                <a:latin typeface="+mn-lt"/>
                <a:ea typeface="+mn-ea"/>
                <a:cs typeface="+mn-cs"/>
              </a:rPr>
              <a:t> that firmly establishes what we're going to do and how we're going to do it. Everything else starts there.</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5</a:t>
            </a:fld>
            <a:endParaRPr lang="en-US"/>
          </a:p>
        </p:txBody>
      </p:sp>
    </p:spTree>
    <p:extLst>
      <p:ext uri="{BB962C8B-B14F-4D97-AF65-F5344CB8AC3E}">
        <p14:creationId xmlns:p14="http://schemas.microsoft.com/office/powerpoint/2010/main" val="427574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Deep practice is built on a paradox: struggling in certain targeted ways—operating at the edges of your ability, where you make mistakes—makes you smarter. Or to put it a slightly different way, experiences where you're forced to slow down, make errors, and correct them—as you would if you were walking up an ice-covered hill, slipping and stumbling as you go—end up making you swift and graceful without your real- </a:t>
            </a:r>
            <a:r>
              <a:rPr lang="en-US" sz="1200" kern="1200" dirty="0" err="1">
                <a:solidFill>
                  <a:schemeClr val="tx1"/>
                </a:solidFill>
                <a:effectLst/>
                <a:latin typeface="+mn-lt"/>
                <a:ea typeface="+mn-ea"/>
                <a:cs typeface="+mn-cs"/>
              </a:rPr>
              <a:t>izing</a:t>
            </a:r>
            <a:r>
              <a:rPr lang="en-US" sz="1200" kern="1200" dirty="0">
                <a:solidFill>
                  <a:schemeClr val="tx1"/>
                </a:solidFill>
                <a:effectLst/>
                <a:latin typeface="+mn-lt"/>
                <a:ea typeface="+mn-ea"/>
                <a:cs typeface="+mn-cs"/>
              </a:rPr>
              <a: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reason, Bjork explained, resides in the way our brains are built. "We tend to think of our memory as a tape recorder, but that's wrong," he said. "It's a living structure, a scaffold of nearly infinite size. The more we generate impulses,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countering and overcoming difficulties, the more scaffolding we build. The more scaffolding we build, the faster we learn." </a:t>
            </a:r>
            <a:endParaRPr lang="en-US" dirty="0"/>
          </a:p>
          <a:p>
            <a:r>
              <a:rPr lang="en-US" sz="1200" kern="1200" dirty="0">
                <a:solidFill>
                  <a:schemeClr val="tx1"/>
                </a:solidFill>
                <a:effectLst/>
                <a:latin typeface="+mn-lt"/>
                <a:ea typeface="+mn-ea"/>
                <a:cs typeface="+mn-cs"/>
              </a:rPr>
              <a:t>When you're practicing deeply, the world's usual rules are suspended. You use time more efficiently. Your small efforts produce big, lasting results. You have positioned yourself at a place of leverage where you can capture failure and turn it into skill. The trick is to choose a goal just beyond your </a:t>
            </a:r>
            <a:r>
              <a:rPr lang="en-US" sz="1200" kern="1200" dirty="0" err="1">
                <a:solidFill>
                  <a:schemeClr val="tx1"/>
                </a:solidFill>
                <a:effectLst/>
                <a:latin typeface="+mn-lt"/>
                <a:ea typeface="+mn-ea"/>
                <a:cs typeface="+mn-cs"/>
              </a:rPr>
              <a:t>pres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ent</a:t>
            </a:r>
            <a:r>
              <a:rPr lang="en-US" sz="1200" kern="1200" dirty="0">
                <a:solidFill>
                  <a:schemeClr val="tx1"/>
                </a:solidFill>
                <a:effectLst/>
                <a:latin typeface="+mn-lt"/>
                <a:ea typeface="+mn-ea"/>
                <a:cs typeface="+mn-cs"/>
              </a:rPr>
              <a:t> abilities; to target the struggle. Thrashing blindly doesn't help. Reaching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Deep practice is a strange concept for two reasons. The first reason is that it cuts against our intuition about talent. Our intuition tells us that practice relates to talent in the same way that a whetstone relates to a knife: it's vital but useless without a solid blade of so-called natural ability. Deep </a:t>
            </a:r>
            <a:r>
              <a:rPr lang="en-US" sz="1200" kern="1200" dirty="0" err="1">
                <a:solidFill>
                  <a:schemeClr val="tx1"/>
                </a:solidFill>
                <a:effectLst/>
                <a:latin typeface="+mn-lt"/>
                <a:ea typeface="+mn-ea"/>
                <a:cs typeface="+mn-cs"/>
              </a:rPr>
              <a:t>prac</a:t>
            </a:r>
            <a:r>
              <a:rPr lang="en-US" sz="1200" kern="1200" dirty="0">
                <a:solidFill>
                  <a:schemeClr val="tx1"/>
                </a:solidFill>
                <a:effectLst/>
                <a:latin typeface="+mn-lt"/>
                <a:ea typeface="+mn-ea"/>
                <a:cs typeface="+mn-cs"/>
              </a:rPr>
              <a:t>- tice raises an intriguing possibility: that practice might be the way to forge the blade itself. </a:t>
            </a:r>
            <a:endParaRPr lang="en-US" dirty="0"/>
          </a:p>
          <a:p>
            <a:r>
              <a:rPr lang="en-US" sz="1200" kern="1200" dirty="0">
                <a:solidFill>
                  <a:schemeClr val="tx1"/>
                </a:solidFill>
                <a:effectLst/>
                <a:latin typeface="+mn-lt"/>
                <a:ea typeface="+mn-ea"/>
                <a:cs typeface="+mn-cs"/>
              </a:rPr>
              <a:t>* Good advertising operates by the same principles of deep practice, increasing learning by placing viewers in the sweet spot at the edge of their capabilities. This is why many successful ads involve some degree of cognitive work, such as the whiskey ad that </a:t>
            </a:r>
            <a:r>
              <a:rPr lang="en-US" sz="1200" kern="1200" dirty="0" err="1">
                <a:solidFill>
                  <a:schemeClr val="tx1"/>
                </a:solidFill>
                <a:effectLst/>
                <a:latin typeface="+mn-lt"/>
                <a:ea typeface="+mn-ea"/>
                <a:cs typeface="+mn-cs"/>
              </a:rPr>
              <a:t>fea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tured</a:t>
            </a:r>
            <a:r>
              <a:rPr lang="en-US" sz="1200" kern="1200" dirty="0">
                <a:solidFill>
                  <a:schemeClr val="tx1"/>
                </a:solidFill>
                <a:effectLst/>
                <a:latin typeface="+mn-lt"/>
                <a:ea typeface="+mn-ea"/>
                <a:cs typeface="+mn-cs"/>
              </a:rPr>
              <a:t> the tag line "... ingle ells, ... ingle ells ... The holidays aren't the same without J&amp;B." </a:t>
            </a:r>
            <a:endParaRPr lang="en-US" dirty="0"/>
          </a:p>
          <a:p>
            <a:r>
              <a:rPr lang="en-US" sz="1200" kern="1200" dirty="0">
                <a:solidFill>
                  <a:schemeClr val="tx1"/>
                </a:solidFill>
                <a:effectLst/>
                <a:latin typeface="+mn-lt"/>
                <a:ea typeface="+mn-ea"/>
                <a:cs typeface="+mn-cs"/>
              </a:rPr>
              <a:t>The Sweet Spot 1 9 </a:t>
            </a:r>
            <a:endParaRPr lang="en-US" dirty="0"/>
          </a:p>
          <a:p>
            <a:r>
              <a:rPr lang="en-US" sz="1200" kern="1200" dirty="0">
                <a:solidFill>
                  <a:schemeClr val="tx1"/>
                </a:solidFill>
                <a:effectLst/>
                <a:latin typeface="+mn-lt"/>
                <a:ea typeface="+mn-ea"/>
                <a:cs typeface="+mn-cs"/>
              </a:rPr>
              <a:t>20The Talent Code </a:t>
            </a:r>
            <a:endParaRPr lang="en-US" dirty="0"/>
          </a:p>
          <a:p>
            <a:r>
              <a:rPr lang="en-US" sz="1200" kern="1200" dirty="0">
                <a:solidFill>
                  <a:schemeClr val="tx1"/>
                </a:solidFill>
                <a:effectLst/>
                <a:latin typeface="+mn-lt"/>
                <a:ea typeface="+mn-ea"/>
                <a:cs typeface="+mn-cs"/>
              </a:rPr>
              <a:t>The second reason deep practice is a strange concept is that it takes events that we normally strive to avoid—namely, mistakes—and turns them into skills. To understand how deep practice works, then, it's first useful to consider the unexpected but crucial importance of errors to the learning process. In fact, let's consider an extreme example, which arrives in the form of a question: how do you get good at something when making a mistake has a decent chance of killing you?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7</a:t>
            </a:fld>
            <a:endParaRPr lang="en-US"/>
          </a:p>
        </p:txBody>
      </p:sp>
    </p:spTree>
    <p:extLst>
      <p:ext uri="{BB962C8B-B14F-4D97-AF65-F5344CB8AC3E}">
        <p14:creationId xmlns:p14="http://schemas.microsoft.com/office/powerpoint/2010/main" val="308326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Deep practice is built on a paradox: struggling in certain targeted ways—operating at the edges of your ability, where you make mistakes—makes you smarter. Or to put it a slightly different way, experiences where you're forced to slow down, make errors, and correct them—as you would if you were walking up an ice-covered hill, slipping and stumbling as you go—end up making you swift and graceful without your real- </a:t>
            </a:r>
            <a:r>
              <a:rPr lang="en-US" sz="1200" kern="1200" dirty="0" err="1">
                <a:solidFill>
                  <a:schemeClr val="tx1"/>
                </a:solidFill>
                <a:effectLst/>
                <a:latin typeface="+mn-lt"/>
                <a:ea typeface="+mn-ea"/>
                <a:cs typeface="+mn-cs"/>
              </a:rPr>
              <a:t>izing</a:t>
            </a:r>
            <a:r>
              <a:rPr lang="en-US" sz="1200" kern="1200" dirty="0">
                <a:solidFill>
                  <a:schemeClr val="tx1"/>
                </a:solidFill>
                <a:effectLst/>
                <a:latin typeface="+mn-lt"/>
                <a:ea typeface="+mn-ea"/>
                <a:cs typeface="+mn-cs"/>
              </a:rPr>
              <a:t>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reason, Bjork explained, resides in the way our brains are built. "We tend to think of our memory as a tape recorder, but that's wrong," he said. "It's a living structure, a scaffold of nearly infinite size. The more we generate impulses,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countering and overcoming difficulties, the more scaffolding we build. The more scaffolding we build, the faster we learn." </a:t>
            </a:r>
            <a:endParaRPr lang="en-US" dirty="0"/>
          </a:p>
          <a:p>
            <a:r>
              <a:rPr lang="en-US" sz="1200" kern="1200" dirty="0">
                <a:solidFill>
                  <a:schemeClr val="tx1"/>
                </a:solidFill>
                <a:effectLst/>
                <a:latin typeface="+mn-lt"/>
                <a:ea typeface="+mn-ea"/>
                <a:cs typeface="+mn-cs"/>
              </a:rPr>
              <a:t>When you're practicing deeply, the world's usual rules are suspended. You use time more efficiently. Your small efforts produce big, lasting results. You have positioned yourself at a place of leverage where you can capture failure and turn it into skill. The trick is to choose a goal just beyond your </a:t>
            </a:r>
            <a:r>
              <a:rPr lang="en-US" sz="1200" kern="1200" dirty="0" err="1">
                <a:solidFill>
                  <a:schemeClr val="tx1"/>
                </a:solidFill>
                <a:effectLst/>
                <a:latin typeface="+mn-lt"/>
                <a:ea typeface="+mn-ea"/>
                <a:cs typeface="+mn-cs"/>
              </a:rPr>
              <a:t>pres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ent</a:t>
            </a:r>
            <a:r>
              <a:rPr lang="en-US" sz="1200" kern="1200" dirty="0">
                <a:solidFill>
                  <a:schemeClr val="tx1"/>
                </a:solidFill>
                <a:effectLst/>
                <a:latin typeface="+mn-lt"/>
                <a:ea typeface="+mn-ea"/>
                <a:cs typeface="+mn-cs"/>
              </a:rPr>
              <a:t> abilities; to target the struggle. Thrashing blindly doesn't help. Reaching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Deep practice is a strange concept for two reasons. The first reason is that it cuts against our intuition about talent. Our intuition tells us that practice relates to talent in the same way that a whetstone relates to a knife: it's vital but useless without a solid blade of so-called natural ability. Deep </a:t>
            </a:r>
            <a:r>
              <a:rPr lang="en-US" sz="1200" kern="1200" dirty="0" err="1">
                <a:solidFill>
                  <a:schemeClr val="tx1"/>
                </a:solidFill>
                <a:effectLst/>
                <a:latin typeface="+mn-lt"/>
                <a:ea typeface="+mn-ea"/>
                <a:cs typeface="+mn-cs"/>
              </a:rPr>
              <a:t>prac</a:t>
            </a:r>
            <a:r>
              <a:rPr lang="en-US" sz="1200" kern="1200" dirty="0">
                <a:solidFill>
                  <a:schemeClr val="tx1"/>
                </a:solidFill>
                <a:effectLst/>
                <a:latin typeface="+mn-lt"/>
                <a:ea typeface="+mn-ea"/>
                <a:cs typeface="+mn-cs"/>
              </a:rPr>
              <a:t>- tice raises an intriguing possibility: that practice might be the way to forge the blade itself. </a:t>
            </a:r>
            <a:endParaRPr lang="en-US" dirty="0"/>
          </a:p>
          <a:p>
            <a:r>
              <a:rPr lang="en-US" sz="1200" kern="1200" dirty="0">
                <a:solidFill>
                  <a:schemeClr val="tx1"/>
                </a:solidFill>
                <a:effectLst/>
                <a:latin typeface="+mn-lt"/>
                <a:ea typeface="+mn-ea"/>
                <a:cs typeface="+mn-cs"/>
              </a:rPr>
              <a:t>* Good advertising operates by the same principles of deep practice, increasing learning by placing viewers in the sweet spot at the edge of their capabilities. This is why many successful ads involve some degree of cognitive work, such as the whiskey ad that </a:t>
            </a:r>
            <a:r>
              <a:rPr lang="en-US" sz="1200" kern="1200" dirty="0" err="1">
                <a:solidFill>
                  <a:schemeClr val="tx1"/>
                </a:solidFill>
                <a:effectLst/>
                <a:latin typeface="+mn-lt"/>
                <a:ea typeface="+mn-ea"/>
                <a:cs typeface="+mn-cs"/>
              </a:rPr>
              <a:t>fea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tured</a:t>
            </a:r>
            <a:r>
              <a:rPr lang="en-US" sz="1200" kern="1200" dirty="0">
                <a:solidFill>
                  <a:schemeClr val="tx1"/>
                </a:solidFill>
                <a:effectLst/>
                <a:latin typeface="+mn-lt"/>
                <a:ea typeface="+mn-ea"/>
                <a:cs typeface="+mn-cs"/>
              </a:rPr>
              <a:t> the tag line "... ingle ells, ... ingle ells ... The holidays aren't the same without J&amp;B." </a:t>
            </a:r>
            <a:endParaRPr lang="en-US" dirty="0"/>
          </a:p>
          <a:p>
            <a:r>
              <a:rPr lang="en-US" sz="1200" kern="1200" dirty="0">
                <a:solidFill>
                  <a:schemeClr val="tx1"/>
                </a:solidFill>
                <a:effectLst/>
                <a:latin typeface="+mn-lt"/>
                <a:ea typeface="+mn-ea"/>
                <a:cs typeface="+mn-cs"/>
              </a:rPr>
              <a:t>The Sweet Spot 1 9 </a:t>
            </a:r>
            <a:endParaRPr lang="en-US" dirty="0"/>
          </a:p>
          <a:p>
            <a:r>
              <a:rPr lang="en-US" sz="1200" kern="1200" dirty="0">
                <a:solidFill>
                  <a:schemeClr val="tx1"/>
                </a:solidFill>
                <a:effectLst/>
                <a:latin typeface="+mn-lt"/>
                <a:ea typeface="+mn-ea"/>
                <a:cs typeface="+mn-cs"/>
              </a:rPr>
              <a:t>20The Talent Code </a:t>
            </a:r>
            <a:endParaRPr lang="en-US" dirty="0"/>
          </a:p>
          <a:p>
            <a:r>
              <a:rPr lang="en-US" sz="1200" kern="1200" dirty="0">
                <a:solidFill>
                  <a:schemeClr val="tx1"/>
                </a:solidFill>
                <a:effectLst/>
                <a:latin typeface="+mn-lt"/>
                <a:ea typeface="+mn-ea"/>
                <a:cs typeface="+mn-cs"/>
              </a:rPr>
              <a:t>The second reason deep practice is a strange concept is that it takes events that we normally strive to avoid—namely, mistakes—and turns them into skills. To understand how deep practice works, then, it's first useful to consider the unexpected but crucial importance of errors to the learning process. In fact, let's consider an extreme example, which arrives in the form of a question: how do you get good at something when making a mistake has a decent chance of killing you?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8</a:t>
            </a:fld>
            <a:endParaRPr lang="en-US"/>
          </a:p>
        </p:txBody>
      </p:sp>
    </p:spTree>
    <p:extLst>
      <p:ext uri="{BB962C8B-B14F-4D97-AF65-F5344CB8AC3E}">
        <p14:creationId xmlns:p14="http://schemas.microsoft.com/office/powerpoint/2010/main" val="173807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Where deep practice is a cool, conscious act, ignition is a hot, mysterious burst, an awakening. Where deep practice is an incremental wrapping, ignition works through lightning flashes of image and emotion, evolution- built neural programs that tap into the mind's vast reserves of energy and attention; the moments that lead us to say that is who I want to be.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It will boost the skill development with external stimulus. The response to it you can call it “fascination, rapture or love”, that instantly connect us to a high-octane fuel tank of motivation</a:t>
            </a:r>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Ignition as something that sparks motivation, are triggered by strong emotion ( in brain’s amygdala ) : pride  (to be a national hero), Survival, awestruck, security – loss of a parent. But for our context here, what ignites the accelerated progress is a vision of your ideal future selves, a vision that oriented, energized, and accelerated progress, and that originates in the outside world.  ( I want X later, so better do Y like crazy right now )</a:t>
            </a:r>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Skill is insulation that wraps neural circuits and grows according to certain signals. And the best to trigger them are primal cues.</a:t>
            </a:r>
            <a:endParaRPr lang="en-US" sz="1200"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10</a:t>
            </a:fld>
            <a:endParaRPr lang="en-US"/>
          </a:p>
        </p:txBody>
      </p:sp>
    </p:spTree>
    <p:extLst>
      <p:ext uri="{BB962C8B-B14F-4D97-AF65-F5344CB8AC3E}">
        <p14:creationId xmlns:p14="http://schemas.microsoft.com/office/powerpoint/2010/main" val="3823725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Where deep practice is a cool, conscious act, ignition is a hot, mysterious burst, an awakening. Where deep practice is an incremental wrapping, ignition works through lightning flashes of image and emotion, evolution- built neural programs that tap into the mind's vast reserves of energy and attention; the moments that lead us to say that is who I want to be.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It will boost the skill development with external stimulus. The response to it you can call it “fascination, rapture or love”, that instantly connect us to a high-octane fuel tank of motivation</a:t>
            </a:r>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Ignition as something that sparks motivation, are triggered by strong emotion ( in brain’s amygdala ) : pride  (to be a national hero), Survival, awestruck, security – loss of a parent. But for our context here, what ignites the accelerated progress is a vision of your ideal future selves, a vision that oriented, energized, and accelerated progress, and that originates in the outside world.  ( I want X later, so better do Y like crazy right now )</a:t>
            </a:r>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Skill is insulation that wraps neural circuits and grows according to certain signals. And the best to trigger them are primal cues.</a:t>
            </a:r>
            <a:endParaRPr lang="en-US" sz="1200"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32688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Thus far we've learned a few things about the nature of our ignition switch. First, it's either on or off. Second, it can be triggered by certain signals, or primal cues. Now we'll look more deeply into how it can be triggered by the signals we use most: words. </a:t>
            </a:r>
            <a:endParaRPr lang="en-US"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12</a:t>
            </a:fld>
            <a:endParaRPr lang="en-US"/>
          </a:p>
        </p:txBody>
      </p:sp>
    </p:spTree>
    <p:extLst>
      <p:ext uri="{BB962C8B-B14F-4D97-AF65-F5344CB8AC3E}">
        <p14:creationId xmlns:p14="http://schemas.microsoft.com/office/powerpoint/2010/main" val="2483626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Question : Based on what we have reviewed, In your opinion, what a “master” coaching session would look like?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Caracteristics</a:t>
            </a:r>
            <a:r>
              <a:rPr lang="en-US" sz="1200" b="0" i="0" kern="1200" dirty="0">
                <a:solidFill>
                  <a:schemeClr val="tx1"/>
                </a:solidFill>
                <a:effectLst/>
                <a:latin typeface="+mn-lt"/>
                <a:ea typeface="+mn-ea"/>
                <a:cs typeface="+mn-cs"/>
              </a:rPr>
              <a:t> of master coaching.</a:t>
            </a: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13</a:t>
            </a:fld>
            <a:endParaRPr lang="en-US"/>
          </a:p>
        </p:txBody>
      </p:sp>
    </p:spTree>
    <p:extLst>
      <p:ext uri="{BB962C8B-B14F-4D97-AF65-F5344CB8AC3E}">
        <p14:creationId xmlns:p14="http://schemas.microsoft.com/office/powerpoint/2010/main" val="66665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90487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29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64818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12916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4480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1834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38519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5862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638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5034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2/22/19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089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0" y="6781800"/>
            <a:ext cx="12192000" cy="76200"/>
            <a:chOff x="0" y="0"/>
            <a:chExt cx="7006728" cy="363557"/>
          </a:xfrm>
        </p:grpSpPr>
        <p:sp>
          <p:nvSpPr>
            <p:cNvPr id="8" name="Rectangle 7"/>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22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2028" b="26873"/>
          <a:stretch/>
        </p:blipFill>
        <p:spPr>
          <a:xfrm>
            <a:off x="0" y="0"/>
            <a:ext cx="12192000" cy="41533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53359"/>
            <a:ext cx="12192000" cy="462709"/>
          </a:xfrm>
          <a:prstGeom prst="rect">
            <a:avLst/>
          </a:prstGeom>
        </p:spPr>
      </p:pic>
      <p:sp>
        <p:nvSpPr>
          <p:cNvPr id="13" name="Rectangle 12"/>
          <p:cNvSpPr/>
          <p:nvPr/>
        </p:nvSpPr>
        <p:spPr>
          <a:xfrm>
            <a:off x="0" y="1"/>
            <a:ext cx="12192000" cy="4153358"/>
          </a:xfrm>
          <a:prstGeom prst="rect">
            <a:avLst/>
          </a:prstGeom>
          <a:gradFill flip="none" rotWithShape="1">
            <a:gsLst>
              <a:gs pos="0">
                <a:schemeClr val="accent1">
                  <a:lumMod val="40000"/>
                  <a:lumOff val="60000"/>
                  <a:alpha val="0"/>
                </a:schemeClr>
              </a:gs>
              <a:gs pos="46000">
                <a:schemeClr val="accent1">
                  <a:lumMod val="95000"/>
                  <a:lumOff val="5000"/>
                  <a:alpha val="50000"/>
                </a:schemeClr>
              </a:gs>
              <a:gs pos="100000">
                <a:schemeClr val="accent1">
                  <a:lumMod val="60000"/>
                  <a:alpha val="7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05" y="4802679"/>
            <a:ext cx="2573119" cy="1200789"/>
          </a:xfrm>
          <a:prstGeom prst="rect">
            <a:avLst/>
          </a:prstGeom>
        </p:spPr>
      </p:pic>
      <p:cxnSp>
        <p:nvCxnSpPr>
          <p:cNvPr id="16" name="Straight Connector 15"/>
          <p:cNvCxnSpPr/>
          <p:nvPr/>
        </p:nvCxnSpPr>
        <p:spPr>
          <a:xfrm>
            <a:off x="3514381" y="4616068"/>
            <a:ext cx="0" cy="1520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79634" y="4750272"/>
            <a:ext cx="6918593" cy="769441"/>
          </a:xfrm>
          <a:prstGeom prst="rect">
            <a:avLst/>
          </a:prstGeom>
          <a:noFill/>
        </p:spPr>
        <p:txBody>
          <a:bodyPr wrap="square" rtlCol="0">
            <a:spAutoFit/>
          </a:bodyPr>
          <a:lstStyle/>
          <a:p>
            <a:r>
              <a:rPr lang="en-US" sz="4400" spc="-300" dirty="0">
                <a:solidFill>
                  <a:schemeClr val="accent3"/>
                </a:solidFill>
                <a:latin typeface="Arial" panose="020B0604020202020204" pitchFamily="34" charset="0"/>
                <a:cs typeface="Arial" panose="020B0604020202020204" pitchFamily="34" charset="0"/>
              </a:rPr>
              <a:t>Deep Learning + Dojo</a:t>
            </a:r>
          </a:p>
        </p:txBody>
      </p:sp>
      <p:sp>
        <p:nvSpPr>
          <p:cNvPr id="18" name="TextBox 17"/>
          <p:cNvSpPr txBox="1"/>
          <p:nvPr/>
        </p:nvSpPr>
        <p:spPr>
          <a:xfrm>
            <a:off x="3679634" y="5376231"/>
            <a:ext cx="6918593" cy="523220"/>
          </a:xfrm>
          <a:prstGeom prst="rect">
            <a:avLst/>
          </a:prstGeom>
          <a:noFill/>
        </p:spPr>
        <p:txBody>
          <a:bodyPr wrap="square" rtlCol="0">
            <a:spAutoFit/>
          </a:bodyPr>
          <a:lstStyle/>
          <a:p>
            <a:r>
              <a:rPr lang="en-US" sz="2800" spc="-150" dirty="0">
                <a:solidFill>
                  <a:schemeClr val="accent4"/>
                </a:solidFill>
                <a:latin typeface="Arial" panose="020B0604020202020204" pitchFamily="34" charset="0"/>
                <a:cs typeface="Arial" panose="020B0604020202020204" pitchFamily="34" charset="0"/>
              </a:rPr>
              <a:t>Learning deeply Agile &amp; DevOps</a:t>
            </a:r>
          </a:p>
        </p:txBody>
      </p:sp>
    </p:spTree>
    <p:extLst>
      <p:ext uri="{BB962C8B-B14F-4D97-AF65-F5344CB8AC3E}">
        <p14:creationId xmlns:p14="http://schemas.microsoft.com/office/powerpoint/2010/main" val="26641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Ignition for change</a:t>
            </a:r>
          </a:p>
        </p:txBody>
      </p:sp>
      <p:sp>
        <p:nvSpPr>
          <p:cNvPr id="35" name="Rectangle 34">
            <a:extLst>
              <a:ext uri="{FF2B5EF4-FFF2-40B4-BE49-F238E27FC236}">
                <a16:creationId xmlns:a16="http://schemas.microsoft.com/office/drawing/2014/main" id="{570CF2E3-7855-1B41-AA86-1E144CFD327B}"/>
              </a:ext>
            </a:extLst>
          </p:cNvPr>
          <p:cNvSpPr/>
          <p:nvPr/>
        </p:nvSpPr>
        <p:spPr>
          <a:xfrm>
            <a:off x="0" y="2026965"/>
            <a:ext cx="12192000"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“Education is not a filling of a pail, but the lightning of a fire.”</a:t>
            </a:r>
          </a:p>
          <a:p>
            <a:pPr algn="r"/>
            <a:r>
              <a:rPr lang="en-US" dirty="0"/>
              <a:t> – W. B. Yeats</a:t>
            </a:r>
          </a:p>
        </p:txBody>
      </p:sp>
      <p:pic>
        <p:nvPicPr>
          <p:cNvPr id="9" name="Picture 8">
            <a:extLst>
              <a:ext uri="{FF2B5EF4-FFF2-40B4-BE49-F238E27FC236}">
                <a16:creationId xmlns:a16="http://schemas.microsoft.com/office/drawing/2014/main" id="{573FFA3A-CB39-3949-8311-A498C3564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43" y="2577757"/>
            <a:ext cx="2680730" cy="3962818"/>
          </a:xfrm>
          <a:prstGeom prst="rect">
            <a:avLst/>
          </a:prstGeom>
        </p:spPr>
      </p:pic>
      <p:pic>
        <p:nvPicPr>
          <p:cNvPr id="11" name="Picture 10">
            <a:extLst>
              <a:ext uri="{FF2B5EF4-FFF2-40B4-BE49-F238E27FC236}">
                <a16:creationId xmlns:a16="http://schemas.microsoft.com/office/drawing/2014/main" id="{C4071D61-DE22-C944-BD80-B245A62296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734" y="2822183"/>
            <a:ext cx="3461951" cy="3718392"/>
          </a:xfrm>
          <a:prstGeom prst="rect">
            <a:avLst/>
          </a:prstGeom>
        </p:spPr>
      </p:pic>
    </p:spTree>
    <p:extLst>
      <p:ext uri="{BB962C8B-B14F-4D97-AF65-F5344CB8AC3E}">
        <p14:creationId xmlns:p14="http://schemas.microsoft.com/office/powerpoint/2010/main" val="165031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4">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2"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A48FF755-19E4-EA43-BA9F-DBAE3EB50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2805" y="2702408"/>
            <a:ext cx="4731756" cy="2616566"/>
          </a:xfrm>
          <a:prstGeom prst="rect">
            <a:avLst/>
          </a:prstGeom>
        </p:spPr>
      </p:pic>
      <p:sp>
        <p:nvSpPr>
          <p:cNvPr id="16" name="TextBox 15">
            <a:extLst>
              <a:ext uri="{FF2B5EF4-FFF2-40B4-BE49-F238E27FC236}">
                <a16:creationId xmlns:a16="http://schemas.microsoft.com/office/drawing/2014/main" id="{F656F260-CB28-CA4C-B991-FE3E9A5612AF}"/>
              </a:ext>
            </a:extLst>
          </p:cNvPr>
          <p:cNvSpPr txBox="1"/>
          <p:nvPr/>
        </p:nvSpPr>
        <p:spPr>
          <a:xfrm>
            <a:off x="-850005" y="708029"/>
            <a:ext cx="8178085"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Ignition for change</a:t>
            </a:r>
          </a:p>
        </p:txBody>
      </p:sp>
      <p:sp>
        <p:nvSpPr>
          <p:cNvPr id="18" name="Rectangle 17">
            <a:extLst>
              <a:ext uri="{FF2B5EF4-FFF2-40B4-BE49-F238E27FC236}">
                <a16:creationId xmlns:a16="http://schemas.microsoft.com/office/drawing/2014/main" id="{5A8658CA-8633-1741-9F9F-0B9085811502}"/>
              </a:ext>
            </a:extLst>
          </p:cNvPr>
          <p:cNvSpPr/>
          <p:nvPr/>
        </p:nvSpPr>
        <p:spPr>
          <a:xfrm>
            <a:off x="0" y="3429000"/>
            <a:ext cx="5906530" cy="1179874"/>
          </a:xfrm>
          <a:prstGeom prst="rect">
            <a:avLst/>
          </a:prstGeom>
          <a:solidFill>
            <a:schemeClr val="tx2">
              <a:lumMod val="20000"/>
              <a:lumOff val="8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accent5">
                    <a:lumMod val="75000"/>
                  </a:schemeClr>
                </a:solidFill>
              </a:rPr>
              <a:t>“Education is not a filling of a pail, but the lightning of a fire.”</a:t>
            </a:r>
          </a:p>
          <a:p>
            <a:pPr algn="r"/>
            <a:r>
              <a:rPr lang="en-US" dirty="0">
                <a:solidFill>
                  <a:schemeClr val="accent5">
                    <a:lumMod val="75000"/>
                  </a:schemeClr>
                </a:solidFill>
              </a:rPr>
              <a:t> – W. B. Yeats</a:t>
            </a:r>
          </a:p>
        </p:txBody>
      </p:sp>
    </p:spTree>
    <p:extLst>
      <p:ext uri="{BB962C8B-B14F-4D97-AF65-F5344CB8AC3E}">
        <p14:creationId xmlns:p14="http://schemas.microsoft.com/office/powerpoint/2010/main" val="106757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 language of ignition</a:t>
            </a:r>
          </a:p>
        </p:txBody>
      </p:sp>
      <p:pic>
        <p:nvPicPr>
          <p:cNvPr id="9" name="Picture 8">
            <a:extLst>
              <a:ext uri="{FF2B5EF4-FFF2-40B4-BE49-F238E27FC236}">
                <a16:creationId xmlns:a16="http://schemas.microsoft.com/office/drawing/2014/main" id="{8A31F2E8-D459-6E46-B08F-3F498BA3E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260" y="2347174"/>
            <a:ext cx="5165742" cy="2379372"/>
          </a:xfrm>
          <a:prstGeom prst="rect">
            <a:avLst/>
          </a:prstGeom>
        </p:spPr>
      </p:pic>
      <p:sp>
        <p:nvSpPr>
          <p:cNvPr id="35" name="TextBox 34">
            <a:extLst>
              <a:ext uri="{FF2B5EF4-FFF2-40B4-BE49-F238E27FC236}">
                <a16:creationId xmlns:a16="http://schemas.microsoft.com/office/drawing/2014/main" id="{CF1D0A03-DB8D-0A44-943D-63BB590212BE}"/>
              </a:ext>
            </a:extLst>
          </p:cNvPr>
          <p:cNvSpPr txBox="1"/>
          <p:nvPr/>
        </p:nvSpPr>
        <p:spPr>
          <a:xfrm>
            <a:off x="502649" y="2347174"/>
            <a:ext cx="5593351" cy="230832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When we use the term </a:t>
            </a:r>
            <a:r>
              <a:rPr lang="en-US" sz="1600" i="1" dirty="0">
                <a:latin typeface="Arial" panose="020B0604020202020204" pitchFamily="34" charset="0"/>
                <a:cs typeface="Arial" panose="020B0604020202020204" pitchFamily="34" charset="0"/>
              </a:rPr>
              <a:t>motivational language, </a:t>
            </a:r>
            <a:r>
              <a:rPr lang="en-US" sz="1600" dirty="0">
                <a:latin typeface="Arial" panose="020B0604020202020204" pitchFamily="34" charset="0"/>
                <a:cs typeface="Arial" panose="020B0604020202020204" pitchFamily="34" charset="0"/>
              </a:rPr>
              <a:t>we are generally referring to language that speaks of hopes, dreams, and affirmations ("You are the best!"). This kind of language— let's call it high motivation—has its role.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But high motivation is not the kind of language that ignites people. What works is precisely the opposite: not reaching up but reaching down, speaking to the ground-level effort, affirming the struggle.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62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Coaching for new skills</a:t>
            </a:r>
          </a:p>
        </p:txBody>
      </p:sp>
      <p:pic>
        <p:nvPicPr>
          <p:cNvPr id="11" name="Picture 10">
            <a:extLst>
              <a:ext uri="{FF2B5EF4-FFF2-40B4-BE49-F238E27FC236}">
                <a16:creationId xmlns:a16="http://schemas.microsoft.com/office/drawing/2014/main" id="{0F271EC6-0913-0544-BD8F-7D46E5155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167" y="1668038"/>
            <a:ext cx="9625915" cy="4998071"/>
          </a:xfrm>
          <a:prstGeom prst="rect">
            <a:avLst/>
          </a:prstGeom>
        </p:spPr>
      </p:pic>
    </p:spTree>
    <p:extLst>
      <p:ext uri="{BB962C8B-B14F-4D97-AF65-F5344CB8AC3E}">
        <p14:creationId xmlns:p14="http://schemas.microsoft.com/office/powerpoint/2010/main" val="39286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Coaching for new skills</a:t>
            </a:r>
          </a:p>
        </p:txBody>
      </p:sp>
      <p:sp>
        <p:nvSpPr>
          <p:cNvPr id="3" name="Chevron 2">
            <a:extLst>
              <a:ext uri="{FF2B5EF4-FFF2-40B4-BE49-F238E27FC236}">
                <a16:creationId xmlns:a16="http://schemas.microsoft.com/office/drawing/2014/main" id="{66D2928D-E8DB-B74D-AEF5-1B268F7792C3}"/>
              </a:ext>
            </a:extLst>
          </p:cNvPr>
          <p:cNvSpPr/>
          <p:nvPr/>
        </p:nvSpPr>
        <p:spPr>
          <a:xfrm>
            <a:off x="4790290" y="2705523"/>
            <a:ext cx="2566836" cy="1410146"/>
          </a:xfrm>
          <a:prstGeom prst="chevron">
            <a:avLst>
              <a:gd name="adj" fmla="val 303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4" name="Chevron 3">
            <a:extLst>
              <a:ext uri="{FF2B5EF4-FFF2-40B4-BE49-F238E27FC236}">
                <a16:creationId xmlns:a16="http://schemas.microsoft.com/office/drawing/2014/main" id="{0DDA9AA3-8E1E-8A4E-8FBA-E4C8781D4AC8}"/>
              </a:ext>
            </a:extLst>
          </p:cNvPr>
          <p:cNvSpPr/>
          <p:nvPr/>
        </p:nvSpPr>
        <p:spPr>
          <a:xfrm>
            <a:off x="7037591" y="2723927"/>
            <a:ext cx="2566836" cy="1410146"/>
          </a:xfrm>
          <a:prstGeom prst="chevron">
            <a:avLst>
              <a:gd name="adj" fmla="val 303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5" name="Chevron 4">
            <a:extLst>
              <a:ext uri="{FF2B5EF4-FFF2-40B4-BE49-F238E27FC236}">
                <a16:creationId xmlns:a16="http://schemas.microsoft.com/office/drawing/2014/main" id="{CB56F03E-5540-924F-BECC-8A2084DB3B61}"/>
              </a:ext>
            </a:extLst>
          </p:cNvPr>
          <p:cNvSpPr/>
          <p:nvPr/>
        </p:nvSpPr>
        <p:spPr>
          <a:xfrm>
            <a:off x="9264554" y="2723927"/>
            <a:ext cx="2566836" cy="1410146"/>
          </a:xfrm>
          <a:prstGeom prst="chevron">
            <a:avLst>
              <a:gd name="adj" fmla="val 3031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6" name="TextBox 5">
            <a:extLst>
              <a:ext uri="{FF2B5EF4-FFF2-40B4-BE49-F238E27FC236}">
                <a16:creationId xmlns:a16="http://schemas.microsoft.com/office/drawing/2014/main" id="{828283E1-C2B3-A849-A2F7-1349094A3EF4}"/>
              </a:ext>
            </a:extLst>
          </p:cNvPr>
          <p:cNvSpPr txBox="1"/>
          <p:nvPr/>
        </p:nvSpPr>
        <p:spPr>
          <a:xfrm>
            <a:off x="5439115" y="3244333"/>
            <a:ext cx="1519438" cy="369332"/>
          </a:xfrm>
          <a:prstGeom prst="rect">
            <a:avLst/>
          </a:prstGeom>
          <a:noFill/>
        </p:spPr>
        <p:txBody>
          <a:bodyPr wrap="square" rtlCol="0">
            <a:spAutoFit/>
          </a:bodyPr>
          <a:lstStyle/>
          <a:p>
            <a:pPr algn="ctr"/>
            <a:r>
              <a:rPr lang="en-IN" sz="1800" dirty="0">
                <a:solidFill>
                  <a:schemeClr val="bg1"/>
                </a:solidFill>
                <a:latin typeface="Open Sans" pitchFamily="34" charset="0"/>
                <a:ea typeface="Open Sans" pitchFamily="34" charset="0"/>
                <a:cs typeface="Open Sans" pitchFamily="34" charset="0"/>
              </a:rPr>
              <a:t>IMMITATION</a:t>
            </a:r>
          </a:p>
        </p:txBody>
      </p:sp>
      <p:sp>
        <p:nvSpPr>
          <p:cNvPr id="8" name="TextBox 7">
            <a:extLst>
              <a:ext uri="{FF2B5EF4-FFF2-40B4-BE49-F238E27FC236}">
                <a16:creationId xmlns:a16="http://schemas.microsoft.com/office/drawing/2014/main" id="{54A81D5B-7E4A-7E47-832E-55CECA24BDAB}"/>
              </a:ext>
            </a:extLst>
          </p:cNvPr>
          <p:cNvSpPr txBox="1"/>
          <p:nvPr/>
        </p:nvSpPr>
        <p:spPr>
          <a:xfrm>
            <a:off x="7515202" y="3225930"/>
            <a:ext cx="1512957" cy="369332"/>
          </a:xfrm>
          <a:prstGeom prst="rect">
            <a:avLst/>
          </a:prstGeom>
          <a:noFill/>
        </p:spPr>
        <p:txBody>
          <a:bodyPr wrap="square" rtlCol="0">
            <a:spAutoFit/>
          </a:bodyPr>
          <a:lstStyle/>
          <a:p>
            <a:pPr algn="ctr"/>
            <a:r>
              <a:rPr lang="en-IN" sz="1800" dirty="0">
                <a:solidFill>
                  <a:schemeClr val="bg1"/>
                </a:solidFill>
                <a:latin typeface="Open Sans" pitchFamily="34" charset="0"/>
                <a:ea typeface="Open Sans" pitchFamily="34" charset="0"/>
                <a:cs typeface="Open Sans" pitchFamily="34" charset="0"/>
              </a:rPr>
              <a:t>CORRECTION</a:t>
            </a:r>
          </a:p>
        </p:txBody>
      </p:sp>
      <p:sp>
        <p:nvSpPr>
          <p:cNvPr id="9" name="TextBox 8">
            <a:extLst>
              <a:ext uri="{FF2B5EF4-FFF2-40B4-BE49-F238E27FC236}">
                <a16:creationId xmlns:a16="http://schemas.microsoft.com/office/drawing/2014/main" id="{FFC5C4C4-C4EB-2545-BA8D-04EDF81E51A2}"/>
              </a:ext>
            </a:extLst>
          </p:cNvPr>
          <p:cNvSpPr txBox="1"/>
          <p:nvPr/>
        </p:nvSpPr>
        <p:spPr>
          <a:xfrm>
            <a:off x="9840822" y="3225930"/>
            <a:ext cx="1434638" cy="369332"/>
          </a:xfrm>
          <a:prstGeom prst="rect">
            <a:avLst/>
          </a:prstGeom>
          <a:noFill/>
        </p:spPr>
        <p:txBody>
          <a:bodyPr wrap="square" rtlCol="0">
            <a:spAutoFit/>
          </a:bodyPr>
          <a:lstStyle/>
          <a:p>
            <a:pPr algn="ctr"/>
            <a:r>
              <a:rPr lang="en-IN" sz="1800" dirty="0">
                <a:solidFill>
                  <a:schemeClr val="tx1">
                    <a:lumMod val="65000"/>
                    <a:lumOff val="35000"/>
                  </a:schemeClr>
                </a:solidFill>
                <a:latin typeface="Open Sans" pitchFamily="34" charset="0"/>
                <a:ea typeface="Open Sans" pitchFamily="34" charset="0"/>
                <a:cs typeface="Open Sans" pitchFamily="34" charset="0"/>
              </a:rPr>
              <a:t>REPETITION</a:t>
            </a:r>
          </a:p>
        </p:txBody>
      </p:sp>
      <p:sp>
        <p:nvSpPr>
          <p:cNvPr id="10" name="Chevron 9">
            <a:extLst>
              <a:ext uri="{FF2B5EF4-FFF2-40B4-BE49-F238E27FC236}">
                <a16:creationId xmlns:a16="http://schemas.microsoft.com/office/drawing/2014/main" id="{233662A7-AA29-0C4C-817B-1396421A440E}"/>
              </a:ext>
            </a:extLst>
          </p:cNvPr>
          <p:cNvSpPr/>
          <p:nvPr/>
        </p:nvSpPr>
        <p:spPr>
          <a:xfrm>
            <a:off x="269839" y="2723927"/>
            <a:ext cx="2566836" cy="1410146"/>
          </a:xfrm>
          <a:prstGeom prst="chevron">
            <a:avLst>
              <a:gd name="adj" fmla="val 30312"/>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11" name="Chevron 10">
            <a:extLst>
              <a:ext uri="{FF2B5EF4-FFF2-40B4-BE49-F238E27FC236}">
                <a16:creationId xmlns:a16="http://schemas.microsoft.com/office/drawing/2014/main" id="{90A685EF-E072-AF4F-B3C5-8932D7C68EA9}"/>
              </a:ext>
            </a:extLst>
          </p:cNvPr>
          <p:cNvSpPr/>
          <p:nvPr/>
        </p:nvSpPr>
        <p:spPr>
          <a:xfrm>
            <a:off x="2536816" y="2723927"/>
            <a:ext cx="2566836" cy="1410146"/>
          </a:xfrm>
          <a:prstGeom prst="chevron">
            <a:avLst>
              <a:gd name="adj" fmla="val 303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12" name="TextBox 11">
            <a:extLst>
              <a:ext uri="{FF2B5EF4-FFF2-40B4-BE49-F238E27FC236}">
                <a16:creationId xmlns:a16="http://schemas.microsoft.com/office/drawing/2014/main" id="{A4DB7C95-510D-104A-B1C4-54F4A2FDE743}"/>
              </a:ext>
            </a:extLst>
          </p:cNvPr>
          <p:cNvSpPr txBox="1"/>
          <p:nvPr/>
        </p:nvSpPr>
        <p:spPr>
          <a:xfrm>
            <a:off x="874415" y="3244333"/>
            <a:ext cx="1512957" cy="369332"/>
          </a:xfrm>
          <a:prstGeom prst="rect">
            <a:avLst/>
          </a:prstGeom>
          <a:noFill/>
        </p:spPr>
        <p:txBody>
          <a:bodyPr wrap="square" rtlCol="0">
            <a:spAutoFit/>
          </a:bodyPr>
          <a:lstStyle/>
          <a:p>
            <a:pPr algn="ctr"/>
            <a:r>
              <a:rPr lang="en-IN" sz="1800" dirty="0">
                <a:solidFill>
                  <a:schemeClr val="bg1"/>
                </a:solidFill>
                <a:latin typeface="Open Sans" pitchFamily="34" charset="0"/>
                <a:ea typeface="Open Sans" pitchFamily="34" charset="0"/>
                <a:cs typeface="Open Sans" pitchFamily="34" charset="0"/>
              </a:rPr>
              <a:t>EXPLANATION</a:t>
            </a:r>
          </a:p>
        </p:txBody>
      </p:sp>
      <p:sp>
        <p:nvSpPr>
          <p:cNvPr id="13" name="TextBox 12">
            <a:extLst>
              <a:ext uri="{FF2B5EF4-FFF2-40B4-BE49-F238E27FC236}">
                <a16:creationId xmlns:a16="http://schemas.microsoft.com/office/drawing/2014/main" id="{C7C479A2-959A-1542-9417-B45F204979E7}"/>
              </a:ext>
            </a:extLst>
          </p:cNvPr>
          <p:cNvSpPr txBox="1"/>
          <p:nvPr/>
        </p:nvSpPr>
        <p:spPr>
          <a:xfrm>
            <a:off x="2998783" y="3225930"/>
            <a:ext cx="2002105" cy="369332"/>
          </a:xfrm>
          <a:prstGeom prst="rect">
            <a:avLst/>
          </a:prstGeom>
          <a:noFill/>
        </p:spPr>
        <p:txBody>
          <a:bodyPr wrap="square" rtlCol="0">
            <a:spAutoFit/>
          </a:bodyPr>
          <a:lstStyle/>
          <a:p>
            <a:pPr algn="ctr"/>
            <a:r>
              <a:rPr lang="en-IN" sz="1800" dirty="0">
                <a:solidFill>
                  <a:schemeClr val="bg1"/>
                </a:solidFill>
                <a:latin typeface="Open Sans" pitchFamily="34" charset="0"/>
                <a:ea typeface="Open Sans" pitchFamily="34" charset="0"/>
                <a:cs typeface="Open Sans" pitchFamily="34" charset="0"/>
              </a:rPr>
              <a:t>DEMONSTRATION</a:t>
            </a:r>
          </a:p>
        </p:txBody>
      </p:sp>
      <p:pic>
        <p:nvPicPr>
          <p:cNvPr id="14" name="Picture 13">
            <a:extLst>
              <a:ext uri="{FF2B5EF4-FFF2-40B4-BE49-F238E27FC236}">
                <a16:creationId xmlns:a16="http://schemas.microsoft.com/office/drawing/2014/main" id="{80BD6382-A115-E24C-990B-D5A87CD96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674" y="4527518"/>
            <a:ext cx="5238379" cy="2167605"/>
          </a:xfrm>
          <a:prstGeom prst="rect">
            <a:avLst/>
          </a:prstGeom>
        </p:spPr>
      </p:pic>
    </p:spTree>
    <p:extLst>
      <p:ext uri="{BB962C8B-B14F-4D97-AF65-F5344CB8AC3E}">
        <p14:creationId xmlns:p14="http://schemas.microsoft.com/office/powerpoint/2010/main" val="243111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Dojo : Immersive experience</a:t>
            </a:r>
          </a:p>
        </p:txBody>
      </p:sp>
      <p:sp>
        <p:nvSpPr>
          <p:cNvPr id="37" name="Rectangle 36">
            <a:extLst>
              <a:ext uri="{FF2B5EF4-FFF2-40B4-BE49-F238E27FC236}">
                <a16:creationId xmlns:a16="http://schemas.microsoft.com/office/drawing/2014/main" id="{9735EDA1-5703-8C40-8E8C-65D636299305}"/>
              </a:ext>
            </a:extLst>
          </p:cNvPr>
          <p:cNvSpPr/>
          <p:nvPr/>
        </p:nvSpPr>
        <p:spPr>
          <a:xfrm>
            <a:off x="2039639" y="4020731"/>
            <a:ext cx="1841853" cy="17987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F4F9F0D-22BD-2C44-8C16-360E3B540219}"/>
              </a:ext>
            </a:extLst>
          </p:cNvPr>
          <p:cNvSpPr/>
          <p:nvPr/>
        </p:nvSpPr>
        <p:spPr>
          <a:xfrm>
            <a:off x="2033784" y="2039918"/>
            <a:ext cx="1841853" cy="179877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49" name="Group 4">
            <a:extLst>
              <a:ext uri="{FF2B5EF4-FFF2-40B4-BE49-F238E27FC236}">
                <a16:creationId xmlns:a16="http://schemas.microsoft.com/office/drawing/2014/main" id="{CBC380B2-025C-F144-BD79-6AB90D64232C}"/>
              </a:ext>
            </a:extLst>
          </p:cNvPr>
          <p:cNvGrpSpPr>
            <a:grpSpLocks noChangeAspect="1"/>
          </p:cNvGrpSpPr>
          <p:nvPr/>
        </p:nvGrpSpPr>
        <p:grpSpPr bwMode="auto">
          <a:xfrm>
            <a:off x="2707514" y="4238131"/>
            <a:ext cx="553541" cy="566952"/>
            <a:chOff x="1734" y="1"/>
            <a:chExt cx="4210" cy="4312"/>
          </a:xfrm>
          <a:solidFill>
            <a:schemeClr val="bg1"/>
          </a:solidFill>
        </p:grpSpPr>
        <p:sp>
          <p:nvSpPr>
            <p:cNvPr id="50" name="Freeform 6">
              <a:extLst>
                <a:ext uri="{FF2B5EF4-FFF2-40B4-BE49-F238E27FC236}">
                  <a16:creationId xmlns:a16="http://schemas.microsoft.com/office/drawing/2014/main" id="{6BAF20BE-4ED9-0440-AFC1-1DEB12707FD8}"/>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7">
              <a:extLst>
                <a:ext uri="{FF2B5EF4-FFF2-40B4-BE49-F238E27FC236}">
                  <a16:creationId xmlns:a16="http://schemas.microsoft.com/office/drawing/2014/main" id="{A00BBA63-C404-704A-B26C-183B4D291BEF}"/>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8">
              <a:extLst>
                <a:ext uri="{FF2B5EF4-FFF2-40B4-BE49-F238E27FC236}">
                  <a16:creationId xmlns:a16="http://schemas.microsoft.com/office/drawing/2014/main" id="{DBACFF75-C1AC-214D-834C-3BFA8EF608EE}"/>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FFE9C7AA-8155-B142-AF85-BAAFA828D044}"/>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9" name="Rectangle 58">
            <a:extLst>
              <a:ext uri="{FF2B5EF4-FFF2-40B4-BE49-F238E27FC236}">
                <a16:creationId xmlns:a16="http://schemas.microsoft.com/office/drawing/2014/main" id="{418D1551-8FEF-B447-8001-F7C559FC489D}"/>
              </a:ext>
            </a:extLst>
          </p:cNvPr>
          <p:cNvSpPr/>
          <p:nvPr/>
        </p:nvSpPr>
        <p:spPr>
          <a:xfrm>
            <a:off x="2175564" y="4969707"/>
            <a:ext cx="1617442"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Environment</a:t>
            </a:r>
            <a:endParaRPr lang="en-US" dirty="0">
              <a:solidFill>
                <a:schemeClr val="bg1"/>
              </a:solidFill>
            </a:endParaRPr>
          </a:p>
        </p:txBody>
      </p:sp>
      <p:sp>
        <p:nvSpPr>
          <p:cNvPr id="60" name="Rectangle 59">
            <a:extLst>
              <a:ext uri="{FF2B5EF4-FFF2-40B4-BE49-F238E27FC236}">
                <a16:creationId xmlns:a16="http://schemas.microsoft.com/office/drawing/2014/main" id="{62C3C9E2-C138-484F-ACC8-6F2677D45760}"/>
              </a:ext>
            </a:extLst>
          </p:cNvPr>
          <p:cNvSpPr/>
          <p:nvPr/>
        </p:nvSpPr>
        <p:spPr>
          <a:xfrm>
            <a:off x="2307559" y="3211088"/>
            <a:ext cx="133625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Resources</a:t>
            </a:r>
            <a:endParaRPr lang="en-US" dirty="0">
              <a:solidFill>
                <a:schemeClr val="bg1"/>
              </a:solidFill>
            </a:endParaRPr>
          </a:p>
        </p:txBody>
      </p:sp>
      <p:sp>
        <p:nvSpPr>
          <p:cNvPr id="61" name="Freeform 14">
            <a:extLst>
              <a:ext uri="{FF2B5EF4-FFF2-40B4-BE49-F238E27FC236}">
                <a16:creationId xmlns:a16="http://schemas.microsoft.com/office/drawing/2014/main" id="{3FB3B875-830C-A748-A3E1-2A491AE19AF5}"/>
              </a:ext>
            </a:extLst>
          </p:cNvPr>
          <p:cNvSpPr>
            <a:spLocks noEditPoints="1"/>
          </p:cNvSpPr>
          <p:nvPr/>
        </p:nvSpPr>
        <p:spPr bwMode="auto">
          <a:xfrm>
            <a:off x="2702599" y="2370130"/>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61">
            <a:extLst>
              <a:ext uri="{FF2B5EF4-FFF2-40B4-BE49-F238E27FC236}">
                <a16:creationId xmlns:a16="http://schemas.microsoft.com/office/drawing/2014/main" id="{E6596A56-36DD-0242-A57D-C638A1F86E24}"/>
              </a:ext>
            </a:extLst>
          </p:cNvPr>
          <p:cNvSpPr/>
          <p:nvPr/>
        </p:nvSpPr>
        <p:spPr>
          <a:xfrm>
            <a:off x="4049935" y="4020731"/>
            <a:ext cx="1841853" cy="17987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E476B59E-BFDB-5145-85D9-E7BB5F0A8D80}"/>
              </a:ext>
            </a:extLst>
          </p:cNvPr>
          <p:cNvSpPr/>
          <p:nvPr/>
        </p:nvSpPr>
        <p:spPr>
          <a:xfrm>
            <a:off x="4044080" y="2039918"/>
            <a:ext cx="1841853" cy="179877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64" name="Group 4">
            <a:extLst>
              <a:ext uri="{FF2B5EF4-FFF2-40B4-BE49-F238E27FC236}">
                <a16:creationId xmlns:a16="http://schemas.microsoft.com/office/drawing/2014/main" id="{482F156E-6A78-D842-B480-D8E8B59F818B}"/>
              </a:ext>
            </a:extLst>
          </p:cNvPr>
          <p:cNvGrpSpPr>
            <a:grpSpLocks noChangeAspect="1"/>
          </p:cNvGrpSpPr>
          <p:nvPr/>
        </p:nvGrpSpPr>
        <p:grpSpPr bwMode="auto">
          <a:xfrm>
            <a:off x="4717810" y="4238131"/>
            <a:ext cx="553541" cy="566952"/>
            <a:chOff x="1734" y="1"/>
            <a:chExt cx="4210" cy="4312"/>
          </a:xfrm>
          <a:solidFill>
            <a:schemeClr val="bg1"/>
          </a:solidFill>
        </p:grpSpPr>
        <p:sp>
          <p:nvSpPr>
            <p:cNvPr id="65" name="Freeform 6">
              <a:extLst>
                <a:ext uri="{FF2B5EF4-FFF2-40B4-BE49-F238E27FC236}">
                  <a16:creationId xmlns:a16="http://schemas.microsoft.com/office/drawing/2014/main" id="{AEE55694-6496-BE4C-B882-19D06B2ADF69}"/>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7">
              <a:extLst>
                <a:ext uri="{FF2B5EF4-FFF2-40B4-BE49-F238E27FC236}">
                  <a16:creationId xmlns:a16="http://schemas.microsoft.com/office/drawing/2014/main" id="{7292C7A1-7978-7E49-9BD7-ECBAE07D855C}"/>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1632F83A-C874-B54B-A9BC-D34B5A314B5C}"/>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9">
              <a:extLst>
                <a:ext uri="{FF2B5EF4-FFF2-40B4-BE49-F238E27FC236}">
                  <a16:creationId xmlns:a16="http://schemas.microsoft.com/office/drawing/2014/main" id="{BAF0FF52-79E1-904E-8EDB-D2311E931A60}"/>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9" name="Rectangle 68">
            <a:extLst>
              <a:ext uri="{FF2B5EF4-FFF2-40B4-BE49-F238E27FC236}">
                <a16:creationId xmlns:a16="http://schemas.microsoft.com/office/drawing/2014/main" id="{9069EA1D-AC20-4F4F-B1E8-28A338B6E6C2}"/>
              </a:ext>
            </a:extLst>
          </p:cNvPr>
          <p:cNvSpPr/>
          <p:nvPr/>
        </p:nvSpPr>
        <p:spPr>
          <a:xfrm>
            <a:off x="4185860" y="4969707"/>
            <a:ext cx="1617442" cy="646331"/>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Selected MVP</a:t>
            </a:r>
            <a:endParaRPr lang="en-US" dirty="0">
              <a:solidFill>
                <a:schemeClr val="bg1"/>
              </a:solidFill>
            </a:endParaRPr>
          </a:p>
        </p:txBody>
      </p:sp>
      <p:sp>
        <p:nvSpPr>
          <p:cNvPr id="70" name="Rectangle 69">
            <a:extLst>
              <a:ext uri="{FF2B5EF4-FFF2-40B4-BE49-F238E27FC236}">
                <a16:creationId xmlns:a16="http://schemas.microsoft.com/office/drawing/2014/main" id="{A33C5DF8-0CC5-F748-830D-FEFBD662E7DA}"/>
              </a:ext>
            </a:extLst>
          </p:cNvPr>
          <p:cNvSpPr/>
          <p:nvPr/>
        </p:nvSpPr>
        <p:spPr>
          <a:xfrm>
            <a:off x="4317855" y="3211088"/>
            <a:ext cx="1336258" cy="646331"/>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Clear Goals</a:t>
            </a:r>
            <a:endParaRPr lang="en-US" dirty="0">
              <a:solidFill>
                <a:schemeClr val="bg1"/>
              </a:solidFill>
            </a:endParaRPr>
          </a:p>
        </p:txBody>
      </p:sp>
      <p:sp>
        <p:nvSpPr>
          <p:cNvPr id="71" name="Freeform 14">
            <a:extLst>
              <a:ext uri="{FF2B5EF4-FFF2-40B4-BE49-F238E27FC236}">
                <a16:creationId xmlns:a16="http://schemas.microsoft.com/office/drawing/2014/main" id="{47303D62-C2F7-4B46-8990-F742D111ED12}"/>
              </a:ext>
            </a:extLst>
          </p:cNvPr>
          <p:cNvSpPr>
            <a:spLocks noEditPoints="1"/>
          </p:cNvSpPr>
          <p:nvPr/>
        </p:nvSpPr>
        <p:spPr bwMode="auto">
          <a:xfrm>
            <a:off x="4712895" y="2370130"/>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71">
            <a:extLst>
              <a:ext uri="{FF2B5EF4-FFF2-40B4-BE49-F238E27FC236}">
                <a16:creationId xmlns:a16="http://schemas.microsoft.com/office/drawing/2014/main" id="{6F4882CC-50CC-C741-BB11-A9837861A482}"/>
              </a:ext>
            </a:extLst>
          </p:cNvPr>
          <p:cNvSpPr/>
          <p:nvPr/>
        </p:nvSpPr>
        <p:spPr>
          <a:xfrm>
            <a:off x="6078443" y="4020731"/>
            <a:ext cx="1841853" cy="17987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1DD678B7-CF82-D047-B73B-41C1D2F2E058}"/>
              </a:ext>
            </a:extLst>
          </p:cNvPr>
          <p:cNvSpPr/>
          <p:nvPr/>
        </p:nvSpPr>
        <p:spPr>
          <a:xfrm>
            <a:off x="6072588" y="2039918"/>
            <a:ext cx="1841853" cy="179877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74" name="Group 4">
            <a:extLst>
              <a:ext uri="{FF2B5EF4-FFF2-40B4-BE49-F238E27FC236}">
                <a16:creationId xmlns:a16="http://schemas.microsoft.com/office/drawing/2014/main" id="{FDD6F99D-89EF-0A46-8E2A-0AC3E4A4F099}"/>
              </a:ext>
            </a:extLst>
          </p:cNvPr>
          <p:cNvGrpSpPr>
            <a:grpSpLocks noChangeAspect="1"/>
          </p:cNvGrpSpPr>
          <p:nvPr/>
        </p:nvGrpSpPr>
        <p:grpSpPr bwMode="auto">
          <a:xfrm>
            <a:off x="6746318" y="4238131"/>
            <a:ext cx="553541" cy="566952"/>
            <a:chOff x="1734" y="1"/>
            <a:chExt cx="4210" cy="4312"/>
          </a:xfrm>
          <a:solidFill>
            <a:schemeClr val="bg1"/>
          </a:solidFill>
        </p:grpSpPr>
        <p:sp>
          <p:nvSpPr>
            <p:cNvPr id="75" name="Freeform 6">
              <a:extLst>
                <a:ext uri="{FF2B5EF4-FFF2-40B4-BE49-F238E27FC236}">
                  <a16:creationId xmlns:a16="http://schemas.microsoft.com/office/drawing/2014/main" id="{C6A96145-F932-3246-8FF2-D8867C178909}"/>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D71C820D-554C-FC48-955C-9CE42BC91000}"/>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BF2B9272-F39C-7545-90FA-32D65E9E5A75}"/>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9C11C9C1-66D9-F34A-89CC-9F38D36F9BDA}"/>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9" name="Rectangle 78">
            <a:extLst>
              <a:ext uri="{FF2B5EF4-FFF2-40B4-BE49-F238E27FC236}">
                <a16:creationId xmlns:a16="http://schemas.microsoft.com/office/drawing/2014/main" id="{CE3BD695-4056-4941-80DB-EB7B19327198}"/>
              </a:ext>
            </a:extLst>
          </p:cNvPr>
          <p:cNvSpPr/>
          <p:nvPr/>
        </p:nvSpPr>
        <p:spPr>
          <a:xfrm>
            <a:off x="6214368" y="4969707"/>
            <a:ext cx="1617442" cy="646331"/>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PO + Dev + Ops </a:t>
            </a:r>
            <a:r>
              <a:rPr lang="en-US" dirty="0" err="1">
                <a:solidFill>
                  <a:schemeClr val="bg1"/>
                </a:solidFill>
                <a:latin typeface="Arial" panose="020B0604020202020204" pitchFamily="34" charset="0"/>
                <a:cs typeface="Arial" panose="020B0604020202020204" pitchFamily="34" charset="0"/>
              </a:rPr>
              <a:t>tems</a:t>
            </a:r>
            <a:endParaRPr lang="en-US" dirty="0">
              <a:solidFill>
                <a:schemeClr val="bg1"/>
              </a:solidFill>
            </a:endParaRPr>
          </a:p>
        </p:txBody>
      </p:sp>
      <p:sp>
        <p:nvSpPr>
          <p:cNvPr id="80" name="Rectangle 79">
            <a:extLst>
              <a:ext uri="{FF2B5EF4-FFF2-40B4-BE49-F238E27FC236}">
                <a16:creationId xmlns:a16="http://schemas.microsoft.com/office/drawing/2014/main" id="{78D73290-F5F0-8A41-84E7-C4A07FB33945}"/>
              </a:ext>
            </a:extLst>
          </p:cNvPr>
          <p:cNvSpPr/>
          <p:nvPr/>
        </p:nvSpPr>
        <p:spPr>
          <a:xfrm>
            <a:off x="6346363" y="3211088"/>
            <a:ext cx="133625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Challenge</a:t>
            </a:r>
            <a:endParaRPr lang="en-US" dirty="0">
              <a:solidFill>
                <a:schemeClr val="bg1"/>
              </a:solidFill>
            </a:endParaRPr>
          </a:p>
        </p:txBody>
      </p:sp>
      <p:sp>
        <p:nvSpPr>
          <p:cNvPr id="81" name="Freeform 14">
            <a:extLst>
              <a:ext uri="{FF2B5EF4-FFF2-40B4-BE49-F238E27FC236}">
                <a16:creationId xmlns:a16="http://schemas.microsoft.com/office/drawing/2014/main" id="{02CE8931-8964-A842-B2E7-AD7D879F8F1C}"/>
              </a:ext>
            </a:extLst>
          </p:cNvPr>
          <p:cNvSpPr>
            <a:spLocks noEditPoints="1"/>
          </p:cNvSpPr>
          <p:nvPr/>
        </p:nvSpPr>
        <p:spPr bwMode="auto">
          <a:xfrm>
            <a:off x="6741403" y="2370130"/>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6BF8AF71-33EE-6348-8350-01AF0D8FF72A}"/>
              </a:ext>
            </a:extLst>
          </p:cNvPr>
          <p:cNvSpPr/>
          <p:nvPr/>
        </p:nvSpPr>
        <p:spPr>
          <a:xfrm>
            <a:off x="8068173" y="4008269"/>
            <a:ext cx="1841853" cy="17987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9C5405DD-8957-1947-B85D-3E0BC5DD7397}"/>
              </a:ext>
            </a:extLst>
          </p:cNvPr>
          <p:cNvSpPr/>
          <p:nvPr/>
        </p:nvSpPr>
        <p:spPr>
          <a:xfrm>
            <a:off x="8062318" y="2027456"/>
            <a:ext cx="1841853" cy="179877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84" name="Group 4">
            <a:extLst>
              <a:ext uri="{FF2B5EF4-FFF2-40B4-BE49-F238E27FC236}">
                <a16:creationId xmlns:a16="http://schemas.microsoft.com/office/drawing/2014/main" id="{FD592BFC-32B1-EC4D-9BB8-7A5D17EBE522}"/>
              </a:ext>
            </a:extLst>
          </p:cNvPr>
          <p:cNvGrpSpPr>
            <a:grpSpLocks noChangeAspect="1"/>
          </p:cNvGrpSpPr>
          <p:nvPr/>
        </p:nvGrpSpPr>
        <p:grpSpPr bwMode="auto">
          <a:xfrm>
            <a:off x="8736048" y="4225669"/>
            <a:ext cx="553541" cy="566952"/>
            <a:chOff x="1734" y="1"/>
            <a:chExt cx="4210" cy="4312"/>
          </a:xfrm>
          <a:solidFill>
            <a:schemeClr val="bg1"/>
          </a:solidFill>
        </p:grpSpPr>
        <p:sp>
          <p:nvSpPr>
            <p:cNvPr id="85" name="Freeform 6">
              <a:extLst>
                <a:ext uri="{FF2B5EF4-FFF2-40B4-BE49-F238E27FC236}">
                  <a16:creationId xmlns:a16="http://schemas.microsoft.com/office/drawing/2014/main" id="{F59E01D9-E3AE-A64B-8CFA-0733B1DA67AC}"/>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7">
              <a:extLst>
                <a:ext uri="{FF2B5EF4-FFF2-40B4-BE49-F238E27FC236}">
                  <a16:creationId xmlns:a16="http://schemas.microsoft.com/office/drawing/2014/main" id="{56E44B1A-5B32-4E41-BAAB-910AEBCCE2A0}"/>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
              <a:extLst>
                <a:ext uri="{FF2B5EF4-FFF2-40B4-BE49-F238E27FC236}">
                  <a16:creationId xmlns:a16="http://schemas.microsoft.com/office/drawing/2014/main" id="{B992607C-1830-AD4B-BC06-DABA56F3DB66}"/>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9">
              <a:extLst>
                <a:ext uri="{FF2B5EF4-FFF2-40B4-BE49-F238E27FC236}">
                  <a16:creationId xmlns:a16="http://schemas.microsoft.com/office/drawing/2014/main" id="{F2AB118C-6945-8B40-920A-203425A40BFE}"/>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FC69B7CB-27D2-9544-85FD-A41A876F3FE2}"/>
              </a:ext>
            </a:extLst>
          </p:cNvPr>
          <p:cNvSpPr/>
          <p:nvPr/>
        </p:nvSpPr>
        <p:spPr>
          <a:xfrm>
            <a:off x="8204098" y="4957245"/>
            <a:ext cx="1617442"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Time Boxed</a:t>
            </a:r>
            <a:endParaRPr lang="en-US" dirty="0">
              <a:solidFill>
                <a:schemeClr val="bg1"/>
              </a:solidFill>
            </a:endParaRPr>
          </a:p>
        </p:txBody>
      </p:sp>
      <p:sp>
        <p:nvSpPr>
          <p:cNvPr id="90" name="Rectangle 89">
            <a:extLst>
              <a:ext uri="{FF2B5EF4-FFF2-40B4-BE49-F238E27FC236}">
                <a16:creationId xmlns:a16="http://schemas.microsoft.com/office/drawing/2014/main" id="{E979B6DB-C4D4-C54C-A365-FA766F2894EE}"/>
              </a:ext>
            </a:extLst>
          </p:cNvPr>
          <p:cNvSpPr/>
          <p:nvPr/>
        </p:nvSpPr>
        <p:spPr>
          <a:xfrm>
            <a:off x="8336093" y="3198626"/>
            <a:ext cx="1336258" cy="646331"/>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Hyper Sprint</a:t>
            </a:r>
            <a:endParaRPr lang="en-US" dirty="0">
              <a:solidFill>
                <a:schemeClr val="bg1"/>
              </a:solidFill>
            </a:endParaRPr>
          </a:p>
        </p:txBody>
      </p:sp>
      <p:sp>
        <p:nvSpPr>
          <p:cNvPr id="91" name="Freeform 14">
            <a:extLst>
              <a:ext uri="{FF2B5EF4-FFF2-40B4-BE49-F238E27FC236}">
                <a16:creationId xmlns:a16="http://schemas.microsoft.com/office/drawing/2014/main" id="{1CD5E186-4800-FE4E-A738-E6D31E8B5CFF}"/>
              </a:ext>
            </a:extLst>
          </p:cNvPr>
          <p:cNvSpPr>
            <a:spLocks noEditPoints="1"/>
          </p:cNvSpPr>
          <p:nvPr/>
        </p:nvSpPr>
        <p:spPr bwMode="auto">
          <a:xfrm>
            <a:off x="8731133" y="2357668"/>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1676399" y="3093214"/>
            <a:ext cx="1406769" cy="1395046"/>
          </a:xfrm>
          <a:prstGeom prst="ellipse">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14827" y="3093214"/>
            <a:ext cx="1406769" cy="1395046"/>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456824" y="3093214"/>
            <a:ext cx="1406769" cy="1395046"/>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425352" y="3093214"/>
            <a:ext cx="1406769" cy="1395046"/>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921" y="2976802"/>
            <a:ext cx="1500554" cy="1408350"/>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p:nvGrpSpPr>
        <p:grpSpPr bwMode="auto">
          <a:xfrm>
            <a:off x="5839055" y="3330688"/>
            <a:ext cx="666287" cy="661496"/>
            <a:chOff x="3686" y="2022"/>
            <a:chExt cx="1669" cy="1657"/>
          </a:xfrm>
          <a:solidFill>
            <a:schemeClr val="bg1"/>
          </a:solidFill>
        </p:grpSpPr>
        <p:sp>
          <p:nvSpPr>
            <p:cNvPr id="15" name="Freeform 6"/>
            <p:cNvSpPr>
              <a:spLocks noEditPoints="1"/>
            </p:cNvSpPr>
            <p:nvPr/>
          </p:nvSpPr>
          <p:spPr bwMode="auto">
            <a:xfrm>
              <a:off x="3686" y="2022"/>
              <a:ext cx="1669" cy="1657"/>
            </a:xfrm>
            <a:custGeom>
              <a:avLst/>
              <a:gdLst>
                <a:gd name="T0" fmla="*/ 2343 w 3337"/>
                <a:gd name="T1" fmla="*/ 2780 h 3315"/>
                <a:gd name="T2" fmla="*/ 2655 w 3337"/>
                <a:gd name="T3" fmla="*/ 2592 h 3315"/>
                <a:gd name="T4" fmla="*/ 2506 w 3337"/>
                <a:gd name="T5" fmla="*/ 2317 h 3315"/>
                <a:gd name="T6" fmla="*/ 2558 w 3337"/>
                <a:gd name="T7" fmla="*/ 1301 h 3315"/>
                <a:gd name="T8" fmla="*/ 2558 w 3337"/>
                <a:gd name="T9" fmla="*/ 2014 h 3315"/>
                <a:gd name="T10" fmla="*/ 2955 w 3337"/>
                <a:gd name="T11" fmla="*/ 2113 h 3315"/>
                <a:gd name="T12" fmla="*/ 3030 w 3337"/>
                <a:gd name="T13" fmla="*/ 1562 h 3315"/>
                <a:gd name="T14" fmla="*/ 417 w 3337"/>
                <a:gd name="T15" fmla="*/ 1118 h 3315"/>
                <a:gd name="T16" fmla="*/ 306 w 3337"/>
                <a:gd name="T17" fmla="*/ 1576 h 3315"/>
                <a:gd name="T18" fmla="*/ 363 w 3337"/>
                <a:gd name="T19" fmla="*/ 2052 h 3315"/>
                <a:gd name="T20" fmla="*/ 701 w 3337"/>
                <a:gd name="T21" fmla="*/ 2046 h 3315"/>
                <a:gd name="T22" fmla="*/ 768 w 3337"/>
                <a:gd name="T23" fmla="*/ 1417 h 3315"/>
                <a:gd name="T24" fmla="*/ 417 w 3337"/>
                <a:gd name="T25" fmla="*/ 1118 h 3315"/>
                <a:gd name="T26" fmla="*/ 684 w 3337"/>
                <a:gd name="T27" fmla="*/ 722 h 3315"/>
                <a:gd name="T28" fmla="*/ 832 w 3337"/>
                <a:gd name="T29" fmla="*/ 997 h 3315"/>
                <a:gd name="T30" fmla="*/ 1035 w 3337"/>
                <a:gd name="T31" fmla="*/ 458 h 3315"/>
                <a:gd name="T32" fmla="*/ 2480 w 3337"/>
                <a:gd name="T33" fmla="*/ 896 h 3315"/>
                <a:gd name="T34" fmla="*/ 2713 w 3337"/>
                <a:gd name="T35" fmla="*/ 788 h 3315"/>
                <a:gd name="T36" fmla="*/ 2301 w 3337"/>
                <a:gd name="T37" fmla="*/ 457 h 3315"/>
                <a:gd name="T38" fmla="*/ 2216 w 3337"/>
                <a:gd name="T39" fmla="*/ 1088 h 3315"/>
                <a:gd name="T40" fmla="*/ 2048 w 3337"/>
                <a:gd name="T41" fmla="*/ 621 h 3315"/>
                <a:gd name="T42" fmla="*/ 1821 w 3337"/>
                <a:gd name="T43" fmla="*/ 353 h 3315"/>
                <a:gd name="T44" fmla="*/ 1324 w 3337"/>
                <a:gd name="T45" fmla="*/ 562 h 3315"/>
                <a:gd name="T46" fmla="*/ 1143 w 3337"/>
                <a:gd name="T47" fmla="*/ 998 h 3315"/>
                <a:gd name="T48" fmla="*/ 1517 w 3337"/>
                <a:gd name="T49" fmla="*/ 353 h 3315"/>
                <a:gd name="T50" fmla="*/ 2079 w 3337"/>
                <a:gd name="T51" fmla="*/ 51 h 3315"/>
                <a:gd name="T52" fmla="*/ 2621 w 3337"/>
                <a:gd name="T53" fmla="*/ 297 h 3315"/>
                <a:gd name="T54" fmla="*/ 3038 w 3337"/>
                <a:gd name="T55" fmla="*/ 711 h 3315"/>
                <a:gd name="T56" fmla="*/ 3286 w 3337"/>
                <a:gd name="T57" fmla="*/ 1250 h 3315"/>
                <a:gd name="T58" fmla="*/ 3325 w 3337"/>
                <a:gd name="T59" fmla="*/ 1865 h 3315"/>
                <a:gd name="T60" fmla="*/ 3141 w 3337"/>
                <a:gd name="T61" fmla="*/ 2436 h 3315"/>
                <a:gd name="T62" fmla="*/ 2776 w 3337"/>
                <a:gd name="T63" fmla="*/ 2897 h 3315"/>
                <a:gd name="T64" fmla="*/ 2272 w 3337"/>
                <a:gd name="T65" fmla="*/ 3203 h 3315"/>
                <a:gd name="T66" fmla="*/ 1669 w 3337"/>
                <a:gd name="T67" fmla="*/ 3315 h 3315"/>
                <a:gd name="T68" fmla="*/ 1315 w 3337"/>
                <a:gd name="T69" fmla="*/ 3221 h 3315"/>
                <a:gd name="T70" fmla="*/ 1681 w 3337"/>
                <a:gd name="T71" fmla="*/ 3032 h 3315"/>
                <a:gd name="T72" fmla="*/ 1896 w 3337"/>
                <a:gd name="T73" fmla="*/ 3121 h 3315"/>
                <a:gd name="T74" fmla="*/ 2098 w 3337"/>
                <a:gd name="T75" fmla="*/ 3045 h 3315"/>
                <a:gd name="T76" fmla="*/ 2352 w 3337"/>
                <a:gd name="T77" fmla="*/ 1910 h 3315"/>
                <a:gd name="T78" fmla="*/ 2300 w 3337"/>
                <a:gd name="T79" fmla="*/ 1688 h 3315"/>
                <a:gd name="T80" fmla="*/ 2155 w 3337"/>
                <a:gd name="T81" fmla="*/ 1408 h 3315"/>
                <a:gd name="T82" fmla="*/ 1517 w 3337"/>
                <a:gd name="T83" fmla="*/ 1445 h 3315"/>
                <a:gd name="T84" fmla="*/ 1063 w 3337"/>
                <a:gd name="T85" fmla="*/ 1565 h 3315"/>
                <a:gd name="T86" fmla="*/ 960 w 3337"/>
                <a:gd name="T87" fmla="*/ 1744 h 3315"/>
                <a:gd name="T88" fmla="*/ 800 w 3337"/>
                <a:gd name="T89" fmla="*/ 1925 h 3315"/>
                <a:gd name="T90" fmla="*/ 823 w 3337"/>
                <a:gd name="T91" fmla="*/ 2163 h 3315"/>
                <a:gd name="T92" fmla="*/ 696 w 3337"/>
                <a:gd name="T93" fmla="*/ 2381 h 3315"/>
                <a:gd name="T94" fmla="*/ 530 w 3337"/>
                <a:gd name="T95" fmla="*/ 2559 h 3315"/>
                <a:gd name="T96" fmla="*/ 366 w 3337"/>
                <a:gd name="T97" fmla="*/ 2650 h 3315"/>
                <a:gd name="T98" fmla="*/ 180 w 3337"/>
                <a:gd name="T99" fmla="*/ 2407 h 3315"/>
                <a:gd name="T100" fmla="*/ 13 w 3337"/>
                <a:gd name="T101" fmla="*/ 1857 h 3315"/>
                <a:gd name="T102" fmla="*/ 51 w 3337"/>
                <a:gd name="T103" fmla="*/ 1250 h 3315"/>
                <a:gd name="T104" fmla="*/ 300 w 3337"/>
                <a:gd name="T105" fmla="*/ 711 h 3315"/>
                <a:gd name="T106" fmla="*/ 716 w 3337"/>
                <a:gd name="T107" fmla="*/ 297 h 3315"/>
                <a:gd name="T108" fmla="*/ 1259 w 3337"/>
                <a:gd name="T109" fmla="*/ 51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37" h="3315">
                  <a:moveTo>
                    <a:pt x="2506" y="2317"/>
                  </a:moveTo>
                  <a:lnTo>
                    <a:pt x="2479" y="2418"/>
                  </a:lnTo>
                  <a:lnTo>
                    <a:pt x="2451" y="2515"/>
                  </a:lnTo>
                  <a:lnTo>
                    <a:pt x="2419" y="2608"/>
                  </a:lnTo>
                  <a:lnTo>
                    <a:pt x="2382" y="2697"/>
                  </a:lnTo>
                  <a:lnTo>
                    <a:pt x="2343" y="2780"/>
                  </a:lnTo>
                  <a:lnTo>
                    <a:pt x="2301" y="2858"/>
                  </a:lnTo>
                  <a:lnTo>
                    <a:pt x="2379" y="2814"/>
                  </a:lnTo>
                  <a:lnTo>
                    <a:pt x="2453" y="2765"/>
                  </a:lnTo>
                  <a:lnTo>
                    <a:pt x="2523" y="2712"/>
                  </a:lnTo>
                  <a:lnTo>
                    <a:pt x="2591" y="2655"/>
                  </a:lnTo>
                  <a:lnTo>
                    <a:pt x="2655" y="2592"/>
                  </a:lnTo>
                  <a:lnTo>
                    <a:pt x="2713" y="2527"/>
                  </a:lnTo>
                  <a:lnTo>
                    <a:pt x="2768" y="2458"/>
                  </a:lnTo>
                  <a:lnTo>
                    <a:pt x="2709" y="2420"/>
                  </a:lnTo>
                  <a:lnTo>
                    <a:pt x="2645" y="2383"/>
                  </a:lnTo>
                  <a:lnTo>
                    <a:pt x="2577" y="2349"/>
                  </a:lnTo>
                  <a:lnTo>
                    <a:pt x="2506" y="2317"/>
                  </a:lnTo>
                  <a:close/>
                  <a:moveTo>
                    <a:pt x="2921" y="1118"/>
                  </a:moveTo>
                  <a:lnTo>
                    <a:pt x="2855" y="1160"/>
                  </a:lnTo>
                  <a:lnTo>
                    <a:pt x="2786" y="1200"/>
                  </a:lnTo>
                  <a:lnTo>
                    <a:pt x="2713" y="1236"/>
                  </a:lnTo>
                  <a:lnTo>
                    <a:pt x="2637" y="1269"/>
                  </a:lnTo>
                  <a:lnTo>
                    <a:pt x="2558" y="1301"/>
                  </a:lnTo>
                  <a:lnTo>
                    <a:pt x="2570" y="1417"/>
                  </a:lnTo>
                  <a:lnTo>
                    <a:pt x="2576" y="1536"/>
                  </a:lnTo>
                  <a:lnTo>
                    <a:pt x="2579" y="1658"/>
                  </a:lnTo>
                  <a:lnTo>
                    <a:pt x="2576" y="1779"/>
                  </a:lnTo>
                  <a:lnTo>
                    <a:pt x="2570" y="1899"/>
                  </a:lnTo>
                  <a:lnTo>
                    <a:pt x="2558" y="2014"/>
                  </a:lnTo>
                  <a:lnTo>
                    <a:pt x="2637" y="2046"/>
                  </a:lnTo>
                  <a:lnTo>
                    <a:pt x="2713" y="2080"/>
                  </a:lnTo>
                  <a:lnTo>
                    <a:pt x="2786" y="2116"/>
                  </a:lnTo>
                  <a:lnTo>
                    <a:pt x="2855" y="2155"/>
                  </a:lnTo>
                  <a:lnTo>
                    <a:pt x="2921" y="2197"/>
                  </a:lnTo>
                  <a:lnTo>
                    <a:pt x="2955" y="2113"/>
                  </a:lnTo>
                  <a:lnTo>
                    <a:pt x="2982" y="2026"/>
                  </a:lnTo>
                  <a:lnTo>
                    <a:pt x="3004" y="1937"/>
                  </a:lnTo>
                  <a:lnTo>
                    <a:pt x="3021" y="1845"/>
                  </a:lnTo>
                  <a:lnTo>
                    <a:pt x="3030" y="1753"/>
                  </a:lnTo>
                  <a:lnTo>
                    <a:pt x="3033" y="1658"/>
                  </a:lnTo>
                  <a:lnTo>
                    <a:pt x="3030" y="1562"/>
                  </a:lnTo>
                  <a:lnTo>
                    <a:pt x="3021" y="1469"/>
                  </a:lnTo>
                  <a:lnTo>
                    <a:pt x="3004" y="1378"/>
                  </a:lnTo>
                  <a:lnTo>
                    <a:pt x="2982" y="1289"/>
                  </a:lnTo>
                  <a:lnTo>
                    <a:pt x="2955" y="1203"/>
                  </a:lnTo>
                  <a:lnTo>
                    <a:pt x="2921" y="1118"/>
                  </a:lnTo>
                  <a:close/>
                  <a:moveTo>
                    <a:pt x="417" y="1118"/>
                  </a:moveTo>
                  <a:lnTo>
                    <a:pt x="388" y="1190"/>
                  </a:lnTo>
                  <a:lnTo>
                    <a:pt x="363" y="1264"/>
                  </a:lnTo>
                  <a:lnTo>
                    <a:pt x="342" y="1339"/>
                  </a:lnTo>
                  <a:lnTo>
                    <a:pt x="325" y="1417"/>
                  </a:lnTo>
                  <a:lnTo>
                    <a:pt x="314" y="1495"/>
                  </a:lnTo>
                  <a:lnTo>
                    <a:pt x="306" y="1576"/>
                  </a:lnTo>
                  <a:lnTo>
                    <a:pt x="304" y="1658"/>
                  </a:lnTo>
                  <a:lnTo>
                    <a:pt x="306" y="1739"/>
                  </a:lnTo>
                  <a:lnTo>
                    <a:pt x="314" y="1819"/>
                  </a:lnTo>
                  <a:lnTo>
                    <a:pt x="325" y="1899"/>
                  </a:lnTo>
                  <a:lnTo>
                    <a:pt x="342" y="1976"/>
                  </a:lnTo>
                  <a:lnTo>
                    <a:pt x="363" y="2052"/>
                  </a:lnTo>
                  <a:lnTo>
                    <a:pt x="388" y="2126"/>
                  </a:lnTo>
                  <a:lnTo>
                    <a:pt x="417" y="2198"/>
                  </a:lnTo>
                  <a:lnTo>
                    <a:pt x="482" y="2156"/>
                  </a:lnTo>
                  <a:lnTo>
                    <a:pt x="552" y="2116"/>
                  </a:lnTo>
                  <a:lnTo>
                    <a:pt x="624" y="2080"/>
                  </a:lnTo>
                  <a:lnTo>
                    <a:pt x="701" y="2046"/>
                  </a:lnTo>
                  <a:lnTo>
                    <a:pt x="779" y="2014"/>
                  </a:lnTo>
                  <a:lnTo>
                    <a:pt x="769" y="1898"/>
                  </a:lnTo>
                  <a:lnTo>
                    <a:pt x="761" y="1779"/>
                  </a:lnTo>
                  <a:lnTo>
                    <a:pt x="759" y="1658"/>
                  </a:lnTo>
                  <a:lnTo>
                    <a:pt x="761" y="1536"/>
                  </a:lnTo>
                  <a:lnTo>
                    <a:pt x="768" y="1417"/>
                  </a:lnTo>
                  <a:lnTo>
                    <a:pt x="779" y="1301"/>
                  </a:lnTo>
                  <a:lnTo>
                    <a:pt x="701" y="1269"/>
                  </a:lnTo>
                  <a:lnTo>
                    <a:pt x="624" y="1236"/>
                  </a:lnTo>
                  <a:lnTo>
                    <a:pt x="552" y="1200"/>
                  </a:lnTo>
                  <a:lnTo>
                    <a:pt x="482" y="1160"/>
                  </a:lnTo>
                  <a:lnTo>
                    <a:pt x="417" y="1118"/>
                  </a:lnTo>
                  <a:close/>
                  <a:moveTo>
                    <a:pt x="1035" y="458"/>
                  </a:moveTo>
                  <a:lnTo>
                    <a:pt x="958" y="502"/>
                  </a:lnTo>
                  <a:lnTo>
                    <a:pt x="884" y="549"/>
                  </a:lnTo>
                  <a:lnTo>
                    <a:pt x="813" y="603"/>
                  </a:lnTo>
                  <a:lnTo>
                    <a:pt x="747" y="661"/>
                  </a:lnTo>
                  <a:lnTo>
                    <a:pt x="684" y="722"/>
                  </a:lnTo>
                  <a:lnTo>
                    <a:pt x="624" y="788"/>
                  </a:lnTo>
                  <a:lnTo>
                    <a:pt x="569" y="857"/>
                  </a:lnTo>
                  <a:lnTo>
                    <a:pt x="628" y="895"/>
                  </a:lnTo>
                  <a:lnTo>
                    <a:pt x="692" y="932"/>
                  </a:lnTo>
                  <a:lnTo>
                    <a:pt x="760" y="966"/>
                  </a:lnTo>
                  <a:lnTo>
                    <a:pt x="832" y="997"/>
                  </a:lnTo>
                  <a:lnTo>
                    <a:pt x="858" y="896"/>
                  </a:lnTo>
                  <a:lnTo>
                    <a:pt x="886" y="799"/>
                  </a:lnTo>
                  <a:lnTo>
                    <a:pt x="919" y="707"/>
                  </a:lnTo>
                  <a:lnTo>
                    <a:pt x="954" y="619"/>
                  </a:lnTo>
                  <a:lnTo>
                    <a:pt x="993" y="536"/>
                  </a:lnTo>
                  <a:lnTo>
                    <a:pt x="1035" y="458"/>
                  </a:lnTo>
                  <a:close/>
                  <a:moveTo>
                    <a:pt x="2301" y="457"/>
                  </a:moveTo>
                  <a:lnTo>
                    <a:pt x="2343" y="536"/>
                  </a:lnTo>
                  <a:lnTo>
                    <a:pt x="2382" y="619"/>
                  </a:lnTo>
                  <a:lnTo>
                    <a:pt x="2419" y="707"/>
                  </a:lnTo>
                  <a:lnTo>
                    <a:pt x="2451" y="799"/>
                  </a:lnTo>
                  <a:lnTo>
                    <a:pt x="2480" y="896"/>
                  </a:lnTo>
                  <a:lnTo>
                    <a:pt x="2506" y="997"/>
                  </a:lnTo>
                  <a:lnTo>
                    <a:pt x="2578" y="966"/>
                  </a:lnTo>
                  <a:lnTo>
                    <a:pt x="2645" y="932"/>
                  </a:lnTo>
                  <a:lnTo>
                    <a:pt x="2709" y="895"/>
                  </a:lnTo>
                  <a:lnTo>
                    <a:pt x="2768" y="857"/>
                  </a:lnTo>
                  <a:lnTo>
                    <a:pt x="2713" y="788"/>
                  </a:lnTo>
                  <a:lnTo>
                    <a:pt x="2655" y="722"/>
                  </a:lnTo>
                  <a:lnTo>
                    <a:pt x="2592" y="660"/>
                  </a:lnTo>
                  <a:lnTo>
                    <a:pt x="2524" y="603"/>
                  </a:lnTo>
                  <a:lnTo>
                    <a:pt x="2453" y="549"/>
                  </a:lnTo>
                  <a:lnTo>
                    <a:pt x="2379" y="502"/>
                  </a:lnTo>
                  <a:lnTo>
                    <a:pt x="2301" y="457"/>
                  </a:lnTo>
                  <a:close/>
                  <a:moveTo>
                    <a:pt x="1821" y="353"/>
                  </a:moveTo>
                  <a:lnTo>
                    <a:pt x="1821" y="1144"/>
                  </a:lnTo>
                  <a:lnTo>
                    <a:pt x="1922" y="1136"/>
                  </a:lnTo>
                  <a:lnTo>
                    <a:pt x="2023" y="1124"/>
                  </a:lnTo>
                  <a:lnTo>
                    <a:pt x="2121" y="1108"/>
                  </a:lnTo>
                  <a:lnTo>
                    <a:pt x="2216" y="1088"/>
                  </a:lnTo>
                  <a:lnTo>
                    <a:pt x="2194" y="998"/>
                  </a:lnTo>
                  <a:lnTo>
                    <a:pt x="2170" y="913"/>
                  </a:lnTo>
                  <a:lnTo>
                    <a:pt x="2143" y="833"/>
                  </a:lnTo>
                  <a:lnTo>
                    <a:pt x="2113" y="757"/>
                  </a:lnTo>
                  <a:lnTo>
                    <a:pt x="2082" y="687"/>
                  </a:lnTo>
                  <a:lnTo>
                    <a:pt x="2048" y="621"/>
                  </a:lnTo>
                  <a:lnTo>
                    <a:pt x="2014" y="562"/>
                  </a:lnTo>
                  <a:lnTo>
                    <a:pt x="1977" y="508"/>
                  </a:lnTo>
                  <a:lnTo>
                    <a:pt x="1939" y="460"/>
                  </a:lnTo>
                  <a:lnTo>
                    <a:pt x="1900" y="417"/>
                  </a:lnTo>
                  <a:lnTo>
                    <a:pt x="1861" y="382"/>
                  </a:lnTo>
                  <a:lnTo>
                    <a:pt x="1821" y="353"/>
                  </a:lnTo>
                  <a:close/>
                  <a:moveTo>
                    <a:pt x="1517" y="353"/>
                  </a:moveTo>
                  <a:lnTo>
                    <a:pt x="1477" y="382"/>
                  </a:lnTo>
                  <a:lnTo>
                    <a:pt x="1437" y="417"/>
                  </a:lnTo>
                  <a:lnTo>
                    <a:pt x="1398" y="460"/>
                  </a:lnTo>
                  <a:lnTo>
                    <a:pt x="1360" y="508"/>
                  </a:lnTo>
                  <a:lnTo>
                    <a:pt x="1324" y="562"/>
                  </a:lnTo>
                  <a:lnTo>
                    <a:pt x="1289" y="621"/>
                  </a:lnTo>
                  <a:lnTo>
                    <a:pt x="1255" y="687"/>
                  </a:lnTo>
                  <a:lnTo>
                    <a:pt x="1224" y="757"/>
                  </a:lnTo>
                  <a:lnTo>
                    <a:pt x="1195" y="833"/>
                  </a:lnTo>
                  <a:lnTo>
                    <a:pt x="1167" y="913"/>
                  </a:lnTo>
                  <a:lnTo>
                    <a:pt x="1143" y="998"/>
                  </a:lnTo>
                  <a:lnTo>
                    <a:pt x="1121" y="1088"/>
                  </a:lnTo>
                  <a:lnTo>
                    <a:pt x="1217" y="1108"/>
                  </a:lnTo>
                  <a:lnTo>
                    <a:pt x="1314" y="1124"/>
                  </a:lnTo>
                  <a:lnTo>
                    <a:pt x="1415" y="1136"/>
                  </a:lnTo>
                  <a:lnTo>
                    <a:pt x="1517" y="1144"/>
                  </a:lnTo>
                  <a:lnTo>
                    <a:pt x="1517" y="353"/>
                  </a:lnTo>
                  <a:close/>
                  <a:moveTo>
                    <a:pt x="1669" y="0"/>
                  </a:moveTo>
                  <a:lnTo>
                    <a:pt x="1669" y="0"/>
                  </a:lnTo>
                  <a:lnTo>
                    <a:pt x="1775" y="4"/>
                  </a:lnTo>
                  <a:lnTo>
                    <a:pt x="1877" y="13"/>
                  </a:lnTo>
                  <a:lnTo>
                    <a:pt x="1979" y="30"/>
                  </a:lnTo>
                  <a:lnTo>
                    <a:pt x="2079" y="51"/>
                  </a:lnTo>
                  <a:lnTo>
                    <a:pt x="2176" y="79"/>
                  </a:lnTo>
                  <a:lnTo>
                    <a:pt x="2272" y="112"/>
                  </a:lnTo>
                  <a:lnTo>
                    <a:pt x="2363" y="150"/>
                  </a:lnTo>
                  <a:lnTo>
                    <a:pt x="2452" y="195"/>
                  </a:lnTo>
                  <a:lnTo>
                    <a:pt x="2538" y="244"/>
                  </a:lnTo>
                  <a:lnTo>
                    <a:pt x="2621" y="297"/>
                  </a:lnTo>
                  <a:lnTo>
                    <a:pt x="2701" y="356"/>
                  </a:lnTo>
                  <a:lnTo>
                    <a:pt x="2776" y="419"/>
                  </a:lnTo>
                  <a:lnTo>
                    <a:pt x="2849" y="486"/>
                  </a:lnTo>
                  <a:lnTo>
                    <a:pt x="2916" y="558"/>
                  </a:lnTo>
                  <a:lnTo>
                    <a:pt x="2979" y="633"/>
                  </a:lnTo>
                  <a:lnTo>
                    <a:pt x="3038" y="711"/>
                  </a:lnTo>
                  <a:lnTo>
                    <a:pt x="3092" y="793"/>
                  </a:lnTo>
                  <a:lnTo>
                    <a:pt x="3141" y="879"/>
                  </a:lnTo>
                  <a:lnTo>
                    <a:pt x="3186" y="967"/>
                  </a:lnTo>
                  <a:lnTo>
                    <a:pt x="3225" y="1059"/>
                  </a:lnTo>
                  <a:lnTo>
                    <a:pt x="3259" y="1154"/>
                  </a:lnTo>
                  <a:lnTo>
                    <a:pt x="3286" y="1250"/>
                  </a:lnTo>
                  <a:lnTo>
                    <a:pt x="3308" y="1349"/>
                  </a:lnTo>
                  <a:lnTo>
                    <a:pt x="3325" y="1450"/>
                  </a:lnTo>
                  <a:lnTo>
                    <a:pt x="3334" y="1553"/>
                  </a:lnTo>
                  <a:lnTo>
                    <a:pt x="3337" y="1658"/>
                  </a:lnTo>
                  <a:lnTo>
                    <a:pt x="3334" y="1762"/>
                  </a:lnTo>
                  <a:lnTo>
                    <a:pt x="3325" y="1865"/>
                  </a:lnTo>
                  <a:lnTo>
                    <a:pt x="3308" y="1966"/>
                  </a:lnTo>
                  <a:lnTo>
                    <a:pt x="3286" y="2065"/>
                  </a:lnTo>
                  <a:lnTo>
                    <a:pt x="3259" y="2162"/>
                  </a:lnTo>
                  <a:lnTo>
                    <a:pt x="3225" y="2256"/>
                  </a:lnTo>
                  <a:lnTo>
                    <a:pt x="3186" y="2348"/>
                  </a:lnTo>
                  <a:lnTo>
                    <a:pt x="3141" y="2436"/>
                  </a:lnTo>
                  <a:lnTo>
                    <a:pt x="3092" y="2522"/>
                  </a:lnTo>
                  <a:lnTo>
                    <a:pt x="3038" y="2604"/>
                  </a:lnTo>
                  <a:lnTo>
                    <a:pt x="2979" y="2683"/>
                  </a:lnTo>
                  <a:lnTo>
                    <a:pt x="2916" y="2758"/>
                  </a:lnTo>
                  <a:lnTo>
                    <a:pt x="2849" y="2829"/>
                  </a:lnTo>
                  <a:lnTo>
                    <a:pt x="2776" y="2897"/>
                  </a:lnTo>
                  <a:lnTo>
                    <a:pt x="2701" y="2959"/>
                  </a:lnTo>
                  <a:lnTo>
                    <a:pt x="2621" y="3018"/>
                  </a:lnTo>
                  <a:lnTo>
                    <a:pt x="2538" y="3072"/>
                  </a:lnTo>
                  <a:lnTo>
                    <a:pt x="2452" y="3121"/>
                  </a:lnTo>
                  <a:lnTo>
                    <a:pt x="2363" y="3164"/>
                  </a:lnTo>
                  <a:lnTo>
                    <a:pt x="2272" y="3203"/>
                  </a:lnTo>
                  <a:lnTo>
                    <a:pt x="2176" y="3236"/>
                  </a:lnTo>
                  <a:lnTo>
                    <a:pt x="2079" y="3264"/>
                  </a:lnTo>
                  <a:lnTo>
                    <a:pt x="1979" y="3286"/>
                  </a:lnTo>
                  <a:lnTo>
                    <a:pt x="1877" y="3302"/>
                  </a:lnTo>
                  <a:lnTo>
                    <a:pt x="1775" y="3311"/>
                  </a:lnTo>
                  <a:lnTo>
                    <a:pt x="1669" y="3315"/>
                  </a:lnTo>
                  <a:lnTo>
                    <a:pt x="1578" y="3312"/>
                  </a:lnTo>
                  <a:lnTo>
                    <a:pt x="1490" y="3305"/>
                  </a:lnTo>
                  <a:lnTo>
                    <a:pt x="1402" y="3294"/>
                  </a:lnTo>
                  <a:lnTo>
                    <a:pt x="1316" y="3277"/>
                  </a:lnTo>
                  <a:lnTo>
                    <a:pt x="1232" y="3257"/>
                  </a:lnTo>
                  <a:lnTo>
                    <a:pt x="1315" y="3221"/>
                  </a:lnTo>
                  <a:lnTo>
                    <a:pt x="1395" y="3182"/>
                  </a:lnTo>
                  <a:lnTo>
                    <a:pt x="1471" y="3143"/>
                  </a:lnTo>
                  <a:lnTo>
                    <a:pt x="1543" y="3103"/>
                  </a:lnTo>
                  <a:lnTo>
                    <a:pt x="1611" y="3062"/>
                  </a:lnTo>
                  <a:lnTo>
                    <a:pt x="1673" y="3024"/>
                  </a:lnTo>
                  <a:lnTo>
                    <a:pt x="1681" y="3032"/>
                  </a:lnTo>
                  <a:lnTo>
                    <a:pt x="1712" y="3058"/>
                  </a:lnTo>
                  <a:lnTo>
                    <a:pt x="1744" y="3080"/>
                  </a:lnTo>
                  <a:lnTo>
                    <a:pt x="1780" y="3098"/>
                  </a:lnTo>
                  <a:lnTo>
                    <a:pt x="1818" y="3110"/>
                  </a:lnTo>
                  <a:lnTo>
                    <a:pt x="1856" y="3118"/>
                  </a:lnTo>
                  <a:lnTo>
                    <a:pt x="1896" y="3121"/>
                  </a:lnTo>
                  <a:lnTo>
                    <a:pt x="1928" y="3119"/>
                  </a:lnTo>
                  <a:lnTo>
                    <a:pt x="1959" y="3114"/>
                  </a:lnTo>
                  <a:lnTo>
                    <a:pt x="1990" y="3106"/>
                  </a:lnTo>
                  <a:lnTo>
                    <a:pt x="2028" y="3090"/>
                  </a:lnTo>
                  <a:lnTo>
                    <a:pt x="2065" y="3070"/>
                  </a:lnTo>
                  <a:lnTo>
                    <a:pt x="2098" y="3045"/>
                  </a:lnTo>
                  <a:lnTo>
                    <a:pt x="2126" y="3015"/>
                  </a:lnTo>
                  <a:lnTo>
                    <a:pt x="2151" y="2983"/>
                  </a:lnTo>
                  <a:lnTo>
                    <a:pt x="2171" y="2948"/>
                  </a:lnTo>
                  <a:lnTo>
                    <a:pt x="2186" y="2908"/>
                  </a:lnTo>
                  <a:lnTo>
                    <a:pt x="2196" y="2868"/>
                  </a:lnTo>
                  <a:lnTo>
                    <a:pt x="2352" y="1910"/>
                  </a:lnTo>
                  <a:lnTo>
                    <a:pt x="2356" y="1870"/>
                  </a:lnTo>
                  <a:lnTo>
                    <a:pt x="2355" y="1832"/>
                  </a:lnTo>
                  <a:lnTo>
                    <a:pt x="2348" y="1793"/>
                  </a:lnTo>
                  <a:lnTo>
                    <a:pt x="2337" y="1757"/>
                  </a:lnTo>
                  <a:lnTo>
                    <a:pt x="2321" y="1722"/>
                  </a:lnTo>
                  <a:lnTo>
                    <a:pt x="2300" y="1688"/>
                  </a:lnTo>
                  <a:lnTo>
                    <a:pt x="2276" y="1658"/>
                  </a:lnTo>
                  <a:lnTo>
                    <a:pt x="2276" y="1658"/>
                  </a:lnTo>
                  <a:lnTo>
                    <a:pt x="2274" y="1565"/>
                  </a:lnTo>
                  <a:lnTo>
                    <a:pt x="2270" y="1475"/>
                  </a:lnTo>
                  <a:lnTo>
                    <a:pt x="2262" y="1387"/>
                  </a:lnTo>
                  <a:lnTo>
                    <a:pt x="2155" y="1408"/>
                  </a:lnTo>
                  <a:lnTo>
                    <a:pt x="2046" y="1425"/>
                  </a:lnTo>
                  <a:lnTo>
                    <a:pt x="1934" y="1438"/>
                  </a:lnTo>
                  <a:lnTo>
                    <a:pt x="1821" y="1445"/>
                  </a:lnTo>
                  <a:lnTo>
                    <a:pt x="1821" y="1594"/>
                  </a:lnTo>
                  <a:lnTo>
                    <a:pt x="1517" y="1642"/>
                  </a:lnTo>
                  <a:lnTo>
                    <a:pt x="1517" y="1445"/>
                  </a:lnTo>
                  <a:lnTo>
                    <a:pt x="1403" y="1438"/>
                  </a:lnTo>
                  <a:lnTo>
                    <a:pt x="1291" y="1425"/>
                  </a:lnTo>
                  <a:lnTo>
                    <a:pt x="1182" y="1408"/>
                  </a:lnTo>
                  <a:lnTo>
                    <a:pt x="1075" y="1387"/>
                  </a:lnTo>
                  <a:lnTo>
                    <a:pt x="1068" y="1475"/>
                  </a:lnTo>
                  <a:lnTo>
                    <a:pt x="1063" y="1565"/>
                  </a:lnTo>
                  <a:lnTo>
                    <a:pt x="1062" y="1658"/>
                  </a:lnTo>
                  <a:lnTo>
                    <a:pt x="1062" y="1687"/>
                  </a:lnTo>
                  <a:lnTo>
                    <a:pt x="1063" y="1716"/>
                  </a:lnTo>
                  <a:lnTo>
                    <a:pt x="1040" y="1719"/>
                  </a:lnTo>
                  <a:lnTo>
                    <a:pt x="998" y="1730"/>
                  </a:lnTo>
                  <a:lnTo>
                    <a:pt x="960" y="1744"/>
                  </a:lnTo>
                  <a:lnTo>
                    <a:pt x="924" y="1764"/>
                  </a:lnTo>
                  <a:lnTo>
                    <a:pt x="891" y="1788"/>
                  </a:lnTo>
                  <a:lnTo>
                    <a:pt x="862" y="1817"/>
                  </a:lnTo>
                  <a:lnTo>
                    <a:pt x="837" y="1850"/>
                  </a:lnTo>
                  <a:lnTo>
                    <a:pt x="816" y="1885"/>
                  </a:lnTo>
                  <a:lnTo>
                    <a:pt x="800" y="1925"/>
                  </a:lnTo>
                  <a:lnTo>
                    <a:pt x="790" y="1965"/>
                  </a:lnTo>
                  <a:lnTo>
                    <a:pt x="786" y="2006"/>
                  </a:lnTo>
                  <a:lnTo>
                    <a:pt x="787" y="2048"/>
                  </a:lnTo>
                  <a:lnTo>
                    <a:pt x="794" y="2087"/>
                  </a:lnTo>
                  <a:lnTo>
                    <a:pt x="807" y="2126"/>
                  </a:lnTo>
                  <a:lnTo>
                    <a:pt x="823" y="2163"/>
                  </a:lnTo>
                  <a:lnTo>
                    <a:pt x="846" y="2198"/>
                  </a:lnTo>
                  <a:lnTo>
                    <a:pt x="874" y="2229"/>
                  </a:lnTo>
                  <a:lnTo>
                    <a:pt x="837" y="2271"/>
                  </a:lnTo>
                  <a:lnTo>
                    <a:pt x="802" y="2309"/>
                  </a:lnTo>
                  <a:lnTo>
                    <a:pt x="767" y="2346"/>
                  </a:lnTo>
                  <a:lnTo>
                    <a:pt x="696" y="2381"/>
                  </a:lnTo>
                  <a:lnTo>
                    <a:pt x="630" y="2418"/>
                  </a:lnTo>
                  <a:lnTo>
                    <a:pt x="569" y="2458"/>
                  </a:lnTo>
                  <a:lnTo>
                    <a:pt x="586" y="2479"/>
                  </a:lnTo>
                  <a:lnTo>
                    <a:pt x="604" y="2500"/>
                  </a:lnTo>
                  <a:lnTo>
                    <a:pt x="565" y="2531"/>
                  </a:lnTo>
                  <a:lnTo>
                    <a:pt x="530" y="2559"/>
                  </a:lnTo>
                  <a:lnTo>
                    <a:pt x="495" y="2583"/>
                  </a:lnTo>
                  <a:lnTo>
                    <a:pt x="464" y="2604"/>
                  </a:lnTo>
                  <a:lnTo>
                    <a:pt x="435" y="2621"/>
                  </a:lnTo>
                  <a:lnTo>
                    <a:pt x="409" y="2634"/>
                  </a:lnTo>
                  <a:lnTo>
                    <a:pt x="386" y="2644"/>
                  </a:lnTo>
                  <a:lnTo>
                    <a:pt x="366" y="2650"/>
                  </a:lnTo>
                  <a:lnTo>
                    <a:pt x="349" y="2653"/>
                  </a:lnTo>
                  <a:lnTo>
                    <a:pt x="340" y="2650"/>
                  </a:lnTo>
                  <a:lnTo>
                    <a:pt x="331" y="2647"/>
                  </a:lnTo>
                  <a:lnTo>
                    <a:pt x="277" y="2570"/>
                  </a:lnTo>
                  <a:lnTo>
                    <a:pt x="226" y="2490"/>
                  </a:lnTo>
                  <a:lnTo>
                    <a:pt x="180" y="2407"/>
                  </a:lnTo>
                  <a:lnTo>
                    <a:pt x="139" y="2322"/>
                  </a:lnTo>
                  <a:lnTo>
                    <a:pt x="104" y="2233"/>
                  </a:lnTo>
                  <a:lnTo>
                    <a:pt x="73" y="2142"/>
                  </a:lnTo>
                  <a:lnTo>
                    <a:pt x="47" y="2049"/>
                  </a:lnTo>
                  <a:lnTo>
                    <a:pt x="27" y="1954"/>
                  </a:lnTo>
                  <a:lnTo>
                    <a:pt x="13" y="1857"/>
                  </a:lnTo>
                  <a:lnTo>
                    <a:pt x="3" y="1758"/>
                  </a:lnTo>
                  <a:lnTo>
                    <a:pt x="0" y="1658"/>
                  </a:lnTo>
                  <a:lnTo>
                    <a:pt x="3" y="1553"/>
                  </a:lnTo>
                  <a:lnTo>
                    <a:pt x="14" y="1450"/>
                  </a:lnTo>
                  <a:lnTo>
                    <a:pt x="29" y="1349"/>
                  </a:lnTo>
                  <a:lnTo>
                    <a:pt x="51" y="1250"/>
                  </a:lnTo>
                  <a:lnTo>
                    <a:pt x="80" y="1154"/>
                  </a:lnTo>
                  <a:lnTo>
                    <a:pt x="113" y="1059"/>
                  </a:lnTo>
                  <a:lnTo>
                    <a:pt x="152" y="967"/>
                  </a:lnTo>
                  <a:lnTo>
                    <a:pt x="196" y="879"/>
                  </a:lnTo>
                  <a:lnTo>
                    <a:pt x="245" y="793"/>
                  </a:lnTo>
                  <a:lnTo>
                    <a:pt x="300" y="711"/>
                  </a:lnTo>
                  <a:lnTo>
                    <a:pt x="359" y="633"/>
                  </a:lnTo>
                  <a:lnTo>
                    <a:pt x="422" y="558"/>
                  </a:lnTo>
                  <a:lnTo>
                    <a:pt x="490" y="486"/>
                  </a:lnTo>
                  <a:lnTo>
                    <a:pt x="561" y="419"/>
                  </a:lnTo>
                  <a:lnTo>
                    <a:pt x="637" y="356"/>
                  </a:lnTo>
                  <a:lnTo>
                    <a:pt x="716" y="297"/>
                  </a:lnTo>
                  <a:lnTo>
                    <a:pt x="799" y="244"/>
                  </a:lnTo>
                  <a:lnTo>
                    <a:pt x="885" y="195"/>
                  </a:lnTo>
                  <a:lnTo>
                    <a:pt x="974" y="150"/>
                  </a:lnTo>
                  <a:lnTo>
                    <a:pt x="1067" y="112"/>
                  </a:lnTo>
                  <a:lnTo>
                    <a:pt x="1161" y="79"/>
                  </a:lnTo>
                  <a:lnTo>
                    <a:pt x="1259" y="51"/>
                  </a:lnTo>
                  <a:lnTo>
                    <a:pt x="1358" y="30"/>
                  </a:lnTo>
                  <a:lnTo>
                    <a:pt x="1460" y="13"/>
                  </a:lnTo>
                  <a:lnTo>
                    <a:pt x="1564" y="4"/>
                  </a:lnTo>
                  <a:lnTo>
                    <a:pt x="1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auto">
            <a:xfrm>
              <a:off x="3725" y="2877"/>
              <a:ext cx="1064" cy="764"/>
            </a:xfrm>
            <a:custGeom>
              <a:avLst/>
              <a:gdLst>
                <a:gd name="T0" fmla="*/ 1201 w 2128"/>
                <a:gd name="T1" fmla="*/ 495 h 1528"/>
                <a:gd name="T2" fmla="*/ 1134 w 2128"/>
                <a:gd name="T3" fmla="*/ 584 h 1528"/>
                <a:gd name="T4" fmla="*/ 1069 w 2128"/>
                <a:gd name="T5" fmla="*/ 664 h 1528"/>
                <a:gd name="T6" fmla="*/ 980 w 2128"/>
                <a:gd name="T7" fmla="*/ 767 h 1528"/>
                <a:gd name="T8" fmla="*/ 872 w 2128"/>
                <a:gd name="T9" fmla="*/ 880 h 1528"/>
                <a:gd name="T10" fmla="*/ 752 w 2128"/>
                <a:gd name="T11" fmla="*/ 995 h 1528"/>
                <a:gd name="T12" fmla="*/ 621 w 2128"/>
                <a:gd name="T13" fmla="*/ 1099 h 1528"/>
                <a:gd name="T14" fmla="*/ 487 w 2128"/>
                <a:gd name="T15" fmla="*/ 1182 h 1528"/>
                <a:gd name="T16" fmla="*/ 354 w 2128"/>
                <a:gd name="T17" fmla="*/ 1233 h 1528"/>
                <a:gd name="T18" fmla="*/ 238 w 2128"/>
                <a:gd name="T19" fmla="*/ 1242 h 1528"/>
                <a:gd name="T20" fmla="*/ 151 w 2128"/>
                <a:gd name="T21" fmla="*/ 1218 h 1528"/>
                <a:gd name="T22" fmla="*/ 285 w 2128"/>
                <a:gd name="T23" fmla="*/ 1315 h 1528"/>
                <a:gd name="T24" fmla="*/ 444 w 2128"/>
                <a:gd name="T25" fmla="*/ 1368 h 1528"/>
                <a:gd name="T26" fmla="*/ 624 w 2128"/>
                <a:gd name="T27" fmla="*/ 1375 h 1528"/>
                <a:gd name="T28" fmla="*/ 802 w 2128"/>
                <a:gd name="T29" fmla="*/ 1346 h 1528"/>
                <a:gd name="T30" fmla="*/ 979 w 2128"/>
                <a:gd name="T31" fmla="*/ 1291 h 1528"/>
                <a:gd name="T32" fmla="*/ 1148 w 2128"/>
                <a:gd name="T33" fmla="*/ 1218 h 1528"/>
                <a:gd name="T34" fmla="*/ 1301 w 2128"/>
                <a:gd name="T35" fmla="*/ 1138 h 1528"/>
                <a:gd name="T36" fmla="*/ 1431 w 2128"/>
                <a:gd name="T37" fmla="*/ 1060 h 1528"/>
                <a:gd name="T38" fmla="*/ 1531 w 2128"/>
                <a:gd name="T39" fmla="*/ 993 h 1528"/>
                <a:gd name="T40" fmla="*/ 1630 w 2128"/>
                <a:gd name="T41" fmla="*/ 921 h 1528"/>
                <a:gd name="T42" fmla="*/ 1982 w 2128"/>
                <a:gd name="T43" fmla="*/ 0 h 1528"/>
                <a:gd name="T44" fmla="*/ 2062 w 2128"/>
                <a:gd name="T45" fmla="*/ 26 h 1528"/>
                <a:gd name="T46" fmla="*/ 2115 w 2128"/>
                <a:gd name="T47" fmla="*/ 92 h 1528"/>
                <a:gd name="T48" fmla="*/ 2126 w 2128"/>
                <a:gd name="T49" fmla="*/ 175 h 1528"/>
                <a:gd name="T50" fmla="*/ 1950 w 2128"/>
                <a:gd name="T51" fmla="*/ 1185 h 1528"/>
                <a:gd name="T52" fmla="*/ 1892 w 2128"/>
                <a:gd name="T53" fmla="*/ 1241 h 1528"/>
                <a:gd name="T54" fmla="*/ 1819 w 2128"/>
                <a:gd name="T55" fmla="*/ 1259 h 1528"/>
                <a:gd name="T56" fmla="*/ 1750 w 2128"/>
                <a:gd name="T57" fmla="*/ 1243 h 1528"/>
                <a:gd name="T58" fmla="*/ 1616 w 2128"/>
                <a:gd name="T59" fmla="*/ 1118 h 1528"/>
                <a:gd name="T60" fmla="*/ 1474 w 2128"/>
                <a:gd name="T61" fmla="*/ 1211 h 1528"/>
                <a:gd name="T62" fmla="*/ 1297 w 2128"/>
                <a:gd name="T63" fmla="*/ 1313 h 1528"/>
                <a:gd name="T64" fmla="*/ 1092 w 2128"/>
                <a:gd name="T65" fmla="*/ 1410 h 1528"/>
                <a:gd name="T66" fmla="*/ 870 w 2128"/>
                <a:gd name="T67" fmla="*/ 1486 h 1528"/>
                <a:gd name="T68" fmla="*/ 640 w 2128"/>
                <a:gd name="T69" fmla="*/ 1525 h 1528"/>
                <a:gd name="T70" fmla="*/ 430 w 2128"/>
                <a:gd name="T71" fmla="*/ 1518 h 1528"/>
                <a:gd name="T72" fmla="*/ 248 w 2128"/>
                <a:gd name="T73" fmla="*/ 1465 h 1528"/>
                <a:gd name="T74" fmla="*/ 91 w 2128"/>
                <a:gd name="T75" fmla="*/ 1367 h 1528"/>
                <a:gd name="T76" fmla="*/ 13 w 2128"/>
                <a:gd name="T77" fmla="*/ 1280 h 1528"/>
                <a:gd name="T78" fmla="*/ 0 w 2128"/>
                <a:gd name="T79" fmla="*/ 1205 h 1528"/>
                <a:gd name="T80" fmla="*/ 27 w 2128"/>
                <a:gd name="T81" fmla="*/ 1132 h 1528"/>
                <a:gd name="T82" fmla="*/ 87 w 2128"/>
                <a:gd name="T83" fmla="*/ 1083 h 1528"/>
                <a:gd name="T84" fmla="*/ 164 w 2128"/>
                <a:gd name="T85" fmla="*/ 1068 h 1528"/>
                <a:gd name="T86" fmla="*/ 231 w 2128"/>
                <a:gd name="T87" fmla="*/ 1088 h 1528"/>
                <a:gd name="T88" fmla="*/ 302 w 2128"/>
                <a:gd name="T89" fmla="*/ 1090 h 1528"/>
                <a:gd name="T90" fmla="*/ 411 w 2128"/>
                <a:gd name="T91" fmla="*/ 1052 h 1528"/>
                <a:gd name="T92" fmla="*/ 533 w 2128"/>
                <a:gd name="T93" fmla="*/ 976 h 1528"/>
                <a:gd name="T94" fmla="*/ 663 w 2128"/>
                <a:gd name="T95" fmla="*/ 871 h 1528"/>
                <a:gd name="T96" fmla="*/ 795 w 2128"/>
                <a:gd name="T97" fmla="*/ 745 h 1528"/>
                <a:gd name="T98" fmla="*/ 921 w 2128"/>
                <a:gd name="T99" fmla="*/ 604 h 1528"/>
                <a:gd name="T100" fmla="*/ 905 w 2128"/>
                <a:gd name="T101" fmla="*/ 413 h 1528"/>
                <a:gd name="T102" fmla="*/ 865 w 2128"/>
                <a:gd name="T103" fmla="*/ 342 h 1528"/>
                <a:gd name="T104" fmla="*/ 868 w 2128"/>
                <a:gd name="T105" fmla="*/ 260 h 1528"/>
                <a:gd name="T106" fmla="*/ 913 w 2128"/>
                <a:gd name="T107" fmla="*/ 192 h 1528"/>
                <a:gd name="T108" fmla="*/ 988 w 2128"/>
                <a:gd name="T109" fmla="*/ 157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28" h="1528">
                  <a:moveTo>
                    <a:pt x="1976" y="151"/>
                  </a:moveTo>
                  <a:lnTo>
                    <a:pt x="1013" y="306"/>
                  </a:lnTo>
                  <a:lnTo>
                    <a:pt x="1201" y="495"/>
                  </a:lnTo>
                  <a:lnTo>
                    <a:pt x="1163" y="547"/>
                  </a:lnTo>
                  <a:lnTo>
                    <a:pt x="1150" y="564"/>
                  </a:lnTo>
                  <a:lnTo>
                    <a:pt x="1134" y="584"/>
                  </a:lnTo>
                  <a:lnTo>
                    <a:pt x="1115" y="607"/>
                  </a:lnTo>
                  <a:lnTo>
                    <a:pt x="1093" y="635"/>
                  </a:lnTo>
                  <a:lnTo>
                    <a:pt x="1069" y="664"/>
                  </a:lnTo>
                  <a:lnTo>
                    <a:pt x="1042" y="696"/>
                  </a:lnTo>
                  <a:lnTo>
                    <a:pt x="1012" y="730"/>
                  </a:lnTo>
                  <a:lnTo>
                    <a:pt x="980" y="767"/>
                  </a:lnTo>
                  <a:lnTo>
                    <a:pt x="946" y="804"/>
                  </a:lnTo>
                  <a:lnTo>
                    <a:pt x="910" y="842"/>
                  </a:lnTo>
                  <a:lnTo>
                    <a:pt x="872" y="880"/>
                  </a:lnTo>
                  <a:lnTo>
                    <a:pt x="833" y="919"/>
                  </a:lnTo>
                  <a:lnTo>
                    <a:pt x="792" y="958"/>
                  </a:lnTo>
                  <a:lnTo>
                    <a:pt x="752" y="995"/>
                  </a:lnTo>
                  <a:lnTo>
                    <a:pt x="709" y="1031"/>
                  </a:lnTo>
                  <a:lnTo>
                    <a:pt x="666" y="1066"/>
                  </a:lnTo>
                  <a:lnTo>
                    <a:pt x="621" y="1099"/>
                  </a:lnTo>
                  <a:lnTo>
                    <a:pt x="576" y="1129"/>
                  </a:lnTo>
                  <a:lnTo>
                    <a:pt x="531" y="1158"/>
                  </a:lnTo>
                  <a:lnTo>
                    <a:pt x="487" y="1182"/>
                  </a:lnTo>
                  <a:lnTo>
                    <a:pt x="442" y="1202"/>
                  </a:lnTo>
                  <a:lnTo>
                    <a:pt x="398" y="1220"/>
                  </a:lnTo>
                  <a:lnTo>
                    <a:pt x="354" y="1233"/>
                  </a:lnTo>
                  <a:lnTo>
                    <a:pt x="311" y="1241"/>
                  </a:lnTo>
                  <a:lnTo>
                    <a:pt x="269" y="1243"/>
                  </a:lnTo>
                  <a:lnTo>
                    <a:pt x="238" y="1242"/>
                  </a:lnTo>
                  <a:lnTo>
                    <a:pt x="207" y="1237"/>
                  </a:lnTo>
                  <a:lnTo>
                    <a:pt x="179" y="1229"/>
                  </a:lnTo>
                  <a:lnTo>
                    <a:pt x="151" y="1218"/>
                  </a:lnTo>
                  <a:lnTo>
                    <a:pt x="193" y="1255"/>
                  </a:lnTo>
                  <a:lnTo>
                    <a:pt x="237" y="1288"/>
                  </a:lnTo>
                  <a:lnTo>
                    <a:pt x="285" y="1315"/>
                  </a:lnTo>
                  <a:lnTo>
                    <a:pt x="335" y="1338"/>
                  </a:lnTo>
                  <a:lnTo>
                    <a:pt x="388" y="1355"/>
                  </a:lnTo>
                  <a:lnTo>
                    <a:pt x="444" y="1368"/>
                  </a:lnTo>
                  <a:lnTo>
                    <a:pt x="503" y="1375"/>
                  </a:lnTo>
                  <a:lnTo>
                    <a:pt x="564" y="1377"/>
                  </a:lnTo>
                  <a:lnTo>
                    <a:pt x="624" y="1375"/>
                  </a:lnTo>
                  <a:lnTo>
                    <a:pt x="682" y="1369"/>
                  </a:lnTo>
                  <a:lnTo>
                    <a:pt x="742" y="1360"/>
                  </a:lnTo>
                  <a:lnTo>
                    <a:pt x="802" y="1346"/>
                  </a:lnTo>
                  <a:lnTo>
                    <a:pt x="862" y="1330"/>
                  </a:lnTo>
                  <a:lnTo>
                    <a:pt x="921" y="1312"/>
                  </a:lnTo>
                  <a:lnTo>
                    <a:pt x="979" y="1291"/>
                  </a:lnTo>
                  <a:lnTo>
                    <a:pt x="1037" y="1268"/>
                  </a:lnTo>
                  <a:lnTo>
                    <a:pt x="1093" y="1244"/>
                  </a:lnTo>
                  <a:lnTo>
                    <a:pt x="1148" y="1218"/>
                  </a:lnTo>
                  <a:lnTo>
                    <a:pt x="1200" y="1192"/>
                  </a:lnTo>
                  <a:lnTo>
                    <a:pt x="1252" y="1165"/>
                  </a:lnTo>
                  <a:lnTo>
                    <a:pt x="1301" y="1138"/>
                  </a:lnTo>
                  <a:lnTo>
                    <a:pt x="1347" y="1112"/>
                  </a:lnTo>
                  <a:lnTo>
                    <a:pt x="1390" y="1086"/>
                  </a:lnTo>
                  <a:lnTo>
                    <a:pt x="1431" y="1060"/>
                  </a:lnTo>
                  <a:lnTo>
                    <a:pt x="1468" y="1036"/>
                  </a:lnTo>
                  <a:lnTo>
                    <a:pt x="1501" y="1014"/>
                  </a:lnTo>
                  <a:lnTo>
                    <a:pt x="1531" y="993"/>
                  </a:lnTo>
                  <a:lnTo>
                    <a:pt x="1557" y="975"/>
                  </a:lnTo>
                  <a:lnTo>
                    <a:pt x="1578" y="960"/>
                  </a:lnTo>
                  <a:lnTo>
                    <a:pt x="1630" y="921"/>
                  </a:lnTo>
                  <a:lnTo>
                    <a:pt x="1819" y="1109"/>
                  </a:lnTo>
                  <a:lnTo>
                    <a:pt x="1976" y="151"/>
                  </a:lnTo>
                  <a:close/>
                  <a:moveTo>
                    <a:pt x="1982" y="0"/>
                  </a:moveTo>
                  <a:lnTo>
                    <a:pt x="2010" y="4"/>
                  </a:lnTo>
                  <a:lnTo>
                    <a:pt x="2037" y="13"/>
                  </a:lnTo>
                  <a:lnTo>
                    <a:pt x="2062" y="26"/>
                  </a:lnTo>
                  <a:lnTo>
                    <a:pt x="2084" y="45"/>
                  </a:lnTo>
                  <a:lnTo>
                    <a:pt x="2101" y="67"/>
                  </a:lnTo>
                  <a:lnTo>
                    <a:pt x="2115" y="92"/>
                  </a:lnTo>
                  <a:lnTo>
                    <a:pt x="2123" y="119"/>
                  </a:lnTo>
                  <a:lnTo>
                    <a:pt x="2128" y="147"/>
                  </a:lnTo>
                  <a:lnTo>
                    <a:pt x="2126" y="175"/>
                  </a:lnTo>
                  <a:lnTo>
                    <a:pt x="1969" y="1133"/>
                  </a:lnTo>
                  <a:lnTo>
                    <a:pt x="1962" y="1160"/>
                  </a:lnTo>
                  <a:lnTo>
                    <a:pt x="1950" y="1185"/>
                  </a:lnTo>
                  <a:lnTo>
                    <a:pt x="1935" y="1207"/>
                  </a:lnTo>
                  <a:lnTo>
                    <a:pt x="1915" y="1225"/>
                  </a:lnTo>
                  <a:lnTo>
                    <a:pt x="1892" y="1241"/>
                  </a:lnTo>
                  <a:lnTo>
                    <a:pt x="1866" y="1251"/>
                  </a:lnTo>
                  <a:lnTo>
                    <a:pt x="1843" y="1258"/>
                  </a:lnTo>
                  <a:lnTo>
                    <a:pt x="1819" y="1259"/>
                  </a:lnTo>
                  <a:lnTo>
                    <a:pt x="1795" y="1258"/>
                  </a:lnTo>
                  <a:lnTo>
                    <a:pt x="1772" y="1251"/>
                  </a:lnTo>
                  <a:lnTo>
                    <a:pt x="1750" y="1243"/>
                  </a:lnTo>
                  <a:lnTo>
                    <a:pt x="1730" y="1230"/>
                  </a:lnTo>
                  <a:lnTo>
                    <a:pt x="1712" y="1215"/>
                  </a:lnTo>
                  <a:lnTo>
                    <a:pt x="1616" y="1118"/>
                  </a:lnTo>
                  <a:lnTo>
                    <a:pt x="1573" y="1147"/>
                  </a:lnTo>
                  <a:lnTo>
                    <a:pt x="1526" y="1178"/>
                  </a:lnTo>
                  <a:lnTo>
                    <a:pt x="1474" y="1211"/>
                  </a:lnTo>
                  <a:lnTo>
                    <a:pt x="1419" y="1245"/>
                  </a:lnTo>
                  <a:lnTo>
                    <a:pt x="1360" y="1279"/>
                  </a:lnTo>
                  <a:lnTo>
                    <a:pt x="1297" y="1313"/>
                  </a:lnTo>
                  <a:lnTo>
                    <a:pt x="1231" y="1346"/>
                  </a:lnTo>
                  <a:lnTo>
                    <a:pt x="1163" y="1378"/>
                  </a:lnTo>
                  <a:lnTo>
                    <a:pt x="1092" y="1410"/>
                  </a:lnTo>
                  <a:lnTo>
                    <a:pt x="1019" y="1438"/>
                  </a:lnTo>
                  <a:lnTo>
                    <a:pt x="946" y="1463"/>
                  </a:lnTo>
                  <a:lnTo>
                    <a:pt x="870" y="1486"/>
                  </a:lnTo>
                  <a:lnTo>
                    <a:pt x="793" y="1503"/>
                  </a:lnTo>
                  <a:lnTo>
                    <a:pt x="717" y="1517"/>
                  </a:lnTo>
                  <a:lnTo>
                    <a:pt x="640" y="1525"/>
                  </a:lnTo>
                  <a:lnTo>
                    <a:pt x="564" y="1528"/>
                  </a:lnTo>
                  <a:lnTo>
                    <a:pt x="496" y="1526"/>
                  </a:lnTo>
                  <a:lnTo>
                    <a:pt x="430" y="1518"/>
                  </a:lnTo>
                  <a:lnTo>
                    <a:pt x="367" y="1506"/>
                  </a:lnTo>
                  <a:lnTo>
                    <a:pt x="306" y="1488"/>
                  </a:lnTo>
                  <a:lnTo>
                    <a:pt x="248" y="1465"/>
                  </a:lnTo>
                  <a:lnTo>
                    <a:pt x="193" y="1438"/>
                  </a:lnTo>
                  <a:lnTo>
                    <a:pt x="140" y="1404"/>
                  </a:lnTo>
                  <a:lnTo>
                    <a:pt x="91" y="1367"/>
                  </a:lnTo>
                  <a:lnTo>
                    <a:pt x="44" y="1324"/>
                  </a:lnTo>
                  <a:lnTo>
                    <a:pt x="26" y="1303"/>
                  </a:lnTo>
                  <a:lnTo>
                    <a:pt x="13" y="1280"/>
                  </a:lnTo>
                  <a:lnTo>
                    <a:pt x="4" y="1257"/>
                  </a:lnTo>
                  <a:lnTo>
                    <a:pt x="0" y="1232"/>
                  </a:lnTo>
                  <a:lnTo>
                    <a:pt x="0" y="1205"/>
                  </a:lnTo>
                  <a:lnTo>
                    <a:pt x="4" y="1179"/>
                  </a:lnTo>
                  <a:lnTo>
                    <a:pt x="13" y="1154"/>
                  </a:lnTo>
                  <a:lnTo>
                    <a:pt x="27" y="1132"/>
                  </a:lnTo>
                  <a:lnTo>
                    <a:pt x="44" y="1112"/>
                  </a:lnTo>
                  <a:lnTo>
                    <a:pt x="65" y="1095"/>
                  </a:lnTo>
                  <a:lnTo>
                    <a:pt x="87" y="1083"/>
                  </a:lnTo>
                  <a:lnTo>
                    <a:pt x="112" y="1073"/>
                  </a:lnTo>
                  <a:lnTo>
                    <a:pt x="137" y="1069"/>
                  </a:lnTo>
                  <a:lnTo>
                    <a:pt x="164" y="1068"/>
                  </a:lnTo>
                  <a:lnTo>
                    <a:pt x="189" y="1072"/>
                  </a:lnTo>
                  <a:lnTo>
                    <a:pt x="215" y="1081"/>
                  </a:lnTo>
                  <a:lnTo>
                    <a:pt x="231" y="1088"/>
                  </a:lnTo>
                  <a:lnTo>
                    <a:pt x="249" y="1091"/>
                  </a:lnTo>
                  <a:lnTo>
                    <a:pt x="269" y="1092"/>
                  </a:lnTo>
                  <a:lnTo>
                    <a:pt x="302" y="1090"/>
                  </a:lnTo>
                  <a:lnTo>
                    <a:pt x="336" y="1081"/>
                  </a:lnTo>
                  <a:lnTo>
                    <a:pt x="372" y="1069"/>
                  </a:lnTo>
                  <a:lnTo>
                    <a:pt x="411" y="1052"/>
                  </a:lnTo>
                  <a:lnTo>
                    <a:pt x="451" y="1030"/>
                  </a:lnTo>
                  <a:lnTo>
                    <a:pt x="491" y="1005"/>
                  </a:lnTo>
                  <a:lnTo>
                    <a:pt x="533" y="976"/>
                  </a:lnTo>
                  <a:lnTo>
                    <a:pt x="576" y="944"/>
                  </a:lnTo>
                  <a:lnTo>
                    <a:pt x="619" y="910"/>
                  </a:lnTo>
                  <a:lnTo>
                    <a:pt x="663" y="871"/>
                  </a:lnTo>
                  <a:lnTo>
                    <a:pt x="707" y="831"/>
                  </a:lnTo>
                  <a:lnTo>
                    <a:pt x="750" y="789"/>
                  </a:lnTo>
                  <a:lnTo>
                    <a:pt x="795" y="745"/>
                  </a:lnTo>
                  <a:lnTo>
                    <a:pt x="838" y="699"/>
                  </a:lnTo>
                  <a:lnTo>
                    <a:pt x="879" y="652"/>
                  </a:lnTo>
                  <a:lnTo>
                    <a:pt x="921" y="604"/>
                  </a:lnTo>
                  <a:lnTo>
                    <a:pt x="961" y="556"/>
                  </a:lnTo>
                  <a:lnTo>
                    <a:pt x="1001" y="508"/>
                  </a:lnTo>
                  <a:lnTo>
                    <a:pt x="905" y="413"/>
                  </a:lnTo>
                  <a:lnTo>
                    <a:pt x="887" y="392"/>
                  </a:lnTo>
                  <a:lnTo>
                    <a:pt x="873" y="368"/>
                  </a:lnTo>
                  <a:lnTo>
                    <a:pt x="865" y="342"/>
                  </a:lnTo>
                  <a:lnTo>
                    <a:pt x="861" y="315"/>
                  </a:lnTo>
                  <a:lnTo>
                    <a:pt x="862" y="288"/>
                  </a:lnTo>
                  <a:lnTo>
                    <a:pt x="868" y="260"/>
                  </a:lnTo>
                  <a:lnTo>
                    <a:pt x="878" y="234"/>
                  </a:lnTo>
                  <a:lnTo>
                    <a:pt x="894" y="212"/>
                  </a:lnTo>
                  <a:lnTo>
                    <a:pt x="913" y="192"/>
                  </a:lnTo>
                  <a:lnTo>
                    <a:pt x="935" y="176"/>
                  </a:lnTo>
                  <a:lnTo>
                    <a:pt x="960" y="165"/>
                  </a:lnTo>
                  <a:lnTo>
                    <a:pt x="988" y="157"/>
                  </a:lnTo>
                  <a:lnTo>
                    <a:pt x="1951" y="2"/>
                  </a:lnTo>
                  <a:lnTo>
                    <a:pt x="19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Freeform 12"/>
          <p:cNvSpPr>
            <a:spLocks/>
          </p:cNvSpPr>
          <p:nvPr/>
        </p:nvSpPr>
        <p:spPr bwMode="auto">
          <a:xfrm>
            <a:off x="4026232" y="3458747"/>
            <a:ext cx="583958" cy="663981"/>
          </a:xfrm>
          <a:custGeom>
            <a:avLst/>
            <a:gdLst>
              <a:gd name="T0" fmla="*/ 2051 w 3646"/>
              <a:gd name="T1" fmla="*/ 14 h 3615"/>
              <a:gd name="T2" fmla="*/ 2481 w 3646"/>
              <a:gd name="T3" fmla="*/ 122 h 3615"/>
              <a:gd name="T4" fmla="*/ 2864 w 3646"/>
              <a:gd name="T5" fmla="*/ 325 h 3615"/>
              <a:gd name="T6" fmla="*/ 3185 w 3646"/>
              <a:gd name="T7" fmla="*/ 608 h 3615"/>
              <a:gd name="T8" fmla="*/ 3433 w 3646"/>
              <a:gd name="T9" fmla="*/ 958 h 3615"/>
              <a:gd name="T10" fmla="*/ 3591 w 3646"/>
              <a:gd name="T11" fmla="*/ 1363 h 3615"/>
              <a:gd name="T12" fmla="*/ 3646 w 3646"/>
              <a:gd name="T13" fmla="*/ 1807 h 3615"/>
              <a:gd name="T14" fmla="*/ 3591 w 3646"/>
              <a:gd name="T15" fmla="*/ 2252 h 3615"/>
              <a:gd name="T16" fmla="*/ 3433 w 3646"/>
              <a:gd name="T17" fmla="*/ 2657 h 3615"/>
              <a:gd name="T18" fmla="*/ 3185 w 3646"/>
              <a:gd name="T19" fmla="*/ 3007 h 3615"/>
              <a:gd name="T20" fmla="*/ 2864 w 3646"/>
              <a:gd name="T21" fmla="*/ 3291 h 3615"/>
              <a:gd name="T22" fmla="*/ 2481 w 3646"/>
              <a:gd name="T23" fmla="*/ 3493 h 3615"/>
              <a:gd name="T24" fmla="*/ 2051 w 3646"/>
              <a:gd name="T25" fmla="*/ 3601 h 3615"/>
              <a:gd name="T26" fmla="*/ 1595 w 3646"/>
              <a:gd name="T27" fmla="*/ 3601 h 3615"/>
              <a:gd name="T28" fmla="*/ 1165 w 3646"/>
              <a:gd name="T29" fmla="*/ 3493 h 3615"/>
              <a:gd name="T30" fmla="*/ 782 w 3646"/>
              <a:gd name="T31" fmla="*/ 3291 h 3615"/>
              <a:gd name="T32" fmla="*/ 461 w 3646"/>
              <a:gd name="T33" fmla="*/ 3007 h 3615"/>
              <a:gd name="T34" fmla="*/ 213 w 3646"/>
              <a:gd name="T35" fmla="*/ 2657 h 3615"/>
              <a:gd name="T36" fmla="*/ 56 w 3646"/>
              <a:gd name="T37" fmla="*/ 2252 h 3615"/>
              <a:gd name="T38" fmla="*/ 0 w 3646"/>
              <a:gd name="T39" fmla="*/ 1807 h 3615"/>
              <a:gd name="T40" fmla="*/ 1016 w 3646"/>
              <a:gd name="T41" fmla="*/ 1464 h 3615"/>
              <a:gd name="T42" fmla="*/ 1170 w 3646"/>
              <a:gd name="T43" fmla="*/ 1223 h 3615"/>
              <a:gd name="T44" fmla="*/ 1396 w 3646"/>
              <a:gd name="T45" fmla="*/ 1045 h 3615"/>
              <a:gd name="T46" fmla="*/ 1671 w 3646"/>
              <a:gd name="T47" fmla="*/ 948 h 3615"/>
              <a:gd name="T48" fmla="*/ 2029 w 3646"/>
              <a:gd name="T49" fmla="*/ 1252 h 3615"/>
              <a:gd name="T50" fmla="*/ 2029 w 3646"/>
              <a:gd name="T51" fmla="*/ 1954 h 3615"/>
              <a:gd name="T52" fmla="*/ 2029 w 3646"/>
              <a:gd name="T53" fmla="*/ 2680 h 3615"/>
              <a:gd name="T54" fmla="*/ 1598 w 3646"/>
              <a:gd name="T55" fmla="*/ 2651 h 3615"/>
              <a:gd name="T56" fmla="*/ 1333 w 3646"/>
              <a:gd name="T57" fmla="*/ 2533 h 3615"/>
              <a:gd name="T58" fmla="*/ 1125 w 3646"/>
              <a:gd name="T59" fmla="*/ 2337 h 3615"/>
              <a:gd name="T60" fmla="*/ 989 w 3646"/>
              <a:gd name="T61" fmla="*/ 2084 h 3615"/>
              <a:gd name="T62" fmla="*/ 469 w 3646"/>
              <a:gd name="T63" fmla="*/ 2201 h 3615"/>
              <a:gd name="T64" fmla="*/ 625 w 3646"/>
              <a:gd name="T65" fmla="*/ 2544 h 3615"/>
              <a:gd name="T66" fmla="*/ 863 w 3646"/>
              <a:gd name="T67" fmla="*/ 2831 h 3615"/>
              <a:gd name="T68" fmla="*/ 1169 w 3646"/>
              <a:gd name="T69" fmla="*/ 3047 h 3615"/>
              <a:gd name="T70" fmla="*/ 1528 w 3646"/>
              <a:gd name="T71" fmla="*/ 3176 h 3615"/>
              <a:gd name="T72" fmla="*/ 1923 w 3646"/>
              <a:gd name="T73" fmla="*/ 3202 h 3615"/>
              <a:gd name="T74" fmla="*/ 2304 w 3646"/>
              <a:gd name="T75" fmla="*/ 3122 h 3615"/>
              <a:gd name="T76" fmla="*/ 2640 w 3646"/>
              <a:gd name="T77" fmla="*/ 2947 h 3615"/>
              <a:gd name="T78" fmla="*/ 2914 w 3646"/>
              <a:gd name="T79" fmla="*/ 2692 h 3615"/>
              <a:gd name="T80" fmla="*/ 3112 w 3646"/>
              <a:gd name="T81" fmla="*/ 2373 h 3615"/>
              <a:gd name="T82" fmla="*/ 3219 w 3646"/>
              <a:gd name="T83" fmla="*/ 2006 h 3615"/>
              <a:gd name="T84" fmla="*/ 3219 w 3646"/>
              <a:gd name="T85" fmla="*/ 1611 h 3615"/>
              <a:gd name="T86" fmla="*/ 3112 w 3646"/>
              <a:gd name="T87" fmla="*/ 1242 h 3615"/>
              <a:gd name="T88" fmla="*/ 2914 w 3646"/>
              <a:gd name="T89" fmla="*/ 923 h 3615"/>
              <a:gd name="T90" fmla="*/ 2640 w 3646"/>
              <a:gd name="T91" fmla="*/ 669 h 3615"/>
              <a:gd name="T92" fmla="*/ 2304 w 3646"/>
              <a:gd name="T93" fmla="*/ 493 h 3615"/>
              <a:gd name="T94" fmla="*/ 1923 w 3646"/>
              <a:gd name="T95" fmla="*/ 413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6" h="3615">
                <a:moveTo>
                  <a:pt x="1824" y="0"/>
                </a:moveTo>
                <a:lnTo>
                  <a:pt x="1824" y="0"/>
                </a:lnTo>
                <a:lnTo>
                  <a:pt x="1939" y="4"/>
                </a:lnTo>
                <a:lnTo>
                  <a:pt x="2051" y="14"/>
                </a:lnTo>
                <a:lnTo>
                  <a:pt x="2163" y="32"/>
                </a:lnTo>
                <a:lnTo>
                  <a:pt x="2272" y="56"/>
                </a:lnTo>
                <a:lnTo>
                  <a:pt x="2378" y="86"/>
                </a:lnTo>
                <a:lnTo>
                  <a:pt x="2481" y="122"/>
                </a:lnTo>
                <a:lnTo>
                  <a:pt x="2582" y="164"/>
                </a:lnTo>
                <a:lnTo>
                  <a:pt x="2680" y="213"/>
                </a:lnTo>
                <a:lnTo>
                  <a:pt x="2774" y="266"/>
                </a:lnTo>
                <a:lnTo>
                  <a:pt x="2864" y="325"/>
                </a:lnTo>
                <a:lnTo>
                  <a:pt x="2951" y="389"/>
                </a:lnTo>
                <a:lnTo>
                  <a:pt x="3034" y="457"/>
                </a:lnTo>
                <a:lnTo>
                  <a:pt x="3111" y="530"/>
                </a:lnTo>
                <a:lnTo>
                  <a:pt x="3185" y="608"/>
                </a:lnTo>
                <a:lnTo>
                  <a:pt x="3254" y="690"/>
                </a:lnTo>
                <a:lnTo>
                  <a:pt x="3319" y="776"/>
                </a:lnTo>
                <a:lnTo>
                  <a:pt x="3379" y="865"/>
                </a:lnTo>
                <a:lnTo>
                  <a:pt x="3433" y="958"/>
                </a:lnTo>
                <a:lnTo>
                  <a:pt x="3481" y="1055"/>
                </a:lnTo>
                <a:lnTo>
                  <a:pt x="3523" y="1155"/>
                </a:lnTo>
                <a:lnTo>
                  <a:pt x="3560" y="1258"/>
                </a:lnTo>
                <a:lnTo>
                  <a:pt x="3591" y="1363"/>
                </a:lnTo>
                <a:lnTo>
                  <a:pt x="3614" y="1471"/>
                </a:lnTo>
                <a:lnTo>
                  <a:pt x="3632" y="1581"/>
                </a:lnTo>
                <a:lnTo>
                  <a:pt x="3642" y="1693"/>
                </a:lnTo>
                <a:lnTo>
                  <a:pt x="3646" y="1807"/>
                </a:lnTo>
                <a:lnTo>
                  <a:pt x="3642" y="1922"/>
                </a:lnTo>
                <a:lnTo>
                  <a:pt x="3632" y="2034"/>
                </a:lnTo>
                <a:lnTo>
                  <a:pt x="3614" y="2144"/>
                </a:lnTo>
                <a:lnTo>
                  <a:pt x="3591" y="2252"/>
                </a:lnTo>
                <a:lnTo>
                  <a:pt x="3560" y="2357"/>
                </a:lnTo>
                <a:lnTo>
                  <a:pt x="3523" y="2461"/>
                </a:lnTo>
                <a:lnTo>
                  <a:pt x="3481" y="2559"/>
                </a:lnTo>
                <a:lnTo>
                  <a:pt x="3433" y="2657"/>
                </a:lnTo>
                <a:lnTo>
                  <a:pt x="3379" y="2750"/>
                </a:lnTo>
                <a:lnTo>
                  <a:pt x="3319" y="2840"/>
                </a:lnTo>
                <a:lnTo>
                  <a:pt x="3254" y="2926"/>
                </a:lnTo>
                <a:lnTo>
                  <a:pt x="3185" y="3007"/>
                </a:lnTo>
                <a:lnTo>
                  <a:pt x="3111" y="3085"/>
                </a:lnTo>
                <a:lnTo>
                  <a:pt x="3034" y="3158"/>
                </a:lnTo>
                <a:lnTo>
                  <a:pt x="2951" y="3227"/>
                </a:lnTo>
                <a:lnTo>
                  <a:pt x="2864" y="3291"/>
                </a:lnTo>
                <a:lnTo>
                  <a:pt x="2774" y="3349"/>
                </a:lnTo>
                <a:lnTo>
                  <a:pt x="2680" y="3402"/>
                </a:lnTo>
                <a:lnTo>
                  <a:pt x="2582" y="3451"/>
                </a:lnTo>
                <a:lnTo>
                  <a:pt x="2481" y="3493"/>
                </a:lnTo>
                <a:lnTo>
                  <a:pt x="2378" y="3529"/>
                </a:lnTo>
                <a:lnTo>
                  <a:pt x="2272" y="3559"/>
                </a:lnTo>
                <a:lnTo>
                  <a:pt x="2163" y="3584"/>
                </a:lnTo>
                <a:lnTo>
                  <a:pt x="2051" y="3601"/>
                </a:lnTo>
                <a:lnTo>
                  <a:pt x="1939" y="3612"/>
                </a:lnTo>
                <a:lnTo>
                  <a:pt x="1824" y="3615"/>
                </a:lnTo>
                <a:lnTo>
                  <a:pt x="1707" y="3612"/>
                </a:lnTo>
                <a:lnTo>
                  <a:pt x="1595" y="3601"/>
                </a:lnTo>
                <a:lnTo>
                  <a:pt x="1484" y="3584"/>
                </a:lnTo>
                <a:lnTo>
                  <a:pt x="1374" y="3559"/>
                </a:lnTo>
                <a:lnTo>
                  <a:pt x="1269" y="3529"/>
                </a:lnTo>
                <a:lnTo>
                  <a:pt x="1165" y="3493"/>
                </a:lnTo>
                <a:lnTo>
                  <a:pt x="1064" y="3451"/>
                </a:lnTo>
                <a:lnTo>
                  <a:pt x="966" y="3402"/>
                </a:lnTo>
                <a:lnTo>
                  <a:pt x="873" y="3349"/>
                </a:lnTo>
                <a:lnTo>
                  <a:pt x="782" y="3291"/>
                </a:lnTo>
                <a:lnTo>
                  <a:pt x="695" y="3227"/>
                </a:lnTo>
                <a:lnTo>
                  <a:pt x="613" y="3158"/>
                </a:lnTo>
                <a:lnTo>
                  <a:pt x="535" y="3085"/>
                </a:lnTo>
                <a:lnTo>
                  <a:pt x="461" y="3007"/>
                </a:lnTo>
                <a:lnTo>
                  <a:pt x="392" y="2926"/>
                </a:lnTo>
                <a:lnTo>
                  <a:pt x="327" y="2840"/>
                </a:lnTo>
                <a:lnTo>
                  <a:pt x="267" y="2750"/>
                </a:lnTo>
                <a:lnTo>
                  <a:pt x="213" y="2657"/>
                </a:lnTo>
                <a:lnTo>
                  <a:pt x="165" y="2559"/>
                </a:lnTo>
                <a:lnTo>
                  <a:pt x="123" y="2461"/>
                </a:lnTo>
                <a:lnTo>
                  <a:pt x="87" y="2357"/>
                </a:lnTo>
                <a:lnTo>
                  <a:pt x="56" y="2252"/>
                </a:lnTo>
                <a:lnTo>
                  <a:pt x="32" y="2144"/>
                </a:lnTo>
                <a:lnTo>
                  <a:pt x="14" y="2034"/>
                </a:lnTo>
                <a:lnTo>
                  <a:pt x="4" y="1922"/>
                </a:lnTo>
                <a:lnTo>
                  <a:pt x="0" y="1807"/>
                </a:lnTo>
                <a:lnTo>
                  <a:pt x="0" y="1604"/>
                </a:lnTo>
                <a:lnTo>
                  <a:pt x="969" y="1604"/>
                </a:lnTo>
                <a:lnTo>
                  <a:pt x="989" y="1533"/>
                </a:lnTo>
                <a:lnTo>
                  <a:pt x="1016" y="1464"/>
                </a:lnTo>
                <a:lnTo>
                  <a:pt x="1046" y="1399"/>
                </a:lnTo>
                <a:lnTo>
                  <a:pt x="1084" y="1337"/>
                </a:lnTo>
                <a:lnTo>
                  <a:pt x="1125" y="1278"/>
                </a:lnTo>
                <a:lnTo>
                  <a:pt x="1170" y="1223"/>
                </a:lnTo>
                <a:lnTo>
                  <a:pt x="1221" y="1172"/>
                </a:lnTo>
                <a:lnTo>
                  <a:pt x="1276" y="1126"/>
                </a:lnTo>
                <a:lnTo>
                  <a:pt x="1333" y="1083"/>
                </a:lnTo>
                <a:lnTo>
                  <a:pt x="1396" y="1045"/>
                </a:lnTo>
                <a:lnTo>
                  <a:pt x="1460" y="1013"/>
                </a:lnTo>
                <a:lnTo>
                  <a:pt x="1528" y="986"/>
                </a:lnTo>
                <a:lnTo>
                  <a:pt x="1598" y="964"/>
                </a:lnTo>
                <a:lnTo>
                  <a:pt x="1671" y="948"/>
                </a:lnTo>
                <a:lnTo>
                  <a:pt x="1746" y="939"/>
                </a:lnTo>
                <a:lnTo>
                  <a:pt x="1824" y="935"/>
                </a:lnTo>
                <a:lnTo>
                  <a:pt x="2029" y="935"/>
                </a:lnTo>
                <a:lnTo>
                  <a:pt x="2029" y="1252"/>
                </a:lnTo>
                <a:lnTo>
                  <a:pt x="2615" y="1252"/>
                </a:lnTo>
                <a:lnTo>
                  <a:pt x="2615" y="1662"/>
                </a:lnTo>
                <a:lnTo>
                  <a:pt x="2029" y="1662"/>
                </a:lnTo>
                <a:lnTo>
                  <a:pt x="2029" y="1954"/>
                </a:lnTo>
                <a:lnTo>
                  <a:pt x="2615" y="1954"/>
                </a:lnTo>
                <a:lnTo>
                  <a:pt x="2615" y="2363"/>
                </a:lnTo>
                <a:lnTo>
                  <a:pt x="2029" y="2363"/>
                </a:lnTo>
                <a:lnTo>
                  <a:pt x="2029" y="2680"/>
                </a:lnTo>
                <a:lnTo>
                  <a:pt x="1824" y="2680"/>
                </a:lnTo>
                <a:lnTo>
                  <a:pt x="1746" y="2677"/>
                </a:lnTo>
                <a:lnTo>
                  <a:pt x="1671" y="2667"/>
                </a:lnTo>
                <a:lnTo>
                  <a:pt x="1598" y="2651"/>
                </a:lnTo>
                <a:lnTo>
                  <a:pt x="1528" y="2630"/>
                </a:lnTo>
                <a:lnTo>
                  <a:pt x="1460" y="2602"/>
                </a:lnTo>
                <a:lnTo>
                  <a:pt x="1396" y="2570"/>
                </a:lnTo>
                <a:lnTo>
                  <a:pt x="1333" y="2533"/>
                </a:lnTo>
                <a:lnTo>
                  <a:pt x="1276" y="2490"/>
                </a:lnTo>
                <a:lnTo>
                  <a:pt x="1221" y="2443"/>
                </a:lnTo>
                <a:lnTo>
                  <a:pt x="1170" y="2392"/>
                </a:lnTo>
                <a:lnTo>
                  <a:pt x="1125" y="2337"/>
                </a:lnTo>
                <a:lnTo>
                  <a:pt x="1084" y="2278"/>
                </a:lnTo>
                <a:lnTo>
                  <a:pt x="1046" y="2216"/>
                </a:lnTo>
                <a:lnTo>
                  <a:pt x="1016" y="2151"/>
                </a:lnTo>
                <a:lnTo>
                  <a:pt x="989" y="2084"/>
                </a:lnTo>
                <a:lnTo>
                  <a:pt x="969" y="2013"/>
                </a:lnTo>
                <a:lnTo>
                  <a:pt x="428" y="2013"/>
                </a:lnTo>
                <a:lnTo>
                  <a:pt x="446" y="2108"/>
                </a:lnTo>
                <a:lnTo>
                  <a:pt x="469" y="2201"/>
                </a:lnTo>
                <a:lnTo>
                  <a:pt x="500" y="2291"/>
                </a:lnTo>
                <a:lnTo>
                  <a:pt x="536" y="2379"/>
                </a:lnTo>
                <a:lnTo>
                  <a:pt x="577" y="2463"/>
                </a:lnTo>
                <a:lnTo>
                  <a:pt x="625" y="2544"/>
                </a:lnTo>
                <a:lnTo>
                  <a:pt x="677" y="2622"/>
                </a:lnTo>
                <a:lnTo>
                  <a:pt x="734" y="2695"/>
                </a:lnTo>
                <a:lnTo>
                  <a:pt x="796" y="2765"/>
                </a:lnTo>
                <a:lnTo>
                  <a:pt x="863" y="2831"/>
                </a:lnTo>
                <a:lnTo>
                  <a:pt x="933" y="2892"/>
                </a:lnTo>
                <a:lnTo>
                  <a:pt x="1009" y="2949"/>
                </a:lnTo>
                <a:lnTo>
                  <a:pt x="1087" y="3000"/>
                </a:lnTo>
                <a:lnTo>
                  <a:pt x="1169" y="3047"/>
                </a:lnTo>
                <a:lnTo>
                  <a:pt x="1255" y="3087"/>
                </a:lnTo>
                <a:lnTo>
                  <a:pt x="1343" y="3123"/>
                </a:lnTo>
                <a:lnTo>
                  <a:pt x="1434" y="3152"/>
                </a:lnTo>
                <a:lnTo>
                  <a:pt x="1528" y="3176"/>
                </a:lnTo>
                <a:lnTo>
                  <a:pt x="1624" y="3193"/>
                </a:lnTo>
                <a:lnTo>
                  <a:pt x="1723" y="3202"/>
                </a:lnTo>
                <a:lnTo>
                  <a:pt x="1824" y="3206"/>
                </a:lnTo>
                <a:lnTo>
                  <a:pt x="1923" y="3202"/>
                </a:lnTo>
                <a:lnTo>
                  <a:pt x="2023" y="3192"/>
                </a:lnTo>
                <a:lnTo>
                  <a:pt x="2119" y="3176"/>
                </a:lnTo>
                <a:lnTo>
                  <a:pt x="2213" y="3152"/>
                </a:lnTo>
                <a:lnTo>
                  <a:pt x="2304" y="3122"/>
                </a:lnTo>
                <a:lnTo>
                  <a:pt x="2394" y="3087"/>
                </a:lnTo>
                <a:lnTo>
                  <a:pt x="2479" y="3045"/>
                </a:lnTo>
                <a:lnTo>
                  <a:pt x="2561" y="2999"/>
                </a:lnTo>
                <a:lnTo>
                  <a:pt x="2640" y="2947"/>
                </a:lnTo>
                <a:lnTo>
                  <a:pt x="2715" y="2891"/>
                </a:lnTo>
                <a:lnTo>
                  <a:pt x="2786" y="2829"/>
                </a:lnTo>
                <a:lnTo>
                  <a:pt x="2852" y="2763"/>
                </a:lnTo>
                <a:lnTo>
                  <a:pt x="2914" y="2692"/>
                </a:lnTo>
                <a:lnTo>
                  <a:pt x="2972" y="2617"/>
                </a:lnTo>
                <a:lnTo>
                  <a:pt x="3024" y="2540"/>
                </a:lnTo>
                <a:lnTo>
                  <a:pt x="3071" y="2458"/>
                </a:lnTo>
                <a:lnTo>
                  <a:pt x="3112" y="2373"/>
                </a:lnTo>
                <a:lnTo>
                  <a:pt x="3149" y="2285"/>
                </a:lnTo>
                <a:lnTo>
                  <a:pt x="3178" y="2194"/>
                </a:lnTo>
                <a:lnTo>
                  <a:pt x="3203" y="2101"/>
                </a:lnTo>
                <a:lnTo>
                  <a:pt x="3219" y="2006"/>
                </a:lnTo>
                <a:lnTo>
                  <a:pt x="3230" y="1907"/>
                </a:lnTo>
                <a:lnTo>
                  <a:pt x="3233" y="1808"/>
                </a:lnTo>
                <a:lnTo>
                  <a:pt x="3230" y="1708"/>
                </a:lnTo>
                <a:lnTo>
                  <a:pt x="3219" y="1611"/>
                </a:lnTo>
                <a:lnTo>
                  <a:pt x="3203" y="1514"/>
                </a:lnTo>
                <a:lnTo>
                  <a:pt x="3178" y="1421"/>
                </a:lnTo>
                <a:lnTo>
                  <a:pt x="3149" y="1330"/>
                </a:lnTo>
                <a:lnTo>
                  <a:pt x="3112" y="1242"/>
                </a:lnTo>
                <a:lnTo>
                  <a:pt x="3071" y="1157"/>
                </a:lnTo>
                <a:lnTo>
                  <a:pt x="3024" y="1076"/>
                </a:lnTo>
                <a:lnTo>
                  <a:pt x="2972" y="998"/>
                </a:lnTo>
                <a:lnTo>
                  <a:pt x="2914" y="923"/>
                </a:lnTo>
                <a:lnTo>
                  <a:pt x="2852" y="854"/>
                </a:lnTo>
                <a:lnTo>
                  <a:pt x="2786" y="787"/>
                </a:lnTo>
                <a:lnTo>
                  <a:pt x="2715" y="726"/>
                </a:lnTo>
                <a:lnTo>
                  <a:pt x="2640" y="669"/>
                </a:lnTo>
                <a:lnTo>
                  <a:pt x="2561" y="616"/>
                </a:lnTo>
                <a:lnTo>
                  <a:pt x="2479" y="570"/>
                </a:lnTo>
                <a:lnTo>
                  <a:pt x="2394" y="529"/>
                </a:lnTo>
                <a:lnTo>
                  <a:pt x="2304" y="493"/>
                </a:lnTo>
                <a:lnTo>
                  <a:pt x="2213" y="464"/>
                </a:lnTo>
                <a:lnTo>
                  <a:pt x="2119" y="441"/>
                </a:lnTo>
                <a:lnTo>
                  <a:pt x="2023" y="423"/>
                </a:lnTo>
                <a:lnTo>
                  <a:pt x="1923" y="413"/>
                </a:lnTo>
                <a:lnTo>
                  <a:pt x="1824" y="409"/>
                </a:lnTo>
                <a:lnTo>
                  <a:pt x="18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5" name="Group 15"/>
          <p:cNvGrpSpPr>
            <a:grpSpLocks noChangeAspect="1"/>
          </p:cNvGrpSpPr>
          <p:nvPr/>
        </p:nvGrpSpPr>
        <p:grpSpPr bwMode="auto">
          <a:xfrm>
            <a:off x="7874105" y="3472633"/>
            <a:ext cx="572206" cy="636208"/>
            <a:chOff x="1986" y="3567"/>
            <a:chExt cx="1502" cy="1670"/>
          </a:xfrm>
          <a:solidFill>
            <a:schemeClr val="bg1"/>
          </a:solidFill>
        </p:grpSpPr>
        <p:sp>
          <p:nvSpPr>
            <p:cNvPr id="28" name="Freeform 17"/>
            <p:cNvSpPr>
              <a:spLocks/>
            </p:cNvSpPr>
            <p:nvPr/>
          </p:nvSpPr>
          <p:spPr bwMode="auto">
            <a:xfrm>
              <a:off x="2244" y="4272"/>
              <a:ext cx="196" cy="194"/>
            </a:xfrm>
            <a:custGeom>
              <a:avLst/>
              <a:gdLst>
                <a:gd name="T0" fmla="*/ 335 w 392"/>
                <a:gd name="T1" fmla="*/ 0 h 388"/>
                <a:gd name="T2" fmla="*/ 349 w 392"/>
                <a:gd name="T3" fmla="*/ 3 h 388"/>
                <a:gd name="T4" fmla="*/ 363 w 392"/>
                <a:gd name="T5" fmla="*/ 8 h 388"/>
                <a:gd name="T6" fmla="*/ 375 w 392"/>
                <a:gd name="T7" fmla="*/ 18 h 388"/>
                <a:gd name="T8" fmla="*/ 384 w 392"/>
                <a:gd name="T9" fmla="*/ 29 h 388"/>
                <a:gd name="T10" fmla="*/ 390 w 392"/>
                <a:gd name="T11" fmla="*/ 43 h 388"/>
                <a:gd name="T12" fmla="*/ 392 w 392"/>
                <a:gd name="T13" fmla="*/ 59 h 388"/>
                <a:gd name="T14" fmla="*/ 390 w 392"/>
                <a:gd name="T15" fmla="*/ 73 h 388"/>
                <a:gd name="T16" fmla="*/ 384 w 392"/>
                <a:gd name="T17" fmla="*/ 87 h 388"/>
                <a:gd name="T18" fmla="*/ 375 w 392"/>
                <a:gd name="T19" fmla="*/ 98 h 388"/>
                <a:gd name="T20" fmla="*/ 363 w 392"/>
                <a:gd name="T21" fmla="*/ 108 h 388"/>
                <a:gd name="T22" fmla="*/ 348 w 392"/>
                <a:gd name="T23" fmla="*/ 114 h 388"/>
                <a:gd name="T24" fmla="*/ 310 w 392"/>
                <a:gd name="T25" fmla="*/ 126 h 388"/>
                <a:gd name="T26" fmla="*/ 277 w 392"/>
                <a:gd name="T27" fmla="*/ 141 h 388"/>
                <a:gd name="T28" fmla="*/ 247 w 392"/>
                <a:gd name="T29" fmla="*/ 157 h 388"/>
                <a:gd name="T30" fmla="*/ 220 w 392"/>
                <a:gd name="T31" fmla="*/ 175 h 388"/>
                <a:gd name="T32" fmla="*/ 198 w 392"/>
                <a:gd name="T33" fmla="*/ 194 h 388"/>
                <a:gd name="T34" fmla="*/ 179 w 392"/>
                <a:gd name="T35" fmla="*/ 215 h 388"/>
                <a:gd name="T36" fmla="*/ 163 w 392"/>
                <a:gd name="T37" fmla="*/ 234 h 388"/>
                <a:gd name="T38" fmla="*/ 150 w 392"/>
                <a:gd name="T39" fmla="*/ 254 h 388"/>
                <a:gd name="T40" fmla="*/ 139 w 392"/>
                <a:gd name="T41" fmla="*/ 272 h 388"/>
                <a:gd name="T42" fmla="*/ 131 w 392"/>
                <a:gd name="T43" fmla="*/ 290 h 388"/>
                <a:gd name="T44" fmla="*/ 125 w 392"/>
                <a:gd name="T45" fmla="*/ 305 h 388"/>
                <a:gd name="T46" fmla="*/ 119 w 392"/>
                <a:gd name="T47" fmla="*/ 319 h 388"/>
                <a:gd name="T48" fmla="*/ 117 w 392"/>
                <a:gd name="T49" fmla="*/ 330 h 388"/>
                <a:gd name="T50" fmla="*/ 115 w 392"/>
                <a:gd name="T51" fmla="*/ 336 h 388"/>
                <a:gd name="T52" fmla="*/ 114 w 392"/>
                <a:gd name="T53" fmla="*/ 340 h 388"/>
                <a:gd name="T54" fmla="*/ 109 w 392"/>
                <a:gd name="T55" fmla="*/ 356 h 388"/>
                <a:gd name="T56" fmla="*/ 100 w 392"/>
                <a:gd name="T57" fmla="*/ 369 h 388"/>
                <a:gd name="T58" fmla="*/ 87 w 392"/>
                <a:gd name="T59" fmla="*/ 380 h 388"/>
                <a:gd name="T60" fmla="*/ 73 w 392"/>
                <a:gd name="T61" fmla="*/ 386 h 388"/>
                <a:gd name="T62" fmla="*/ 57 w 392"/>
                <a:gd name="T63" fmla="*/ 388 h 388"/>
                <a:gd name="T64" fmla="*/ 52 w 392"/>
                <a:gd name="T65" fmla="*/ 388 h 388"/>
                <a:gd name="T66" fmla="*/ 48 w 392"/>
                <a:gd name="T67" fmla="*/ 387 h 388"/>
                <a:gd name="T68" fmla="*/ 30 w 392"/>
                <a:gd name="T69" fmla="*/ 381 h 388"/>
                <a:gd name="T70" fmla="*/ 16 w 392"/>
                <a:gd name="T71" fmla="*/ 371 h 388"/>
                <a:gd name="T72" fmla="*/ 5 w 392"/>
                <a:gd name="T73" fmla="*/ 356 h 388"/>
                <a:gd name="T74" fmla="*/ 0 w 392"/>
                <a:gd name="T75" fmla="*/ 339 h 388"/>
                <a:gd name="T76" fmla="*/ 0 w 392"/>
                <a:gd name="T77" fmla="*/ 321 h 388"/>
                <a:gd name="T78" fmla="*/ 1 w 392"/>
                <a:gd name="T79" fmla="*/ 317 h 388"/>
                <a:gd name="T80" fmla="*/ 2 w 392"/>
                <a:gd name="T81" fmla="*/ 308 h 388"/>
                <a:gd name="T82" fmla="*/ 5 w 392"/>
                <a:gd name="T83" fmla="*/ 297 h 388"/>
                <a:gd name="T84" fmla="*/ 9 w 392"/>
                <a:gd name="T85" fmla="*/ 282 h 388"/>
                <a:gd name="T86" fmla="*/ 16 w 392"/>
                <a:gd name="T87" fmla="*/ 264 h 388"/>
                <a:gd name="T88" fmla="*/ 24 w 392"/>
                <a:gd name="T89" fmla="*/ 243 h 388"/>
                <a:gd name="T90" fmla="*/ 35 w 392"/>
                <a:gd name="T91" fmla="*/ 221 h 388"/>
                <a:gd name="T92" fmla="*/ 49 w 392"/>
                <a:gd name="T93" fmla="*/ 198 h 388"/>
                <a:gd name="T94" fmla="*/ 65 w 392"/>
                <a:gd name="T95" fmla="*/ 173 h 388"/>
                <a:gd name="T96" fmla="*/ 83 w 392"/>
                <a:gd name="T97" fmla="*/ 148 h 388"/>
                <a:gd name="T98" fmla="*/ 105 w 392"/>
                <a:gd name="T99" fmla="*/ 123 h 388"/>
                <a:gd name="T100" fmla="*/ 131 w 392"/>
                <a:gd name="T101" fmla="*/ 98 h 388"/>
                <a:gd name="T102" fmla="*/ 160 w 392"/>
                <a:gd name="T103" fmla="*/ 75 h 388"/>
                <a:gd name="T104" fmla="*/ 193 w 392"/>
                <a:gd name="T105" fmla="*/ 54 h 388"/>
                <a:gd name="T106" fmla="*/ 230 w 392"/>
                <a:gd name="T107" fmla="*/ 34 h 388"/>
                <a:gd name="T108" fmla="*/ 273 w 392"/>
                <a:gd name="T109" fmla="*/ 16 h 388"/>
                <a:gd name="T110" fmla="*/ 319 w 392"/>
                <a:gd name="T111" fmla="*/ 2 h 388"/>
                <a:gd name="T112" fmla="*/ 335 w 392"/>
                <a:gd name="T113"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 h="388">
                  <a:moveTo>
                    <a:pt x="335" y="0"/>
                  </a:moveTo>
                  <a:lnTo>
                    <a:pt x="349" y="3"/>
                  </a:lnTo>
                  <a:lnTo>
                    <a:pt x="363" y="8"/>
                  </a:lnTo>
                  <a:lnTo>
                    <a:pt x="375" y="18"/>
                  </a:lnTo>
                  <a:lnTo>
                    <a:pt x="384" y="29"/>
                  </a:lnTo>
                  <a:lnTo>
                    <a:pt x="390" y="43"/>
                  </a:lnTo>
                  <a:lnTo>
                    <a:pt x="392" y="59"/>
                  </a:lnTo>
                  <a:lnTo>
                    <a:pt x="390" y="73"/>
                  </a:lnTo>
                  <a:lnTo>
                    <a:pt x="384" y="87"/>
                  </a:lnTo>
                  <a:lnTo>
                    <a:pt x="375" y="98"/>
                  </a:lnTo>
                  <a:lnTo>
                    <a:pt x="363" y="108"/>
                  </a:lnTo>
                  <a:lnTo>
                    <a:pt x="348" y="114"/>
                  </a:lnTo>
                  <a:lnTo>
                    <a:pt x="310" y="126"/>
                  </a:lnTo>
                  <a:lnTo>
                    <a:pt x="277" y="141"/>
                  </a:lnTo>
                  <a:lnTo>
                    <a:pt x="247" y="157"/>
                  </a:lnTo>
                  <a:lnTo>
                    <a:pt x="220" y="175"/>
                  </a:lnTo>
                  <a:lnTo>
                    <a:pt x="198" y="194"/>
                  </a:lnTo>
                  <a:lnTo>
                    <a:pt x="179" y="215"/>
                  </a:lnTo>
                  <a:lnTo>
                    <a:pt x="163" y="234"/>
                  </a:lnTo>
                  <a:lnTo>
                    <a:pt x="150" y="254"/>
                  </a:lnTo>
                  <a:lnTo>
                    <a:pt x="139" y="272"/>
                  </a:lnTo>
                  <a:lnTo>
                    <a:pt x="131" y="290"/>
                  </a:lnTo>
                  <a:lnTo>
                    <a:pt x="125" y="305"/>
                  </a:lnTo>
                  <a:lnTo>
                    <a:pt x="119" y="319"/>
                  </a:lnTo>
                  <a:lnTo>
                    <a:pt x="117" y="330"/>
                  </a:lnTo>
                  <a:lnTo>
                    <a:pt x="115" y="336"/>
                  </a:lnTo>
                  <a:lnTo>
                    <a:pt x="114" y="340"/>
                  </a:lnTo>
                  <a:lnTo>
                    <a:pt x="109" y="356"/>
                  </a:lnTo>
                  <a:lnTo>
                    <a:pt x="100" y="369"/>
                  </a:lnTo>
                  <a:lnTo>
                    <a:pt x="87" y="380"/>
                  </a:lnTo>
                  <a:lnTo>
                    <a:pt x="73" y="386"/>
                  </a:lnTo>
                  <a:lnTo>
                    <a:pt x="57" y="388"/>
                  </a:lnTo>
                  <a:lnTo>
                    <a:pt x="52" y="388"/>
                  </a:lnTo>
                  <a:lnTo>
                    <a:pt x="48" y="387"/>
                  </a:lnTo>
                  <a:lnTo>
                    <a:pt x="30" y="381"/>
                  </a:lnTo>
                  <a:lnTo>
                    <a:pt x="16" y="371"/>
                  </a:lnTo>
                  <a:lnTo>
                    <a:pt x="5" y="356"/>
                  </a:lnTo>
                  <a:lnTo>
                    <a:pt x="0" y="339"/>
                  </a:lnTo>
                  <a:lnTo>
                    <a:pt x="0" y="321"/>
                  </a:lnTo>
                  <a:lnTo>
                    <a:pt x="1" y="317"/>
                  </a:lnTo>
                  <a:lnTo>
                    <a:pt x="2" y="308"/>
                  </a:lnTo>
                  <a:lnTo>
                    <a:pt x="5" y="297"/>
                  </a:lnTo>
                  <a:lnTo>
                    <a:pt x="9" y="282"/>
                  </a:lnTo>
                  <a:lnTo>
                    <a:pt x="16" y="264"/>
                  </a:lnTo>
                  <a:lnTo>
                    <a:pt x="24" y="243"/>
                  </a:lnTo>
                  <a:lnTo>
                    <a:pt x="35" y="221"/>
                  </a:lnTo>
                  <a:lnTo>
                    <a:pt x="49" y="198"/>
                  </a:lnTo>
                  <a:lnTo>
                    <a:pt x="65" y="173"/>
                  </a:lnTo>
                  <a:lnTo>
                    <a:pt x="83" y="148"/>
                  </a:lnTo>
                  <a:lnTo>
                    <a:pt x="105" y="123"/>
                  </a:lnTo>
                  <a:lnTo>
                    <a:pt x="131" y="98"/>
                  </a:lnTo>
                  <a:lnTo>
                    <a:pt x="160" y="75"/>
                  </a:lnTo>
                  <a:lnTo>
                    <a:pt x="193" y="54"/>
                  </a:lnTo>
                  <a:lnTo>
                    <a:pt x="230" y="34"/>
                  </a:lnTo>
                  <a:lnTo>
                    <a:pt x="273" y="16"/>
                  </a:lnTo>
                  <a:lnTo>
                    <a:pt x="319" y="2"/>
                  </a:lnTo>
                  <a:lnTo>
                    <a:pt x="3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p:cNvSpPr>
            <p:nvPr/>
          </p:nvSpPr>
          <p:spPr bwMode="auto">
            <a:xfrm>
              <a:off x="2111" y="4158"/>
              <a:ext cx="297" cy="294"/>
            </a:xfrm>
            <a:custGeom>
              <a:avLst/>
              <a:gdLst>
                <a:gd name="T0" fmla="*/ 553 w 594"/>
                <a:gd name="T1" fmla="*/ 3 h 589"/>
                <a:gd name="T2" fmla="*/ 577 w 594"/>
                <a:gd name="T3" fmla="*/ 18 h 589"/>
                <a:gd name="T4" fmla="*/ 592 w 594"/>
                <a:gd name="T5" fmla="*/ 44 h 589"/>
                <a:gd name="T6" fmla="*/ 592 w 594"/>
                <a:gd name="T7" fmla="*/ 74 h 589"/>
                <a:gd name="T8" fmla="*/ 577 w 594"/>
                <a:gd name="T9" fmla="*/ 100 h 589"/>
                <a:gd name="T10" fmla="*/ 551 w 594"/>
                <a:gd name="T11" fmla="*/ 114 h 589"/>
                <a:gd name="T12" fmla="*/ 447 w 594"/>
                <a:gd name="T13" fmla="*/ 151 h 589"/>
                <a:gd name="T14" fmla="*/ 361 w 594"/>
                <a:gd name="T15" fmla="*/ 195 h 589"/>
                <a:gd name="T16" fmla="*/ 290 w 594"/>
                <a:gd name="T17" fmla="*/ 248 h 589"/>
                <a:gd name="T18" fmla="*/ 235 w 594"/>
                <a:gd name="T19" fmla="*/ 303 h 589"/>
                <a:gd name="T20" fmla="*/ 192 w 594"/>
                <a:gd name="T21" fmla="*/ 360 h 589"/>
                <a:gd name="T22" fmla="*/ 160 w 594"/>
                <a:gd name="T23" fmla="*/ 413 h 589"/>
                <a:gd name="T24" fmla="*/ 138 w 594"/>
                <a:gd name="T25" fmla="*/ 461 h 589"/>
                <a:gd name="T26" fmla="*/ 124 w 594"/>
                <a:gd name="T27" fmla="*/ 500 h 589"/>
                <a:gd name="T28" fmla="*/ 118 w 594"/>
                <a:gd name="T29" fmla="*/ 528 h 589"/>
                <a:gd name="T30" fmla="*/ 115 w 594"/>
                <a:gd name="T31" fmla="*/ 540 h 589"/>
                <a:gd name="T32" fmla="*/ 101 w 594"/>
                <a:gd name="T33" fmla="*/ 569 h 589"/>
                <a:gd name="T34" fmla="*/ 73 w 594"/>
                <a:gd name="T35" fmla="*/ 585 h 589"/>
                <a:gd name="T36" fmla="*/ 53 w 594"/>
                <a:gd name="T37" fmla="*/ 589 h 589"/>
                <a:gd name="T38" fmla="*/ 30 w 594"/>
                <a:gd name="T39" fmla="*/ 582 h 589"/>
                <a:gd name="T40" fmla="*/ 6 w 594"/>
                <a:gd name="T41" fmla="*/ 557 h 589"/>
                <a:gd name="T42" fmla="*/ 0 w 594"/>
                <a:gd name="T43" fmla="*/ 521 h 589"/>
                <a:gd name="T44" fmla="*/ 3 w 594"/>
                <a:gd name="T45" fmla="*/ 509 h 589"/>
                <a:gd name="T46" fmla="*/ 10 w 594"/>
                <a:gd name="T47" fmla="*/ 480 h 589"/>
                <a:gd name="T48" fmla="*/ 23 w 594"/>
                <a:gd name="T49" fmla="*/ 439 h 589"/>
                <a:gd name="T50" fmla="*/ 43 w 594"/>
                <a:gd name="T51" fmla="*/ 388 h 589"/>
                <a:gd name="T52" fmla="*/ 73 w 594"/>
                <a:gd name="T53" fmla="*/ 331 h 589"/>
                <a:gd name="T54" fmla="*/ 113 w 594"/>
                <a:gd name="T55" fmla="*/ 270 h 589"/>
                <a:gd name="T56" fmla="*/ 166 w 594"/>
                <a:gd name="T57" fmla="*/ 207 h 589"/>
                <a:gd name="T58" fmla="*/ 231 w 594"/>
                <a:gd name="T59" fmla="*/ 146 h 589"/>
                <a:gd name="T60" fmla="*/ 311 w 594"/>
                <a:gd name="T61" fmla="*/ 90 h 589"/>
                <a:gd name="T62" fmla="*/ 408 w 594"/>
                <a:gd name="T63" fmla="*/ 41 h 589"/>
                <a:gd name="T64" fmla="*/ 522 w 594"/>
                <a:gd name="T65" fmla="*/ 3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4" h="589">
                  <a:moveTo>
                    <a:pt x="538" y="0"/>
                  </a:moveTo>
                  <a:lnTo>
                    <a:pt x="553" y="3"/>
                  </a:lnTo>
                  <a:lnTo>
                    <a:pt x="565" y="9"/>
                  </a:lnTo>
                  <a:lnTo>
                    <a:pt x="577" y="18"/>
                  </a:lnTo>
                  <a:lnTo>
                    <a:pt x="587" y="29"/>
                  </a:lnTo>
                  <a:lnTo>
                    <a:pt x="592" y="44"/>
                  </a:lnTo>
                  <a:lnTo>
                    <a:pt x="594" y="59"/>
                  </a:lnTo>
                  <a:lnTo>
                    <a:pt x="592" y="74"/>
                  </a:lnTo>
                  <a:lnTo>
                    <a:pt x="587" y="88"/>
                  </a:lnTo>
                  <a:lnTo>
                    <a:pt x="577" y="100"/>
                  </a:lnTo>
                  <a:lnTo>
                    <a:pt x="565" y="109"/>
                  </a:lnTo>
                  <a:lnTo>
                    <a:pt x="551" y="114"/>
                  </a:lnTo>
                  <a:lnTo>
                    <a:pt x="497" y="132"/>
                  </a:lnTo>
                  <a:lnTo>
                    <a:pt x="447" y="151"/>
                  </a:lnTo>
                  <a:lnTo>
                    <a:pt x="402" y="172"/>
                  </a:lnTo>
                  <a:lnTo>
                    <a:pt x="361" y="195"/>
                  </a:lnTo>
                  <a:lnTo>
                    <a:pt x="323" y="221"/>
                  </a:lnTo>
                  <a:lnTo>
                    <a:pt x="290" y="248"/>
                  </a:lnTo>
                  <a:lnTo>
                    <a:pt x="261" y="275"/>
                  </a:lnTo>
                  <a:lnTo>
                    <a:pt x="235" y="303"/>
                  </a:lnTo>
                  <a:lnTo>
                    <a:pt x="211" y="332"/>
                  </a:lnTo>
                  <a:lnTo>
                    <a:pt x="192" y="360"/>
                  </a:lnTo>
                  <a:lnTo>
                    <a:pt x="175" y="387"/>
                  </a:lnTo>
                  <a:lnTo>
                    <a:pt x="160" y="413"/>
                  </a:lnTo>
                  <a:lnTo>
                    <a:pt x="149" y="438"/>
                  </a:lnTo>
                  <a:lnTo>
                    <a:pt x="138" y="461"/>
                  </a:lnTo>
                  <a:lnTo>
                    <a:pt x="130" y="482"/>
                  </a:lnTo>
                  <a:lnTo>
                    <a:pt x="124" y="500"/>
                  </a:lnTo>
                  <a:lnTo>
                    <a:pt x="120" y="515"/>
                  </a:lnTo>
                  <a:lnTo>
                    <a:pt x="118" y="528"/>
                  </a:lnTo>
                  <a:lnTo>
                    <a:pt x="116" y="535"/>
                  </a:lnTo>
                  <a:lnTo>
                    <a:pt x="115" y="540"/>
                  </a:lnTo>
                  <a:lnTo>
                    <a:pt x="109" y="556"/>
                  </a:lnTo>
                  <a:lnTo>
                    <a:pt x="101" y="569"/>
                  </a:lnTo>
                  <a:lnTo>
                    <a:pt x="88" y="579"/>
                  </a:lnTo>
                  <a:lnTo>
                    <a:pt x="73" y="585"/>
                  </a:lnTo>
                  <a:lnTo>
                    <a:pt x="57" y="589"/>
                  </a:lnTo>
                  <a:lnTo>
                    <a:pt x="53" y="589"/>
                  </a:lnTo>
                  <a:lnTo>
                    <a:pt x="48" y="588"/>
                  </a:lnTo>
                  <a:lnTo>
                    <a:pt x="30" y="582"/>
                  </a:lnTo>
                  <a:lnTo>
                    <a:pt x="16" y="572"/>
                  </a:lnTo>
                  <a:lnTo>
                    <a:pt x="6" y="557"/>
                  </a:lnTo>
                  <a:lnTo>
                    <a:pt x="0" y="541"/>
                  </a:lnTo>
                  <a:lnTo>
                    <a:pt x="0" y="521"/>
                  </a:lnTo>
                  <a:lnTo>
                    <a:pt x="0" y="517"/>
                  </a:lnTo>
                  <a:lnTo>
                    <a:pt x="3" y="509"/>
                  </a:lnTo>
                  <a:lnTo>
                    <a:pt x="6" y="496"/>
                  </a:lnTo>
                  <a:lnTo>
                    <a:pt x="10" y="480"/>
                  </a:lnTo>
                  <a:lnTo>
                    <a:pt x="15" y="461"/>
                  </a:lnTo>
                  <a:lnTo>
                    <a:pt x="23" y="439"/>
                  </a:lnTo>
                  <a:lnTo>
                    <a:pt x="32" y="415"/>
                  </a:lnTo>
                  <a:lnTo>
                    <a:pt x="43" y="388"/>
                  </a:lnTo>
                  <a:lnTo>
                    <a:pt x="57" y="361"/>
                  </a:lnTo>
                  <a:lnTo>
                    <a:pt x="73" y="331"/>
                  </a:lnTo>
                  <a:lnTo>
                    <a:pt x="92" y="301"/>
                  </a:lnTo>
                  <a:lnTo>
                    <a:pt x="113" y="270"/>
                  </a:lnTo>
                  <a:lnTo>
                    <a:pt x="138" y="238"/>
                  </a:lnTo>
                  <a:lnTo>
                    <a:pt x="166" y="207"/>
                  </a:lnTo>
                  <a:lnTo>
                    <a:pt x="197" y="176"/>
                  </a:lnTo>
                  <a:lnTo>
                    <a:pt x="231" y="146"/>
                  </a:lnTo>
                  <a:lnTo>
                    <a:pt x="269" y="118"/>
                  </a:lnTo>
                  <a:lnTo>
                    <a:pt x="311" y="90"/>
                  </a:lnTo>
                  <a:lnTo>
                    <a:pt x="358" y="64"/>
                  </a:lnTo>
                  <a:lnTo>
                    <a:pt x="408" y="41"/>
                  </a:lnTo>
                  <a:lnTo>
                    <a:pt x="462" y="21"/>
                  </a:lnTo>
                  <a:lnTo>
                    <a:pt x="522" y="3"/>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1986" y="4027"/>
              <a:ext cx="399" cy="394"/>
            </a:xfrm>
            <a:custGeom>
              <a:avLst/>
              <a:gdLst>
                <a:gd name="T0" fmla="*/ 756 w 798"/>
                <a:gd name="T1" fmla="*/ 1 h 788"/>
                <a:gd name="T2" fmla="*/ 781 w 798"/>
                <a:gd name="T3" fmla="*/ 16 h 788"/>
                <a:gd name="T4" fmla="*/ 796 w 798"/>
                <a:gd name="T5" fmla="*/ 43 h 788"/>
                <a:gd name="T6" fmla="*/ 794 w 798"/>
                <a:gd name="T7" fmla="*/ 79 h 788"/>
                <a:gd name="T8" fmla="*/ 773 w 798"/>
                <a:gd name="T9" fmla="*/ 106 h 788"/>
                <a:gd name="T10" fmla="*/ 689 w 798"/>
                <a:gd name="T11" fmla="*/ 134 h 788"/>
                <a:gd name="T12" fmla="*/ 568 w 798"/>
                <a:gd name="T13" fmla="*/ 183 h 788"/>
                <a:gd name="T14" fmla="*/ 465 w 798"/>
                <a:gd name="T15" fmla="*/ 241 h 788"/>
                <a:gd name="T16" fmla="*/ 378 w 798"/>
                <a:gd name="T17" fmla="*/ 306 h 788"/>
                <a:gd name="T18" fmla="*/ 307 w 798"/>
                <a:gd name="T19" fmla="*/ 374 h 788"/>
                <a:gd name="T20" fmla="*/ 249 w 798"/>
                <a:gd name="T21" fmla="*/ 445 h 788"/>
                <a:gd name="T22" fmla="*/ 205 w 798"/>
                <a:gd name="T23" fmla="*/ 514 h 788"/>
                <a:gd name="T24" fmla="*/ 171 w 798"/>
                <a:gd name="T25" fmla="*/ 578 h 788"/>
                <a:gd name="T26" fmla="*/ 146 w 798"/>
                <a:gd name="T27" fmla="*/ 635 h 788"/>
                <a:gd name="T28" fmla="*/ 129 w 798"/>
                <a:gd name="T29" fmla="*/ 682 h 788"/>
                <a:gd name="T30" fmla="*/ 119 w 798"/>
                <a:gd name="T31" fmla="*/ 717 h 788"/>
                <a:gd name="T32" fmla="*/ 115 w 798"/>
                <a:gd name="T33" fmla="*/ 737 h 788"/>
                <a:gd name="T34" fmla="*/ 110 w 798"/>
                <a:gd name="T35" fmla="*/ 756 h 788"/>
                <a:gd name="T36" fmla="*/ 88 w 798"/>
                <a:gd name="T37" fmla="*/ 779 h 788"/>
                <a:gd name="T38" fmla="*/ 58 w 798"/>
                <a:gd name="T39" fmla="*/ 788 h 788"/>
                <a:gd name="T40" fmla="*/ 48 w 798"/>
                <a:gd name="T41" fmla="*/ 788 h 788"/>
                <a:gd name="T42" fmla="*/ 16 w 798"/>
                <a:gd name="T43" fmla="*/ 772 h 788"/>
                <a:gd name="T44" fmla="*/ 0 w 798"/>
                <a:gd name="T45" fmla="*/ 740 h 788"/>
                <a:gd name="T46" fmla="*/ 1 w 798"/>
                <a:gd name="T47" fmla="*/ 716 h 788"/>
                <a:gd name="T48" fmla="*/ 5 w 798"/>
                <a:gd name="T49" fmla="*/ 695 h 788"/>
                <a:gd name="T50" fmla="*/ 15 w 798"/>
                <a:gd name="T51" fmla="*/ 658 h 788"/>
                <a:gd name="T52" fmla="*/ 31 w 798"/>
                <a:gd name="T53" fmla="*/ 610 h 788"/>
                <a:gd name="T54" fmla="*/ 54 w 798"/>
                <a:gd name="T55" fmla="*/ 551 h 788"/>
                <a:gd name="T56" fmla="*/ 85 w 798"/>
                <a:gd name="T57" fmla="*/ 485 h 788"/>
                <a:gd name="T58" fmla="*/ 128 w 798"/>
                <a:gd name="T59" fmla="*/ 415 h 788"/>
                <a:gd name="T60" fmla="*/ 180 w 798"/>
                <a:gd name="T61" fmla="*/ 342 h 788"/>
                <a:gd name="T62" fmla="*/ 246 w 798"/>
                <a:gd name="T63" fmla="*/ 269 h 788"/>
                <a:gd name="T64" fmla="*/ 325 w 798"/>
                <a:gd name="T65" fmla="*/ 197 h 788"/>
                <a:gd name="T66" fmla="*/ 419 w 798"/>
                <a:gd name="T67" fmla="*/ 131 h 788"/>
                <a:gd name="T68" fmla="*/ 529 w 798"/>
                <a:gd name="T69" fmla="*/ 73 h 788"/>
                <a:gd name="T70" fmla="*/ 655 w 798"/>
                <a:gd name="T71" fmla="*/ 23 h 788"/>
                <a:gd name="T72" fmla="*/ 741 w 798"/>
                <a:gd name="T7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8" h="788">
                  <a:moveTo>
                    <a:pt x="741" y="0"/>
                  </a:moveTo>
                  <a:lnTo>
                    <a:pt x="756" y="1"/>
                  </a:lnTo>
                  <a:lnTo>
                    <a:pt x="770" y="8"/>
                  </a:lnTo>
                  <a:lnTo>
                    <a:pt x="781" y="16"/>
                  </a:lnTo>
                  <a:lnTo>
                    <a:pt x="791" y="28"/>
                  </a:lnTo>
                  <a:lnTo>
                    <a:pt x="796" y="43"/>
                  </a:lnTo>
                  <a:lnTo>
                    <a:pt x="798" y="61"/>
                  </a:lnTo>
                  <a:lnTo>
                    <a:pt x="794" y="79"/>
                  </a:lnTo>
                  <a:lnTo>
                    <a:pt x="785" y="94"/>
                  </a:lnTo>
                  <a:lnTo>
                    <a:pt x="773" y="106"/>
                  </a:lnTo>
                  <a:lnTo>
                    <a:pt x="756" y="113"/>
                  </a:lnTo>
                  <a:lnTo>
                    <a:pt x="689" y="134"/>
                  </a:lnTo>
                  <a:lnTo>
                    <a:pt x="626" y="157"/>
                  </a:lnTo>
                  <a:lnTo>
                    <a:pt x="568" y="183"/>
                  </a:lnTo>
                  <a:lnTo>
                    <a:pt x="514" y="210"/>
                  </a:lnTo>
                  <a:lnTo>
                    <a:pt x="465" y="241"/>
                  </a:lnTo>
                  <a:lnTo>
                    <a:pt x="420" y="273"/>
                  </a:lnTo>
                  <a:lnTo>
                    <a:pt x="378" y="306"/>
                  </a:lnTo>
                  <a:lnTo>
                    <a:pt x="341" y="340"/>
                  </a:lnTo>
                  <a:lnTo>
                    <a:pt x="307" y="374"/>
                  </a:lnTo>
                  <a:lnTo>
                    <a:pt x="277" y="410"/>
                  </a:lnTo>
                  <a:lnTo>
                    <a:pt x="249" y="445"/>
                  </a:lnTo>
                  <a:lnTo>
                    <a:pt x="226" y="480"/>
                  </a:lnTo>
                  <a:lnTo>
                    <a:pt x="205" y="514"/>
                  </a:lnTo>
                  <a:lnTo>
                    <a:pt x="187" y="547"/>
                  </a:lnTo>
                  <a:lnTo>
                    <a:pt x="171" y="578"/>
                  </a:lnTo>
                  <a:lnTo>
                    <a:pt x="157" y="608"/>
                  </a:lnTo>
                  <a:lnTo>
                    <a:pt x="146" y="635"/>
                  </a:lnTo>
                  <a:lnTo>
                    <a:pt x="136" y="660"/>
                  </a:lnTo>
                  <a:lnTo>
                    <a:pt x="129" y="682"/>
                  </a:lnTo>
                  <a:lnTo>
                    <a:pt x="124" y="701"/>
                  </a:lnTo>
                  <a:lnTo>
                    <a:pt x="119" y="717"/>
                  </a:lnTo>
                  <a:lnTo>
                    <a:pt x="116" y="729"/>
                  </a:lnTo>
                  <a:lnTo>
                    <a:pt x="115" y="737"/>
                  </a:lnTo>
                  <a:lnTo>
                    <a:pt x="114" y="740"/>
                  </a:lnTo>
                  <a:lnTo>
                    <a:pt x="110" y="756"/>
                  </a:lnTo>
                  <a:lnTo>
                    <a:pt x="100" y="770"/>
                  </a:lnTo>
                  <a:lnTo>
                    <a:pt x="88" y="779"/>
                  </a:lnTo>
                  <a:lnTo>
                    <a:pt x="74" y="786"/>
                  </a:lnTo>
                  <a:lnTo>
                    <a:pt x="58" y="788"/>
                  </a:lnTo>
                  <a:lnTo>
                    <a:pt x="52" y="788"/>
                  </a:lnTo>
                  <a:lnTo>
                    <a:pt x="48" y="788"/>
                  </a:lnTo>
                  <a:lnTo>
                    <a:pt x="31" y="782"/>
                  </a:lnTo>
                  <a:lnTo>
                    <a:pt x="16" y="772"/>
                  </a:lnTo>
                  <a:lnTo>
                    <a:pt x="5" y="757"/>
                  </a:lnTo>
                  <a:lnTo>
                    <a:pt x="0" y="740"/>
                  </a:lnTo>
                  <a:lnTo>
                    <a:pt x="0" y="722"/>
                  </a:lnTo>
                  <a:lnTo>
                    <a:pt x="1" y="716"/>
                  </a:lnTo>
                  <a:lnTo>
                    <a:pt x="2" y="708"/>
                  </a:lnTo>
                  <a:lnTo>
                    <a:pt x="5" y="695"/>
                  </a:lnTo>
                  <a:lnTo>
                    <a:pt x="10" y="678"/>
                  </a:lnTo>
                  <a:lnTo>
                    <a:pt x="15" y="658"/>
                  </a:lnTo>
                  <a:lnTo>
                    <a:pt x="22" y="635"/>
                  </a:lnTo>
                  <a:lnTo>
                    <a:pt x="31" y="610"/>
                  </a:lnTo>
                  <a:lnTo>
                    <a:pt x="42" y="581"/>
                  </a:lnTo>
                  <a:lnTo>
                    <a:pt x="54" y="551"/>
                  </a:lnTo>
                  <a:lnTo>
                    <a:pt x="68" y="519"/>
                  </a:lnTo>
                  <a:lnTo>
                    <a:pt x="85" y="485"/>
                  </a:lnTo>
                  <a:lnTo>
                    <a:pt x="106" y="451"/>
                  </a:lnTo>
                  <a:lnTo>
                    <a:pt x="128" y="415"/>
                  </a:lnTo>
                  <a:lnTo>
                    <a:pt x="152" y="379"/>
                  </a:lnTo>
                  <a:lnTo>
                    <a:pt x="180" y="342"/>
                  </a:lnTo>
                  <a:lnTo>
                    <a:pt x="211" y="305"/>
                  </a:lnTo>
                  <a:lnTo>
                    <a:pt x="246" y="269"/>
                  </a:lnTo>
                  <a:lnTo>
                    <a:pt x="284" y="233"/>
                  </a:lnTo>
                  <a:lnTo>
                    <a:pt x="325" y="197"/>
                  </a:lnTo>
                  <a:lnTo>
                    <a:pt x="370" y="164"/>
                  </a:lnTo>
                  <a:lnTo>
                    <a:pt x="419" y="131"/>
                  </a:lnTo>
                  <a:lnTo>
                    <a:pt x="471" y="101"/>
                  </a:lnTo>
                  <a:lnTo>
                    <a:pt x="529" y="73"/>
                  </a:lnTo>
                  <a:lnTo>
                    <a:pt x="589" y="46"/>
                  </a:lnTo>
                  <a:lnTo>
                    <a:pt x="655" y="23"/>
                  </a:lnTo>
                  <a:lnTo>
                    <a:pt x="726" y="1"/>
                  </a:lnTo>
                  <a:lnTo>
                    <a:pt x="7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2486" y="3567"/>
              <a:ext cx="621" cy="622"/>
            </a:xfrm>
            <a:custGeom>
              <a:avLst/>
              <a:gdLst>
                <a:gd name="T0" fmla="*/ 685 w 1242"/>
                <a:gd name="T1" fmla="*/ 3 h 1242"/>
                <a:gd name="T2" fmla="*/ 805 w 1242"/>
                <a:gd name="T3" fmla="*/ 28 h 1242"/>
                <a:gd name="T4" fmla="*/ 917 w 1242"/>
                <a:gd name="T5" fmla="*/ 74 h 1242"/>
                <a:gd name="T6" fmla="*/ 1016 w 1242"/>
                <a:gd name="T7" fmla="*/ 142 h 1242"/>
                <a:gd name="T8" fmla="*/ 1101 w 1242"/>
                <a:gd name="T9" fmla="*/ 226 h 1242"/>
                <a:gd name="T10" fmla="*/ 1168 w 1242"/>
                <a:gd name="T11" fmla="*/ 325 h 1242"/>
                <a:gd name="T12" fmla="*/ 1215 w 1242"/>
                <a:gd name="T13" fmla="*/ 437 h 1242"/>
                <a:gd name="T14" fmla="*/ 1239 w 1242"/>
                <a:gd name="T15" fmla="*/ 557 h 1242"/>
                <a:gd name="T16" fmla="*/ 1239 w 1242"/>
                <a:gd name="T17" fmla="*/ 685 h 1242"/>
                <a:gd name="T18" fmla="*/ 1215 w 1242"/>
                <a:gd name="T19" fmla="*/ 806 h 1242"/>
                <a:gd name="T20" fmla="*/ 1168 w 1242"/>
                <a:gd name="T21" fmla="*/ 917 h 1242"/>
                <a:gd name="T22" fmla="*/ 1101 w 1242"/>
                <a:gd name="T23" fmla="*/ 1016 h 1242"/>
                <a:gd name="T24" fmla="*/ 1016 w 1242"/>
                <a:gd name="T25" fmla="*/ 1100 h 1242"/>
                <a:gd name="T26" fmla="*/ 917 w 1242"/>
                <a:gd name="T27" fmla="*/ 1168 h 1242"/>
                <a:gd name="T28" fmla="*/ 805 w 1242"/>
                <a:gd name="T29" fmla="*/ 1214 h 1242"/>
                <a:gd name="T30" fmla="*/ 685 w 1242"/>
                <a:gd name="T31" fmla="*/ 1239 h 1242"/>
                <a:gd name="T32" fmla="*/ 557 w 1242"/>
                <a:gd name="T33" fmla="*/ 1239 h 1242"/>
                <a:gd name="T34" fmla="*/ 437 w 1242"/>
                <a:gd name="T35" fmla="*/ 1214 h 1242"/>
                <a:gd name="T36" fmla="*/ 325 w 1242"/>
                <a:gd name="T37" fmla="*/ 1168 h 1242"/>
                <a:gd name="T38" fmla="*/ 226 w 1242"/>
                <a:gd name="T39" fmla="*/ 1100 h 1242"/>
                <a:gd name="T40" fmla="*/ 141 w 1242"/>
                <a:gd name="T41" fmla="*/ 1016 h 1242"/>
                <a:gd name="T42" fmla="*/ 74 w 1242"/>
                <a:gd name="T43" fmla="*/ 917 h 1242"/>
                <a:gd name="T44" fmla="*/ 27 w 1242"/>
                <a:gd name="T45" fmla="*/ 806 h 1242"/>
                <a:gd name="T46" fmla="*/ 3 w 1242"/>
                <a:gd name="T47" fmla="*/ 685 h 1242"/>
                <a:gd name="T48" fmla="*/ 3 w 1242"/>
                <a:gd name="T49" fmla="*/ 557 h 1242"/>
                <a:gd name="T50" fmla="*/ 27 w 1242"/>
                <a:gd name="T51" fmla="*/ 437 h 1242"/>
                <a:gd name="T52" fmla="*/ 74 w 1242"/>
                <a:gd name="T53" fmla="*/ 325 h 1242"/>
                <a:gd name="T54" fmla="*/ 141 w 1242"/>
                <a:gd name="T55" fmla="*/ 226 h 1242"/>
                <a:gd name="T56" fmla="*/ 226 w 1242"/>
                <a:gd name="T57" fmla="*/ 142 h 1242"/>
                <a:gd name="T58" fmla="*/ 325 w 1242"/>
                <a:gd name="T59" fmla="*/ 74 h 1242"/>
                <a:gd name="T60" fmla="*/ 437 w 1242"/>
                <a:gd name="T61" fmla="*/ 28 h 1242"/>
                <a:gd name="T62" fmla="*/ 557 w 1242"/>
                <a:gd name="T63" fmla="*/ 3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2" h="1242">
                  <a:moveTo>
                    <a:pt x="621" y="0"/>
                  </a:moveTo>
                  <a:lnTo>
                    <a:pt x="685" y="3"/>
                  </a:lnTo>
                  <a:lnTo>
                    <a:pt x="746" y="13"/>
                  </a:lnTo>
                  <a:lnTo>
                    <a:pt x="805" y="28"/>
                  </a:lnTo>
                  <a:lnTo>
                    <a:pt x="863" y="49"/>
                  </a:lnTo>
                  <a:lnTo>
                    <a:pt x="917" y="74"/>
                  </a:lnTo>
                  <a:lnTo>
                    <a:pt x="969" y="105"/>
                  </a:lnTo>
                  <a:lnTo>
                    <a:pt x="1016" y="142"/>
                  </a:lnTo>
                  <a:lnTo>
                    <a:pt x="1060" y="182"/>
                  </a:lnTo>
                  <a:lnTo>
                    <a:pt x="1101" y="226"/>
                  </a:lnTo>
                  <a:lnTo>
                    <a:pt x="1137" y="274"/>
                  </a:lnTo>
                  <a:lnTo>
                    <a:pt x="1168" y="325"/>
                  </a:lnTo>
                  <a:lnTo>
                    <a:pt x="1194" y="379"/>
                  </a:lnTo>
                  <a:lnTo>
                    <a:pt x="1215" y="437"/>
                  </a:lnTo>
                  <a:lnTo>
                    <a:pt x="1231" y="496"/>
                  </a:lnTo>
                  <a:lnTo>
                    <a:pt x="1239" y="557"/>
                  </a:lnTo>
                  <a:lnTo>
                    <a:pt x="1242" y="621"/>
                  </a:lnTo>
                  <a:lnTo>
                    <a:pt x="1239" y="685"/>
                  </a:lnTo>
                  <a:lnTo>
                    <a:pt x="1231" y="747"/>
                  </a:lnTo>
                  <a:lnTo>
                    <a:pt x="1215" y="806"/>
                  </a:lnTo>
                  <a:lnTo>
                    <a:pt x="1194" y="863"/>
                  </a:lnTo>
                  <a:lnTo>
                    <a:pt x="1168" y="917"/>
                  </a:lnTo>
                  <a:lnTo>
                    <a:pt x="1137" y="968"/>
                  </a:lnTo>
                  <a:lnTo>
                    <a:pt x="1101" y="1016"/>
                  </a:lnTo>
                  <a:lnTo>
                    <a:pt x="1060" y="1061"/>
                  </a:lnTo>
                  <a:lnTo>
                    <a:pt x="1016" y="1100"/>
                  </a:lnTo>
                  <a:lnTo>
                    <a:pt x="969" y="1137"/>
                  </a:lnTo>
                  <a:lnTo>
                    <a:pt x="917" y="1168"/>
                  </a:lnTo>
                  <a:lnTo>
                    <a:pt x="863" y="1194"/>
                  </a:lnTo>
                  <a:lnTo>
                    <a:pt x="805" y="1214"/>
                  </a:lnTo>
                  <a:lnTo>
                    <a:pt x="746" y="1230"/>
                  </a:lnTo>
                  <a:lnTo>
                    <a:pt x="685" y="1239"/>
                  </a:lnTo>
                  <a:lnTo>
                    <a:pt x="621" y="1242"/>
                  </a:lnTo>
                  <a:lnTo>
                    <a:pt x="557" y="1239"/>
                  </a:lnTo>
                  <a:lnTo>
                    <a:pt x="495" y="1230"/>
                  </a:lnTo>
                  <a:lnTo>
                    <a:pt x="437" y="1214"/>
                  </a:lnTo>
                  <a:lnTo>
                    <a:pt x="379" y="1194"/>
                  </a:lnTo>
                  <a:lnTo>
                    <a:pt x="325" y="1168"/>
                  </a:lnTo>
                  <a:lnTo>
                    <a:pt x="274" y="1137"/>
                  </a:lnTo>
                  <a:lnTo>
                    <a:pt x="226" y="1100"/>
                  </a:lnTo>
                  <a:lnTo>
                    <a:pt x="182" y="1061"/>
                  </a:lnTo>
                  <a:lnTo>
                    <a:pt x="141" y="1016"/>
                  </a:lnTo>
                  <a:lnTo>
                    <a:pt x="106" y="968"/>
                  </a:lnTo>
                  <a:lnTo>
                    <a:pt x="74" y="917"/>
                  </a:lnTo>
                  <a:lnTo>
                    <a:pt x="49" y="863"/>
                  </a:lnTo>
                  <a:lnTo>
                    <a:pt x="27" y="806"/>
                  </a:lnTo>
                  <a:lnTo>
                    <a:pt x="13" y="747"/>
                  </a:lnTo>
                  <a:lnTo>
                    <a:pt x="3" y="685"/>
                  </a:lnTo>
                  <a:lnTo>
                    <a:pt x="0" y="621"/>
                  </a:lnTo>
                  <a:lnTo>
                    <a:pt x="3" y="557"/>
                  </a:lnTo>
                  <a:lnTo>
                    <a:pt x="13" y="496"/>
                  </a:lnTo>
                  <a:lnTo>
                    <a:pt x="27" y="437"/>
                  </a:lnTo>
                  <a:lnTo>
                    <a:pt x="49" y="379"/>
                  </a:lnTo>
                  <a:lnTo>
                    <a:pt x="74" y="325"/>
                  </a:lnTo>
                  <a:lnTo>
                    <a:pt x="106" y="274"/>
                  </a:lnTo>
                  <a:lnTo>
                    <a:pt x="141" y="226"/>
                  </a:lnTo>
                  <a:lnTo>
                    <a:pt x="182" y="182"/>
                  </a:lnTo>
                  <a:lnTo>
                    <a:pt x="226" y="142"/>
                  </a:lnTo>
                  <a:lnTo>
                    <a:pt x="274" y="105"/>
                  </a:lnTo>
                  <a:lnTo>
                    <a:pt x="325" y="74"/>
                  </a:lnTo>
                  <a:lnTo>
                    <a:pt x="379" y="49"/>
                  </a:lnTo>
                  <a:lnTo>
                    <a:pt x="437" y="28"/>
                  </a:lnTo>
                  <a:lnTo>
                    <a:pt x="495" y="13"/>
                  </a:lnTo>
                  <a:lnTo>
                    <a:pt x="557" y="3"/>
                  </a:lnTo>
                  <a:lnTo>
                    <a:pt x="6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2184" y="4307"/>
              <a:ext cx="503" cy="930"/>
            </a:xfrm>
            <a:custGeom>
              <a:avLst/>
              <a:gdLst>
                <a:gd name="T0" fmla="*/ 704 w 1006"/>
                <a:gd name="T1" fmla="*/ 0 h 1860"/>
                <a:gd name="T2" fmla="*/ 1006 w 1006"/>
                <a:gd name="T3" fmla="*/ 412 h 1860"/>
                <a:gd name="T4" fmla="*/ 735 w 1006"/>
                <a:gd name="T5" fmla="*/ 412 h 1860"/>
                <a:gd name="T6" fmla="*/ 703 w 1006"/>
                <a:gd name="T7" fmla="*/ 415 h 1860"/>
                <a:gd name="T8" fmla="*/ 672 w 1006"/>
                <a:gd name="T9" fmla="*/ 423 h 1860"/>
                <a:gd name="T10" fmla="*/ 644 w 1006"/>
                <a:gd name="T11" fmla="*/ 437 h 1860"/>
                <a:gd name="T12" fmla="*/ 619 w 1006"/>
                <a:gd name="T13" fmla="*/ 454 h 1860"/>
                <a:gd name="T14" fmla="*/ 597 w 1006"/>
                <a:gd name="T15" fmla="*/ 476 h 1860"/>
                <a:gd name="T16" fmla="*/ 579 w 1006"/>
                <a:gd name="T17" fmla="*/ 500 h 1860"/>
                <a:gd name="T18" fmla="*/ 566 w 1006"/>
                <a:gd name="T19" fmla="*/ 529 h 1860"/>
                <a:gd name="T20" fmla="*/ 558 w 1006"/>
                <a:gd name="T21" fmla="*/ 559 h 1860"/>
                <a:gd name="T22" fmla="*/ 555 w 1006"/>
                <a:gd name="T23" fmla="*/ 591 h 1860"/>
                <a:gd name="T24" fmla="*/ 555 w 1006"/>
                <a:gd name="T25" fmla="*/ 1341 h 1860"/>
                <a:gd name="T26" fmla="*/ 544 w 1006"/>
                <a:gd name="T27" fmla="*/ 1418 h 1860"/>
                <a:gd name="T28" fmla="*/ 534 w 1006"/>
                <a:gd name="T29" fmla="*/ 1499 h 1860"/>
                <a:gd name="T30" fmla="*/ 526 w 1006"/>
                <a:gd name="T31" fmla="*/ 1583 h 1860"/>
                <a:gd name="T32" fmla="*/ 520 w 1006"/>
                <a:gd name="T33" fmla="*/ 1670 h 1860"/>
                <a:gd name="T34" fmla="*/ 515 w 1006"/>
                <a:gd name="T35" fmla="*/ 1763 h 1860"/>
                <a:gd name="T36" fmla="*/ 512 w 1006"/>
                <a:gd name="T37" fmla="*/ 1860 h 1860"/>
                <a:gd name="T38" fmla="*/ 0 w 1006"/>
                <a:gd name="T39" fmla="*/ 1860 h 1860"/>
                <a:gd name="T40" fmla="*/ 5 w 1006"/>
                <a:gd name="T41" fmla="*/ 1735 h 1860"/>
                <a:gd name="T42" fmla="*/ 11 w 1006"/>
                <a:gd name="T43" fmla="*/ 1616 h 1860"/>
                <a:gd name="T44" fmla="*/ 21 w 1006"/>
                <a:gd name="T45" fmla="*/ 1502 h 1860"/>
                <a:gd name="T46" fmla="*/ 32 w 1006"/>
                <a:gd name="T47" fmla="*/ 1393 h 1860"/>
                <a:gd name="T48" fmla="*/ 47 w 1006"/>
                <a:gd name="T49" fmla="*/ 1289 h 1860"/>
                <a:gd name="T50" fmla="*/ 63 w 1006"/>
                <a:gd name="T51" fmla="*/ 1190 h 1860"/>
                <a:gd name="T52" fmla="*/ 81 w 1006"/>
                <a:gd name="T53" fmla="*/ 1096 h 1860"/>
                <a:gd name="T54" fmla="*/ 102 w 1006"/>
                <a:gd name="T55" fmla="*/ 1006 h 1860"/>
                <a:gd name="T56" fmla="*/ 124 w 1006"/>
                <a:gd name="T57" fmla="*/ 920 h 1860"/>
                <a:gd name="T58" fmla="*/ 148 w 1006"/>
                <a:gd name="T59" fmla="*/ 839 h 1860"/>
                <a:gd name="T60" fmla="*/ 173 w 1006"/>
                <a:gd name="T61" fmla="*/ 763 h 1860"/>
                <a:gd name="T62" fmla="*/ 200 w 1006"/>
                <a:gd name="T63" fmla="*/ 690 h 1860"/>
                <a:gd name="T64" fmla="*/ 227 w 1006"/>
                <a:gd name="T65" fmla="*/ 622 h 1860"/>
                <a:gd name="T66" fmla="*/ 257 w 1006"/>
                <a:gd name="T67" fmla="*/ 557 h 1860"/>
                <a:gd name="T68" fmla="*/ 287 w 1006"/>
                <a:gd name="T69" fmla="*/ 496 h 1860"/>
                <a:gd name="T70" fmla="*/ 318 w 1006"/>
                <a:gd name="T71" fmla="*/ 439 h 1860"/>
                <a:gd name="T72" fmla="*/ 349 w 1006"/>
                <a:gd name="T73" fmla="*/ 385 h 1860"/>
                <a:gd name="T74" fmla="*/ 381 w 1006"/>
                <a:gd name="T75" fmla="*/ 335 h 1860"/>
                <a:gd name="T76" fmla="*/ 414 w 1006"/>
                <a:gd name="T77" fmla="*/ 288 h 1860"/>
                <a:gd name="T78" fmla="*/ 447 w 1006"/>
                <a:gd name="T79" fmla="*/ 245 h 1860"/>
                <a:gd name="T80" fmla="*/ 479 w 1006"/>
                <a:gd name="T81" fmla="*/ 205 h 1860"/>
                <a:gd name="T82" fmla="*/ 512 w 1006"/>
                <a:gd name="T83" fmla="*/ 167 h 1860"/>
                <a:gd name="T84" fmla="*/ 545 w 1006"/>
                <a:gd name="T85" fmla="*/ 133 h 1860"/>
                <a:gd name="T86" fmla="*/ 578 w 1006"/>
                <a:gd name="T87" fmla="*/ 101 h 1860"/>
                <a:gd name="T88" fmla="*/ 610 w 1006"/>
                <a:gd name="T89" fmla="*/ 72 h 1860"/>
                <a:gd name="T90" fmla="*/ 642 w 1006"/>
                <a:gd name="T91" fmla="*/ 46 h 1860"/>
                <a:gd name="T92" fmla="*/ 673 w 1006"/>
                <a:gd name="T93" fmla="*/ 22 h 1860"/>
                <a:gd name="T94" fmla="*/ 704 w 1006"/>
                <a:gd name="T95" fmla="*/ 0 h 1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6" h="1860">
                  <a:moveTo>
                    <a:pt x="704" y="0"/>
                  </a:moveTo>
                  <a:lnTo>
                    <a:pt x="1006" y="412"/>
                  </a:lnTo>
                  <a:lnTo>
                    <a:pt x="735" y="412"/>
                  </a:lnTo>
                  <a:lnTo>
                    <a:pt x="703" y="415"/>
                  </a:lnTo>
                  <a:lnTo>
                    <a:pt x="672" y="423"/>
                  </a:lnTo>
                  <a:lnTo>
                    <a:pt x="644" y="437"/>
                  </a:lnTo>
                  <a:lnTo>
                    <a:pt x="619" y="454"/>
                  </a:lnTo>
                  <a:lnTo>
                    <a:pt x="597" y="476"/>
                  </a:lnTo>
                  <a:lnTo>
                    <a:pt x="579" y="500"/>
                  </a:lnTo>
                  <a:lnTo>
                    <a:pt x="566" y="529"/>
                  </a:lnTo>
                  <a:lnTo>
                    <a:pt x="558" y="559"/>
                  </a:lnTo>
                  <a:lnTo>
                    <a:pt x="555" y="591"/>
                  </a:lnTo>
                  <a:lnTo>
                    <a:pt x="555" y="1341"/>
                  </a:lnTo>
                  <a:lnTo>
                    <a:pt x="544" y="1418"/>
                  </a:lnTo>
                  <a:lnTo>
                    <a:pt x="534" y="1499"/>
                  </a:lnTo>
                  <a:lnTo>
                    <a:pt x="526" y="1583"/>
                  </a:lnTo>
                  <a:lnTo>
                    <a:pt x="520" y="1670"/>
                  </a:lnTo>
                  <a:lnTo>
                    <a:pt x="515" y="1763"/>
                  </a:lnTo>
                  <a:lnTo>
                    <a:pt x="512" y="1860"/>
                  </a:lnTo>
                  <a:lnTo>
                    <a:pt x="0" y="1860"/>
                  </a:lnTo>
                  <a:lnTo>
                    <a:pt x="5" y="1735"/>
                  </a:lnTo>
                  <a:lnTo>
                    <a:pt x="11" y="1616"/>
                  </a:lnTo>
                  <a:lnTo>
                    <a:pt x="21" y="1502"/>
                  </a:lnTo>
                  <a:lnTo>
                    <a:pt x="32" y="1393"/>
                  </a:lnTo>
                  <a:lnTo>
                    <a:pt x="47" y="1289"/>
                  </a:lnTo>
                  <a:lnTo>
                    <a:pt x="63" y="1190"/>
                  </a:lnTo>
                  <a:lnTo>
                    <a:pt x="81" y="1096"/>
                  </a:lnTo>
                  <a:lnTo>
                    <a:pt x="102" y="1006"/>
                  </a:lnTo>
                  <a:lnTo>
                    <a:pt x="124" y="920"/>
                  </a:lnTo>
                  <a:lnTo>
                    <a:pt x="148" y="839"/>
                  </a:lnTo>
                  <a:lnTo>
                    <a:pt x="173" y="763"/>
                  </a:lnTo>
                  <a:lnTo>
                    <a:pt x="200" y="690"/>
                  </a:lnTo>
                  <a:lnTo>
                    <a:pt x="227" y="622"/>
                  </a:lnTo>
                  <a:lnTo>
                    <a:pt x="257" y="557"/>
                  </a:lnTo>
                  <a:lnTo>
                    <a:pt x="287" y="496"/>
                  </a:lnTo>
                  <a:lnTo>
                    <a:pt x="318" y="439"/>
                  </a:lnTo>
                  <a:lnTo>
                    <a:pt x="349" y="385"/>
                  </a:lnTo>
                  <a:lnTo>
                    <a:pt x="381" y="335"/>
                  </a:lnTo>
                  <a:lnTo>
                    <a:pt x="414" y="288"/>
                  </a:lnTo>
                  <a:lnTo>
                    <a:pt x="447" y="245"/>
                  </a:lnTo>
                  <a:lnTo>
                    <a:pt x="479" y="205"/>
                  </a:lnTo>
                  <a:lnTo>
                    <a:pt x="512" y="167"/>
                  </a:lnTo>
                  <a:lnTo>
                    <a:pt x="545" y="133"/>
                  </a:lnTo>
                  <a:lnTo>
                    <a:pt x="578" y="101"/>
                  </a:lnTo>
                  <a:lnTo>
                    <a:pt x="610" y="72"/>
                  </a:lnTo>
                  <a:lnTo>
                    <a:pt x="642" y="46"/>
                  </a:lnTo>
                  <a:lnTo>
                    <a:pt x="673" y="22"/>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2605" y="4210"/>
              <a:ext cx="388" cy="175"/>
            </a:xfrm>
            <a:custGeom>
              <a:avLst/>
              <a:gdLst>
                <a:gd name="T0" fmla="*/ 421 w 776"/>
                <a:gd name="T1" fmla="*/ 2 h 349"/>
                <a:gd name="T2" fmla="*/ 478 w 776"/>
                <a:gd name="T3" fmla="*/ 24 h 349"/>
                <a:gd name="T4" fmla="*/ 524 w 776"/>
                <a:gd name="T5" fmla="*/ 63 h 349"/>
                <a:gd name="T6" fmla="*/ 688 w 776"/>
                <a:gd name="T7" fmla="*/ 25 h 349"/>
                <a:gd name="T8" fmla="*/ 719 w 776"/>
                <a:gd name="T9" fmla="*/ 20 h 349"/>
                <a:gd name="T10" fmla="*/ 750 w 776"/>
                <a:gd name="T11" fmla="*/ 31 h 349"/>
                <a:gd name="T12" fmla="*/ 770 w 776"/>
                <a:gd name="T13" fmla="*/ 56 h 349"/>
                <a:gd name="T14" fmla="*/ 776 w 776"/>
                <a:gd name="T15" fmla="*/ 89 h 349"/>
                <a:gd name="T16" fmla="*/ 774 w 776"/>
                <a:gd name="T17" fmla="*/ 291 h 349"/>
                <a:gd name="T18" fmla="*/ 764 w 776"/>
                <a:gd name="T19" fmla="*/ 318 h 349"/>
                <a:gd name="T20" fmla="*/ 739 w 776"/>
                <a:gd name="T21" fmla="*/ 338 h 349"/>
                <a:gd name="T22" fmla="*/ 710 w 776"/>
                <a:gd name="T23" fmla="*/ 344 h 349"/>
                <a:gd name="T24" fmla="*/ 664 w 776"/>
                <a:gd name="T25" fmla="*/ 331 h 349"/>
                <a:gd name="T26" fmla="*/ 602 w 776"/>
                <a:gd name="T27" fmla="*/ 313 h 349"/>
                <a:gd name="T28" fmla="*/ 545 w 776"/>
                <a:gd name="T29" fmla="*/ 296 h 349"/>
                <a:gd name="T30" fmla="*/ 500 w 776"/>
                <a:gd name="T31" fmla="*/ 309 h 349"/>
                <a:gd name="T32" fmla="*/ 450 w 776"/>
                <a:gd name="T33" fmla="*/ 339 h 349"/>
                <a:gd name="T34" fmla="*/ 391 w 776"/>
                <a:gd name="T35" fmla="*/ 349 h 349"/>
                <a:gd name="T36" fmla="*/ 330 w 776"/>
                <a:gd name="T37" fmla="*/ 338 h 349"/>
                <a:gd name="T38" fmla="*/ 278 w 776"/>
                <a:gd name="T39" fmla="*/ 307 h 349"/>
                <a:gd name="T40" fmla="*/ 234 w 776"/>
                <a:gd name="T41" fmla="*/ 292 h 349"/>
                <a:gd name="T42" fmla="*/ 178 w 776"/>
                <a:gd name="T43" fmla="*/ 309 h 349"/>
                <a:gd name="T44" fmla="*/ 117 w 776"/>
                <a:gd name="T45" fmla="*/ 328 h 349"/>
                <a:gd name="T46" fmla="*/ 71 w 776"/>
                <a:gd name="T47" fmla="*/ 340 h 349"/>
                <a:gd name="T48" fmla="*/ 40 w 776"/>
                <a:gd name="T49" fmla="*/ 334 h 349"/>
                <a:gd name="T50" fmla="*/ 14 w 776"/>
                <a:gd name="T51" fmla="*/ 315 h 349"/>
                <a:gd name="T52" fmla="*/ 2 w 776"/>
                <a:gd name="T53" fmla="*/ 286 h 349"/>
                <a:gd name="T54" fmla="*/ 0 w 776"/>
                <a:gd name="T55" fmla="*/ 86 h 349"/>
                <a:gd name="T56" fmla="*/ 8 w 776"/>
                <a:gd name="T57" fmla="*/ 54 h 349"/>
                <a:gd name="T58" fmla="*/ 29 w 776"/>
                <a:gd name="T59" fmla="*/ 29 h 349"/>
                <a:gd name="T60" fmla="*/ 72 w 776"/>
                <a:gd name="T61" fmla="*/ 17 h 349"/>
                <a:gd name="T62" fmla="*/ 240 w 776"/>
                <a:gd name="T63" fmla="*/ 86 h 349"/>
                <a:gd name="T64" fmla="*/ 279 w 776"/>
                <a:gd name="T65" fmla="*/ 40 h 349"/>
                <a:gd name="T66" fmla="*/ 330 w 776"/>
                <a:gd name="T67" fmla="*/ 10 h 349"/>
                <a:gd name="T68" fmla="*/ 391 w 776"/>
                <a:gd name="T69"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349">
                  <a:moveTo>
                    <a:pt x="391" y="0"/>
                  </a:moveTo>
                  <a:lnTo>
                    <a:pt x="421" y="2"/>
                  </a:lnTo>
                  <a:lnTo>
                    <a:pt x="451" y="10"/>
                  </a:lnTo>
                  <a:lnTo>
                    <a:pt x="478" y="24"/>
                  </a:lnTo>
                  <a:lnTo>
                    <a:pt x="502" y="41"/>
                  </a:lnTo>
                  <a:lnTo>
                    <a:pt x="524" y="63"/>
                  </a:lnTo>
                  <a:lnTo>
                    <a:pt x="541" y="87"/>
                  </a:lnTo>
                  <a:lnTo>
                    <a:pt x="688" y="25"/>
                  </a:lnTo>
                  <a:lnTo>
                    <a:pt x="704" y="20"/>
                  </a:lnTo>
                  <a:lnTo>
                    <a:pt x="719" y="20"/>
                  </a:lnTo>
                  <a:lnTo>
                    <a:pt x="735" y="23"/>
                  </a:lnTo>
                  <a:lnTo>
                    <a:pt x="750" y="31"/>
                  </a:lnTo>
                  <a:lnTo>
                    <a:pt x="761" y="42"/>
                  </a:lnTo>
                  <a:lnTo>
                    <a:pt x="770" y="56"/>
                  </a:lnTo>
                  <a:lnTo>
                    <a:pt x="774" y="72"/>
                  </a:lnTo>
                  <a:lnTo>
                    <a:pt x="776" y="89"/>
                  </a:lnTo>
                  <a:lnTo>
                    <a:pt x="776" y="274"/>
                  </a:lnTo>
                  <a:lnTo>
                    <a:pt x="774" y="291"/>
                  </a:lnTo>
                  <a:lnTo>
                    <a:pt x="771" y="306"/>
                  </a:lnTo>
                  <a:lnTo>
                    <a:pt x="764" y="318"/>
                  </a:lnTo>
                  <a:lnTo>
                    <a:pt x="752" y="330"/>
                  </a:lnTo>
                  <a:lnTo>
                    <a:pt x="739" y="338"/>
                  </a:lnTo>
                  <a:lnTo>
                    <a:pt x="725" y="343"/>
                  </a:lnTo>
                  <a:lnTo>
                    <a:pt x="710" y="344"/>
                  </a:lnTo>
                  <a:lnTo>
                    <a:pt x="695" y="341"/>
                  </a:lnTo>
                  <a:lnTo>
                    <a:pt x="664" y="331"/>
                  </a:lnTo>
                  <a:lnTo>
                    <a:pt x="634" y="323"/>
                  </a:lnTo>
                  <a:lnTo>
                    <a:pt x="602" y="313"/>
                  </a:lnTo>
                  <a:lnTo>
                    <a:pt x="572" y="303"/>
                  </a:lnTo>
                  <a:lnTo>
                    <a:pt x="545" y="296"/>
                  </a:lnTo>
                  <a:lnTo>
                    <a:pt x="522" y="289"/>
                  </a:lnTo>
                  <a:lnTo>
                    <a:pt x="500" y="309"/>
                  </a:lnTo>
                  <a:lnTo>
                    <a:pt x="477" y="326"/>
                  </a:lnTo>
                  <a:lnTo>
                    <a:pt x="450" y="339"/>
                  </a:lnTo>
                  <a:lnTo>
                    <a:pt x="421" y="346"/>
                  </a:lnTo>
                  <a:lnTo>
                    <a:pt x="391" y="349"/>
                  </a:lnTo>
                  <a:lnTo>
                    <a:pt x="359" y="346"/>
                  </a:lnTo>
                  <a:lnTo>
                    <a:pt x="330" y="338"/>
                  </a:lnTo>
                  <a:lnTo>
                    <a:pt x="302" y="324"/>
                  </a:lnTo>
                  <a:lnTo>
                    <a:pt x="278" y="307"/>
                  </a:lnTo>
                  <a:lnTo>
                    <a:pt x="256" y="285"/>
                  </a:lnTo>
                  <a:lnTo>
                    <a:pt x="234" y="292"/>
                  </a:lnTo>
                  <a:lnTo>
                    <a:pt x="207" y="300"/>
                  </a:lnTo>
                  <a:lnTo>
                    <a:pt x="178" y="309"/>
                  </a:lnTo>
                  <a:lnTo>
                    <a:pt x="148" y="318"/>
                  </a:lnTo>
                  <a:lnTo>
                    <a:pt x="117" y="328"/>
                  </a:lnTo>
                  <a:lnTo>
                    <a:pt x="88" y="337"/>
                  </a:lnTo>
                  <a:lnTo>
                    <a:pt x="71" y="340"/>
                  </a:lnTo>
                  <a:lnTo>
                    <a:pt x="56" y="339"/>
                  </a:lnTo>
                  <a:lnTo>
                    <a:pt x="40" y="334"/>
                  </a:lnTo>
                  <a:lnTo>
                    <a:pt x="26" y="326"/>
                  </a:lnTo>
                  <a:lnTo>
                    <a:pt x="14" y="315"/>
                  </a:lnTo>
                  <a:lnTo>
                    <a:pt x="7" y="301"/>
                  </a:lnTo>
                  <a:lnTo>
                    <a:pt x="2" y="286"/>
                  </a:lnTo>
                  <a:lnTo>
                    <a:pt x="0" y="270"/>
                  </a:lnTo>
                  <a:lnTo>
                    <a:pt x="0" y="86"/>
                  </a:lnTo>
                  <a:lnTo>
                    <a:pt x="3" y="69"/>
                  </a:lnTo>
                  <a:lnTo>
                    <a:pt x="8" y="54"/>
                  </a:lnTo>
                  <a:lnTo>
                    <a:pt x="16" y="40"/>
                  </a:lnTo>
                  <a:lnTo>
                    <a:pt x="29" y="29"/>
                  </a:lnTo>
                  <a:lnTo>
                    <a:pt x="49" y="19"/>
                  </a:lnTo>
                  <a:lnTo>
                    <a:pt x="72" y="17"/>
                  </a:lnTo>
                  <a:lnTo>
                    <a:pt x="93" y="22"/>
                  </a:lnTo>
                  <a:lnTo>
                    <a:pt x="240" y="86"/>
                  </a:lnTo>
                  <a:lnTo>
                    <a:pt x="257" y="62"/>
                  </a:lnTo>
                  <a:lnTo>
                    <a:pt x="279" y="40"/>
                  </a:lnTo>
                  <a:lnTo>
                    <a:pt x="303" y="23"/>
                  </a:lnTo>
                  <a:lnTo>
                    <a:pt x="330" y="10"/>
                  </a:lnTo>
                  <a:lnTo>
                    <a:pt x="360" y="2"/>
                  </a:lnTo>
                  <a:lnTo>
                    <a:pt x="3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noEditPoints="1"/>
            </p:cNvSpPr>
            <p:nvPr/>
          </p:nvSpPr>
          <p:spPr bwMode="auto">
            <a:xfrm>
              <a:off x="2519" y="4266"/>
              <a:ext cx="969" cy="971"/>
            </a:xfrm>
            <a:custGeom>
              <a:avLst/>
              <a:gdLst>
                <a:gd name="T0" fmla="*/ 167 w 1937"/>
                <a:gd name="T1" fmla="*/ 813 h 1941"/>
                <a:gd name="T2" fmla="*/ 134 w 1937"/>
                <a:gd name="T3" fmla="*/ 855 h 1941"/>
                <a:gd name="T4" fmla="*/ 142 w 1937"/>
                <a:gd name="T5" fmla="*/ 911 h 1941"/>
                <a:gd name="T6" fmla="*/ 185 w 1937"/>
                <a:gd name="T7" fmla="*/ 945 h 1941"/>
                <a:gd name="T8" fmla="*/ 241 w 1937"/>
                <a:gd name="T9" fmla="*/ 937 h 1941"/>
                <a:gd name="T10" fmla="*/ 274 w 1937"/>
                <a:gd name="T11" fmla="*/ 894 h 1941"/>
                <a:gd name="T12" fmla="*/ 266 w 1937"/>
                <a:gd name="T13" fmla="*/ 838 h 1941"/>
                <a:gd name="T14" fmla="*/ 224 w 1937"/>
                <a:gd name="T15" fmla="*/ 805 h 1941"/>
                <a:gd name="T16" fmla="*/ 1171 w 1937"/>
                <a:gd name="T17" fmla="*/ 0 h 1941"/>
                <a:gd name="T18" fmla="*/ 1263 w 1937"/>
                <a:gd name="T19" fmla="*/ 54 h 1941"/>
                <a:gd name="T20" fmla="*/ 1407 w 1937"/>
                <a:gd name="T21" fmla="*/ 154 h 1941"/>
                <a:gd name="T22" fmla="*/ 1551 w 1937"/>
                <a:gd name="T23" fmla="*/ 274 h 1941"/>
                <a:gd name="T24" fmla="*/ 1685 w 1937"/>
                <a:gd name="T25" fmla="*/ 412 h 1941"/>
                <a:gd name="T26" fmla="*/ 1799 w 1937"/>
                <a:gd name="T27" fmla="*/ 567 h 1941"/>
                <a:gd name="T28" fmla="*/ 1885 w 1937"/>
                <a:gd name="T29" fmla="*/ 736 h 1941"/>
                <a:gd name="T30" fmla="*/ 1932 w 1937"/>
                <a:gd name="T31" fmla="*/ 916 h 1941"/>
                <a:gd name="T32" fmla="*/ 1931 w 1937"/>
                <a:gd name="T33" fmla="*/ 1106 h 1941"/>
                <a:gd name="T34" fmla="*/ 1872 w 1937"/>
                <a:gd name="T35" fmla="*/ 1304 h 1941"/>
                <a:gd name="T36" fmla="*/ 1771 w 1937"/>
                <a:gd name="T37" fmla="*/ 1472 h 1941"/>
                <a:gd name="T38" fmla="*/ 1638 w 1937"/>
                <a:gd name="T39" fmla="*/ 1603 h 1941"/>
                <a:gd name="T40" fmla="*/ 1477 w 1937"/>
                <a:gd name="T41" fmla="*/ 1693 h 1941"/>
                <a:gd name="T42" fmla="*/ 1318 w 1937"/>
                <a:gd name="T43" fmla="*/ 1735 h 1941"/>
                <a:gd name="T44" fmla="*/ 1173 w 1937"/>
                <a:gd name="T45" fmla="*/ 1747 h 1941"/>
                <a:gd name="T46" fmla="*/ 975 w 1937"/>
                <a:gd name="T47" fmla="*/ 1728 h 1941"/>
                <a:gd name="T48" fmla="*/ 795 w 1937"/>
                <a:gd name="T49" fmla="*/ 1682 h 1941"/>
                <a:gd name="T50" fmla="*/ 644 w 1937"/>
                <a:gd name="T51" fmla="*/ 1626 h 1941"/>
                <a:gd name="T52" fmla="*/ 533 w 1937"/>
                <a:gd name="T53" fmla="*/ 1572 h 1941"/>
                <a:gd name="T54" fmla="*/ 508 w 1937"/>
                <a:gd name="T55" fmla="*/ 1577 h 1941"/>
                <a:gd name="T56" fmla="*/ 506 w 1937"/>
                <a:gd name="T57" fmla="*/ 1602 h 1941"/>
                <a:gd name="T58" fmla="*/ 557 w 1937"/>
                <a:gd name="T59" fmla="*/ 1665 h 1941"/>
                <a:gd name="T60" fmla="*/ 634 w 1937"/>
                <a:gd name="T61" fmla="*/ 1736 h 1941"/>
                <a:gd name="T62" fmla="*/ 739 w 1937"/>
                <a:gd name="T63" fmla="*/ 1807 h 1941"/>
                <a:gd name="T64" fmla="*/ 878 w 1937"/>
                <a:gd name="T65" fmla="*/ 1866 h 1941"/>
                <a:gd name="T66" fmla="*/ 1053 w 1937"/>
                <a:gd name="T67" fmla="*/ 1906 h 1941"/>
                <a:gd name="T68" fmla="*/ 0 w 1937"/>
                <a:gd name="T69" fmla="*/ 1941 h 1941"/>
                <a:gd name="T70" fmla="*/ 12 w 1937"/>
                <a:gd name="T71" fmla="*/ 727 h 1941"/>
                <a:gd name="T72" fmla="*/ 63 w 1937"/>
                <a:gd name="T73" fmla="*/ 676 h 1941"/>
                <a:gd name="T74" fmla="*/ 1008 w 1937"/>
                <a:gd name="T75" fmla="*/ 665 h 1941"/>
                <a:gd name="T76" fmla="*/ 1077 w 1937"/>
                <a:gd name="T77" fmla="*/ 689 h 1941"/>
                <a:gd name="T78" fmla="*/ 1117 w 1937"/>
                <a:gd name="T79" fmla="*/ 751 h 1941"/>
                <a:gd name="T80" fmla="*/ 1117 w 1937"/>
                <a:gd name="T81" fmla="*/ 1175 h 1941"/>
                <a:gd name="T82" fmla="*/ 1079 w 1937"/>
                <a:gd name="T83" fmla="*/ 1214 h 1941"/>
                <a:gd name="T84" fmla="*/ 989 w 1937"/>
                <a:gd name="T85" fmla="*/ 1221 h 1941"/>
                <a:gd name="T86" fmla="*/ 940 w 1937"/>
                <a:gd name="T87" fmla="*/ 1223 h 1941"/>
                <a:gd name="T88" fmla="*/ 936 w 1937"/>
                <a:gd name="T89" fmla="*/ 1234 h 1941"/>
                <a:gd name="T90" fmla="*/ 941 w 1937"/>
                <a:gd name="T91" fmla="*/ 1242 h 1941"/>
                <a:gd name="T92" fmla="*/ 1027 w 1937"/>
                <a:gd name="T93" fmla="*/ 1267 h 1941"/>
                <a:gd name="T94" fmla="*/ 1156 w 1937"/>
                <a:gd name="T95" fmla="*/ 1284 h 1941"/>
                <a:gd name="T96" fmla="*/ 1278 w 1937"/>
                <a:gd name="T97" fmla="*/ 1271 h 1941"/>
                <a:gd name="T98" fmla="*/ 1285 w 1937"/>
                <a:gd name="T99" fmla="*/ 1269 h 1941"/>
                <a:gd name="T100" fmla="*/ 1337 w 1937"/>
                <a:gd name="T101" fmla="*/ 1247 h 1941"/>
                <a:gd name="T102" fmla="*/ 1395 w 1937"/>
                <a:gd name="T103" fmla="*/ 1199 h 1941"/>
                <a:gd name="T104" fmla="*/ 1450 w 1937"/>
                <a:gd name="T105" fmla="*/ 1113 h 1941"/>
                <a:gd name="T106" fmla="*/ 1468 w 1937"/>
                <a:gd name="T107" fmla="*/ 1016 h 1941"/>
                <a:gd name="T108" fmla="*/ 1446 w 1937"/>
                <a:gd name="T109" fmla="*/ 915 h 1941"/>
                <a:gd name="T110" fmla="*/ 1394 w 1937"/>
                <a:gd name="T111" fmla="*/ 816 h 1941"/>
                <a:gd name="T112" fmla="*/ 1324 w 1937"/>
                <a:gd name="T113" fmla="*/ 721 h 1941"/>
                <a:gd name="T114" fmla="*/ 1246 w 1937"/>
                <a:gd name="T115" fmla="*/ 637 h 1941"/>
                <a:gd name="T116" fmla="*/ 1172 w 1937"/>
                <a:gd name="T117" fmla="*/ 569 h 1941"/>
                <a:gd name="T118" fmla="*/ 1114 w 1937"/>
                <a:gd name="T119" fmla="*/ 520 h 1941"/>
                <a:gd name="T120" fmla="*/ 1083 w 1937"/>
                <a:gd name="T121" fmla="*/ 495 h 1941"/>
                <a:gd name="T122" fmla="*/ 1170 w 1937"/>
                <a:gd name="T123"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7" h="1941">
                  <a:moveTo>
                    <a:pt x="204" y="803"/>
                  </a:moveTo>
                  <a:lnTo>
                    <a:pt x="185" y="805"/>
                  </a:lnTo>
                  <a:lnTo>
                    <a:pt x="167" y="813"/>
                  </a:lnTo>
                  <a:lnTo>
                    <a:pt x="153" y="823"/>
                  </a:lnTo>
                  <a:lnTo>
                    <a:pt x="142" y="838"/>
                  </a:lnTo>
                  <a:lnTo>
                    <a:pt x="134" y="855"/>
                  </a:lnTo>
                  <a:lnTo>
                    <a:pt x="132" y="874"/>
                  </a:lnTo>
                  <a:lnTo>
                    <a:pt x="134" y="894"/>
                  </a:lnTo>
                  <a:lnTo>
                    <a:pt x="142" y="911"/>
                  </a:lnTo>
                  <a:lnTo>
                    <a:pt x="153" y="926"/>
                  </a:lnTo>
                  <a:lnTo>
                    <a:pt x="167" y="937"/>
                  </a:lnTo>
                  <a:lnTo>
                    <a:pt x="185" y="945"/>
                  </a:lnTo>
                  <a:lnTo>
                    <a:pt x="204" y="947"/>
                  </a:lnTo>
                  <a:lnTo>
                    <a:pt x="224" y="945"/>
                  </a:lnTo>
                  <a:lnTo>
                    <a:pt x="241" y="937"/>
                  </a:lnTo>
                  <a:lnTo>
                    <a:pt x="256" y="926"/>
                  </a:lnTo>
                  <a:lnTo>
                    <a:pt x="266" y="911"/>
                  </a:lnTo>
                  <a:lnTo>
                    <a:pt x="274" y="894"/>
                  </a:lnTo>
                  <a:lnTo>
                    <a:pt x="277" y="874"/>
                  </a:lnTo>
                  <a:lnTo>
                    <a:pt x="274" y="855"/>
                  </a:lnTo>
                  <a:lnTo>
                    <a:pt x="266" y="838"/>
                  </a:lnTo>
                  <a:lnTo>
                    <a:pt x="256" y="823"/>
                  </a:lnTo>
                  <a:lnTo>
                    <a:pt x="241" y="813"/>
                  </a:lnTo>
                  <a:lnTo>
                    <a:pt x="224" y="805"/>
                  </a:lnTo>
                  <a:lnTo>
                    <a:pt x="204" y="803"/>
                  </a:lnTo>
                  <a:close/>
                  <a:moveTo>
                    <a:pt x="1170" y="0"/>
                  </a:moveTo>
                  <a:lnTo>
                    <a:pt x="1171" y="0"/>
                  </a:lnTo>
                  <a:lnTo>
                    <a:pt x="1172" y="1"/>
                  </a:lnTo>
                  <a:lnTo>
                    <a:pt x="1217" y="26"/>
                  </a:lnTo>
                  <a:lnTo>
                    <a:pt x="1263" y="54"/>
                  </a:lnTo>
                  <a:lnTo>
                    <a:pt x="1311" y="85"/>
                  </a:lnTo>
                  <a:lnTo>
                    <a:pt x="1359" y="118"/>
                  </a:lnTo>
                  <a:lnTo>
                    <a:pt x="1407" y="154"/>
                  </a:lnTo>
                  <a:lnTo>
                    <a:pt x="1456" y="192"/>
                  </a:lnTo>
                  <a:lnTo>
                    <a:pt x="1504" y="232"/>
                  </a:lnTo>
                  <a:lnTo>
                    <a:pt x="1551" y="274"/>
                  </a:lnTo>
                  <a:lnTo>
                    <a:pt x="1597" y="318"/>
                  </a:lnTo>
                  <a:lnTo>
                    <a:pt x="1642" y="364"/>
                  </a:lnTo>
                  <a:lnTo>
                    <a:pt x="1685" y="412"/>
                  </a:lnTo>
                  <a:lnTo>
                    <a:pt x="1725" y="462"/>
                  </a:lnTo>
                  <a:lnTo>
                    <a:pt x="1764" y="513"/>
                  </a:lnTo>
                  <a:lnTo>
                    <a:pt x="1799" y="567"/>
                  </a:lnTo>
                  <a:lnTo>
                    <a:pt x="1832" y="622"/>
                  </a:lnTo>
                  <a:lnTo>
                    <a:pt x="1861" y="677"/>
                  </a:lnTo>
                  <a:lnTo>
                    <a:pt x="1885" y="736"/>
                  </a:lnTo>
                  <a:lnTo>
                    <a:pt x="1905" y="795"/>
                  </a:lnTo>
                  <a:lnTo>
                    <a:pt x="1921" y="854"/>
                  </a:lnTo>
                  <a:lnTo>
                    <a:pt x="1932" y="916"/>
                  </a:lnTo>
                  <a:lnTo>
                    <a:pt x="1937" y="978"/>
                  </a:lnTo>
                  <a:lnTo>
                    <a:pt x="1937" y="1042"/>
                  </a:lnTo>
                  <a:lnTo>
                    <a:pt x="1931" y="1106"/>
                  </a:lnTo>
                  <a:lnTo>
                    <a:pt x="1918" y="1171"/>
                  </a:lnTo>
                  <a:lnTo>
                    <a:pt x="1899" y="1237"/>
                  </a:lnTo>
                  <a:lnTo>
                    <a:pt x="1872" y="1304"/>
                  </a:lnTo>
                  <a:lnTo>
                    <a:pt x="1842" y="1364"/>
                  </a:lnTo>
                  <a:lnTo>
                    <a:pt x="1808" y="1420"/>
                  </a:lnTo>
                  <a:lnTo>
                    <a:pt x="1771" y="1472"/>
                  </a:lnTo>
                  <a:lnTo>
                    <a:pt x="1730" y="1520"/>
                  </a:lnTo>
                  <a:lnTo>
                    <a:pt x="1686" y="1564"/>
                  </a:lnTo>
                  <a:lnTo>
                    <a:pt x="1638" y="1603"/>
                  </a:lnTo>
                  <a:lnTo>
                    <a:pt x="1588" y="1637"/>
                  </a:lnTo>
                  <a:lnTo>
                    <a:pt x="1533" y="1667"/>
                  </a:lnTo>
                  <a:lnTo>
                    <a:pt x="1477" y="1693"/>
                  </a:lnTo>
                  <a:lnTo>
                    <a:pt x="1417" y="1714"/>
                  </a:lnTo>
                  <a:lnTo>
                    <a:pt x="1368" y="1726"/>
                  </a:lnTo>
                  <a:lnTo>
                    <a:pt x="1318" y="1735"/>
                  </a:lnTo>
                  <a:lnTo>
                    <a:pt x="1269" y="1742"/>
                  </a:lnTo>
                  <a:lnTo>
                    <a:pt x="1221" y="1746"/>
                  </a:lnTo>
                  <a:lnTo>
                    <a:pt x="1173" y="1747"/>
                  </a:lnTo>
                  <a:lnTo>
                    <a:pt x="1106" y="1745"/>
                  </a:lnTo>
                  <a:lnTo>
                    <a:pt x="1040" y="1739"/>
                  </a:lnTo>
                  <a:lnTo>
                    <a:pt x="975" y="1728"/>
                  </a:lnTo>
                  <a:lnTo>
                    <a:pt x="912" y="1715"/>
                  </a:lnTo>
                  <a:lnTo>
                    <a:pt x="852" y="1700"/>
                  </a:lnTo>
                  <a:lnTo>
                    <a:pt x="795" y="1682"/>
                  </a:lnTo>
                  <a:lnTo>
                    <a:pt x="741" y="1664"/>
                  </a:lnTo>
                  <a:lnTo>
                    <a:pt x="689" y="1645"/>
                  </a:lnTo>
                  <a:lnTo>
                    <a:pt x="644" y="1626"/>
                  </a:lnTo>
                  <a:lnTo>
                    <a:pt x="601" y="1606"/>
                  </a:lnTo>
                  <a:lnTo>
                    <a:pt x="565" y="1588"/>
                  </a:lnTo>
                  <a:lnTo>
                    <a:pt x="533" y="1572"/>
                  </a:lnTo>
                  <a:lnTo>
                    <a:pt x="523" y="1570"/>
                  </a:lnTo>
                  <a:lnTo>
                    <a:pt x="515" y="1571"/>
                  </a:lnTo>
                  <a:lnTo>
                    <a:pt x="508" y="1577"/>
                  </a:lnTo>
                  <a:lnTo>
                    <a:pt x="503" y="1584"/>
                  </a:lnTo>
                  <a:lnTo>
                    <a:pt x="503" y="1594"/>
                  </a:lnTo>
                  <a:lnTo>
                    <a:pt x="506" y="1602"/>
                  </a:lnTo>
                  <a:lnTo>
                    <a:pt x="520" y="1621"/>
                  </a:lnTo>
                  <a:lnTo>
                    <a:pt x="537" y="1643"/>
                  </a:lnTo>
                  <a:lnTo>
                    <a:pt x="557" y="1665"/>
                  </a:lnTo>
                  <a:lnTo>
                    <a:pt x="580" y="1689"/>
                  </a:lnTo>
                  <a:lnTo>
                    <a:pt x="605" y="1712"/>
                  </a:lnTo>
                  <a:lnTo>
                    <a:pt x="634" y="1736"/>
                  </a:lnTo>
                  <a:lnTo>
                    <a:pt x="666" y="1760"/>
                  </a:lnTo>
                  <a:lnTo>
                    <a:pt x="701" y="1783"/>
                  </a:lnTo>
                  <a:lnTo>
                    <a:pt x="739" y="1807"/>
                  </a:lnTo>
                  <a:lnTo>
                    <a:pt x="782" y="1828"/>
                  </a:lnTo>
                  <a:lnTo>
                    <a:pt x="828" y="1848"/>
                  </a:lnTo>
                  <a:lnTo>
                    <a:pt x="878" y="1866"/>
                  </a:lnTo>
                  <a:lnTo>
                    <a:pt x="932" y="1882"/>
                  </a:lnTo>
                  <a:lnTo>
                    <a:pt x="991" y="1895"/>
                  </a:lnTo>
                  <a:lnTo>
                    <a:pt x="1053" y="1906"/>
                  </a:lnTo>
                  <a:lnTo>
                    <a:pt x="1120" y="1913"/>
                  </a:lnTo>
                  <a:lnTo>
                    <a:pt x="1121" y="1941"/>
                  </a:lnTo>
                  <a:lnTo>
                    <a:pt x="0" y="1941"/>
                  </a:lnTo>
                  <a:lnTo>
                    <a:pt x="0" y="776"/>
                  </a:lnTo>
                  <a:lnTo>
                    <a:pt x="3" y="751"/>
                  </a:lnTo>
                  <a:lnTo>
                    <a:pt x="12" y="727"/>
                  </a:lnTo>
                  <a:lnTo>
                    <a:pt x="24" y="707"/>
                  </a:lnTo>
                  <a:lnTo>
                    <a:pt x="41" y="689"/>
                  </a:lnTo>
                  <a:lnTo>
                    <a:pt x="63" y="676"/>
                  </a:lnTo>
                  <a:lnTo>
                    <a:pt x="86" y="668"/>
                  </a:lnTo>
                  <a:lnTo>
                    <a:pt x="112" y="665"/>
                  </a:lnTo>
                  <a:lnTo>
                    <a:pt x="1008" y="665"/>
                  </a:lnTo>
                  <a:lnTo>
                    <a:pt x="1034" y="668"/>
                  </a:lnTo>
                  <a:lnTo>
                    <a:pt x="1057" y="676"/>
                  </a:lnTo>
                  <a:lnTo>
                    <a:pt x="1077" y="689"/>
                  </a:lnTo>
                  <a:lnTo>
                    <a:pt x="1095" y="707"/>
                  </a:lnTo>
                  <a:lnTo>
                    <a:pt x="1108" y="727"/>
                  </a:lnTo>
                  <a:lnTo>
                    <a:pt x="1117" y="751"/>
                  </a:lnTo>
                  <a:lnTo>
                    <a:pt x="1120" y="776"/>
                  </a:lnTo>
                  <a:lnTo>
                    <a:pt x="1120" y="1156"/>
                  </a:lnTo>
                  <a:lnTo>
                    <a:pt x="1117" y="1175"/>
                  </a:lnTo>
                  <a:lnTo>
                    <a:pt x="1108" y="1191"/>
                  </a:lnTo>
                  <a:lnTo>
                    <a:pt x="1095" y="1205"/>
                  </a:lnTo>
                  <a:lnTo>
                    <a:pt x="1079" y="1214"/>
                  </a:lnTo>
                  <a:lnTo>
                    <a:pt x="1060" y="1219"/>
                  </a:lnTo>
                  <a:lnTo>
                    <a:pt x="1026" y="1220"/>
                  </a:lnTo>
                  <a:lnTo>
                    <a:pt x="989" y="1221"/>
                  </a:lnTo>
                  <a:lnTo>
                    <a:pt x="947" y="1221"/>
                  </a:lnTo>
                  <a:lnTo>
                    <a:pt x="943" y="1221"/>
                  </a:lnTo>
                  <a:lnTo>
                    <a:pt x="940" y="1223"/>
                  </a:lnTo>
                  <a:lnTo>
                    <a:pt x="937" y="1226"/>
                  </a:lnTo>
                  <a:lnTo>
                    <a:pt x="936" y="1230"/>
                  </a:lnTo>
                  <a:lnTo>
                    <a:pt x="936" y="1234"/>
                  </a:lnTo>
                  <a:lnTo>
                    <a:pt x="937" y="1238"/>
                  </a:lnTo>
                  <a:lnTo>
                    <a:pt x="938" y="1240"/>
                  </a:lnTo>
                  <a:lnTo>
                    <a:pt x="941" y="1242"/>
                  </a:lnTo>
                  <a:lnTo>
                    <a:pt x="944" y="1244"/>
                  </a:lnTo>
                  <a:lnTo>
                    <a:pt x="986" y="1256"/>
                  </a:lnTo>
                  <a:lnTo>
                    <a:pt x="1027" y="1267"/>
                  </a:lnTo>
                  <a:lnTo>
                    <a:pt x="1071" y="1274"/>
                  </a:lnTo>
                  <a:lnTo>
                    <a:pt x="1114" y="1280"/>
                  </a:lnTo>
                  <a:lnTo>
                    <a:pt x="1156" y="1284"/>
                  </a:lnTo>
                  <a:lnTo>
                    <a:pt x="1199" y="1283"/>
                  </a:lnTo>
                  <a:lnTo>
                    <a:pt x="1239" y="1279"/>
                  </a:lnTo>
                  <a:lnTo>
                    <a:pt x="1278" y="1271"/>
                  </a:lnTo>
                  <a:lnTo>
                    <a:pt x="1281" y="1270"/>
                  </a:lnTo>
                  <a:lnTo>
                    <a:pt x="1283" y="1270"/>
                  </a:lnTo>
                  <a:lnTo>
                    <a:pt x="1285" y="1269"/>
                  </a:lnTo>
                  <a:lnTo>
                    <a:pt x="1301" y="1263"/>
                  </a:lnTo>
                  <a:lnTo>
                    <a:pt x="1319" y="1257"/>
                  </a:lnTo>
                  <a:lnTo>
                    <a:pt x="1337" y="1247"/>
                  </a:lnTo>
                  <a:lnTo>
                    <a:pt x="1357" y="1235"/>
                  </a:lnTo>
                  <a:lnTo>
                    <a:pt x="1376" y="1219"/>
                  </a:lnTo>
                  <a:lnTo>
                    <a:pt x="1395" y="1199"/>
                  </a:lnTo>
                  <a:lnTo>
                    <a:pt x="1414" y="1176"/>
                  </a:lnTo>
                  <a:lnTo>
                    <a:pt x="1432" y="1147"/>
                  </a:lnTo>
                  <a:lnTo>
                    <a:pt x="1450" y="1113"/>
                  </a:lnTo>
                  <a:lnTo>
                    <a:pt x="1461" y="1081"/>
                  </a:lnTo>
                  <a:lnTo>
                    <a:pt x="1467" y="1049"/>
                  </a:lnTo>
                  <a:lnTo>
                    <a:pt x="1468" y="1016"/>
                  </a:lnTo>
                  <a:lnTo>
                    <a:pt x="1465" y="983"/>
                  </a:lnTo>
                  <a:lnTo>
                    <a:pt x="1458" y="949"/>
                  </a:lnTo>
                  <a:lnTo>
                    <a:pt x="1446" y="915"/>
                  </a:lnTo>
                  <a:lnTo>
                    <a:pt x="1431" y="882"/>
                  </a:lnTo>
                  <a:lnTo>
                    <a:pt x="1414" y="849"/>
                  </a:lnTo>
                  <a:lnTo>
                    <a:pt x="1394" y="816"/>
                  </a:lnTo>
                  <a:lnTo>
                    <a:pt x="1371" y="783"/>
                  </a:lnTo>
                  <a:lnTo>
                    <a:pt x="1348" y="752"/>
                  </a:lnTo>
                  <a:lnTo>
                    <a:pt x="1324" y="721"/>
                  </a:lnTo>
                  <a:lnTo>
                    <a:pt x="1298" y="692"/>
                  </a:lnTo>
                  <a:lnTo>
                    <a:pt x="1271" y="664"/>
                  </a:lnTo>
                  <a:lnTo>
                    <a:pt x="1246" y="637"/>
                  </a:lnTo>
                  <a:lnTo>
                    <a:pt x="1220" y="612"/>
                  </a:lnTo>
                  <a:lnTo>
                    <a:pt x="1196" y="589"/>
                  </a:lnTo>
                  <a:lnTo>
                    <a:pt x="1172" y="569"/>
                  </a:lnTo>
                  <a:lnTo>
                    <a:pt x="1150" y="550"/>
                  </a:lnTo>
                  <a:lnTo>
                    <a:pt x="1131" y="534"/>
                  </a:lnTo>
                  <a:lnTo>
                    <a:pt x="1114" y="520"/>
                  </a:lnTo>
                  <a:lnTo>
                    <a:pt x="1100" y="508"/>
                  </a:lnTo>
                  <a:lnTo>
                    <a:pt x="1089" y="499"/>
                  </a:lnTo>
                  <a:lnTo>
                    <a:pt x="1083" y="495"/>
                  </a:lnTo>
                  <a:lnTo>
                    <a:pt x="1079" y="493"/>
                  </a:lnTo>
                  <a:lnTo>
                    <a:pt x="788" y="493"/>
                  </a:lnTo>
                  <a:lnTo>
                    <a:pt x="1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26"/>
          <p:cNvGrpSpPr>
            <a:grpSpLocks noChangeAspect="1"/>
          </p:cNvGrpSpPr>
          <p:nvPr/>
        </p:nvGrpSpPr>
        <p:grpSpPr bwMode="auto">
          <a:xfrm>
            <a:off x="9907363" y="3416070"/>
            <a:ext cx="442746" cy="749334"/>
            <a:chOff x="5511" y="640"/>
            <a:chExt cx="956" cy="1618"/>
          </a:xfrm>
          <a:solidFill>
            <a:schemeClr val="tx1">
              <a:lumMod val="75000"/>
              <a:lumOff val="25000"/>
            </a:schemeClr>
          </a:solidFill>
        </p:grpSpPr>
        <p:sp>
          <p:nvSpPr>
            <p:cNvPr id="39" name="Freeform 28"/>
            <p:cNvSpPr>
              <a:spLocks noEditPoints="1"/>
            </p:cNvSpPr>
            <p:nvPr/>
          </p:nvSpPr>
          <p:spPr bwMode="auto">
            <a:xfrm>
              <a:off x="6244" y="846"/>
              <a:ext cx="223" cy="241"/>
            </a:xfrm>
            <a:custGeom>
              <a:avLst/>
              <a:gdLst>
                <a:gd name="T0" fmla="*/ 61 w 447"/>
                <a:gd name="T1" fmla="*/ 64 h 480"/>
                <a:gd name="T2" fmla="*/ 61 w 447"/>
                <a:gd name="T3" fmla="*/ 304 h 480"/>
                <a:gd name="T4" fmla="*/ 386 w 447"/>
                <a:gd name="T5" fmla="*/ 304 h 480"/>
                <a:gd name="T6" fmla="*/ 386 w 447"/>
                <a:gd name="T7" fmla="*/ 64 h 480"/>
                <a:gd name="T8" fmla="*/ 61 w 447"/>
                <a:gd name="T9" fmla="*/ 64 h 480"/>
                <a:gd name="T10" fmla="*/ 42 w 447"/>
                <a:gd name="T11" fmla="*/ 0 h 480"/>
                <a:gd name="T12" fmla="*/ 405 w 447"/>
                <a:gd name="T13" fmla="*/ 0 h 480"/>
                <a:gd name="T14" fmla="*/ 419 w 447"/>
                <a:gd name="T15" fmla="*/ 2 h 480"/>
                <a:gd name="T16" fmla="*/ 430 w 447"/>
                <a:gd name="T17" fmla="*/ 8 h 480"/>
                <a:gd name="T18" fmla="*/ 439 w 447"/>
                <a:gd name="T19" fmla="*/ 17 h 480"/>
                <a:gd name="T20" fmla="*/ 445 w 447"/>
                <a:gd name="T21" fmla="*/ 29 h 480"/>
                <a:gd name="T22" fmla="*/ 447 w 447"/>
                <a:gd name="T23" fmla="*/ 42 h 480"/>
                <a:gd name="T24" fmla="*/ 447 w 447"/>
                <a:gd name="T25" fmla="*/ 326 h 480"/>
                <a:gd name="T26" fmla="*/ 445 w 447"/>
                <a:gd name="T27" fmla="*/ 339 h 480"/>
                <a:gd name="T28" fmla="*/ 439 w 447"/>
                <a:gd name="T29" fmla="*/ 351 h 480"/>
                <a:gd name="T30" fmla="*/ 430 w 447"/>
                <a:gd name="T31" fmla="*/ 360 h 480"/>
                <a:gd name="T32" fmla="*/ 419 w 447"/>
                <a:gd name="T33" fmla="*/ 367 h 480"/>
                <a:gd name="T34" fmla="*/ 405 w 447"/>
                <a:gd name="T35" fmla="*/ 369 h 480"/>
                <a:gd name="T36" fmla="*/ 258 w 447"/>
                <a:gd name="T37" fmla="*/ 369 h 480"/>
                <a:gd name="T38" fmla="*/ 258 w 447"/>
                <a:gd name="T39" fmla="*/ 416 h 480"/>
                <a:gd name="T40" fmla="*/ 304 w 447"/>
                <a:gd name="T41" fmla="*/ 416 h 480"/>
                <a:gd name="T42" fmla="*/ 318 w 447"/>
                <a:gd name="T43" fmla="*/ 419 h 480"/>
                <a:gd name="T44" fmla="*/ 331 w 447"/>
                <a:gd name="T45" fmla="*/ 427 h 480"/>
                <a:gd name="T46" fmla="*/ 339 w 447"/>
                <a:gd name="T47" fmla="*/ 440 h 480"/>
                <a:gd name="T48" fmla="*/ 342 w 447"/>
                <a:gd name="T49" fmla="*/ 455 h 480"/>
                <a:gd name="T50" fmla="*/ 342 w 447"/>
                <a:gd name="T51" fmla="*/ 480 h 480"/>
                <a:gd name="T52" fmla="*/ 89 w 447"/>
                <a:gd name="T53" fmla="*/ 480 h 480"/>
                <a:gd name="T54" fmla="*/ 89 w 447"/>
                <a:gd name="T55" fmla="*/ 455 h 480"/>
                <a:gd name="T56" fmla="*/ 92 w 447"/>
                <a:gd name="T57" fmla="*/ 440 h 480"/>
                <a:gd name="T58" fmla="*/ 100 w 447"/>
                <a:gd name="T59" fmla="*/ 427 h 480"/>
                <a:gd name="T60" fmla="*/ 112 w 447"/>
                <a:gd name="T61" fmla="*/ 419 h 480"/>
                <a:gd name="T62" fmla="*/ 127 w 447"/>
                <a:gd name="T63" fmla="*/ 416 h 480"/>
                <a:gd name="T64" fmla="*/ 180 w 447"/>
                <a:gd name="T65" fmla="*/ 416 h 480"/>
                <a:gd name="T66" fmla="*/ 180 w 447"/>
                <a:gd name="T67" fmla="*/ 369 h 480"/>
                <a:gd name="T68" fmla="*/ 42 w 447"/>
                <a:gd name="T69" fmla="*/ 369 h 480"/>
                <a:gd name="T70" fmla="*/ 28 w 447"/>
                <a:gd name="T71" fmla="*/ 367 h 480"/>
                <a:gd name="T72" fmla="*/ 17 w 447"/>
                <a:gd name="T73" fmla="*/ 360 h 480"/>
                <a:gd name="T74" fmla="*/ 7 w 447"/>
                <a:gd name="T75" fmla="*/ 351 h 480"/>
                <a:gd name="T76" fmla="*/ 2 w 447"/>
                <a:gd name="T77" fmla="*/ 339 h 480"/>
                <a:gd name="T78" fmla="*/ 0 w 447"/>
                <a:gd name="T79" fmla="*/ 326 h 480"/>
                <a:gd name="T80" fmla="*/ 0 w 447"/>
                <a:gd name="T81" fmla="*/ 42 h 480"/>
                <a:gd name="T82" fmla="*/ 2 w 447"/>
                <a:gd name="T83" fmla="*/ 29 h 480"/>
                <a:gd name="T84" fmla="*/ 7 w 447"/>
                <a:gd name="T85" fmla="*/ 17 h 480"/>
                <a:gd name="T86" fmla="*/ 17 w 447"/>
                <a:gd name="T87" fmla="*/ 8 h 480"/>
                <a:gd name="T88" fmla="*/ 28 w 447"/>
                <a:gd name="T89" fmla="*/ 2 h 480"/>
                <a:gd name="T90" fmla="*/ 42 w 447"/>
                <a:gd name="T9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7" h="480">
                  <a:moveTo>
                    <a:pt x="61" y="64"/>
                  </a:moveTo>
                  <a:lnTo>
                    <a:pt x="61" y="304"/>
                  </a:lnTo>
                  <a:lnTo>
                    <a:pt x="386" y="304"/>
                  </a:lnTo>
                  <a:lnTo>
                    <a:pt x="386" y="64"/>
                  </a:lnTo>
                  <a:lnTo>
                    <a:pt x="61" y="64"/>
                  </a:lnTo>
                  <a:close/>
                  <a:moveTo>
                    <a:pt x="42" y="0"/>
                  </a:moveTo>
                  <a:lnTo>
                    <a:pt x="405" y="0"/>
                  </a:lnTo>
                  <a:lnTo>
                    <a:pt x="419" y="2"/>
                  </a:lnTo>
                  <a:lnTo>
                    <a:pt x="430" y="8"/>
                  </a:lnTo>
                  <a:lnTo>
                    <a:pt x="439" y="17"/>
                  </a:lnTo>
                  <a:lnTo>
                    <a:pt x="445" y="29"/>
                  </a:lnTo>
                  <a:lnTo>
                    <a:pt x="447" y="42"/>
                  </a:lnTo>
                  <a:lnTo>
                    <a:pt x="447" y="326"/>
                  </a:lnTo>
                  <a:lnTo>
                    <a:pt x="445" y="339"/>
                  </a:lnTo>
                  <a:lnTo>
                    <a:pt x="439" y="351"/>
                  </a:lnTo>
                  <a:lnTo>
                    <a:pt x="430" y="360"/>
                  </a:lnTo>
                  <a:lnTo>
                    <a:pt x="419" y="367"/>
                  </a:lnTo>
                  <a:lnTo>
                    <a:pt x="405" y="369"/>
                  </a:lnTo>
                  <a:lnTo>
                    <a:pt x="258" y="369"/>
                  </a:lnTo>
                  <a:lnTo>
                    <a:pt x="258" y="416"/>
                  </a:lnTo>
                  <a:lnTo>
                    <a:pt x="304" y="416"/>
                  </a:lnTo>
                  <a:lnTo>
                    <a:pt x="318" y="419"/>
                  </a:lnTo>
                  <a:lnTo>
                    <a:pt x="331" y="427"/>
                  </a:lnTo>
                  <a:lnTo>
                    <a:pt x="339" y="440"/>
                  </a:lnTo>
                  <a:lnTo>
                    <a:pt x="342" y="455"/>
                  </a:lnTo>
                  <a:lnTo>
                    <a:pt x="342" y="480"/>
                  </a:lnTo>
                  <a:lnTo>
                    <a:pt x="89" y="480"/>
                  </a:lnTo>
                  <a:lnTo>
                    <a:pt x="89" y="455"/>
                  </a:lnTo>
                  <a:lnTo>
                    <a:pt x="92" y="440"/>
                  </a:lnTo>
                  <a:lnTo>
                    <a:pt x="100" y="427"/>
                  </a:lnTo>
                  <a:lnTo>
                    <a:pt x="112" y="419"/>
                  </a:lnTo>
                  <a:lnTo>
                    <a:pt x="127" y="416"/>
                  </a:lnTo>
                  <a:lnTo>
                    <a:pt x="180" y="416"/>
                  </a:lnTo>
                  <a:lnTo>
                    <a:pt x="180" y="369"/>
                  </a:lnTo>
                  <a:lnTo>
                    <a:pt x="42" y="369"/>
                  </a:lnTo>
                  <a:lnTo>
                    <a:pt x="28" y="367"/>
                  </a:lnTo>
                  <a:lnTo>
                    <a:pt x="17" y="360"/>
                  </a:lnTo>
                  <a:lnTo>
                    <a:pt x="7" y="351"/>
                  </a:lnTo>
                  <a:lnTo>
                    <a:pt x="2" y="339"/>
                  </a:lnTo>
                  <a:lnTo>
                    <a:pt x="0" y="326"/>
                  </a:lnTo>
                  <a:lnTo>
                    <a:pt x="0" y="42"/>
                  </a:lnTo>
                  <a:lnTo>
                    <a:pt x="2" y="29"/>
                  </a:lnTo>
                  <a:lnTo>
                    <a:pt x="7" y="17"/>
                  </a:lnTo>
                  <a:lnTo>
                    <a:pt x="17" y="8"/>
                  </a:lnTo>
                  <a:lnTo>
                    <a:pt x="28" y="2"/>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noEditPoints="1"/>
            </p:cNvSpPr>
            <p:nvPr/>
          </p:nvSpPr>
          <p:spPr bwMode="auto">
            <a:xfrm>
              <a:off x="5511" y="832"/>
              <a:ext cx="159" cy="255"/>
            </a:xfrm>
            <a:custGeom>
              <a:avLst/>
              <a:gdLst>
                <a:gd name="T0" fmla="*/ 64 w 317"/>
                <a:gd name="T1" fmla="*/ 65 h 508"/>
                <a:gd name="T2" fmla="*/ 64 w 317"/>
                <a:gd name="T3" fmla="*/ 380 h 508"/>
                <a:gd name="T4" fmla="*/ 254 w 317"/>
                <a:gd name="T5" fmla="*/ 380 h 508"/>
                <a:gd name="T6" fmla="*/ 254 w 317"/>
                <a:gd name="T7" fmla="*/ 65 h 508"/>
                <a:gd name="T8" fmla="*/ 64 w 317"/>
                <a:gd name="T9" fmla="*/ 65 h 508"/>
                <a:gd name="T10" fmla="*/ 32 w 317"/>
                <a:gd name="T11" fmla="*/ 0 h 508"/>
                <a:gd name="T12" fmla="*/ 285 w 317"/>
                <a:gd name="T13" fmla="*/ 0 h 508"/>
                <a:gd name="T14" fmla="*/ 298 w 317"/>
                <a:gd name="T15" fmla="*/ 3 h 508"/>
                <a:gd name="T16" fmla="*/ 308 w 317"/>
                <a:gd name="T17" fmla="*/ 10 h 508"/>
                <a:gd name="T18" fmla="*/ 315 w 317"/>
                <a:gd name="T19" fmla="*/ 21 h 508"/>
                <a:gd name="T20" fmla="*/ 317 w 317"/>
                <a:gd name="T21" fmla="*/ 33 h 508"/>
                <a:gd name="T22" fmla="*/ 317 w 317"/>
                <a:gd name="T23" fmla="*/ 476 h 508"/>
                <a:gd name="T24" fmla="*/ 315 w 317"/>
                <a:gd name="T25" fmla="*/ 488 h 508"/>
                <a:gd name="T26" fmla="*/ 308 w 317"/>
                <a:gd name="T27" fmla="*/ 499 h 508"/>
                <a:gd name="T28" fmla="*/ 298 w 317"/>
                <a:gd name="T29" fmla="*/ 506 h 508"/>
                <a:gd name="T30" fmla="*/ 285 w 317"/>
                <a:gd name="T31" fmla="*/ 508 h 508"/>
                <a:gd name="T32" fmla="*/ 32 w 317"/>
                <a:gd name="T33" fmla="*/ 508 h 508"/>
                <a:gd name="T34" fmla="*/ 20 w 317"/>
                <a:gd name="T35" fmla="*/ 506 h 508"/>
                <a:gd name="T36" fmla="*/ 9 w 317"/>
                <a:gd name="T37" fmla="*/ 499 h 508"/>
                <a:gd name="T38" fmla="*/ 3 w 317"/>
                <a:gd name="T39" fmla="*/ 488 h 508"/>
                <a:gd name="T40" fmla="*/ 0 w 317"/>
                <a:gd name="T41" fmla="*/ 476 h 508"/>
                <a:gd name="T42" fmla="*/ 0 w 317"/>
                <a:gd name="T43" fmla="*/ 33 h 508"/>
                <a:gd name="T44" fmla="*/ 3 w 317"/>
                <a:gd name="T45" fmla="*/ 21 h 508"/>
                <a:gd name="T46" fmla="*/ 9 w 317"/>
                <a:gd name="T47" fmla="*/ 10 h 508"/>
                <a:gd name="T48" fmla="*/ 20 w 317"/>
                <a:gd name="T49" fmla="*/ 3 h 508"/>
                <a:gd name="T50" fmla="*/ 32 w 317"/>
                <a:gd name="T51"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 h="508">
                  <a:moveTo>
                    <a:pt x="64" y="65"/>
                  </a:moveTo>
                  <a:lnTo>
                    <a:pt x="64" y="380"/>
                  </a:lnTo>
                  <a:lnTo>
                    <a:pt x="254" y="380"/>
                  </a:lnTo>
                  <a:lnTo>
                    <a:pt x="254" y="65"/>
                  </a:lnTo>
                  <a:lnTo>
                    <a:pt x="64" y="65"/>
                  </a:lnTo>
                  <a:close/>
                  <a:moveTo>
                    <a:pt x="32" y="0"/>
                  </a:moveTo>
                  <a:lnTo>
                    <a:pt x="285" y="0"/>
                  </a:lnTo>
                  <a:lnTo>
                    <a:pt x="298" y="3"/>
                  </a:lnTo>
                  <a:lnTo>
                    <a:pt x="308" y="10"/>
                  </a:lnTo>
                  <a:lnTo>
                    <a:pt x="315" y="21"/>
                  </a:lnTo>
                  <a:lnTo>
                    <a:pt x="317" y="33"/>
                  </a:lnTo>
                  <a:lnTo>
                    <a:pt x="317" y="476"/>
                  </a:lnTo>
                  <a:lnTo>
                    <a:pt x="315" y="488"/>
                  </a:lnTo>
                  <a:lnTo>
                    <a:pt x="308" y="499"/>
                  </a:lnTo>
                  <a:lnTo>
                    <a:pt x="298" y="506"/>
                  </a:lnTo>
                  <a:lnTo>
                    <a:pt x="285" y="508"/>
                  </a:lnTo>
                  <a:lnTo>
                    <a:pt x="32" y="508"/>
                  </a:lnTo>
                  <a:lnTo>
                    <a:pt x="20" y="506"/>
                  </a:lnTo>
                  <a:lnTo>
                    <a:pt x="9" y="499"/>
                  </a:lnTo>
                  <a:lnTo>
                    <a:pt x="3" y="488"/>
                  </a:lnTo>
                  <a:lnTo>
                    <a:pt x="0" y="476"/>
                  </a:lnTo>
                  <a:lnTo>
                    <a:pt x="0" y="33"/>
                  </a:lnTo>
                  <a:lnTo>
                    <a:pt x="3" y="21"/>
                  </a:lnTo>
                  <a:lnTo>
                    <a:pt x="9" y="10"/>
                  </a:lnTo>
                  <a:lnTo>
                    <a:pt x="20"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noEditPoints="1"/>
            </p:cNvSpPr>
            <p:nvPr/>
          </p:nvSpPr>
          <p:spPr bwMode="auto">
            <a:xfrm>
              <a:off x="5897" y="640"/>
              <a:ext cx="190" cy="222"/>
            </a:xfrm>
            <a:custGeom>
              <a:avLst/>
              <a:gdLst>
                <a:gd name="T0" fmla="*/ 64 w 380"/>
                <a:gd name="T1" fmla="*/ 65 h 444"/>
                <a:gd name="T2" fmla="*/ 64 w 380"/>
                <a:gd name="T3" fmla="*/ 321 h 444"/>
                <a:gd name="T4" fmla="*/ 318 w 380"/>
                <a:gd name="T5" fmla="*/ 321 h 444"/>
                <a:gd name="T6" fmla="*/ 318 w 380"/>
                <a:gd name="T7" fmla="*/ 65 h 444"/>
                <a:gd name="T8" fmla="*/ 64 w 380"/>
                <a:gd name="T9" fmla="*/ 65 h 444"/>
                <a:gd name="T10" fmla="*/ 33 w 380"/>
                <a:gd name="T11" fmla="*/ 0 h 444"/>
                <a:gd name="T12" fmla="*/ 349 w 380"/>
                <a:gd name="T13" fmla="*/ 0 h 444"/>
                <a:gd name="T14" fmla="*/ 362 w 380"/>
                <a:gd name="T15" fmla="*/ 4 h 444"/>
                <a:gd name="T16" fmla="*/ 371 w 380"/>
                <a:gd name="T17" fmla="*/ 11 h 444"/>
                <a:gd name="T18" fmla="*/ 378 w 380"/>
                <a:gd name="T19" fmla="*/ 21 h 444"/>
                <a:gd name="T20" fmla="*/ 380 w 380"/>
                <a:gd name="T21" fmla="*/ 33 h 444"/>
                <a:gd name="T22" fmla="*/ 380 w 380"/>
                <a:gd name="T23" fmla="*/ 413 h 444"/>
                <a:gd name="T24" fmla="*/ 378 w 380"/>
                <a:gd name="T25" fmla="*/ 426 h 444"/>
                <a:gd name="T26" fmla="*/ 371 w 380"/>
                <a:gd name="T27" fmla="*/ 436 h 444"/>
                <a:gd name="T28" fmla="*/ 362 w 380"/>
                <a:gd name="T29" fmla="*/ 442 h 444"/>
                <a:gd name="T30" fmla="*/ 349 w 380"/>
                <a:gd name="T31" fmla="*/ 444 h 444"/>
                <a:gd name="T32" fmla="*/ 33 w 380"/>
                <a:gd name="T33" fmla="*/ 444 h 444"/>
                <a:gd name="T34" fmla="*/ 23 w 380"/>
                <a:gd name="T35" fmla="*/ 442 h 444"/>
                <a:gd name="T36" fmla="*/ 13 w 380"/>
                <a:gd name="T37" fmla="*/ 437 h 444"/>
                <a:gd name="T38" fmla="*/ 6 w 380"/>
                <a:gd name="T39" fmla="*/ 430 h 444"/>
                <a:gd name="T40" fmla="*/ 2 w 380"/>
                <a:gd name="T41" fmla="*/ 419 h 444"/>
                <a:gd name="T42" fmla="*/ 0 w 380"/>
                <a:gd name="T43" fmla="*/ 419 h 444"/>
                <a:gd name="T44" fmla="*/ 0 w 380"/>
                <a:gd name="T45" fmla="*/ 33 h 444"/>
                <a:gd name="T46" fmla="*/ 3 w 380"/>
                <a:gd name="T47" fmla="*/ 21 h 444"/>
                <a:gd name="T48" fmla="*/ 10 w 380"/>
                <a:gd name="T49" fmla="*/ 11 h 444"/>
                <a:gd name="T50" fmla="*/ 20 w 380"/>
                <a:gd name="T51" fmla="*/ 4 h 444"/>
                <a:gd name="T52" fmla="*/ 33 w 380"/>
                <a:gd name="T53"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444">
                  <a:moveTo>
                    <a:pt x="64" y="65"/>
                  </a:moveTo>
                  <a:lnTo>
                    <a:pt x="64" y="321"/>
                  </a:lnTo>
                  <a:lnTo>
                    <a:pt x="318" y="321"/>
                  </a:lnTo>
                  <a:lnTo>
                    <a:pt x="318" y="65"/>
                  </a:lnTo>
                  <a:lnTo>
                    <a:pt x="64" y="65"/>
                  </a:lnTo>
                  <a:close/>
                  <a:moveTo>
                    <a:pt x="33" y="0"/>
                  </a:moveTo>
                  <a:lnTo>
                    <a:pt x="349" y="0"/>
                  </a:lnTo>
                  <a:lnTo>
                    <a:pt x="362" y="4"/>
                  </a:lnTo>
                  <a:lnTo>
                    <a:pt x="371" y="11"/>
                  </a:lnTo>
                  <a:lnTo>
                    <a:pt x="378" y="21"/>
                  </a:lnTo>
                  <a:lnTo>
                    <a:pt x="380" y="33"/>
                  </a:lnTo>
                  <a:lnTo>
                    <a:pt x="380" y="413"/>
                  </a:lnTo>
                  <a:lnTo>
                    <a:pt x="378" y="426"/>
                  </a:lnTo>
                  <a:lnTo>
                    <a:pt x="371" y="436"/>
                  </a:lnTo>
                  <a:lnTo>
                    <a:pt x="362" y="442"/>
                  </a:lnTo>
                  <a:lnTo>
                    <a:pt x="349" y="444"/>
                  </a:lnTo>
                  <a:lnTo>
                    <a:pt x="33" y="444"/>
                  </a:lnTo>
                  <a:lnTo>
                    <a:pt x="23" y="442"/>
                  </a:lnTo>
                  <a:lnTo>
                    <a:pt x="13" y="437"/>
                  </a:lnTo>
                  <a:lnTo>
                    <a:pt x="6" y="430"/>
                  </a:lnTo>
                  <a:lnTo>
                    <a:pt x="2" y="419"/>
                  </a:lnTo>
                  <a:lnTo>
                    <a:pt x="0" y="419"/>
                  </a:lnTo>
                  <a:lnTo>
                    <a:pt x="0" y="33"/>
                  </a:lnTo>
                  <a:lnTo>
                    <a:pt x="3" y="21"/>
                  </a:lnTo>
                  <a:lnTo>
                    <a:pt x="10" y="11"/>
                  </a:lnTo>
                  <a:lnTo>
                    <a:pt x="20" y="4"/>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p:cNvSpPr>
            <p:nvPr/>
          </p:nvSpPr>
          <p:spPr bwMode="auto">
            <a:xfrm>
              <a:off x="5841" y="929"/>
              <a:ext cx="275" cy="274"/>
            </a:xfrm>
            <a:custGeom>
              <a:avLst/>
              <a:gdLst>
                <a:gd name="T0" fmla="*/ 275 w 549"/>
                <a:gd name="T1" fmla="*/ 0 h 548"/>
                <a:gd name="T2" fmla="*/ 315 w 549"/>
                <a:gd name="T3" fmla="*/ 3 h 548"/>
                <a:gd name="T4" fmla="*/ 354 w 549"/>
                <a:gd name="T5" fmla="*/ 11 h 548"/>
                <a:gd name="T6" fmla="*/ 390 w 549"/>
                <a:gd name="T7" fmla="*/ 25 h 548"/>
                <a:gd name="T8" fmla="*/ 424 w 549"/>
                <a:gd name="T9" fmla="*/ 44 h 548"/>
                <a:gd name="T10" fmla="*/ 455 w 549"/>
                <a:gd name="T11" fmla="*/ 67 h 548"/>
                <a:gd name="T12" fmla="*/ 482 w 549"/>
                <a:gd name="T13" fmla="*/ 94 h 548"/>
                <a:gd name="T14" fmla="*/ 505 w 549"/>
                <a:gd name="T15" fmla="*/ 124 h 548"/>
                <a:gd name="T16" fmla="*/ 524 w 549"/>
                <a:gd name="T17" fmla="*/ 159 h 548"/>
                <a:gd name="T18" fmla="*/ 538 w 549"/>
                <a:gd name="T19" fmla="*/ 195 h 548"/>
                <a:gd name="T20" fmla="*/ 546 w 549"/>
                <a:gd name="T21" fmla="*/ 234 h 548"/>
                <a:gd name="T22" fmla="*/ 549 w 549"/>
                <a:gd name="T23" fmla="*/ 274 h 548"/>
                <a:gd name="T24" fmla="*/ 546 w 549"/>
                <a:gd name="T25" fmla="*/ 314 h 548"/>
                <a:gd name="T26" fmla="*/ 538 w 549"/>
                <a:gd name="T27" fmla="*/ 353 h 548"/>
                <a:gd name="T28" fmla="*/ 524 w 549"/>
                <a:gd name="T29" fmla="*/ 389 h 548"/>
                <a:gd name="T30" fmla="*/ 505 w 549"/>
                <a:gd name="T31" fmla="*/ 424 h 548"/>
                <a:gd name="T32" fmla="*/ 482 w 549"/>
                <a:gd name="T33" fmla="*/ 454 h 548"/>
                <a:gd name="T34" fmla="*/ 455 w 549"/>
                <a:gd name="T35" fmla="*/ 481 h 548"/>
                <a:gd name="T36" fmla="*/ 424 w 549"/>
                <a:gd name="T37" fmla="*/ 504 h 548"/>
                <a:gd name="T38" fmla="*/ 390 w 549"/>
                <a:gd name="T39" fmla="*/ 523 h 548"/>
                <a:gd name="T40" fmla="*/ 354 w 549"/>
                <a:gd name="T41" fmla="*/ 537 h 548"/>
                <a:gd name="T42" fmla="*/ 315 w 549"/>
                <a:gd name="T43" fmla="*/ 546 h 548"/>
                <a:gd name="T44" fmla="*/ 275 w 549"/>
                <a:gd name="T45" fmla="*/ 548 h 548"/>
                <a:gd name="T46" fmla="*/ 234 w 549"/>
                <a:gd name="T47" fmla="*/ 546 h 548"/>
                <a:gd name="T48" fmla="*/ 195 w 549"/>
                <a:gd name="T49" fmla="*/ 537 h 548"/>
                <a:gd name="T50" fmla="*/ 159 w 549"/>
                <a:gd name="T51" fmla="*/ 523 h 548"/>
                <a:gd name="T52" fmla="*/ 125 w 549"/>
                <a:gd name="T53" fmla="*/ 504 h 548"/>
                <a:gd name="T54" fmla="*/ 95 w 549"/>
                <a:gd name="T55" fmla="*/ 481 h 548"/>
                <a:gd name="T56" fmla="*/ 68 w 549"/>
                <a:gd name="T57" fmla="*/ 454 h 548"/>
                <a:gd name="T58" fmla="*/ 44 w 549"/>
                <a:gd name="T59" fmla="*/ 424 h 548"/>
                <a:gd name="T60" fmla="*/ 25 w 549"/>
                <a:gd name="T61" fmla="*/ 389 h 548"/>
                <a:gd name="T62" fmla="*/ 11 w 549"/>
                <a:gd name="T63" fmla="*/ 353 h 548"/>
                <a:gd name="T64" fmla="*/ 3 w 549"/>
                <a:gd name="T65" fmla="*/ 314 h 548"/>
                <a:gd name="T66" fmla="*/ 0 w 549"/>
                <a:gd name="T67" fmla="*/ 274 h 548"/>
                <a:gd name="T68" fmla="*/ 3 w 549"/>
                <a:gd name="T69" fmla="*/ 234 h 548"/>
                <a:gd name="T70" fmla="*/ 11 w 549"/>
                <a:gd name="T71" fmla="*/ 195 h 548"/>
                <a:gd name="T72" fmla="*/ 25 w 549"/>
                <a:gd name="T73" fmla="*/ 159 h 548"/>
                <a:gd name="T74" fmla="*/ 44 w 549"/>
                <a:gd name="T75" fmla="*/ 124 h 548"/>
                <a:gd name="T76" fmla="*/ 68 w 549"/>
                <a:gd name="T77" fmla="*/ 94 h 548"/>
                <a:gd name="T78" fmla="*/ 95 w 549"/>
                <a:gd name="T79" fmla="*/ 67 h 548"/>
                <a:gd name="T80" fmla="*/ 125 w 549"/>
                <a:gd name="T81" fmla="*/ 44 h 548"/>
                <a:gd name="T82" fmla="*/ 159 w 549"/>
                <a:gd name="T83" fmla="*/ 25 h 548"/>
                <a:gd name="T84" fmla="*/ 195 w 549"/>
                <a:gd name="T85" fmla="*/ 11 h 548"/>
                <a:gd name="T86" fmla="*/ 234 w 549"/>
                <a:gd name="T87" fmla="*/ 3 h 548"/>
                <a:gd name="T88" fmla="*/ 275 w 549"/>
                <a:gd name="T8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 h="548">
                  <a:moveTo>
                    <a:pt x="275" y="0"/>
                  </a:moveTo>
                  <a:lnTo>
                    <a:pt x="315" y="3"/>
                  </a:lnTo>
                  <a:lnTo>
                    <a:pt x="354" y="11"/>
                  </a:lnTo>
                  <a:lnTo>
                    <a:pt x="390" y="25"/>
                  </a:lnTo>
                  <a:lnTo>
                    <a:pt x="424" y="44"/>
                  </a:lnTo>
                  <a:lnTo>
                    <a:pt x="455" y="67"/>
                  </a:lnTo>
                  <a:lnTo>
                    <a:pt x="482" y="94"/>
                  </a:lnTo>
                  <a:lnTo>
                    <a:pt x="505" y="124"/>
                  </a:lnTo>
                  <a:lnTo>
                    <a:pt x="524" y="159"/>
                  </a:lnTo>
                  <a:lnTo>
                    <a:pt x="538" y="195"/>
                  </a:lnTo>
                  <a:lnTo>
                    <a:pt x="546" y="234"/>
                  </a:lnTo>
                  <a:lnTo>
                    <a:pt x="549" y="274"/>
                  </a:lnTo>
                  <a:lnTo>
                    <a:pt x="546" y="314"/>
                  </a:lnTo>
                  <a:lnTo>
                    <a:pt x="538" y="353"/>
                  </a:lnTo>
                  <a:lnTo>
                    <a:pt x="524" y="389"/>
                  </a:lnTo>
                  <a:lnTo>
                    <a:pt x="505" y="424"/>
                  </a:lnTo>
                  <a:lnTo>
                    <a:pt x="482" y="454"/>
                  </a:lnTo>
                  <a:lnTo>
                    <a:pt x="455" y="481"/>
                  </a:lnTo>
                  <a:lnTo>
                    <a:pt x="424" y="504"/>
                  </a:lnTo>
                  <a:lnTo>
                    <a:pt x="390" y="523"/>
                  </a:lnTo>
                  <a:lnTo>
                    <a:pt x="354" y="537"/>
                  </a:lnTo>
                  <a:lnTo>
                    <a:pt x="315" y="546"/>
                  </a:lnTo>
                  <a:lnTo>
                    <a:pt x="275" y="548"/>
                  </a:lnTo>
                  <a:lnTo>
                    <a:pt x="234" y="546"/>
                  </a:lnTo>
                  <a:lnTo>
                    <a:pt x="195" y="537"/>
                  </a:lnTo>
                  <a:lnTo>
                    <a:pt x="159" y="523"/>
                  </a:lnTo>
                  <a:lnTo>
                    <a:pt x="125" y="504"/>
                  </a:lnTo>
                  <a:lnTo>
                    <a:pt x="95" y="481"/>
                  </a:lnTo>
                  <a:lnTo>
                    <a:pt x="68" y="454"/>
                  </a:lnTo>
                  <a:lnTo>
                    <a:pt x="44" y="424"/>
                  </a:lnTo>
                  <a:lnTo>
                    <a:pt x="25" y="389"/>
                  </a:lnTo>
                  <a:lnTo>
                    <a:pt x="11" y="353"/>
                  </a:lnTo>
                  <a:lnTo>
                    <a:pt x="3" y="314"/>
                  </a:lnTo>
                  <a:lnTo>
                    <a:pt x="0" y="274"/>
                  </a:lnTo>
                  <a:lnTo>
                    <a:pt x="3" y="234"/>
                  </a:lnTo>
                  <a:lnTo>
                    <a:pt x="11" y="195"/>
                  </a:lnTo>
                  <a:lnTo>
                    <a:pt x="25" y="159"/>
                  </a:lnTo>
                  <a:lnTo>
                    <a:pt x="44" y="124"/>
                  </a:lnTo>
                  <a:lnTo>
                    <a:pt x="68" y="94"/>
                  </a:lnTo>
                  <a:lnTo>
                    <a:pt x="95" y="67"/>
                  </a:lnTo>
                  <a:lnTo>
                    <a:pt x="125" y="44"/>
                  </a:lnTo>
                  <a:lnTo>
                    <a:pt x="159" y="25"/>
                  </a:lnTo>
                  <a:lnTo>
                    <a:pt x="195" y="11"/>
                  </a:lnTo>
                  <a:lnTo>
                    <a:pt x="234" y="3"/>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2"/>
            <p:cNvSpPr>
              <a:spLocks/>
            </p:cNvSpPr>
            <p:nvPr/>
          </p:nvSpPr>
          <p:spPr bwMode="auto">
            <a:xfrm>
              <a:off x="5530" y="1267"/>
              <a:ext cx="900" cy="991"/>
            </a:xfrm>
            <a:custGeom>
              <a:avLst/>
              <a:gdLst>
                <a:gd name="T0" fmla="*/ 900 w 1800"/>
                <a:gd name="T1" fmla="*/ 293 h 1983"/>
                <a:gd name="T2" fmla="*/ 1397 w 1800"/>
                <a:gd name="T3" fmla="*/ 335 h 1983"/>
                <a:gd name="T4" fmla="*/ 1634 w 1800"/>
                <a:gd name="T5" fmla="*/ 127 h 1983"/>
                <a:gd name="T6" fmla="*/ 1674 w 1800"/>
                <a:gd name="T7" fmla="*/ 113 h 1983"/>
                <a:gd name="T8" fmla="*/ 1717 w 1800"/>
                <a:gd name="T9" fmla="*/ 115 h 1983"/>
                <a:gd name="T10" fmla="*/ 1756 w 1800"/>
                <a:gd name="T11" fmla="*/ 134 h 1983"/>
                <a:gd name="T12" fmla="*/ 1785 w 1800"/>
                <a:gd name="T13" fmla="*/ 168 h 1983"/>
                <a:gd name="T14" fmla="*/ 1800 w 1800"/>
                <a:gd name="T15" fmla="*/ 208 h 1983"/>
                <a:gd name="T16" fmla="*/ 1797 w 1800"/>
                <a:gd name="T17" fmla="*/ 251 h 1983"/>
                <a:gd name="T18" fmla="*/ 1778 w 1800"/>
                <a:gd name="T19" fmla="*/ 290 h 1983"/>
                <a:gd name="T20" fmla="*/ 1458 w 1800"/>
                <a:gd name="T21" fmla="*/ 578 h 1983"/>
                <a:gd name="T22" fmla="*/ 1425 w 1800"/>
                <a:gd name="T23" fmla="*/ 599 h 1983"/>
                <a:gd name="T24" fmla="*/ 1385 w 1800"/>
                <a:gd name="T25" fmla="*/ 606 h 1983"/>
                <a:gd name="T26" fmla="*/ 1380 w 1800"/>
                <a:gd name="T27" fmla="*/ 606 h 1983"/>
                <a:gd name="T28" fmla="*/ 1356 w 1800"/>
                <a:gd name="T29" fmla="*/ 601 h 1983"/>
                <a:gd name="T30" fmla="*/ 1319 w 1800"/>
                <a:gd name="T31" fmla="*/ 580 h 1983"/>
                <a:gd name="T32" fmla="*/ 1187 w 1800"/>
                <a:gd name="T33" fmla="*/ 414 h 1983"/>
                <a:gd name="T34" fmla="*/ 1184 w 1800"/>
                <a:gd name="T35" fmla="*/ 866 h 1983"/>
                <a:gd name="T36" fmla="*/ 1164 w 1800"/>
                <a:gd name="T37" fmla="*/ 937 h 1983"/>
                <a:gd name="T38" fmla="*/ 1150 w 1800"/>
                <a:gd name="T39" fmla="*/ 1871 h 1983"/>
                <a:gd name="T40" fmla="*/ 1139 w 1800"/>
                <a:gd name="T41" fmla="*/ 1920 h 1983"/>
                <a:gd name="T42" fmla="*/ 1106 w 1800"/>
                <a:gd name="T43" fmla="*/ 1958 h 1983"/>
                <a:gd name="T44" fmla="*/ 1061 w 1800"/>
                <a:gd name="T45" fmla="*/ 1979 h 1983"/>
                <a:gd name="T46" fmla="*/ 1010 w 1800"/>
                <a:gd name="T47" fmla="*/ 1979 h 1983"/>
                <a:gd name="T48" fmla="*/ 965 w 1800"/>
                <a:gd name="T49" fmla="*/ 1958 h 1983"/>
                <a:gd name="T50" fmla="*/ 933 w 1800"/>
                <a:gd name="T51" fmla="*/ 1920 h 1983"/>
                <a:gd name="T52" fmla="*/ 922 w 1800"/>
                <a:gd name="T53" fmla="*/ 1871 h 1983"/>
                <a:gd name="T54" fmla="*/ 885 w 1800"/>
                <a:gd name="T55" fmla="*/ 1106 h 1983"/>
                <a:gd name="T56" fmla="*/ 882 w 1800"/>
                <a:gd name="T57" fmla="*/ 1897 h 1983"/>
                <a:gd name="T58" fmla="*/ 860 w 1800"/>
                <a:gd name="T59" fmla="*/ 1941 h 1983"/>
                <a:gd name="T60" fmla="*/ 820 w 1800"/>
                <a:gd name="T61" fmla="*/ 1971 h 1983"/>
                <a:gd name="T62" fmla="*/ 770 w 1800"/>
                <a:gd name="T63" fmla="*/ 1983 h 1983"/>
                <a:gd name="T64" fmla="*/ 721 w 1800"/>
                <a:gd name="T65" fmla="*/ 1971 h 1983"/>
                <a:gd name="T66" fmla="*/ 682 w 1800"/>
                <a:gd name="T67" fmla="*/ 1941 h 1983"/>
                <a:gd name="T68" fmla="*/ 659 w 1800"/>
                <a:gd name="T69" fmla="*/ 1897 h 1983"/>
                <a:gd name="T70" fmla="*/ 656 w 1800"/>
                <a:gd name="T71" fmla="*/ 970 h 1983"/>
                <a:gd name="T72" fmla="*/ 631 w 1800"/>
                <a:gd name="T73" fmla="*/ 903 h 1983"/>
                <a:gd name="T74" fmla="*/ 620 w 1800"/>
                <a:gd name="T75" fmla="*/ 829 h 1983"/>
                <a:gd name="T76" fmla="*/ 500 w 1800"/>
                <a:gd name="T77" fmla="*/ 565 h 1983"/>
                <a:gd name="T78" fmla="*/ 465 w 1800"/>
                <a:gd name="T79" fmla="*/ 593 h 1983"/>
                <a:gd name="T80" fmla="*/ 423 w 1800"/>
                <a:gd name="T81" fmla="*/ 605 h 1983"/>
                <a:gd name="T82" fmla="*/ 414 w 1800"/>
                <a:gd name="T83" fmla="*/ 606 h 1983"/>
                <a:gd name="T84" fmla="*/ 375 w 1800"/>
                <a:gd name="T85" fmla="*/ 599 h 1983"/>
                <a:gd name="T86" fmla="*/ 341 w 1800"/>
                <a:gd name="T87" fmla="*/ 578 h 1983"/>
                <a:gd name="T88" fmla="*/ 20 w 1800"/>
                <a:gd name="T89" fmla="*/ 290 h 1983"/>
                <a:gd name="T90" fmla="*/ 3 w 1800"/>
                <a:gd name="T91" fmla="*/ 251 h 1983"/>
                <a:gd name="T92" fmla="*/ 0 w 1800"/>
                <a:gd name="T93" fmla="*/ 208 h 1983"/>
                <a:gd name="T94" fmla="*/ 13 w 1800"/>
                <a:gd name="T95" fmla="*/ 168 h 1983"/>
                <a:gd name="T96" fmla="*/ 43 w 1800"/>
                <a:gd name="T97" fmla="*/ 134 h 1983"/>
                <a:gd name="T98" fmla="*/ 82 w 1800"/>
                <a:gd name="T99" fmla="*/ 115 h 1983"/>
                <a:gd name="T100" fmla="*/ 125 w 1800"/>
                <a:gd name="T101" fmla="*/ 113 h 1983"/>
                <a:gd name="T102" fmla="*/ 166 w 1800"/>
                <a:gd name="T103" fmla="*/ 127 h 1983"/>
                <a:gd name="T104" fmla="*/ 403 w 1800"/>
                <a:gd name="T105" fmla="*/ 335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0" h="1983">
                  <a:moveTo>
                    <a:pt x="674" y="0"/>
                  </a:moveTo>
                  <a:lnTo>
                    <a:pt x="900" y="293"/>
                  </a:lnTo>
                  <a:lnTo>
                    <a:pt x="1125" y="0"/>
                  </a:lnTo>
                  <a:lnTo>
                    <a:pt x="1397" y="335"/>
                  </a:lnTo>
                  <a:lnTo>
                    <a:pt x="1615" y="141"/>
                  </a:lnTo>
                  <a:lnTo>
                    <a:pt x="1634" y="127"/>
                  </a:lnTo>
                  <a:lnTo>
                    <a:pt x="1653" y="119"/>
                  </a:lnTo>
                  <a:lnTo>
                    <a:pt x="1674" y="113"/>
                  </a:lnTo>
                  <a:lnTo>
                    <a:pt x="1695" y="112"/>
                  </a:lnTo>
                  <a:lnTo>
                    <a:pt x="1717" y="115"/>
                  </a:lnTo>
                  <a:lnTo>
                    <a:pt x="1737" y="123"/>
                  </a:lnTo>
                  <a:lnTo>
                    <a:pt x="1756" y="134"/>
                  </a:lnTo>
                  <a:lnTo>
                    <a:pt x="1771" y="150"/>
                  </a:lnTo>
                  <a:lnTo>
                    <a:pt x="1785" y="168"/>
                  </a:lnTo>
                  <a:lnTo>
                    <a:pt x="1794" y="188"/>
                  </a:lnTo>
                  <a:lnTo>
                    <a:pt x="1800" y="208"/>
                  </a:lnTo>
                  <a:lnTo>
                    <a:pt x="1800" y="230"/>
                  </a:lnTo>
                  <a:lnTo>
                    <a:pt x="1797" y="251"/>
                  </a:lnTo>
                  <a:lnTo>
                    <a:pt x="1789" y="271"/>
                  </a:lnTo>
                  <a:lnTo>
                    <a:pt x="1778" y="290"/>
                  </a:lnTo>
                  <a:lnTo>
                    <a:pt x="1763" y="307"/>
                  </a:lnTo>
                  <a:lnTo>
                    <a:pt x="1458" y="578"/>
                  </a:lnTo>
                  <a:lnTo>
                    <a:pt x="1443" y="590"/>
                  </a:lnTo>
                  <a:lnTo>
                    <a:pt x="1425" y="599"/>
                  </a:lnTo>
                  <a:lnTo>
                    <a:pt x="1405" y="604"/>
                  </a:lnTo>
                  <a:lnTo>
                    <a:pt x="1385" y="606"/>
                  </a:lnTo>
                  <a:lnTo>
                    <a:pt x="1382" y="606"/>
                  </a:lnTo>
                  <a:lnTo>
                    <a:pt x="1380" y="606"/>
                  </a:lnTo>
                  <a:lnTo>
                    <a:pt x="1378" y="605"/>
                  </a:lnTo>
                  <a:lnTo>
                    <a:pt x="1356" y="601"/>
                  </a:lnTo>
                  <a:lnTo>
                    <a:pt x="1336" y="593"/>
                  </a:lnTo>
                  <a:lnTo>
                    <a:pt x="1319" y="580"/>
                  </a:lnTo>
                  <a:lnTo>
                    <a:pt x="1304" y="565"/>
                  </a:lnTo>
                  <a:lnTo>
                    <a:pt x="1187" y="414"/>
                  </a:lnTo>
                  <a:lnTo>
                    <a:pt x="1187" y="829"/>
                  </a:lnTo>
                  <a:lnTo>
                    <a:pt x="1184" y="866"/>
                  </a:lnTo>
                  <a:lnTo>
                    <a:pt x="1175" y="903"/>
                  </a:lnTo>
                  <a:lnTo>
                    <a:pt x="1164" y="937"/>
                  </a:lnTo>
                  <a:lnTo>
                    <a:pt x="1150" y="970"/>
                  </a:lnTo>
                  <a:lnTo>
                    <a:pt x="1150" y="1871"/>
                  </a:lnTo>
                  <a:lnTo>
                    <a:pt x="1147" y="1897"/>
                  </a:lnTo>
                  <a:lnTo>
                    <a:pt x="1139" y="1920"/>
                  </a:lnTo>
                  <a:lnTo>
                    <a:pt x="1125" y="1941"/>
                  </a:lnTo>
                  <a:lnTo>
                    <a:pt x="1106" y="1958"/>
                  </a:lnTo>
                  <a:lnTo>
                    <a:pt x="1085" y="1971"/>
                  </a:lnTo>
                  <a:lnTo>
                    <a:pt x="1061" y="1979"/>
                  </a:lnTo>
                  <a:lnTo>
                    <a:pt x="1036" y="1983"/>
                  </a:lnTo>
                  <a:lnTo>
                    <a:pt x="1010" y="1979"/>
                  </a:lnTo>
                  <a:lnTo>
                    <a:pt x="986" y="1971"/>
                  </a:lnTo>
                  <a:lnTo>
                    <a:pt x="965" y="1958"/>
                  </a:lnTo>
                  <a:lnTo>
                    <a:pt x="948" y="1941"/>
                  </a:lnTo>
                  <a:lnTo>
                    <a:pt x="933" y="1920"/>
                  </a:lnTo>
                  <a:lnTo>
                    <a:pt x="925" y="1897"/>
                  </a:lnTo>
                  <a:lnTo>
                    <a:pt x="922" y="1871"/>
                  </a:lnTo>
                  <a:lnTo>
                    <a:pt x="922" y="1106"/>
                  </a:lnTo>
                  <a:lnTo>
                    <a:pt x="885" y="1106"/>
                  </a:lnTo>
                  <a:lnTo>
                    <a:pt x="885" y="1871"/>
                  </a:lnTo>
                  <a:lnTo>
                    <a:pt x="882" y="1897"/>
                  </a:lnTo>
                  <a:lnTo>
                    <a:pt x="873" y="1920"/>
                  </a:lnTo>
                  <a:lnTo>
                    <a:pt x="860" y="1941"/>
                  </a:lnTo>
                  <a:lnTo>
                    <a:pt x="841" y="1958"/>
                  </a:lnTo>
                  <a:lnTo>
                    <a:pt x="820" y="1971"/>
                  </a:lnTo>
                  <a:lnTo>
                    <a:pt x="796" y="1979"/>
                  </a:lnTo>
                  <a:lnTo>
                    <a:pt x="770" y="1983"/>
                  </a:lnTo>
                  <a:lnTo>
                    <a:pt x="745" y="1979"/>
                  </a:lnTo>
                  <a:lnTo>
                    <a:pt x="721" y="1971"/>
                  </a:lnTo>
                  <a:lnTo>
                    <a:pt x="700" y="1958"/>
                  </a:lnTo>
                  <a:lnTo>
                    <a:pt x="682" y="1941"/>
                  </a:lnTo>
                  <a:lnTo>
                    <a:pt x="668" y="1920"/>
                  </a:lnTo>
                  <a:lnTo>
                    <a:pt x="659" y="1897"/>
                  </a:lnTo>
                  <a:lnTo>
                    <a:pt x="656" y="1871"/>
                  </a:lnTo>
                  <a:lnTo>
                    <a:pt x="656" y="970"/>
                  </a:lnTo>
                  <a:lnTo>
                    <a:pt x="643" y="937"/>
                  </a:lnTo>
                  <a:lnTo>
                    <a:pt x="631" y="903"/>
                  </a:lnTo>
                  <a:lnTo>
                    <a:pt x="623" y="866"/>
                  </a:lnTo>
                  <a:lnTo>
                    <a:pt x="620" y="829"/>
                  </a:lnTo>
                  <a:lnTo>
                    <a:pt x="620" y="414"/>
                  </a:lnTo>
                  <a:lnTo>
                    <a:pt x="500" y="565"/>
                  </a:lnTo>
                  <a:lnTo>
                    <a:pt x="484" y="581"/>
                  </a:lnTo>
                  <a:lnTo>
                    <a:pt x="465" y="593"/>
                  </a:lnTo>
                  <a:lnTo>
                    <a:pt x="445" y="601"/>
                  </a:lnTo>
                  <a:lnTo>
                    <a:pt x="423" y="605"/>
                  </a:lnTo>
                  <a:lnTo>
                    <a:pt x="418" y="606"/>
                  </a:lnTo>
                  <a:lnTo>
                    <a:pt x="414" y="606"/>
                  </a:lnTo>
                  <a:lnTo>
                    <a:pt x="394" y="604"/>
                  </a:lnTo>
                  <a:lnTo>
                    <a:pt x="375" y="599"/>
                  </a:lnTo>
                  <a:lnTo>
                    <a:pt x="358" y="590"/>
                  </a:lnTo>
                  <a:lnTo>
                    <a:pt x="341" y="578"/>
                  </a:lnTo>
                  <a:lnTo>
                    <a:pt x="36" y="307"/>
                  </a:lnTo>
                  <a:lnTo>
                    <a:pt x="20" y="290"/>
                  </a:lnTo>
                  <a:lnTo>
                    <a:pt x="10" y="271"/>
                  </a:lnTo>
                  <a:lnTo>
                    <a:pt x="3" y="251"/>
                  </a:lnTo>
                  <a:lnTo>
                    <a:pt x="0" y="230"/>
                  </a:lnTo>
                  <a:lnTo>
                    <a:pt x="0" y="208"/>
                  </a:lnTo>
                  <a:lnTo>
                    <a:pt x="5" y="188"/>
                  </a:lnTo>
                  <a:lnTo>
                    <a:pt x="13" y="168"/>
                  </a:lnTo>
                  <a:lnTo>
                    <a:pt x="27" y="150"/>
                  </a:lnTo>
                  <a:lnTo>
                    <a:pt x="43" y="134"/>
                  </a:lnTo>
                  <a:lnTo>
                    <a:pt x="62" y="123"/>
                  </a:lnTo>
                  <a:lnTo>
                    <a:pt x="82" y="115"/>
                  </a:lnTo>
                  <a:lnTo>
                    <a:pt x="103" y="112"/>
                  </a:lnTo>
                  <a:lnTo>
                    <a:pt x="125" y="113"/>
                  </a:lnTo>
                  <a:lnTo>
                    <a:pt x="146" y="119"/>
                  </a:lnTo>
                  <a:lnTo>
                    <a:pt x="166" y="127"/>
                  </a:lnTo>
                  <a:lnTo>
                    <a:pt x="184" y="141"/>
                  </a:lnTo>
                  <a:lnTo>
                    <a:pt x="403" y="335"/>
                  </a:lnTo>
                  <a:lnTo>
                    <a:pt x="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3"/>
            <p:cNvSpPr>
              <a:spLocks/>
            </p:cNvSpPr>
            <p:nvPr/>
          </p:nvSpPr>
          <p:spPr bwMode="auto">
            <a:xfrm>
              <a:off x="5894" y="1212"/>
              <a:ext cx="174" cy="78"/>
            </a:xfrm>
            <a:custGeom>
              <a:avLst/>
              <a:gdLst>
                <a:gd name="T0" fmla="*/ 174 w 348"/>
                <a:gd name="T1" fmla="*/ 0 h 155"/>
                <a:gd name="T2" fmla="*/ 195 w 348"/>
                <a:gd name="T3" fmla="*/ 3 h 155"/>
                <a:gd name="T4" fmla="*/ 213 w 348"/>
                <a:gd name="T5" fmla="*/ 10 h 155"/>
                <a:gd name="T6" fmla="*/ 228 w 348"/>
                <a:gd name="T7" fmla="*/ 23 h 155"/>
                <a:gd name="T8" fmla="*/ 240 w 348"/>
                <a:gd name="T9" fmla="*/ 39 h 155"/>
                <a:gd name="T10" fmla="*/ 305 w 348"/>
                <a:gd name="T11" fmla="*/ 11 h 155"/>
                <a:gd name="T12" fmla="*/ 315 w 348"/>
                <a:gd name="T13" fmla="*/ 9 h 155"/>
                <a:gd name="T14" fmla="*/ 325 w 348"/>
                <a:gd name="T15" fmla="*/ 10 h 155"/>
                <a:gd name="T16" fmla="*/ 334 w 348"/>
                <a:gd name="T17" fmla="*/ 14 h 155"/>
                <a:gd name="T18" fmla="*/ 342 w 348"/>
                <a:gd name="T19" fmla="*/ 21 h 155"/>
                <a:gd name="T20" fmla="*/ 346 w 348"/>
                <a:gd name="T21" fmla="*/ 30 h 155"/>
                <a:gd name="T22" fmla="*/ 348 w 348"/>
                <a:gd name="T23" fmla="*/ 40 h 155"/>
                <a:gd name="T24" fmla="*/ 348 w 348"/>
                <a:gd name="T25" fmla="*/ 121 h 155"/>
                <a:gd name="T26" fmla="*/ 347 w 348"/>
                <a:gd name="T27" fmla="*/ 131 h 155"/>
                <a:gd name="T28" fmla="*/ 343 w 348"/>
                <a:gd name="T29" fmla="*/ 139 h 155"/>
                <a:gd name="T30" fmla="*/ 335 w 348"/>
                <a:gd name="T31" fmla="*/ 146 h 155"/>
                <a:gd name="T32" fmla="*/ 322 w 348"/>
                <a:gd name="T33" fmla="*/ 151 h 155"/>
                <a:gd name="T34" fmla="*/ 308 w 348"/>
                <a:gd name="T35" fmla="*/ 150 h 155"/>
                <a:gd name="T36" fmla="*/ 287 w 348"/>
                <a:gd name="T37" fmla="*/ 145 h 155"/>
                <a:gd name="T38" fmla="*/ 267 w 348"/>
                <a:gd name="T39" fmla="*/ 139 h 155"/>
                <a:gd name="T40" fmla="*/ 248 w 348"/>
                <a:gd name="T41" fmla="*/ 133 h 155"/>
                <a:gd name="T42" fmla="*/ 231 w 348"/>
                <a:gd name="T43" fmla="*/ 127 h 155"/>
                <a:gd name="T44" fmla="*/ 220 w 348"/>
                <a:gd name="T45" fmla="*/ 139 h 155"/>
                <a:gd name="T46" fmla="*/ 206 w 348"/>
                <a:gd name="T47" fmla="*/ 147 h 155"/>
                <a:gd name="T48" fmla="*/ 190 w 348"/>
                <a:gd name="T49" fmla="*/ 152 h 155"/>
                <a:gd name="T50" fmla="*/ 174 w 348"/>
                <a:gd name="T51" fmla="*/ 155 h 155"/>
                <a:gd name="T52" fmla="*/ 157 w 348"/>
                <a:gd name="T53" fmla="*/ 152 h 155"/>
                <a:gd name="T54" fmla="*/ 141 w 348"/>
                <a:gd name="T55" fmla="*/ 146 h 155"/>
                <a:gd name="T56" fmla="*/ 127 w 348"/>
                <a:gd name="T57" fmla="*/ 138 h 155"/>
                <a:gd name="T58" fmla="*/ 115 w 348"/>
                <a:gd name="T59" fmla="*/ 126 h 155"/>
                <a:gd name="T60" fmla="*/ 100 w 348"/>
                <a:gd name="T61" fmla="*/ 131 h 155"/>
                <a:gd name="T62" fmla="*/ 80 w 348"/>
                <a:gd name="T63" fmla="*/ 137 h 155"/>
                <a:gd name="T64" fmla="*/ 60 w 348"/>
                <a:gd name="T65" fmla="*/ 143 h 155"/>
                <a:gd name="T66" fmla="*/ 39 w 348"/>
                <a:gd name="T67" fmla="*/ 149 h 155"/>
                <a:gd name="T68" fmla="*/ 31 w 348"/>
                <a:gd name="T69" fmla="*/ 150 h 155"/>
                <a:gd name="T70" fmla="*/ 21 w 348"/>
                <a:gd name="T71" fmla="*/ 149 h 155"/>
                <a:gd name="T72" fmla="*/ 13 w 348"/>
                <a:gd name="T73" fmla="*/ 145 h 155"/>
                <a:gd name="T74" fmla="*/ 6 w 348"/>
                <a:gd name="T75" fmla="*/ 138 h 155"/>
                <a:gd name="T76" fmla="*/ 1 w 348"/>
                <a:gd name="T77" fmla="*/ 129 h 155"/>
                <a:gd name="T78" fmla="*/ 0 w 348"/>
                <a:gd name="T79" fmla="*/ 120 h 155"/>
                <a:gd name="T80" fmla="*/ 0 w 348"/>
                <a:gd name="T81" fmla="*/ 39 h 155"/>
                <a:gd name="T82" fmla="*/ 2 w 348"/>
                <a:gd name="T83" fmla="*/ 28 h 155"/>
                <a:gd name="T84" fmla="*/ 7 w 348"/>
                <a:gd name="T85" fmla="*/ 20 h 155"/>
                <a:gd name="T86" fmla="*/ 14 w 348"/>
                <a:gd name="T87" fmla="*/ 14 h 155"/>
                <a:gd name="T88" fmla="*/ 23 w 348"/>
                <a:gd name="T89" fmla="*/ 8 h 155"/>
                <a:gd name="T90" fmla="*/ 33 w 348"/>
                <a:gd name="T91" fmla="*/ 8 h 155"/>
                <a:gd name="T92" fmla="*/ 42 w 348"/>
                <a:gd name="T93" fmla="*/ 10 h 155"/>
                <a:gd name="T94" fmla="*/ 108 w 348"/>
                <a:gd name="T95" fmla="*/ 39 h 155"/>
                <a:gd name="T96" fmla="*/ 119 w 348"/>
                <a:gd name="T97" fmla="*/ 23 h 155"/>
                <a:gd name="T98" fmla="*/ 135 w 348"/>
                <a:gd name="T99" fmla="*/ 10 h 155"/>
                <a:gd name="T100" fmla="*/ 154 w 348"/>
                <a:gd name="T101" fmla="*/ 3 h 155"/>
                <a:gd name="T102" fmla="*/ 174 w 348"/>
                <a:gd name="T10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 h="155">
                  <a:moveTo>
                    <a:pt x="174" y="0"/>
                  </a:moveTo>
                  <a:lnTo>
                    <a:pt x="195" y="3"/>
                  </a:lnTo>
                  <a:lnTo>
                    <a:pt x="213" y="10"/>
                  </a:lnTo>
                  <a:lnTo>
                    <a:pt x="228" y="23"/>
                  </a:lnTo>
                  <a:lnTo>
                    <a:pt x="240" y="39"/>
                  </a:lnTo>
                  <a:lnTo>
                    <a:pt x="305" y="11"/>
                  </a:lnTo>
                  <a:lnTo>
                    <a:pt x="315" y="9"/>
                  </a:lnTo>
                  <a:lnTo>
                    <a:pt x="325" y="10"/>
                  </a:lnTo>
                  <a:lnTo>
                    <a:pt x="334" y="14"/>
                  </a:lnTo>
                  <a:lnTo>
                    <a:pt x="342" y="21"/>
                  </a:lnTo>
                  <a:lnTo>
                    <a:pt x="346" y="30"/>
                  </a:lnTo>
                  <a:lnTo>
                    <a:pt x="348" y="40"/>
                  </a:lnTo>
                  <a:lnTo>
                    <a:pt x="348" y="121"/>
                  </a:lnTo>
                  <a:lnTo>
                    <a:pt x="347" y="131"/>
                  </a:lnTo>
                  <a:lnTo>
                    <a:pt x="343" y="139"/>
                  </a:lnTo>
                  <a:lnTo>
                    <a:pt x="335" y="146"/>
                  </a:lnTo>
                  <a:lnTo>
                    <a:pt x="322" y="151"/>
                  </a:lnTo>
                  <a:lnTo>
                    <a:pt x="308" y="150"/>
                  </a:lnTo>
                  <a:lnTo>
                    <a:pt x="287" y="145"/>
                  </a:lnTo>
                  <a:lnTo>
                    <a:pt x="267" y="139"/>
                  </a:lnTo>
                  <a:lnTo>
                    <a:pt x="248" y="133"/>
                  </a:lnTo>
                  <a:lnTo>
                    <a:pt x="231" y="127"/>
                  </a:lnTo>
                  <a:lnTo>
                    <a:pt x="220" y="139"/>
                  </a:lnTo>
                  <a:lnTo>
                    <a:pt x="206" y="147"/>
                  </a:lnTo>
                  <a:lnTo>
                    <a:pt x="190" y="152"/>
                  </a:lnTo>
                  <a:lnTo>
                    <a:pt x="174" y="155"/>
                  </a:lnTo>
                  <a:lnTo>
                    <a:pt x="157" y="152"/>
                  </a:lnTo>
                  <a:lnTo>
                    <a:pt x="141" y="146"/>
                  </a:lnTo>
                  <a:lnTo>
                    <a:pt x="127" y="138"/>
                  </a:lnTo>
                  <a:lnTo>
                    <a:pt x="115" y="126"/>
                  </a:lnTo>
                  <a:lnTo>
                    <a:pt x="100" y="131"/>
                  </a:lnTo>
                  <a:lnTo>
                    <a:pt x="80" y="137"/>
                  </a:lnTo>
                  <a:lnTo>
                    <a:pt x="60" y="143"/>
                  </a:lnTo>
                  <a:lnTo>
                    <a:pt x="39" y="149"/>
                  </a:lnTo>
                  <a:lnTo>
                    <a:pt x="31" y="150"/>
                  </a:lnTo>
                  <a:lnTo>
                    <a:pt x="21" y="149"/>
                  </a:lnTo>
                  <a:lnTo>
                    <a:pt x="13" y="145"/>
                  </a:lnTo>
                  <a:lnTo>
                    <a:pt x="6" y="138"/>
                  </a:lnTo>
                  <a:lnTo>
                    <a:pt x="1" y="129"/>
                  </a:lnTo>
                  <a:lnTo>
                    <a:pt x="0" y="120"/>
                  </a:lnTo>
                  <a:lnTo>
                    <a:pt x="0" y="39"/>
                  </a:lnTo>
                  <a:lnTo>
                    <a:pt x="2" y="28"/>
                  </a:lnTo>
                  <a:lnTo>
                    <a:pt x="7" y="20"/>
                  </a:lnTo>
                  <a:lnTo>
                    <a:pt x="14" y="14"/>
                  </a:lnTo>
                  <a:lnTo>
                    <a:pt x="23" y="8"/>
                  </a:lnTo>
                  <a:lnTo>
                    <a:pt x="33" y="8"/>
                  </a:lnTo>
                  <a:lnTo>
                    <a:pt x="42" y="10"/>
                  </a:lnTo>
                  <a:lnTo>
                    <a:pt x="108" y="39"/>
                  </a:lnTo>
                  <a:lnTo>
                    <a:pt x="119" y="23"/>
                  </a:lnTo>
                  <a:lnTo>
                    <a:pt x="135" y="10"/>
                  </a:lnTo>
                  <a:lnTo>
                    <a:pt x="154" y="3"/>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4"/>
            <p:cNvSpPr>
              <a:spLocks/>
            </p:cNvSpPr>
            <p:nvPr/>
          </p:nvSpPr>
          <p:spPr bwMode="auto">
            <a:xfrm>
              <a:off x="5694" y="718"/>
              <a:ext cx="169" cy="133"/>
            </a:xfrm>
            <a:custGeom>
              <a:avLst/>
              <a:gdLst>
                <a:gd name="T0" fmla="*/ 338 w 338"/>
                <a:gd name="T1" fmla="*/ 0 h 267"/>
                <a:gd name="T2" fmla="*/ 338 w 338"/>
                <a:gd name="T3" fmla="*/ 66 h 267"/>
                <a:gd name="T4" fmla="*/ 279 w 338"/>
                <a:gd name="T5" fmla="*/ 90 h 267"/>
                <a:gd name="T6" fmla="*/ 222 w 338"/>
                <a:gd name="T7" fmla="*/ 118 h 267"/>
                <a:gd name="T8" fmla="*/ 167 w 338"/>
                <a:gd name="T9" fmla="*/ 150 h 267"/>
                <a:gd name="T10" fmla="*/ 116 w 338"/>
                <a:gd name="T11" fmla="*/ 186 h 267"/>
                <a:gd name="T12" fmla="*/ 67 w 338"/>
                <a:gd name="T13" fmla="*/ 226 h 267"/>
                <a:gd name="T14" fmla="*/ 21 w 338"/>
                <a:gd name="T15" fmla="*/ 267 h 267"/>
                <a:gd name="T16" fmla="*/ 21 w 338"/>
                <a:gd name="T17" fmla="*/ 263 h 267"/>
                <a:gd name="T18" fmla="*/ 19 w 338"/>
                <a:gd name="T19" fmla="*/ 241 h 267"/>
                <a:gd name="T20" fmla="*/ 12 w 338"/>
                <a:gd name="T21" fmla="*/ 220 h 267"/>
                <a:gd name="T22" fmla="*/ 0 w 338"/>
                <a:gd name="T23" fmla="*/ 201 h 267"/>
                <a:gd name="T24" fmla="*/ 51 w 338"/>
                <a:gd name="T25" fmla="*/ 158 h 267"/>
                <a:gd name="T26" fmla="*/ 103 w 338"/>
                <a:gd name="T27" fmla="*/ 119 h 267"/>
                <a:gd name="T28" fmla="*/ 157 w 338"/>
                <a:gd name="T29" fmla="*/ 84 h 267"/>
                <a:gd name="T30" fmla="*/ 216 w 338"/>
                <a:gd name="T31" fmla="*/ 51 h 267"/>
                <a:gd name="T32" fmla="*/ 275 w 338"/>
                <a:gd name="T33" fmla="*/ 24 h 267"/>
                <a:gd name="T34" fmla="*/ 338 w 338"/>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267">
                  <a:moveTo>
                    <a:pt x="338" y="0"/>
                  </a:moveTo>
                  <a:lnTo>
                    <a:pt x="338" y="66"/>
                  </a:lnTo>
                  <a:lnTo>
                    <a:pt x="279" y="90"/>
                  </a:lnTo>
                  <a:lnTo>
                    <a:pt x="222" y="118"/>
                  </a:lnTo>
                  <a:lnTo>
                    <a:pt x="167" y="150"/>
                  </a:lnTo>
                  <a:lnTo>
                    <a:pt x="116" y="186"/>
                  </a:lnTo>
                  <a:lnTo>
                    <a:pt x="67" y="226"/>
                  </a:lnTo>
                  <a:lnTo>
                    <a:pt x="21" y="267"/>
                  </a:lnTo>
                  <a:lnTo>
                    <a:pt x="21" y="263"/>
                  </a:lnTo>
                  <a:lnTo>
                    <a:pt x="19" y="241"/>
                  </a:lnTo>
                  <a:lnTo>
                    <a:pt x="12" y="220"/>
                  </a:lnTo>
                  <a:lnTo>
                    <a:pt x="0" y="201"/>
                  </a:lnTo>
                  <a:lnTo>
                    <a:pt x="51" y="158"/>
                  </a:lnTo>
                  <a:lnTo>
                    <a:pt x="103" y="119"/>
                  </a:lnTo>
                  <a:lnTo>
                    <a:pt x="157" y="84"/>
                  </a:lnTo>
                  <a:lnTo>
                    <a:pt x="216" y="51"/>
                  </a:lnTo>
                  <a:lnTo>
                    <a:pt x="275" y="24"/>
                  </a:lnTo>
                  <a:lnTo>
                    <a:pt x="3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5"/>
            <p:cNvSpPr>
              <a:spLocks/>
            </p:cNvSpPr>
            <p:nvPr/>
          </p:nvSpPr>
          <p:spPr bwMode="auto">
            <a:xfrm>
              <a:off x="6121" y="707"/>
              <a:ext cx="200" cy="105"/>
            </a:xfrm>
            <a:custGeom>
              <a:avLst/>
              <a:gdLst>
                <a:gd name="T0" fmla="*/ 0 w 398"/>
                <a:gd name="T1" fmla="*/ 0 h 211"/>
                <a:gd name="T2" fmla="*/ 63 w 398"/>
                <a:gd name="T3" fmla="*/ 18 h 211"/>
                <a:gd name="T4" fmla="*/ 125 w 398"/>
                <a:gd name="T5" fmla="*/ 41 h 211"/>
                <a:gd name="T6" fmla="*/ 184 w 398"/>
                <a:gd name="T7" fmla="*/ 67 h 211"/>
                <a:gd name="T8" fmla="*/ 242 w 398"/>
                <a:gd name="T9" fmla="*/ 97 h 211"/>
                <a:gd name="T10" fmla="*/ 296 w 398"/>
                <a:gd name="T11" fmla="*/ 132 h 211"/>
                <a:gd name="T12" fmla="*/ 348 w 398"/>
                <a:gd name="T13" fmla="*/ 169 h 211"/>
                <a:gd name="T14" fmla="*/ 398 w 398"/>
                <a:gd name="T15" fmla="*/ 211 h 211"/>
                <a:gd name="T16" fmla="*/ 299 w 398"/>
                <a:gd name="T17" fmla="*/ 211 h 211"/>
                <a:gd name="T18" fmla="*/ 245 w 398"/>
                <a:gd name="T19" fmla="*/ 173 h 211"/>
                <a:gd name="T20" fmla="*/ 188 w 398"/>
                <a:gd name="T21" fmla="*/ 139 h 211"/>
                <a:gd name="T22" fmla="*/ 127 w 398"/>
                <a:gd name="T23" fmla="*/ 110 h 211"/>
                <a:gd name="T24" fmla="*/ 64 w 398"/>
                <a:gd name="T25" fmla="*/ 85 h 211"/>
                <a:gd name="T26" fmla="*/ 0 w 398"/>
                <a:gd name="T27" fmla="*/ 65 h 211"/>
                <a:gd name="T28" fmla="*/ 0 w 398"/>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8" h="211">
                  <a:moveTo>
                    <a:pt x="0" y="0"/>
                  </a:moveTo>
                  <a:lnTo>
                    <a:pt x="63" y="18"/>
                  </a:lnTo>
                  <a:lnTo>
                    <a:pt x="125" y="41"/>
                  </a:lnTo>
                  <a:lnTo>
                    <a:pt x="184" y="67"/>
                  </a:lnTo>
                  <a:lnTo>
                    <a:pt x="242" y="97"/>
                  </a:lnTo>
                  <a:lnTo>
                    <a:pt x="296" y="132"/>
                  </a:lnTo>
                  <a:lnTo>
                    <a:pt x="348" y="169"/>
                  </a:lnTo>
                  <a:lnTo>
                    <a:pt x="398" y="211"/>
                  </a:lnTo>
                  <a:lnTo>
                    <a:pt x="299" y="211"/>
                  </a:lnTo>
                  <a:lnTo>
                    <a:pt x="245" y="173"/>
                  </a:lnTo>
                  <a:lnTo>
                    <a:pt x="188" y="139"/>
                  </a:lnTo>
                  <a:lnTo>
                    <a:pt x="127" y="110"/>
                  </a:lnTo>
                  <a:lnTo>
                    <a:pt x="64" y="85"/>
                  </a:lnTo>
                  <a:lnTo>
                    <a:pt x="0" y="6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1" name="Freeform 40"/>
          <p:cNvSpPr>
            <a:spLocks noEditPoints="1"/>
          </p:cNvSpPr>
          <p:nvPr/>
        </p:nvSpPr>
        <p:spPr bwMode="auto">
          <a:xfrm>
            <a:off x="2035203" y="3425992"/>
            <a:ext cx="689160" cy="729490"/>
          </a:xfrm>
          <a:custGeom>
            <a:avLst/>
            <a:gdLst>
              <a:gd name="T0" fmla="*/ 2004 w 3230"/>
              <a:gd name="T1" fmla="*/ 769 h 3355"/>
              <a:gd name="T2" fmla="*/ 1880 w 3230"/>
              <a:gd name="T3" fmla="*/ 882 h 3355"/>
              <a:gd name="T4" fmla="*/ 1832 w 3230"/>
              <a:gd name="T5" fmla="*/ 1051 h 3355"/>
              <a:gd name="T6" fmla="*/ 990 w 3230"/>
              <a:gd name="T7" fmla="*/ 1364 h 3355"/>
              <a:gd name="T8" fmla="*/ 822 w 3230"/>
              <a:gd name="T9" fmla="*/ 1365 h 3355"/>
              <a:gd name="T10" fmla="*/ 684 w 3230"/>
              <a:gd name="T11" fmla="*/ 1460 h 3355"/>
              <a:gd name="T12" fmla="*/ 614 w 3230"/>
              <a:gd name="T13" fmla="*/ 1616 h 3355"/>
              <a:gd name="T14" fmla="*/ 639 w 3230"/>
              <a:gd name="T15" fmla="*/ 1793 h 3355"/>
              <a:gd name="T16" fmla="*/ 746 w 3230"/>
              <a:gd name="T17" fmla="*/ 1922 h 3355"/>
              <a:gd name="T18" fmla="*/ 909 w 3230"/>
              <a:gd name="T19" fmla="*/ 1971 h 3355"/>
              <a:gd name="T20" fmla="*/ 1070 w 3230"/>
              <a:gd name="T21" fmla="*/ 1922 h 3355"/>
              <a:gd name="T22" fmla="*/ 1859 w 3230"/>
              <a:gd name="T23" fmla="*/ 2434 h 3355"/>
              <a:gd name="T24" fmla="*/ 1968 w 3230"/>
              <a:gd name="T25" fmla="*/ 2565 h 3355"/>
              <a:gd name="T26" fmla="*/ 2130 w 3230"/>
              <a:gd name="T27" fmla="*/ 2615 h 3355"/>
              <a:gd name="T28" fmla="*/ 2292 w 3230"/>
              <a:gd name="T29" fmla="*/ 2565 h 3355"/>
              <a:gd name="T30" fmla="*/ 2400 w 3230"/>
              <a:gd name="T31" fmla="*/ 2434 h 3355"/>
              <a:gd name="T32" fmla="*/ 2425 w 3230"/>
              <a:gd name="T33" fmla="*/ 2259 h 3355"/>
              <a:gd name="T34" fmla="*/ 2355 w 3230"/>
              <a:gd name="T35" fmla="*/ 2101 h 3355"/>
              <a:gd name="T36" fmla="*/ 2216 w 3230"/>
              <a:gd name="T37" fmla="*/ 2008 h 3355"/>
              <a:gd name="T38" fmla="*/ 2051 w 3230"/>
              <a:gd name="T39" fmla="*/ 2004 h 3355"/>
              <a:gd name="T40" fmla="*/ 1206 w 3230"/>
              <a:gd name="T41" fmla="*/ 1684 h 3355"/>
              <a:gd name="T42" fmla="*/ 2015 w 3230"/>
              <a:gd name="T43" fmla="*/ 1336 h 3355"/>
              <a:gd name="T44" fmla="*/ 2173 w 3230"/>
              <a:gd name="T45" fmla="*/ 1357 h 3355"/>
              <a:gd name="T46" fmla="*/ 2325 w 3230"/>
              <a:gd name="T47" fmla="*/ 1284 h 3355"/>
              <a:gd name="T48" fmla="*/ 2415 w 3230"/>
              <a:gd name="T49" fmla="*/ 1140 h 3355"/>
              <a:gd name="T50" fmla="*/ 2415 w 3230"/>
              <a:gd name="T51" fmla="*/ 961 h 3355"/>
              <a:gd name="T52" fmla="*/ 2325 w 3230"/>
              <a:gd name="T53" fmla="*/ 816 h 3355"/>
              <a:gd name="T54" fmla="*/ 2173 w 3230"/>
              <a:gd name="T55" fmla="*/ 744 h 3355"/>
              <a:gd name="T56" fmla="*/ 1716 w 3230"/>
              <a:gd name="T57" fmla="*/ 4 h 3355"/>
              <a:gd name="T58" fmla="*/ 2107 w 3230"/>
              <a:gd name="T59" fmla="*/ 79 h 3355"/>
              <a:gd name="T60" fmla="*/ 2457 w 3230"/>
              <a:gd name="T61" fmla="*/ 246 h 3355"/>
              <a:gd name="T62" fmla="*/ 2757 w 3230"/>
              <a:gd name="T63" fmla="*/ 492 h 3355"/>
              <a:gd name="T64" fmla="*/ 2993 w 3230"/>
              <a:gd name="T65" fmla="*/ 802 h 3355"/>
              <a:gd name="T66" fmla="*/ 3154 w 3230"/>
              <a:gd name="T67" fmla="*/ 1166 h 3355"/>
              <a:gd name="T68" fmla="*/ 3226 w 3230"/>
              <a:gd name="T69" fmla="*/ 1571 h 3355"/>
              <a:gd name="T70" fmla="*/ 3202 w 3230"/>
              <a:gd name="T71" fmla="*/ 1990 h 3355"/>
              <a:gd name="T72" fmla="*/ 3083 w 3230"/>
              <a:gd name="T73" fmla="*/ 2376 h 3355"/>
              <a:gd name="T74" fmla="*/ 2884 w 3230"/>
              <a:gd name="T75" fmla="*/ 2715 h 3355"/>
              <a:gd name="T76" fmla="*/ 2614 w 3230"/>
              <a:gd name="T77" fmla="*/ 2995 h 3355"/>
              <a:gd name="T78" fmla="*/ 2288 w 3230"/>
              <a:gd name="T79" fmla="*/ 3203 h 3355"/>
              <a:gd name="T80" fmla="*/ 1915 w 3230"/>
              <a:gd name="T81" fmla="*/ 3325 h 3355"/>
              <a:gd name="T82" fmla="*/ 1513 w 3230"/>
              <a:gd name="T83" fmla="*/ 3351 h 3355"/>
              <a:gd name="T84" fmla="*/ 1123 w 3230"/>
              <a:gd name="T85" fmla="*/ 3275 h 3355"/>
              <a:gd name="T86" fmla="*/ 772 w 3230"/>
              <a:gd name="T87" fmla="*/ 3108 h 3355"/>
              <a:gd name="T88" fmla="*/ 473 w 3230"/>
              <a:gd name="T89" fmla="*/ 2862 h 3355"/>
              <a:gd name="T90" fmla="*/ 237 w 3230"/>
              <a:gd name="T91" fmla="*/ 2552 h 3355"/>
              <a:gd name="T92" fmla="*/ 76 w 3230"/>
              <a:gd name="T93" fmla="*/ 2188 h 3355"/>
              <a:gd name="T94" fmla="*/ 3 w 3230"/>
              <a:gd name="T95" fmla="*/ 1783 h 3355"/>
              <a:gd name="T96" fmla="*/ 30 w 3230"/>
              <a:gd name="T97" fmla="*/ 1352 h 3355"/>
              <a:gd name="T98" fmla="*/ 157 w 3230"/>
              <a:gd name="T99" fmla="*/ 953 h 3355"/>
              <a:gd name="T100" fmla="*/ 373 w 3230"/>
              <a:gd name="T101" fmla="*/ 606 h 3355"/>
              <a:gd name="T102" fmla="*/ 662 w 3230"/>
              <a:gd name="T103" fmla="*/ 324 h 3355"/>
              <a:gd name="T104" fmla="*/ 1009 w 3230"/>
              <a:gd name="T105" fmla="*/ 123 h 3355"/>
              <a:gd name="T106" fmla="*/ 1403 w 3230"/>
              <a:gd name="T107" fmla="*/ 15 h 3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30" h="3355">
                <a:moveTo>
                  <a:pt x="2129" y="741"/>
                </a:moveTo>
                <a:lnTo>
                  <a:pt x="2085" y="744"/>
                </a:lnTo>
                <a:lnTo>
                  <a:pt x="2044" y="754"/>
                </a:lnTo>
                <a:lnTo>
                  <a:pt x="2004" y="769"/>
                </a:lnTo>
                <a:lnTo>
                  <a:pt x="1968" y="791"/>
                </a:lnTo>
                <a:lnTo>
                  <a:pt x="1934" y="816"/>
                </a:lnTo>
                <a:lnTo>
                  <a:pt x="1904" y="847"/>
                </a:lnTo>
                <a:lnTo>
                  <a:pt x="1880" y="882"/>
                </a:lnTo>
                <a:lnTo>
                  <a:pt x="1859" y="919"/>
                </a:lnTo>
                <a:lnTo>
                  <a:pt x="1843" y="961"/>
                </a:lnTo>
                <a:lnTo>
                  <a:pt x="1835" y="1005"/>
                </a:lnTo>
                <a:lnTo>
                  <a:pt x="1832" y="1051"/>
                </a:lnTo>
                <a:lnTo>
                  <a:pt x="1095" y="1420"/>
                </a:lnTo>
                <a:lnTo>
                  <a:pt x="1063" y="1396"/>
                </a:lnTo>
                <a:lnTo>
                  <a:pt x="1028" y="1379"/>
                </a:lnTo>
                <a:lnTo>
                  <a:pt x="990" y="1364"/>
                </a:lnTo>
                <a:lnTo>
                  <a:pt x="951" y="1355"/>
                </a:lnTo>
                <a:lnTo>
                  <a:pt x="909" y="1352"/>
                </a:lnTo>
                <a:lnTo>
                  <a:pt x="865" y="1355"/>
                </a:lnTo>
                <a:lnTo>
                  <a:pt x="822" y="1365"/>
                </a:lnTo>
                <a:lnTo>
                  <a:pt x="784" y="1381"/>
                </a:lnTo>
                <a:lnTo>
                  <a:pt x="746" y="1402"/>
                </a:lnTo>
                <a:lnTo>
                  <a:pt x="713" y="1429"/>
                </a:lnTo>
                <a:lnTo>
                  <a:pt x="684" y="1460"/>
                </a:lnTo>
                <a:lnTo>
                  <a:pt x="658" y="1494"/>
                </a:lnTo>
                <a:lnTo>
                  <a:pt x="639" y="1532"/>
                </a:lnTo>
                <a:lnTo>
                  <a:pt x="624" y="1573"/>
                </a:lnTo>
                <a:lnTo>
                  <a:pt x="614" y="1616"/>
                </a:lnTo>
                <a:lnTo>
                  <a:pt x="611" y="1663"/>
                </a:lnTo>
                <a:lnTo>
                  <a:pt x="614" y="1709"/>
                </a:lnTo>
                <a:lnTo>
                  <a:pt x="624" y="1752"/>
                </a:lnTo>
                <a:lnTo>
                  <a:pt x="639" y="1793"/>
                </a:lnTo>
                <a:lnTo>
                  <a:pt x="658" y="1831"/>
                </a:lnTo>
                <a:lnTo>
                  <a:pt x="684" y="1865"/>
                </a:lnTo>
                <a:lnTo>
                  <a:pt x="713" y="1895"/>
                </a:lnTo>
                <a:lnTo>
                  <a:pt x="746" y="1922"/>
                </a:lnTo>
                <a:lnTo>
                  <a:pt x="784" y="1943"/>
                </a:lnTo>
                <a:lnTo>
                  <a:pt x="822" y="1959"/>
                </a:lnTo>
                <a:lnTo>
                  <a:pt x="865" y="1968"/>
                </a:lnTo>
                <a:lnTo>
                  <a:pt x="909" y="1971"/>
                </a:lnTo>
                <a:lnTo>
                  <a:pt x="953" y="1968"/>
                </a:lnTo>
                <a:lnTo>
                  <a:pt x="994" y="1959"/>
                </a:lnTo>
                <a:lnTo>
                  <a:pt x="1034" y="1943"/>
                </a:lnTo>
                <a:lnTo>
                  <a:pt x="1070" y="1922"/>
                </a:lnTo>
                <a:lnTo>
                  <a:pt x="1832" y="2304"/>
                </a:lnTo>
                <a:lnTo>
                  <a:pt x="1835" y="2350"/>
                </a:lnTo>
                <a:lnTo>
                  <a:pt x="1844" y="2393"/>
                </a:lnTo>
                <a:lnTo>
                  <a:pt x="1859" y="2434"/>
                </a:lnTo>
                <a:lnTo>
                  <a:pt x="1880" y="2473"/>
                </a:lnTo>
                <a:lnTo>
                  <a:pt x="1904" y="2508"/>
                </a:lnTo>
                <a:lnTo>
                  <a:pt x="1934" y="2538"/>
                </a:lnTo>
                <a:lnTo>
                  <a:pt x="1968" y="2565"/>
                </a:lnTo>
                <a:lnTo>
                  <a:pt x="2004" y="2586"/>
                </a:lnTo>
                <a:lnTo>
                  <a:pt x="2044" y="2601"/>
                </a:lnTo>
                <a:lnTo>
                  <a:pt x="2085" y="2611"/>
                </a:lnTo>
                <a:lnTo>
                  <a:pt x="2130" y="2615"/>
                </a:lnTo>
                <a:lnTo>
                  <a:pt x="2174" y="2611"/>
                </a:lnTo>
                <a:lnTo>
                  <a:pt x="2216" y="2601"/>
                </a:lnTo>
                <a:lnTo>
                  <a:pt x="2256" y="2586"/>
                </a:lnTo>
                <a:lnTo>
                  <a:pt x="2292" y="2565"/>
                </a:lnTo>
                <a:lnTo>
                  <a:pt x="2325" y="2538"/>
                </a:lnTo>
                <a:lnTo>
                  <a:pt x="2355" y="2508"/>
                </a:lnTo>
                <a:lnTo>
                  <a:pt x="2380" y="2473"/>
                </a:lnTo>
                <a:lnTo>
                  <a:pt x="2400" y="2434"/>
                </a:lnTo>
                <a:lnTo>
                  <a:pt x="2415" y="2393"/>
                </a:lnTo>
                <a:lnTo>
                  <a:pt x="2425" y="2350"/>
                </a:lnTo>
                <a:lnTo>
                  <a:pt x="2428" y="2304"/>
                </a:lnTo>
                <a:lnTo>
                  <a:pt x="2425" y="2259"/>
                </a:lnTo>
                <a:lnTo>
                  <a:pt x="2415" y="2214"/>
                </a:lnTo>
                <a:lnTo>
                  <a:pt x="2400" y="2173"/>
                </a:lnTo>
                <a:lnTo>
                  <a:pt x="2380" y="2135"/>
                </a:lnTo>
                <a:lnTo>
                  <a:pt x="2355" y="2101"/>
                </a:lnTo>
                <a:lnTo>
                  <a:pt x="2325" y="2070"/>
                </a:lnTo>
                <a:lnTo>
                  <a:pt x="2292" y="2044"/>
                </a:lnTo>
                <a:lnTo>
                  <a:pt x="2256" y="2023"/>
                </a:lnTo>
                <a:lnTo>
                  <a:pt x="2216" y="2008"/>
                </a:lnTo>
                <a:lnTo>
                  <a:pt x="2174" y="1998"/>
                </a:lnTo>
                <a:lnTo>
                  <a:pt x="2130" y="1994"/>
                </a:lnTo>
                <a:lnTo>
                  <a:pt x="2090" y="1997"/>
                </a:lnTo>
                <a:lnTo>
                  <a:pt x="2051" y="2004"/>
                </a:lnTo>
                <a:lnTo>
                  <a:pt x="2016" y="2018"/>
                </a:lnTo>
                <a:lnTo>
                  <a:pt x="1981" y="2035"/>
                </a:lnTo>
                <a:lnTo>
                  <a:pt x="1950" y="2057"/>
                </a:lnTo>
                <a:lnTo>
                  <a:pt x="1206" y="1684"/>
                </a:lnTo>
                <a:lnTo>
                  <a:pt x="1208" y="1670"/>
                </a:lnTo>
                <a:lnTo>
                  <a:pt x="1949" y="1297"/>
                </a:lnTo>
                <a:lnTo>
                  <a:pt x="1981" y="1318"/>
                </a:lnTo>
                <a:lnTo>
                  <a:pt x="2015" y="1336"/>
                </a:lnTo>
                <a:lnTo>
                  <a:pt x="2051" y="1350"/>
                </a:lnTo>
                <a:lnTo>
                  <a:pt x="2090" y="1357"/>
                </a:lnTo>
                <a:lnTo>
                  <a:pt x="2129" y="1361"/>
                </a:lnTo>
                <a:lnTo>
                  <a:pt x="2173" y="1357"/>
                </a:lnTo>
                <a:lnTo>
                  <a:pt x="2216" y="1347"/>
                </a:lnTo>
                <a:lnTo>
                  <a:pt x="2256" y="1332"/>
                </a:lnTo>
                <a:lnTo>
                  <a:pt x="2292" y="1311"/>
                </a:lnTo>
                <a:lnTo>
                  <a:pt x="2325" y="1284"/>
                </a:lnTo>
                <a:lnTo>
                  <a:pt x="2354" y="1254"/>
                </a:lnTo>
                <a:lnTo>
                  <a:pt x="2380" y="1220"/>
                </a:lnTo>
                <a:lnTo>
                  <a:pt x="2400" y="1181"/>
                </a:lnTo>
                <a:lnTo>
                  <a:pt x="2415" y="1140"/>
                </a:lnTo>
                <a:lnTo>
                  <a:pt x="2425" y="1096"/>
                </a:lnTo>
                <a:lnTo>
                  <a:pt x="2428" y="1051"/>
                </a:lnTo>
                <a:lnTo>
                  <a:pt x="2425" y="1005"/>
                </a:lnTo>
                <a:lnTo>
                  <a:pt x="2415" y="961"/>
                </a:lnTo>
                <a:lnTo>
                  <a:pt x="2400" y="919"/>
                </a:lnTo>
                <a:lnTo>
                  <a:pt x="2380" y="882"/>
                </a:lnTo>
                <a:lnTo>
                  <a:pt x="2354" y="847"/>
                </a:lnTo>
                <a:lnTo>
                  <a:pt x="2325" y="816"/>
                </a:lnTo>
                <a:lnTo>
                  <a:pt x="2292" y="791"/>
                </a:lnTo>
                <a:lnTo>
                  <a:pt x="2256" y="769"/>
                </a:lnTo>
                <a:lnTo>
                  <a:pt x="2216" y="754"/>
                </a:lnTo>
                <a:lnTo>
                  <a:pt x="2173" y="744"/>
                </a:lnTo>
                <a:lnTo>
                  <a:pt x="2129" y="741"/>
                </a:lnTo>
                <a:close/>
                <a:moveTo>
                  <a:pt x="1614" y="0"/>
                </a:moveTo>
                <a:lnTo>
                  <a:pt x="1614" y="0"/>
                </a:lnTo>
                <a:lnTo>
                  <a:pt x="1716" y="4"/>
                </a:lnTo>
                <a:lnTo>
                  <a:pt x="1817" y="14"/>
                </a:lnTo>
                <a:lnTo>
                  <a:pt x="1915" y="29"/>
                </a:lnTo>
                <a:lnTo>
                  <a:pt x="2013" y="51"/>
                </a:lnTo>
                <a:lnTo>
                  <a:pt x="2107" y="79"/>
                </a:lnTo>
                <a:lnTo>
                  <a:pt x="2198" y="114"/>
                </a:lnTo>
                <a:lnTo>
                  <a:pt x="2288" y="153"/>
                </a:lnTo>
                <a:lnTo>
                  <a:pt x="2373" y="197"/>
                </a:lnTo>
                <a:lnTo>
                  <a:pt x="2457" y="246"/>
                </a:lnTo>
                <a:lnTo>
                  <a:pt x="2537" y="300"/>
                </a:lnTo>
                <a:lnTo>
                  <a:pt x="2614" y="359"/>
                </a:lnTo>
                <a:lnTo>
                  <a:pt x="2687" y="424"/>
                </a:lnTo>
                <a:lnTo>
                  <a:pt x="2757" y="492"/>
                </a:lnTo>
                <a:lnTo>
                  <a:pt x="2822" y="564"/>
                </a:lnTo>
                <a:lnTo>
                  <a:pt x="2884" y="639"/>
                </a:lnTo>
                <a:lnTo>
                  <a:pt x="2941" y="718"/>
                </a:lnTo>
                <a:lnTo>
                  <a:pt x="2993" y="802"/>
                </a:lnTo>
                <a:lnTo>
                  <a:pt x="3040" y="888"/>
                </a:lnTo>
                <a:lnTo>
                  <a:pt x="3083" y="978"/>
                </a:lnTo>
                <a:lnTo>
                  <a:pt x="3122" y="1071"/>
                </a:lnTo>
                <a:lnTo>
                  <a:pt x="3154" y="1166"/>
                </a:lnTo>
                <a:lnTo>
                  <a:pt x="3180" y="1264"/>
                </a:lnTo>
                <a:lnTo>
                  <a:pt x="3202" y="1364"/>
                </a:lnTo>
                <a:lnTo>
                  <a:pt x="3217" y="1466"/>
                </a:lnTo>
                <a:lnTo>
                  <a:pt x="3226" y="1571"/>
                </a:lnTo>
                <a:lnTo>
                  <a:pt x="3230" y="1676"/>
                </a:lnTo>
                <a:lnTo>
                  <a:pt x="3226" y="1783"/>
                </a:lnTo>
                <a:lnTo>
                  <a:pt x="3217" y="1888"/>
                </a:lnTo>
                <a:lnTo>
                  <a:pt x="3202" y="1990"/>
                </a:lnTo>
                <a:lnTo>
                  <a:pt x="3180" y="2090"/>
                </a:lnTo>
                <a:lnTo>
                  <a:pt x="3154" y="2188"/>
                </a:lnTo>
                <a:lnTo>
                  <a:pt x="3122" y="2283"/>
                </a:lnTo>
                <a:lnTo>
                  <a:pt x="3083" y="2376"/>
                </a:lnTo>
                <a:lnTo>
                  <a:pt x="3040" y="2466"/>
                </a:lnTo>
                <a:lnTo>
                  <a:pt x="2993" y="2552"/>
                </a:lnTo>
                <a:lnTo>
                  <a:pt x="2941" y="2635"/>
                </a:lnTo>
                <a:lnTo>
                  <a:pt x="2884" y="2715"/>
                </a:lnTo>
                <a:lnTo>
                  <a:pt x="2822" y="2791"/>
                </a:lnTo>
                <a:lnTo>
                  <a:pt x="2757" y="2862"/>
                </a:lnTo>
                <a:lnTo>
                  <a:pt x="2687" y="2931"/>
                </a:lnTo>
                <a:lnTo>
                  <a:pt x="2614" y="2995"/>
                </a:lnTo>
                <a:lnTo>
                  <a:pt x="2537" y="3054"/>
                </a:lnTo>
                <a:lnTo>
                  <a:pt x="2457" y="3108"/>
                </a:lnTo>
                <a:lnTo>
                  <a:pt x="2373" y="3158"/>
                </a:lnTo>
                <a:lnTo>
                  <a:pt x="2288" y="3203"/>
                </a:lnTo>
                <a:lnTo>
                  <a:pt x="2198" y="3241"/>
                </a:lnTo>
                <a:lnTo>
                  <a:pt x="2107" y="3275"/>
                </a:lnTo>
                <a:lnTo>
                  <a:pt x="2013" y="3303"/>
                </a:lnTo>
                <a:lnTo>
                  <a:pt x="1915" y="3325"/>
                </a:lnTo>
                <a:lnTo>
                  <a:pt x="1817" y="3341"/>
                </a:lnTo>
                <a:lnTo>
                  <a:pt x="1716" y="3351"/>
                </a:lnTo>
                <a:lnTo>
                  <a:pt x="1614" y="3355"/>
                </a:lnTo>
                <a:lnTo>
                  <a:pt x="1513" y="3351"/>
                </a:lnTo>
                <a:lnTo>
                  <a:pt x="1412" y="3341"/>
                </a:lnTo>
                <a:lnTo>
                  <a:pt x="1313" y="3325"/>
                </a:lnTo>
                <a:lnTo>
                  <a:pt x="1217" y="3303"/>
                </a:lnTo>
                <a:lnTo>
                  <a:pt x="1123" y="3275"/>
                </a:lnTo>
                <a:lnTo>
                  <a:pt x="1031" y="3241"/>
                </a:lnTo>
                <a:lnTo>
                  <a:pt x="942" y="3203"/>
                </a:lnTo>
                <a:lnTo>
                  <a:pt x="855" y="3158"/>
                </a:lnTo>
                <a:lnTo>
                  <a:pt x="772" y="3108"/>
                </a:lnTo>
                <a:lnTo>
                  <a:pt x="693" y="3054"/>
                </a:lnTo>
                <a:lnTo>
                  <a:pt x="616" y="2995"/>
                </a:lnTo>
                <a:lnTo>
                  <a:pt x="543" y="2931"/>
                </a:lnTo>
                <a:lnTo>
                  <a:pt x="473" y="2862"/>
                </a:lnTo>
                <a:lnTo>
                  <a:pt x="408" y="2791"/>
                </a:lnTo>
                <a:lnTo>
                  <a:pt x="346" y="2715"/>
                </a:lnTo>
                <a:lnTo>
                  <a:pt x="289" y="2635"/>
                </a:lnTo>
                <a:lnTo>
                  <a:pt x="237" y="2552"/>
                </a:lnTo>
                <a:lnTo>
                  <a:pt x="189" y="2466"/>
                </a:lnTo>
                <a:lnTo>
                  <a:pt x="147" y="2376"/>
                </a:lnTo>
                <a:lnTo>
                  <a:pt x="108" y="2283"/>
                </a:lnTo>
                <a:lnTo>
                  <a:pt x="76" y="2188"/>
                </a:lnTo>
                <a:lnTo>
                  <a:pt x="49" y="2090"/>
                </a:lnTo>
                <a:lnTo>
                  <a:pt x="28" y="1990"/>
                </a:lnTo>
                <a:lnTo>
                  <a:pt x="13" y="1888"/>
                </a:lnTo>
                <a:lnTo>
                  <a:pt x="3" y="1783"/>
                </a:lnTo>
                <a:lnTo>
                  <a:pt x="0" y="1676"/>
                </a:lnTo>
                <a:lnTo>
                  <a:pt x="3" y="1566"/>
                </a:lnTo>
                <a:lnTo>
                  <a:pt x="14" y="1459"/>
                </a:lnTo>
                <a:lnTo>
                  <a:pt x="30" y="1352"/>
                </a:lnTo>
                <a:lnTo>
                  <a:pt x="54" y="1248"/>
                </a:lnTo>
                <a:lnTo>
                  <a:pt x="82" y="1147"/>
                </a:lnTo>
                <a:lnTo>
                  <a:pt x="117" y="1048"/>
                </a:lnTo>
                <a:lnTo>
                  <a:pt x="157" y="953"/>
                </a:lnTo>
                <a:lnTo>
                  <a:pt x="203" y="861"/>
                </a:lnTo>
                <a:lnTo>
                  <a:pt x="255" y="772"/>
                </a:lnTo>
                <a:lnTo>
                  <a:pt x="312" y="687"/>
                </a:lnTo>
                <a:lnTo>
                  <a:pt x="373" y="606"/>
                </a:lnTo>
                <a:lnTo>
                  <a:pt x="439" y="528"/>
                </a:lnTo>
                <a:lnTo>
                  <a:pt x="508" y="456"/>
                </a:lnTo>
                <a:lnTo>
                  <a:pt x="582" y="387"/>
                </a:lnTo>
                <a:lnTo>
                  <a:pt x="662" y="324"/>
                </a:lnTo>
                <a:lnTo>
                  <a:pt x="743" y="266"/>
                </a:lnTo>
                <a:lnTo>
                  <a:pt x="829" y="213"/>
                </a:lnTo>
                <a:lnTo>
                  <a:pt x="917" y="165"/>
                </a:lnTo>
                <a:lnTo>
                  <a:pt x="1009" y="123"/>
                </a:lnTo>
                <a:lnTo>
                  <a:pt x="1105" y="86"/>
                </a:lnTo>
                <a:lnTo>
                  <a:pt x="1202" y="56"/>
                </a:lnTo>
                <a:lnTo>
                  <a:pt x="1302" y="31"/>
                </a:lnTo>
                <a:lnTo>
                  <a:pt x="1403" y="15"/>
                </a:lnTo>
                <a:lnTo>
                  <a:pt x="1508" y="4"/>
                </a:lnTo>
                <a:lnTo>
                  <a:pt x="161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9134185" y="4706174"/>
            <a:ext cx="1972354" cy="461665"/>
          </a:xfrm>
          <a:prstGeom prst="rect">
            <a:avLst/>
          </a:prstGeom>
        </p:spPr>
        <p:txBody>
          <a:bodyPr wrap="square">
            <a:spAutoFit/>
          </a:bodyPr>
          <a:lstStyle/>
          <a:p>
            <a:pPr algn="ctr"/>
            <a:r>
              <a:rPr lang="en-US" sz="2400" dirty="0">
                <a:solidFill>
                  <a:schemeClr val="tx1">
                    <a:lumMod val="75000"/>
                    <a:lumOff val="25000"/>
                  </a:schemeClr>
                </a:solidFill>
                <a:latin typeface="Arial" panose="020B0604020202020204" pitchFamily="34" charset="0"/>
                <a:cs typeface="Arial" panose="020B0604020202020204" pitchFamily="34" charset="0"/>
              </a:rPr>
              <a:t>“You do”</a:t>
            </a:r>
          </a:p>
        </p:txBody>
      </p:sp>
      <p:sp>
        <p:nvSpPr>
          <p:cNvPr id="53" name="Rectangle 52"/>
          <p:cNvSpPr/>
          <p:nvPr/>
        </p:nvSpPr>
        <p:spPr>
          <a:xfrm>
            <a:off x="7508531" y="4719601"/>
            <a:ext cx="1544922" cy="461665"/>
          </a:xfrm>
          <a:prstGeom prst="rect">
            <a:avLst/>
          </a:prstGeom>
        </p:spPr>
        <p:txBody>
          <a:bodyPr wrap="square">
            <a:spAutoFit/>
          </a:bodyPr>
          <a:lstStyle/>
          <a:p>
            <a:pPr algn="ctr"/>
            <a:r>
              <a:rPr lang="en-US" sz="2400" dirty="0">
                <a:solidFill>
                  <a:schemeClr val="tx1">
                    <a:lumMod val="75000"/>
                    <a:lumOff val="25000"/>
                  </a:schemeClr>
                </a:solidFill>
                <a:latin typeface="Arial" panose="020B0604020202020204" pitchFamily="34" charset="0"/>
                <a:cs typeface="Arial" panose="020B0604020202020204" pitchFamily="34" charset="0"/>
              </a:rPr>
              <a:t>“We do”</a:t>
            </a:r>
          </a:p>
        </p:txBody>
      </p:sp>
      <p:sp>
        <p:nvSpPr>
          <p:cNvPr id="54" name="Rectangle 53"/>
          <p:cNvSpPr/>
          <p:nvPr/>
        </p:nvSpPr>
        <p:spPr>
          <a:xfrm>
            <a:off x="3370661" y="4706174"/>
            <a:ext cx="1682400" cy="461665"/>
          </a:xfrm>
          <a:prstGeom prst="rect">
            <a:avLst/>
          </a:prstGeom>
        </p:spPr>
        <p:txBody>
          <a:bodyPr wrap="square">
            <a:spAutoFit/>
          </a:bodyPr>
          <a:lstStyle/>
          <a:p>
            <a:pPr algn="ctr"/>
            <a:r>
              <a:rPr lang="en-US" sz="2400" dirty="0">
                <a:solidFill>
                  <a:schemeClr val="tx1">
                    <a:lumMod val="75000"/>
                    <a:lumOff val="25000"/>
                  </a:schemeClr>
                </a:solidFill>
                <a:latin typeface="Arial" panose="020B0604020202020204" pitchFamily="34" charset="0"/>
                <a:cs typeface="Arial" panose="020B0604020202020204" pitchFamily="34" charset="0"/>
              </a:rPr>
              <a:t>”Go see”</a:t>
            </a:r>
          </a:p>
        </p:txBody>
      </p:sp>
      <p:sp>
        <p:nvSpPr>
          <p:cNvPr id="55" name="Rectangle 54"/>
          <p:cNvSpPr/>
          <p:nvPr/>
        </p:nvSpPr>
        <p:spPr>
          <a:xfrm>
            <a:off x="1468622" y="4706174"/>
            <a:ext cx="1822321" cy="1200329"/>
          </a:xfrm>
          <a:prstGeom prst="rect">
            <a:avLst/>
          </a:prstGeom>
        </p:spPr>
        <p:txBody>
          <a:bodyPr wrap="square">
            <a:spAutoFit/>
          </a:bodyPr>
          <a:lstStyle/>
          <a:p>
            <a:pPr algn="ctr"/>
            <a:r>
              <a:rPr lang="en-US" sz="2400" dirty="0">
                <a:solidFill>
                  <a:schemeClr val="tx1">
                    <a:lumMod val="75000"/>
                    <a:lumOff val="25000"/>
                  </a:schemeClr>
                </a:solidFill>
                <a:latin typeface="Arial" panose="020B0604020202020204" pitchFamily="34" charset="0"/>
                <a:cs typeface="Arial" panose="020B0604020202020204" pitchFamily="34" charset="0"/>
              </a:rPr>
              <a:t>Preparation</a:t>
            </a:r>
          </a:p>
          <a:p>
            <a:pPr algn="ctr"/>
            <a:r>
              <a:rPr lang="en-US" sz="2400" dirty="0">
                <a:solidFill>
                  <a:schemeClr val="tx1">
                    <a:lumMod val="75000"/>
                    <a:lumOff val="25000"/>
                  </a:schemeClr>
                </a:solidFill>
                <a:latin typeface="Arial" panose="020B0604020202020204" pitchFamily="34" charset="0"/>
                <a:cs typeface="Arial" panose="020B0604020202020204" pitchFamily="34" charset="0"/>
              </a:rPr>
              <a:t>&amp;</a:t>
            </a:r>
          </a:p>
          <a:p>
            <a:pPr algn="ctr"/>
            <a:r>
              <a:rPr lang="en-US" sz="2400" dirty="0">
                <a:solidFill>
                  <a:schemeClr val="tx1">
                    <a:lumMod val="75000"/>
                    <a:lumOff val="25000"/>
                  </a:schemeClr>
                </a:solidFill>
                <a:latin typeface="Arial" panose="020B0604020202020204" pitchFamily="34" charset="0"/>
                <a:cs typeface="Arial" panose="020B0604020202020204" pitchFamily="34" charset="0"/>
              </a:rPr>
              <a:t>Alignment</a:t>
            </a:r>
          </a:p>
        </p:txBody>
      </p:sp>
      <p:sp>
        <p:nvSpPr>
          <p:cNvPr id="8" name="Rectangle 7"/>
          <p:cNvSpPr/>
          <p:nvPr/>
        </p:nvSpPr>
        <p:spPr>
          <a:xfrm>
            <a:off x="1512275" y="1875237"/>
            <a:ext cx="9319846" cy="923330"/>
          </a:xfrm>
          <a:prstGeom prst="rect">
            <a:avLst/>
          </a:prstGeom>
        </p:spPr>
        <p:txBody>
          <a:bodyPr wrap="square">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With this combination, and considering the role of a master coach, its important to create conditions to make mistakes, in scenarios that looks real under constant feedback in intense practice.</a:t>
            </a:r>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Dojo + Deep Learning</a:t>
            </a:r>
          </a:p>
        </p:txBody>
      </p:sp>
      <p:sp>
        <p:nvSpPr>
          <p:cNvPr id="47" name="Rectangle 46">
            <a:extLst>
              <a:ext uri="{FF2B5EF4-FFF2-40B4-BE49-F238E27FC236}">
                <a16:creationId xmlns:a16="http://schemas.microsoft.com/office/drawing/2014/main" id="{5C540BA7-5E34-024E-9A4B-9DB3B5A91B38}"/>
              </a:ext>
            </a:extLst>
          </p:cNvPr>
          <p:cNvSpPr/>
          <p:nvPr/>
        </p:nvSpPr>
        <p:spPr>
          <a:xfrm>
            <a:off x="5186021" y="4721351"/>
            <a:ext cx="1972354" cy="461665"/>
          </a:xfrm>
          <a:prstGeom prst="rect">
            <a:avLst/>
          </a:prstGeom>
        </p:spPr>
        <p:txBody>
          <a:bodyPr wrap="square">
            <a:spAutoFit/>
          </a:bodyPr>
          <a:lstStyle/>
          <a:p>
            <a:pPr algn="ctr"/>
            <a:r>
              <a:rPr lang="en-US" sz="2400" dirty="0">
                <a:solidFill>
                  <a:schemeClr val="tx1">
                    <a:lumMod val="75000"/>
                    <a:lumOff val="25000"/>
                  </a:schemeClr>
                </a:solidFill>
                <a:latin typeface="Arial" panose="020B0604020202020204" pitchFamily="34" charset="0"/>
                <a:cs typeface="Arial" panose="020B0604020202020204" pitchFamily="34" charset="0"/>
              </a:rPr>
              <a:t>“I do”</a:t>
            </a:r>
          </a:p>
        </p:txBody>
      </p:sp>
    </p:spTree>
    <p:extLst>
      <p:ext uri="{BB962C8B-B14F-4D97-AF65-F5344CB8AC3E}">
        <p14:creationId xmlns:p14="http://schemas.microsoft.com/office/powerpoint/2010/main" val="6047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30 days challenge dojo structure</a:t>
            </a:r>
          </a:p>
        </p:txBody>
      </p:sp>
      <p:sp>
        <p:nvSpPr>
          <p:cNvPr id="18" name="Isosceles Triangle 2">
            <a:extLst>
              <a:ext uri="{FF2B5EF4-FFF2-40B4-BE49-F238E27FC236}">
                <a16:creationId xmlns:a16="http://schemas.microsoft.com/office/drawing/2014/main" id="{0292C9B6-9BFD-F249-8067-6641B5D5FFA0}"/>
              </a:ext>
            </a:extLst>
          </p:cNvPr>
          <p:cNvSpPr/>
          <p:nvPr/>
        </p:nvSpPr>
        <p:spPr>
          <a:xfrm>
            <a:off x="2028092" y="3779234"/>
            <a:ext cx="2602523" cy="1002424"/>
          </a:xfrm>
          <a:prstGeom prst="triangl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Isosceles Triangle 3">
            <a:extLst>
              <a:ext uri="{FF2B5EF4-FFF2-40B4-BE49-F238E27FC236}">
                <a16:creationId xmlns:a16="http://schemas.microsoft.com/office/drawing/2014/main" id="{7D8A45CD-2DFD-854C-AE83-69D129849BD6}"/>
              </a:ext>
            </a:extLst>
          </p:cNvPr>
          <p:cNvSpPr/>
          <p:nvPr/>
        </p:nvSpPr>
        <p:spPr>
          <a:xfrm>
            <a:off x="3528647" y="3578747"/>
            <a:ext cx="2637692" cy="1202911"/>
          </a:xfrm>
          <a:prstGeom prst="triangle">
            <a:avLst>
              <a:gd name="adj" fmla="val 49099"/>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5">
            <a:extLst>
              <a:ext uri="{FF2B5EF4-FFF2-40B4-BE49-F238E27FC236}">
                <a16:creationId xmlns:a16="http://schemas.microsoft.com/office/drawing/2014/main" id="{AC61A2D0-2EFC-6041-A0AB-590423A4E9FC}"/>
              </a:ext>
            </a:extLst>
          </p:cNvPr>
          <p:cNvSpPr/>
          <p:nvPr/>
        </p:nvSpPr>
        <p:spPr>
          <a:xfrm>
            <a:off x="5908430" y="2213152"/>
            <a:ext cx="2895601" cy="2544615"/>
          </a:xfrm>
          <a:prstGeom prst="triangle">
            <a:avLst>
              <a:gd name="adj" fmla="val 50718"/>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Isosceles Triangle 6">
            <a:extLst>
              <a:ext uri="{FF2B5EF4-FFF2-40B4-BE49-F238E27FC236}">
                <a16:creationId xmlns:a16="http://schemas.microsoft.com/office/drawing/2014/main" id="{E85FA6E1-CDDB-2F4A-B557-7ED0B4D30B01}"/>
              </a:ext>
            </a:extLst>
          </p:cNvPr>
          <p:cNvSpPr/>
          <p:nvPr/>
        </p:nvSpPr>
        <p:spPr>
          <a:xfrm>
            <a:off x="4806462" y="2684280"/>
            <a:ext cx="2567354" cy="2097378"/>
          </a:xfrm>
          <a:prstGeom prst="triangle">
            <a:avLst>
              <a:gd name="adj" fmla="val 50718"/>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Isosceles Triangle 7">
            <a:extLst>
              <a:ext uri="{FF2B5EF4-FFF2-40B4-BE49-F238E27FC236}">
                <a16:creationId xmlns:a16="http://schemas.microsoft.com/office/drawing/2014/main" id="{F2F05F2A-B747-F149-A916-3B4BD80E2CD2}"/>
              </a:ext>
            </a:extLst>
          </p:cNvPr>
          <p:cNvSpPr/>
          <p:nvPr/>
        </p:nvSpPr>
        <p:spPr>
          <a:xfrm>
            <a:off x="7526218" y="3578750"/>
            <a:ext cx="2602520" cy="1202908"/>
          </a:xfrm>
          <a:prstGeom prst="triangle">
            <a:avLst>
              <a:gd name="adj" fmla="val 50718"/>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52C1D1-4FDB-DD4E-BE61-F5C123DAEF48}"/>
              </a:ext>
            </a:extLst>
          </p:cNvPr>
          <p:cNvSpPr/>
          <p:nvPr/>
        </p:nvSpPr>
        <p:spPr>
          <a:xfrm>
            <a:off x="808893" y="4759964"/>
            <a:ext cx="10527322" cy="13207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0481C76-64B7-FC4D-8092-A26133C4E0B7}"/>
              </a:ext>
            </a:extLst>
          </p:cNvPr>
          <p:cNvSpPr/>
          <p:nvPr/>
        </p:nvSpPr>
        <p:spPr>
          <a:xfrm>
            <a:off x="808893" y="5210239"/>
            <a:ext cx="548640" cy="54864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68426320-EA05-0B43-8040-B218B74B54F7}"/>
              </a:ext>
            </a:extLst>
          </p:cNvPr>
          <p:cNvSpPr/>
          <p:nvPr/>
        </p:nvSpPr>
        <p:spPr>
          <a:xfrm>
            <a:off x="3587262" y="5210239"/>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E150C668-67EA-6245-A230-3702F70F5FFF}"/>
              </a:ext>
            </a:extLst>
          </p:cNvPr>
          <p:cNvSpPr/>
          <p:nvPr/>
        </p:nvSpPr>
        <p:spPr>
          <a:xfrm>
            <a:off x="6321669" y="5210239"/>
            <a:ext cx="548640" cy="548640"/>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01ECB25E-B9C3-7C4F-BC99-D757571530B7}"/>
              </a:ext>
            </a:extLst>
          </p:cNvPr>
          <p:cNvSpPr/>
          <p:nvPr/>
        </p:nvSpPr>
        <p:spPr>
          <a:xfrm>
            <a:off x="9138139" y="5210239"/>
            <a:ext cx="548640" cy="548640"/>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4</a:t>
            </a:r>
          </a:p>
        </p:txBody>
      </p:sp>
      <p:sp>
        <p:nvSpPr>
          <p:cNvPr id="28" name="TextBox 27">
            <a:extLst>
              <a:ext uri="{FF2B5EF4-FFF2-40B4-BE49-F238E27FC236}">
                <a16:creationId xmlns:a16="http://schemas.microsoft.com/office/drawing/2014/main" id="{384CDFD8-8A9E-024A-8E0A-176072D6369A}"/>
              </a:ext>
            </a:extLst>
          </p:cNvPr>
          <p:cNvSpPr txBox="1"/>
          <p:nvPr/>
        </p:nvSpPr>
        <p:spPr>
          <a:xfrm>
            <a:off x="2483091" y="2887615"/>
            <a:ext cx="1689886" cy="830997"/>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Agile refreshers</a:t>
            </a:r>
          </a:p>
          <a:p>
            <a:pPr algn="ctr"/>
            <a:r>
              <a:rPr lang="en-US" sz="1600" dirty="0">
                <a:latin typeface="Arial" panose="020B0604020202020204" pitchFamily="34" charset="0"/>
                <a:cs typeface="Arial" panose="020B0604020202020204" pitchFamily="34" charset="0"/>
              </a:rPr>
              <a:t>and Value </a:t>
            </a:r>
          </a:p>
          <a:p>
            <a:pPr algn="ctr"/>
            <a:r>
              <a:rPr lang="en-US" sz="1600" dirty="0">
                <a:latin typeface="Arial" panose="020B0604020202020204" pitchFamily="34" charset="0"/>
                <a:cs typeface="Arial" panose="020B0604020202020204" pitchFamily="34" charset="0"/>
              </a:rPr>
              <a:t>Stream Mapping</a:t>
            </a:r>
          </a:p>
        </p:txBody>
      </p:sp>
      <p:sp>
        <p:nvSpPr>
          <p:cNvPr id="29" name="TextBox 28">
            <a:extLst>
              <a:ext uri="{FF2B5EF4-FFF2-40B4-BE49-F238E27FC236}">
                <a16:creationId xmlns:a16="http://schemas.microsoft.com/office/drawing/2014/main" id="{57924A90-A837-7D4D-8E4B-3B65CE80F5DE}"/>
              </a:ext>
            </a:extLst>
          </p:cNvPr>
          <p:cNvSpPr txBox="1"/>
          <p:nvPr/>
        </p:nvSpPr>
        <p:spPr>
          <a:xfrm>
            <a:off x="4274773" y="2844690"/>
            <a:ext cx="1401346" cy="584775"/>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Specific skills</a:t>
            </a:r>
          </a:p>
          <a:p>
            <a:pPr algn="ctr"/>
            <a:r>
              <a:rPr lang="en-US" sz="1600" dirty="0">
                <a:latin typeface="Arial" panose="020B0604020202020204" pitchFamily="34" charset="0"/>
                <a:cs typeface="Arial" panose="020B0604020202020204" pitchFamily="34" charset="0"/>
              </a:rPr>
              <a:t>trainings</a:t>
            </a:r>
          </a:p>
        </p:txBody>
      </p:sp>
      <p:sp>
        <p:nvSpPr>
          <p:cNvPr id="30" name="TextBox 29">
            <a:extLst>
              <a:ext uri="{FF2B5EF4-FFF2-40B4-BE49-F238E27FC236}">
                <a16:creationId xmlns:a16="http://schemas.microsoft.com/office/drawing/2014/main" id="{BD3ED074-7AA0-B843-AE3E-F289B9C69A1E}"/>
              </a:ext>
            </a:extLst>
          </p:cNvPr>
          <p:cNvSpPr txBox="1"/>
          <p:nvPr/>
        </p:nvSpPr>
        <p:spPr>
          <a:xfrm>
            <a:off x="5280462" y="2032651"/>
            <a:ext cx="1619354" cy="584775"/>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Slow execution </a:t>
            </a:r>
          </a:p>
          <a:p>
            <a:pPr algn="ctr"/>
            <a:r>
              <a:rPr lang="en-US" sz="1600" dirty="0">
                <a:latin typeface="Arial" panose="020B0604020202020204" pitchFamily="34" charset="0"/>
                <a:cs typeface="Arial" panose="020B0604020202020204" pitchFamily="34" charset="0"/>
              </a:rPr>
              <a:t>of sprint</a:t>
            </a:r>
          </a:p>
        </p:txBody>
      </p:sp>
      <p:sp>
        <p:nvSpPr>
          <p:cNvPr id="31" name="TextBox 30">
            <a:extLst>
              <a:ext uri="{FF2B5EF4-FFF2-40B4-BE49-F238E27FC236}">
                <a16:creationId xmlns:a16="http://schemas.microsoft.com/office/drawing/2014/main" id="{DA17C71F-5601-7949-931F-27814239A2E9}"/>
              </a:ext>
            </a:extLst>
          </p:cNvPr>
          <p:cNvSpPr txBox="1"/>
          <p:nvPr/>
        </p:nvSpPr>
        <p:spPr>
          <a:xfrm>
            <a:off x="6865157" y="1638595"/>
            <a:ext cx="1117614" cy="58477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30 days </a:t>
            </a:r>
          </a:p>
          <a:p>
            <a:r>
              <a:rPr lang="en-US" sz="1600" dirty="0">
                <a:latin typeface="Arial" panose="020B0604020202020204" pitchFamily="34" charset="0"/>
                <a:cs typeface="Arial" panose="020B0604020202020204" pitchFamily="34" charset="0"/>
              </a:rPr>
              <a:t>challenge </a:t>
            </a:r>
          </a:p>
        </p:txBody>
      </p:sp>
      <p:sp>
        <p:nvSpPr>
          <p:cNvPr id="32" name="TextBox 31">
            <a:extLst>
              <a:ext uri="{FF2B5EF4-FFF2-40B4-BE49-F238E27FC236}">
                <a16:creationId xmlns:a16="http://schemas.microsoft.com/office/drawing/2014/main" id="{F835B2BF-FCC3-9E4B-8C71-5B6DE1193F1C}"/>
              </a:ext>
            </a:extLst>
          </p:cNvPr>
          <p:cNvSpPr txBox="1"/>
          <p:nvPr/>
        </p:nvSpPr>
        <p:spPr>
          <a:xfrm>
            <a:off x="8352553" y="3158544"/>
            <a:ext cx="10599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Follow up</a:t>
            </a:r>
          </a:p>
        </p:txBody>
      </p:sp>
      <p:sp>
        <p:nvSpPr>
          <p:cNvPr id="33" name="Rectangle 32">
            <a:extLst>
              <a:ext uri="{FF2B5EF4-FFF2-40B4-BE49-F238E27FC236}">
                <a16:creationId xmlns:a16="http://schemas.microsoft.com/office/drawing/2014/main" id="{3AA8D4BB-0ABE-3440-89D4-BBC612121000}"/>
              </a:ext>
            </a:extLst>
          </p:cNvPr>
          <p:cNvSpPr/>
          <p:nvPr/>
        </p:nvSpPr>
        <p:spPr>
          <a:xfrm>
            <a:off x="1456164" y="5210239"/>
            <a:ext cx="2002573" cy="1077218"/>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VSM including ”next target condition” definition and team agreements. </a:t>
            </a:r>
          </a:p>
        </p:txBody>
      </p:sp>
      <p:sp>
        <p:nvSpPr>
          <p:cNvPr id="34" name="Rectangle 33">
            <a:extLst>
              <a:ext uri="{FF2B5EF4-FFF2-40B4-BE49-F238E27FC236}">
                <a16:creationId xmlns:a16="http://schemas.microsoft.com/office/drawing/2014/main" id="{11B2E383-BF36-9944-9B7C-D4293AACB229}"/>
              </a:ext>
            </a:extLst>
          </p:cNvPr>
          <p:cNvSpPr/>
          <p:nvPr/>
        </p:nvSpPr>
        <p:spPr>
          <a:xfrm>
            <a:off x="4194538" y="5210239"/>
            <a:ext cx="2002573" cy="830997"/>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Specific DevOps enablers technical skills trainings. </a:t>
            </a:r>
          </a:p>
        </p:txBody>
      </p:sp>
      <p:sp>
        <p:nvSpPr>
          <p:cNvPr id="35" name="Rectangle 34">
            <a:extLst>
              <a:ext uri="{FF2B5EF4-FFF2-40B4-BE49-F238E27FC236}">
                <a16:creationId xmlns:a16="http://schemas.microsoft.com/office/drawing/2014/main" id="{442E27FE-29E3-F742-9200-38271B22496C}"/>
              </a:ext>
            </a:extLst>
          </p:cNvPr>
          <p:cNvSpPr/>
          <p:nvPr/>
        </p:nvSpPr>
        <p:spPr>
          <a:xfrm>
            <a:off x="6981485" y="5210239"/>
            <a:ext cx="2002573" cy="1323439"/>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Executed regular 2 weeks sprints, with goal to build the CI/CD pipeline and any agreed IaaS</a:t>
            </a:r>
          </a:p>
        </p:txBody>
      </p:sp>
      <p:sp>
        <p:nvSpPr>
          <p:cNvPr id="36" name="Rectangle 35">
            <a:extLst>
              <a:ext uri="{FF2B5EF4-FFF2-40B4-BE49-F238E27FC236}">
                <a16:creationId xmlns:a16="http://schemas.microsoft.com/office/drawing/2014/main" id="{BBA1469D-AF4A-9A49-8B33-3148974A9B87}"/>
              </a:ext>
            </a:extLst>
          </p:cNvPr>
          <p:cNvSpPr/>
          <p:nvPr/>
        </p:nvSpPr>
        <p:spPr>
          <a:xfrm>
            <a:off x="9743343" y="5210239"/>
            <a:ext cx="2002573" cy="1323439"/>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Follow up done with period “go and see” and regular meetings with coaches.</a:t>
            </a:r>
          </a:p>
        </p:txBody>
      </p:sp>
    </p:spTree>
    <p:extLst>
      <p:ext uri="{BB962C8B-B14F-4D97-AF65-F5344CB8AC3E}">
        <p14:creationId xmlns:p14="http://schemas.microsoft.com/office/powerpoint/2010/main" val="300377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30 days challenge dojo structure</a:t>
            </a:r>
          </a:p>
        </p:txBody>
      </p:sp>
      <p:graphicFrame>
        <p:nvGraphicFramePr>
          <p:cNvPr id="39" name="Table 38">
            <a:extLst>
              <a:ext uri="{FF2B5EF4-FFF2-40B4-BE49-F238E27FC236}">
                <a16:creationId xmlns:a16="http://schemas.microsoft.com/office/drawing/2014/main" id="{A8384A91-06A6-724C-8ED1-7B917D418774}"/>
              </a:ext>
            </a:extLst>
          </p:cNvPr>
          <p:cNvGraphicFramePr>
            <a:graphicFrameLocks noGrp="1"/>
          </p:cNvGraphicFramePr>
          <p:nvPr>
            <p:extLst>
              <p:ext uri="{D42A27DB-BD31-4B8C-83A1-F6EECF244321}">
                <p14:modId xmlns:p14="http://schemas.microsoft.com/office/powerpoint/2010/main" val="1870217000"/>
              </p:ext>
            </p:extLst>
          </p:nvPr>
        </p:nvGraphicFramePr>
        <p:xfrm>
          <a:off x="619932" y="1654404"/>
          <a:ext cx="3490053" cy="2258864"/>
        </p:xfrm>
        <a:graphic>
          <a:graphicData uri="http://schemas.openxmlformats.org/drawingml/2006/table">
            <a:tbl>
              <a:tblPr firstRow="1" bandRow="1">
                <a:tableStyleId>{EB344D84-9AFB-497E-A393-DC336BA19D2E}</a:tableStyleId>
              </a:tblPr>
              <a:tblGrid>
                <a:gridCol w="498579">
                  <a:extLst>
                    <a:ext uri="{9D8B030D-6E8A-4147-A177-3AD203B41FA5}">
                      <a16:colId xmlns:a16="http://schemas.microsoft.com/office/drawing/2014/main" val="852127212"/>
                    </a:ext>
                  </a:extLst>
                </a:gridCol>
                <a:gridCol w="498579">
                  <a:extLst>
                    <a:ext uri="{9D8B030D-6E8A-4147-A177-3AD203B41FA5}">
                      <a16:colId xmlns:a16="http://schemas.microsoft.com/office/drawing/2014/main" val="4114697699"/>
                    </a:ext>
                  </a:extLst>
                </a:gridCol>
                <a:gridCol w="498579">
                  <a:extLst>
                    <a:ext uri="{9D8B030D-6E8A-4147-A177-3AD203B41FA5}">
                      <a16:colId xmlns:a16="http://schemas.microsoft.com/office/drawing/2014/main" val="2938782546"/>
                    </a:ext>
                  </a:extLst>
                </a:gridCol>
                <a:gridCol w="498579">
                  <a:extLst>
                    <a:ext uri="{9D8B030D-6E8A-4147-A177-3AD203B41FA5}">
                      <a16:colId xmlns:a16="http://schemas.microsoft.com/office/drawing/2014/main" val="3409590460"/>
                    </a:ext>
                  </a:extLst>
                </a:gridCol>
                <a:gridCol w="498579">
                  <a:extLst>
                    <a:ext uri="{9D8B030D-6E8A-4147-A177-3AD203B41FA5}">
                      <a16:colId xmlns:a16="http://schemas.microsoft.com/office/drawing/2014/main" val="1754040478"/>
                    </a:ext>
                  </a:extLst>
                </a:gridCol>
                <a:gridCol w="498579">
                  <a:extLst>
                    <a:ext uri="{9D8B030D-6E8A-4147-A177-3AD203B41FA5}">
                      <a16:colId xmlns:a16="http://schemas.microsoft.com/office/drawing/2014/main" val="1799877051"/>
                    </a:ext>
                  </a:extLst>
                </a:gridCol>
                <a:gridCol w="498579">
                  <a:extLst>
                    <a:ext uri="{9D8B030D-6E8A-4147-A177-3AD203B41FA5}">
                      <a16:colId xmlns:a16="http://schemas.microsoft.com/office/drawing/2014/main" val="3154827864"/>
                    </a:ext>
                  </a:extLst>
                </a:gridCol>
              </a:tblGrid>
              <a:tr h="447299">
                <a:tc gridSpan="7">
                  <a:txBody>
                    <a:bodyPr/>
                    <a:lstStyle/>
                    <a:p>
                      <a:pPr algn="ctr" fontAlgn="ctr"/>
                      <a:r>
                        <a:rPr lang="en-US" sz="1800" u="none" strike="noStrike" cap="all" baseline="0" dirty="0">
                          <a:effectLst/>
                        </a:rPr>
                        <a:t>April</a:t>
                      </a:r>
                      <a:endParaRPr lang="en-US" sz="1800" b="0" i="0" u="none" strike="noStrike" cap="all" baseline="0" dirty="0">
                        <a:effectLst/>
                        <a:latin typeface="Calibri" panose="020F0502020204030204" pitchFamily="34" charset="0"/>
                      </a:endParaRPr>
                    </a:p>
                  </a:txBody>
                  <a:tcPr marL="85725" marR="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extLst>
                  <a:ext uri="{0D108BD9-81ED-4DB2-BD59-A6C34878D82A}">
                    <a16:rowId xmlns:a16="http://schemas.microsoft.com/office/drawing/2014/main" val="2167744042"/>
                  </a:ext>
                </a:extLst>
              </a:tr>
              <a:tr h="268380">
                <a:tc>
                  <a:txBody>
                    <a:bodyPr/>
                    <a:lstStyle/>
                    <a:p>
                      <a:pPr algn="ctr" fontAlgn="ctr"/>
                      <a:r>
                        <a:rPr lang="en-US" sz="1400" u="none" strike="noStrike">
                          <a:effectLst/>
                        </a:rPr>
                        <a:t>Mo</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Tu</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We</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Th</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Fr</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Sa</a:t>
                      </a:r>
                      <a:endParaRPr lang="en-US" sz="1400" b="1" i="0" u="none" strike="noStrike">
                        <a:solidFill>
                          <a:schemeClr val="accent1"/>
                        </a:solidFill>
                        <a:effectLst/>
                        <a:latin typeface="Calibri" panose="020F0502020204030204" pitchFamily="34" charset="0"/>
                      </a:endParaRPr>
                    </a:p>
                  </a:txBody>
                  <a:tcPr marL="85725" marR="0" marT="0" marB="0" anchor="ctr"/>
                </a:tc>
                <a:tc>
                  <a:txBody>
                    <a:bodyPr/>
                    <a:lstStyle/>
                    <a:p>
                      <a:pPr algn="ctr" fontAlgn="ctr"/>
                      <a:r>
                        <a:rPr lang="en-US" sz="1400" u="none" strike="noStrike" dirty="0">
                          <a:effectLst/>
                        </a:rPr>
                        <a:t>Su</a:t>
                      </a:r>
                      <a:endParaRPr lang="en-US" sz="1400" b="1" i="0" u="none" strike="noStrike" dirty="0">
                        <a:solidFill>
                          <a:schemeClr val="accent1"/>
                        </a:solidFill>
                        <a:effectLst/>
                        <a:latin typeface="Calibri" panose="020F0502020204030204" pitchFamily="34" charset="0"/>
                      </a:endParaRPr>
                    </a:p>
                  </a:txBody>
                  <a:tcPr marL="85725" marR="0" marT="0" marB="0" anchor="ctr"/>
                </a:tc>
                <a:extLst>
                  <a:ext uri="{0D108BD9-81ED-4DB2-BD59-A6C34878D82A}">
                    <a16:rowId xmlns:a16="http://schemas.microsoft.com/office/drawing/2014/main" val="1704247368"/>
                  </a:ext>
                </a:extLst>
              </a:tr>
              <a:tr h="246015">
                <a:tc>
                  <a:txBody>
                    <a:bodyPr/>
                    <a:lstStyle/>
                    <a:p>
                      <a:pPr algn="ctr" fontAlgn="ctr"/>
                      <a:r>
                        <a:rPr lang="en-US" sz="1200" u="none" strike="noStrike" dirty="0">
                          <a:effectLst/>
                          <a:latin typeface="Calibri" panose="020F0502020204030204" pitchFamily="34" charset="0"/>
                          <a:cs typeface="Calibri" panose="020F0502020204030204" pitchFamily="34" charset="0"/>
                        </a:rPr>
                        <a:t>1</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3</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4</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5</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6</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7</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1708548140"/>
                  </a:ext>
                </a:extLst>
              </a:tr>
              <a:tr h="246015">
                <a:tc>
                  <a:txBody>
                    <a:bodyPr/>
                    <a:lstStyle/>
                    <a:p>
                      <a:pPr algn="ctr" fontAlgn="ctr"/>
                      <a:r>
                        <a:rPr lang="en-US" sz="1200" u="none" strike="noStrike">
                          <a:effectLst/>
                          <a:latin typeface="Calibri" panose="020F0502020204030204" pitchFamily="34" charset="0"/>
                          <a:cs typeface="Calibri" panose="020F0502020204030204" pitchFamily="34" charset="0"/>
                        </a:rPr>
                        <a:t>8</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9</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10</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11</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12</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13</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14</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3636287935"/>
                  </a:ext>
                </a:extLst>
              </a:tr>
              <a:tr h="246015">
                <a:tc>
                  <a:txBody>
                    <a:bodyPr/>
                    <a:lstStyle/>
                    <a:p>
                      <a:pPr algn="ctr" fontAlgn="ctr"/>
                      <a:r>
                        <a:rPr lang="en-US" sz="1200" u="none" strike="noStrike">
                          <a:effectLst/>
                          <a:latin typeface="Calibri" panose="020F0502020204030204" pitchFamily="34" charset="0"/>
                          <a:cs typeface="Calibri" panose="020F0502020204030204" pitchFamily="34" charset="0"/>
                        </a:rPr>
                        <a:t>15</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16</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17</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18</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19</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20</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21</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3487669266"/>
                  </a:ext>
                </a:extLst>
              </a:tr>
              <a:tr h="246015">
                <a:tc>
                  <a:txBody>
                    <a:bodyPr/>
                    <a:lstStyle/>
                    <a:p>
                      <a:pPr algn="ctr" fontAlgn="ctr"/>
                      <a:r>
                        <a:rPr lang="en-US" sz="1200" u="none" strike="noStrike">
                          <a:effectLst/>
                          <a:latin typeface="Calibri" panose="020F0502020204030204" pitchFamily="34" charset="0"/>
                          <a:cs typeface="Calibri" panose="020F0502020204030204" pitchFamily="34" charset="0"/>
                        </a:rPr>
                        <a:t>22</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23</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24</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25</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dirty="0">
                          <a:effectLst/>
                          <a:latin typeface="Calibri" panose="020F0502020204030204" pitchFamily="34" charset="0"/>
                          <a:cs typeface="Calibri" panose="020F0502020204030204" pitchFamily="34" charset="0"/>
                        </a:rPr>
                        <a:t>26</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27</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28</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220992716"/>
                  </a:ext>
                </a:extLst>
              </a:tr>
              <a:tr h="246015">
                <a:tc>
                  <a:txBody>
                    <a:bodyPr/>
                    <a:lstStyle/>
                    <a:p>
                      <a:pPr algn="ctr" fontAlgn="ctr"/>
                      <a:r>
                        <a:rPr lang="en-US" sz="1200" u="none" strike="noStrike">
                          <a:effectLst/>
                          <a:latin typeface="Calibri" panose="020F0502020204030204" pitchFamily="34" charset="0"/>
                          <a:cs typeface="Calibri" panose="020F0502020204030204" pitchFamily="34" charset="0"/>
                        </a:rPr>
                        <a:t>29</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30</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2908012774"/>
                  </a:ext>
                </a:extLst>
              </a:tr>
              <a:tr h="313110">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accent1"/>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dirty="0">
                        <a:solidFill>
                          <a:schemeClr val="accent1"/>
                        </a:solidFill>
                        <a:effectLst/>
                        <a:latin typeface="Calibri" panose="020F0502020204030204" pitchFamily="34" charset="0"/>
                      </a:endParaRPr>
                    </a:p>
                  </a:txBody>
                  <a:tcPr marL="85725" marR="0" marT="0" marB="0" anchor="ctr"/>
                </a:tc>
                <a:extLst>
                  <a:ext uri="{0D108BD9-81ED-4DB2-BD59-A6C34878D82A}">
                    <a16:rowId xmlns:a16="http://schemas.microsoft.com/office/drawing/2014/main" val="3501757991"/>
                  </a:ext>
                </a:extLst>
              </a:tr>
            </a:tbl>
          </a:graphicData>
        </a:graphic>
      </p:graphicFrame>
      <p:graphicFrame>
        <p:nvGraphicFramePr>
          <p:cNvPr id="40" name="Table 39">
            <a:extLst>
              <a:ext uri="{FF2B5EF4-FFF2-40B4-BE49-F238E27FC236}">
                <a16:creationId xmlns:a16="http://schemas.microsoft.com/office/drawing/2014/main" id="{6CD04983-8F47-0D4C-A36B-F6E828ACB2E3}"/>
              </a:ext>
            </a:extLst>
          </p:cNvPr>
          <p:cNvGraphicFramePr>
            <a:graphicFrameLocks noGrp="1"/>
          </p:cNvGraphicFramePr>
          <p:nvPr>
            <p:extLst>
              <p:ext uri="{D42A27DB-BD31-4B8C-83A1-F6EECF244321}">
                <p14:modId xmlns:p14="http://schemas.microsoft.com/office/powerpoint/2010/main" val="4254228233"/>
              </p:ext>
            </p:extLst>
          </p:nvPr>
        </p:nvGraphicFramePr>
        <p:xfrm>
          <a:off x="4355503" y="1654404"/>
          <a:ext cx="3480995" cy="2258864"/>
        </p:xfrm>
        <a:graphic>
          <a:graphicData uri="http://schemas.openxmlformats.org/drawingml/2006/table">
            <a:tbl>
              <a:tblPr firstRow="1" bandRow="1">
                <a:tableStyleId>{74C1A8A3-306A-4EB7-A6B1-4F7E0EB9C5D6}</a:tableStyleId>
              </a:tblPr>
              <a:tblGrid>
                <a:gridCol w="497285">
                  <a:extLst>
                    <a:ext uri="{9D8B030D-6E8A-4147-A177-3AD203B41FA5}">
                      <a16:colId xmlns:a16="http://schemas.microsoft.com/office/drawing/2014/main" val="852127212"/>
                    </a:ext>
                  </a:extLst>
                </a:gridCol>
                <a:gridCol w="497285">
                  <a:extLst>
                    <a:ext uri="{9D8B030D-6E8A-4147-A177-3AD203B41FA5}">
                      <a16:colId xmlns:a16="http://schemas.microsoft.com/office/drawing/2014/main" val="4114697699"/>
                    </a:ext>
                  </a:extLst>
                </a:gridCol>
                <a:gridCol w="497285">
                  <a:extLst>
                    <a:ext uri="{9D8B030D-6E8A-4147-A177-3AD203B41FA5}">
                      <a16:colId xmlns:a16="http://schemas.microsoft.com/office/drawing/2014/main" val="2938782546"/>
                    </a:ext>
                  </a:extLst>
                </a:gridCol>
                <a:gridCol w="497285">
                  <a:extLst>
                    <a:ext uri="{9D8B030D-6E8A-4147-A177-3AD203B41FA5}">
                      <a16:colId xmlns:a16="http://schemas.microsoft.com/office/drawing/2014/main" val="3409590460"/>
                    </a:ext>
                  </a:extLst>
                </a:gridCol>
                <a:gridCol w="497285">
                  <a:extLst>
                    <a:ext uri="{9D8B030D-6E8A-4147-A177-3AD203B41FA5}">
                      <a16:colId xmlns:a16="http://schemas.microsoft.com/office/drawing/2014/main" val="1754040478"/>
                    </a:ext>
                  </a:extLst>
                </a:gridCol>
                <a:gridCol w="497285">
                  <a:extLst>
                    <a:ext uri="{9D8B030D-6E8A-4147-A177-3AD203B41FA5}">
                      <a16:colId xmlns:a16="http://schemas.microsoft.com/office/drawing/2014/main" val="1799877051"/>
                    </a:ext>
                  </a:extLst>
                </a:gridCol>
                <a:gridCol w="497285">
                  <a:extLst>
                    <a:ext uri="{9D8B030D-6E8A-4147-A177-3AD203B41FA5}">
                      <a16:colId xmlns:a16="http://schemas.microsoft.com/office/drawing/2014/main" val="3154827864"/>
                    </a:ext>
                  </a:extLst>
                </a:gridCol>
              </a:tblGrid>
              <a:tr h="447299">
                <a:tc gridSpan="7">
                  <a:txBody>
                    <a:bodyPr/>
                    <a:lstStyle/>
                    <a:p>
                      <a:pPr algn="ctr" fontAlgn="ctr"/>
                      <a:r>
                        <a:rPr lang="en-US" sz="1800" u="none" strike="noStrike" cap="all" baseline="0">
                          <a:effectLst/>
                        </a:rPr>
                        <a:t>May</a:t>
                      </a:r>
                      <a:endParaRPr lang="en-US" sz="1800" b="0" i="0" u="none" strike="noStrike" cap="all" baseline="0">
                        <a:effectLst/>
                        <a:latin typeface="Calibri" panose="020F0502020204030204" pitchFamily="34" charset="0"/>
                      </a:endParaRPr>
                    </a:p>
                  </a:txBody>
                  <a:tcPr marL="85725" marR="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extLst>
                  <a:ext uri="{0D108BD9-81ED-4DB2-BD59-A6C34878D82A}">
                    <a16:rowId xmlns:a16="http://schemas.microsoft.com/office/drawing/2014/main" val="2167744042"/>
                  </a:ext>
                </a:extLst>
              </a:tr>
              <a:tr h="268380">
                <a:tc>
                  <a:txBody>
                    <a:bodyPr/>
                    <a:lstStyle/>
                    <a:p>
                      <a:pPr algn="ctr" fontAlgn="ctr"/>
                      <a:r>
                        <a:rPr lang="en-US" sz="1400" u="none" strike="noStrike">
                          <a:effectLst/>
                        </a:rPr>
                        <a:t>Mo</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Tu</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We</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Th</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Fr</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Sa</a:t>
                      </a:r>
                      <a:endParaRPr lang="en-US" sz="1400" b="1" i="0" u="none" strike="noStrike">
                        <a:solidFill>
                          <a:schemeClr val="accent1"/>
                        </a:solidFill>
                        <a:effectLst/>
                        <a:latin typeface="Calibri" panose="020F0502020204030204" pitchFamily="34" charset="0"/>
                      </a:endParaRPr>
                    </a:p>
                  </a:txBody>
                  <a:tcPr marL="85725" marR="0" marT="0" marB="0" anchor="ctr"/>
                </a:tc>
                <a:tc>
                  <a:txBody>
                    <a:bodyPr/>
                    <a:lstStyle/>
                    <a:p>
                      <a:pPr algn="ctr" fontAlgn="ctr"/>
                      <a:r>
                        <a:rPr lang="en-US" sz="1400" u="none" strike="noStrike" dirty="0">
                          <a:effectLst/>
                        </a:rPr>
                        <a:t>Su</a:t>
                      </a:r>
                      <a:endParaRPr lang="en-US" sz="1400" b="1" i="0" u="none" strike="noStrike" dirty="0">
                        <a:solidFill>
                          <a:schemeClr val="accent1"/>
                        </a:solidFill>
                        <a:effectLst/>
                        <a:latin typeface="Calibri" panose="020F0502020204030204" pitchFamily="34" charset="0"/>
                      </a:endParaRPr>
                    </a:p>
                  </a:txBody>
                  <a:tcPr marL="85725" marR="0" marT="0" marB="0" anchor="ctr"/>
                </a:tc>
                <a:extLst>
                  <a:ext uri="{0D108BD9-81ED-4DB2-BD59-A6C34878D82A}">
                    <a16:rowId xmlns:a16="http://schemas.microsoft.com/office/drawing/2014/main" val="1704247368"/>
                  </a:ext>
                </a:extLst>
              </a:tr>
              <a:tr h="246015">
                <a:tc>
                  <a:txBody>
                    <a:bodyPr/>
                    <a:lstStyle/>
                    <a:p>
                      <a:pPr algn="ctr" fontAlgn="ct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3</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4</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5</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1708548140"/>
                  </a:ext>
                </a:extLst>
              </a:tr>
              <a:tr h="246015">
                <a:tc>
                  <a:txBody>
                    <a:bodyPr/>
                    <a:lstStyle/>
                    <a:p>
                      <a:pPr algn="ctr" fontAlgn="ctr"/>
                      <a:r>
                        <a:rPr lang="en-US" sz="1200" u="none" strike="noStrike">
                          <a:effectLst/>
                          <a:latin typeface="Calibri" panose="020F0502020204030204" pitchFamily="34" charset="0"/>
                          <a:cs typeface="Calibri" panose="020F0502020204030204" pitchFamily="34" charset="0"/>
                        </a:rPr>
                        <a:t>6</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dirty="0">
                          <a:effectLst/>
                          <a:latin typeface="Calibri" panose="020F0502020204030204" pitchFamily="34" charset="0"/>
                          <a:cs typeface="Calibri" panose="020F0502020204030204" pitchFamily="34" charset="0"/>
                        </a:rPr>
                        <a:t>7</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8</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9</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dirty="0">
                          <a:effectLst/>
                          <a:latin typeface="Calibri" panose="020F0502020204030204" pitchFamily="34" charset="0"/>
                          <a:cs typeface="Calibri" panose="020F0502020204030204" pitchFamily="34" charset="0"/>
                        </a:rPr>
                        <a:t>10</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11</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12</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3636287935"/>
                  </a:ext>
                </a:extLst>
              </a:tr>
              <a:tr h="246015">
                <a:tc>
                  <a:txBody>
                    <a:bodyPr/>
                    <a:lstStyle/>
                    <a:p>
                      <a:pPr algn="ctr" fontAlgn="ctr"/>
                      <a:r>
                        <a:rPr lang="en-US" sz="1200" u="none" strike="noStrike">
                          <a:effectLst/>
                          <a:latin typeface="Calibri" panose="020F0502020204030204" pitchFamily="34" charset="0"/>
                          <a:cs typeface="Calibri" panose="020F0502020204030204" pitchFamily="34" charset="0"/>
                        </a:rPr>
                        <a:t>13</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14</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15</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16</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dirty="0">
                          <a:effectLst/>
                          <a:latin typeface="Calibri" panose="020F0502020204030204" pitchFamily="34" charset="0"/>
                          <a:cs typeface="Calibri" panose="020F0502020204030204" pitchFamily="34" charset="0"/>
                        </a:rPr>
                        <a:t>17</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18</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19</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3487669266"/>
                  </a:ext>
                </a:extLst>
              </a:tr>
              <a:tr h="246015">
                <a:tc>
                  <a:txBody>
                    <a:bodyPr/>
                    <a:lstStyle/>
                    <a:p>
                      <a:pPr algn="ctr" fontAlgn="ctr"/>
                      <a:r>
                        <a:rPr lang="en-US" sz="1200" u="none" strike="noStrike">
                          <a:effectLst/>
                          <a:latin typeface="Calibri" panose="020F0502020204030204" pitchFamily="34" charset="0"/>
                          <a:cs typeface="Calibri" panose="020F0502020204030204" pitchFamily="34" charset="0"/>
                        </a:rPr>
                        <a:t>20</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21</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22</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23</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24</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25</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dirty="0">
                          <a:effectLst/>
                          <a:latin typeface="Calibri" panose="020F0502020204030204" pitchFamily="34" charset="0"/>
                          <a:cs typeface="Calibri" panose="020F0502020204030204" pitchFamily="34" charset="0"/>
                        </a:rPr>
                        <a:t>26</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220992716"/>
                  </a:ext>
                </a:extLst>
              </a:tr>
              <a:tr h="246015">
                <a:tc>
                  <a:txBody>
                    <a:bodyPr/>
                    <a:lstStyle/>
                    <a:p>
                      <a:pPr algn="ctr" fontAlgn="ctr"/>
                      <a:r>
                        <a:rPr lang="en-US" sz="1200" u="none" strike="noStrike">
                          <a:effectLst/>
                          <a:latin typeface="Calibri" panose="020F0502020204030204" pitchFamily="34" charset="0"/>
                          <a:cs typeface="Calibri" panose="020F0502020204030204" pitchFamily="34" charset="0"/>
                        </a:rPr>
                        <a:t>27</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28</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29</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30</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31</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2908012774"/>
                  </a:ext>
                </a:extLst>
              </a:tr>
              <a:tr h="313110">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dirty="0">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dirty="0">
                        <a:solidFill>
                          <a:schemeClr val="accent1"/>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dirty="0">
                        <a:solidFill>
                          <a:schemeClr val="accent1"/>
                        </a:solidFill>
                        <a:effectLst/>
                        <a:latin typeface="Calibri" panose="020F0502020204030204" pitchFamily="34" charset="0"/>
                      </a:endParaRPr>
                    </a:p>
                  </a:txBody>
                  <a:tcPr marL="85725" marR="0" marT="0" marB="0" anchor="ctr"/>
                </a:tc>
                <a:extLst>
                  <a:ext uri="{0D108BD9-81ED-4DB2-BD59-A6C34878D82A}">
                    <a16:rowId xmlns:a16="http://schemas.microsoft.com/office/drawing/2014/main" val="3389914950"/>
                  </a:ext>
                </a:extLst>
              </a:tr>
            </a:tbl>
          </a:graphicData>
        </a:graphic>
      </p:graphicFrame>
      <p:graphicFrame>
        <p:nvGraphicFramePr>
          <p:cNvPr id="41" name="Table 40">
            <a:extLst>
              <a:ext uri="{FF2B5EF4-FFF2-40B4-BE49-F238E27FC236}">
                <a16:creationId xmlns:a16="http://schemas.microsoft.com/office/drawing/2014/main" id="{9ED1D629-5655-8C45-BCB2-253332C58951}"/>
              </a:ext>
            </a:extLst>
          </p:cNvPr>
          <p:cNvGraphicFramePr>
            <a:graphicFrameLocks noGrp="1"/>
          </p:cNvGraphicFramePr>
          <p:nvPr>
            <p:extLst>
              <p:ext uri="{D42A27DB-BD31-4B8C-83A1-F6EECF244321}">
                <p14:modId xmlns:p14="http://schemas.microsoft.com/office/powerpoint/2010/main" val="2590359717"/>
              </p:ext>
            </p:extLst>
          </p:nvPr>
        </p:nvGraphicFramePr>
        <p:xfrm>
          <a:off x="8077294" y="1654404"/>
          <a:ext cx="3480988" cy="2258866"/>
        </p:xfrm>
        <a:graphic>
          <a:graphicData uri="http://schemas.openxmlformats.org/drawingml/2006/table">
            <a:tbl>
              <a:tblPr firstRow="1" bandRow="1">
                <a:tableStyleId>{2A488322-F2BA-4B5B-9748-0D474271808F}</a:tableStyleId>
              </a:tblPr>
              <a:tblGrid>
                <a:gridCol w="497284">
                  <a:extLst>
                    <a:ext uri="{9D8B030D-6E8A-4147-A177-3AD203B41FA5}">
                      <a16:colId xmlns:a16="http://schemas.microsoft.com/office/drawing/2014/main" val="852127212"/>
                    </a:ext>
                  </a:extLst>
                </a:gridCol>
                <a:gridCol w="497284">
                  <a:extLst>
                    <a:ext uri="{9D8B030D-6E8A-4147-A177-3AD203B41FA5}">
                      <a16:colId xmlns:a16="http://schemas.microsoft.com/office/drawing/2014/main" val="4114697699"/>
                    </a:ext>
                  </a:extLst>
                </a:gridCol>
                <a:gridCol w="497284">
                  <a:extLst>
                    <a:ext uri="{9D8B030D-6E8A-4147-A177-3AD203B41FA5}">
                      <a16:colId xmlns:a16="http://schemas.microsoft.com/office/drawing/2014/main" val="2938782546"/>
                    </a:ext>
                  </a:extLst>
                </a:gridCol>
                <a:gridCol w="497284">
                  <a:extLst>
                    <a:ext uri="{9D8B030D-6E8A-4147-A177-3AD203B41FA5}">
                      <a16:colId xmlns:a16="http://schemas.microsoft.com/office/drawing/2014/main" val="3409590460"/>
                    </a:ext>
                  </a:extLst>
                </a:gridCol>
                <a:gridCol w="497284">
                  <a:extLst>
                    <a:ext uri="{9D8B030D-6E8A-4147-A177-3AD203B41FA5}">
                      <a16:colId xmlns:a16="http://schemas.microsoft.com/office/drawing/2014/main" val="1754040478"/>
                    </a:ext>
                  </a:extLst>
                </a:gridCol>
                <a:gridCol w="497284">
                  <a:extLst>
                    <a:ext uri="{9D8B030D-6E8A-4147-A177-3AD203B41FA5}">
                      <a16:colId xmlns:a16="http://schemas.microsoft.com/office/drawing/2014/main" val="1799877051"/>
                    </a:ext>
                  </a:extLst>
                </a:gridCol>
                <a:gridCol w="497284">
                  <a:extLst>
                    <a:ext uri="{9D8B030D-6E8A-4147-A177-3AD203B41FA5}">
                      <a16:colId xmlns:a16="http://schemas.microsoft.com/office/drawing/2014/main" val="3154827864"/>
                    </a:ext>
                  </a:extLst>
                </a:gridCol>
              </a:tblGrid>
              <a:tr h="467351">
                <a:tc gridSpan="7">
                  <a:txBody>
                    <a:bodyPr/>
                    <a:lstStyle/>
                    <a:p>
                      <a:pPr algn="ctr" fontAlgn="ctr"/>
                      <a:r>
                        <a:rPr lang="en-US" sz="1800" u="none" strike="noStrike" cap="all" baseline="0">
                          <a:effectLst/>
                        </a:rPr>
                        <a:t>June</a:t>
                      </a:r>
                      <a:endParaRPr lang="en-US" sz="1800" b="0" i="0" u="none" strike="noStrike" cap="all" baseline="0">
                        <a:effectLst/>
                        <a:latin typeface="Calibri" panose="020F0502020204030204" pitchFamily="34" charset="0"/>
                      </a:endParaRPr>
                    </a:p>
                  </a:txBody>
                  <a:tcPr marL="85725" marR="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tc hMerge="1">
                  <a:txBody>
                    <a:bodyPr/>
                    <a:lstStyle/>
                    <a:p>
                      <a:pPr algn="ctr" fontAlgn="ctr"/>
                      <a:endParaRPr lang="en-US" sz="1100" b="0" i="0" u="none" strike="noStrike">
                        <a:effectLst/>
                        <a:latin typeface="Calibri" panose="020F0502020204030204" pitchFamily="34" charset="0"/>
                      </a:endParaRPr>
                    </a:p>
                  </a:txBody>
                  <a:tcPr marL="85725" marR="0" marT="0" marB="0" anchor="ctr"/>
                </a:tc>
                <a:extLst>
                  <a:ext uri="{0D108BD9-81ED-4DB2-BD59-A6C34878D82A}">
                    <a16:rowId xmlns:a16="http://schemas.microsoft.com/office/drawing/2014/main" val="2167744042"/>
                  </a:ext>
                </a:extLst>
              </a:tr>
              <a:tr h="272622">
                <a:tc>
                  <a:txBody>
                    <a:bodyPr/>
                    <a:lstStyle/>
                    <a:p>
                      <a:pPr algn="ctr" fontAlgn="ctr"/>
                      <a:r>
                        <a:rPr lang="en-US" sz="1400" u="none" strike="noStrike">
                          <a:effectLst/>
                        </a:rPr>
                        <a:t>Mo</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Tu</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We</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Th</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Fr</a:t>
                      </a:r>
                      <a:endParaRPr lang="en-US" sz="1400" b="1" i="0" u="none" strike="noStrike">
                        <a:solidFill>
                          <a:schemeClr val="tx2"/>
                        </a:solidFill>
                        <a:effectLst/>
                        <a:latin typeface="Calibri" panose="020F0502020204030204" pitchFamily="34" charset="0"/>
                      </a:endParaRPr>
                    </a:p>
                  </a:txBody>
                  <a:tcPr marL="85725" marR="0" marT="0" marB="0" anchor="ctr"/>
                </a:tc>
                <a:tc>
                  <a:txBody>
                    <a:bodyPr/>
                    <a:lstStyle/>
                    <a:p>
                      <a:pPr algn="ctr" fontAlgn="ctr"/>
                      <a:r>
                        <a:rPr lang="en-US" sz="1400" u="none" strike="noStrike">
                          <a:effectLst/>
                        </a:rPr>
                        <a:t>Sa</a:t>
                      </a:r>
                      <a:endParaRPr lang="en-US" sz="1400" b="1" i="0" u="none" strike="noStrike">
                        <a:solidFill>
                          <a:schemeClr val="accent1"/>
                        </a:solidFill>
                        <a:effectLst/>
                        <a:latin typeface="Calibri" panose="020F0502020204030204" pitchFamily="34" charset="0"/>
                      </a:endParaRPr>
                    </a:p>
                  </a:txBody>
                  <a:tcPr marL="85725" marR="0" marT="0" marB="0" anchor="ctr"/>
                </a:tc>
                <a:tc>
                  <a:txBody>
                    <a:bodyPr/>
                    <a:lstStyle/>
                    <a:p>
                      <a:pPr algn="ctr" fontAlgn="ctr"/>
                      <a:r>
                        <a:rPr lang="en-US" sz="1400" u="none" strike="noStrike" dirty="0">
                          <a:effectLst/>
                        </a:rPr>
                        <a:t>Su</a:t>
                      </a:r>
                      <a:endParaRPr lang="en-US" sz="1400" b="1" i="0" u="none" strike="noStrike" dirty="0">
                        <a:solidFill>
                          <a:schemeClr val="accent1"/>
                        </a:solidFill>
                        <a:effectLst/>
                        <a:latin typeface="Calibri" panose="020F0502020204030204" pitchFamily="34" charset="0"/>
                      </a:endParaRPr>
                    </a:p>
                  </a:txBody>
                  <a:tcPr marL="85725" marR="0" marT="0" marB="0" anchor="ctr"/>
                </a:tc>
                <a:extLst>
                  <a:ext uri="{0D108BD9-81ED-4DB2-BD59-A6C34878D82A}">
                    <a16:rowId xmlns:a16="http://schemas.microsoft.com/office/drawing/2014/main" val="1704247368"/>
                  </a:ext>
                </a:extLst>
              </a:tr>
              <a:tr h="233676">
                <a:tc>
                  <a:txBody>
                    <a:bodyPr/>
                    <a:lstStyle/>
                    <a:p>
                      <a:pPr algn="ctr" fontAlgn="ct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1708548140"/>
                  </a:ext>
                </a:extLst>
              </a:tr>
              <a:tr h="233676">
                <a:tc>
                  <a:txBody>
                    <a:bodyPr/>
                    <a:lstStyle/>
                    <a:p>
                      <a:pPr algn="ctr" fontAlgn="ctr"/>
                      <a:r>
                        <a:rPr lang="en-US" sz="1200" u="none" strike="noStrike">
                          <a:effectLst/>
                          <a:latin typeface="Calibri" panose="020F0502020204030204" pitchFamily="34" charset="0"/>
                          <a:cs typeface="Calibri" panose="020F0502020204030204" pitchFamily="34" charset="0"/>
                        </a:rPr>
                        <a:t>3</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4</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5</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6</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7</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8</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9</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3636287935"/>
                  </a:ext>
                </a:extLst>
              </a:tr>
              <a:tr h="233676">
                <a:tc>
                  <a:txBody>
                    <a:bodyPr/>
                    <a:lstStyle/>
                    <a:p>
                      <a:pPr algn="ctr" fontAlgn="ctr"/>
                      <a:r>
                        <a:rPr lang="en-US" sz="1200" u="none" strike="noStrike" dirty="0">
                          <a:effectLst/>
                          <a:latin typeface="Calibri" panose="020F0502020204030204" pitchFamily="34" charset="0"/>
                          <a:cs typeface="Calibri" panose="020F0502020204030204" pitchFamily="34" charset="0"/>
                        </a:rPr>
                        <a:t>10</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11</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12</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13</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14</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15</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16</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3487669266"/>
                  </a:ext>
                </a:extLst>
              </a:tr>
              <a:tr h="233676">
                <a:tc>
                  <a:txBody>
                    <a:bodyPr/>
                    <a:lstStyle/>
                    <a:p>
                      <a:pPr algn="ctr" fontAlgn="ctr"/>
                      <a:r>
                        <a:rPr lang="en-US" sz="1200" u="none" strike="noStrike">
                          <a:effectLst/>
                          <a:latin typeface="Calibri" panose="020F0502020204030204" pitchFamily="34" charset="0"/>
                          <a:cs typeface="Calibri" panose="020F0502020204030204" pitchFamily="34" charset="0"/>
                        </a:rPr>
                        <a:t>17</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18</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19</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20</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dirty="0">
                          <a:effectLst/>
                          <a:latin typeface="Calibri" panose="020F0502020204030204" pitchFamily="34" charset="0"/>
                          <a:cs typeface="Calibri" panose="020F0502020204030204" pitchFamily="34" charset="0"/>
                        </a:rPr>
                        <a:t>21</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22</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23</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220992716"/>
                  </a:ext>
                </a:extLst>
              </a:tr>
              <a:tr h="233676">
                <a:tc>
                  <a:txBody>
                    <a:bodyPr/>
                    <a:lstStyle/>
                    <a:p>
                      <a:pPr algn="ctr" fontAlgn="ctr"/>
                      <a:r>
                        <a:rPr lang="en-US" sz="1200" u="none" strike="noStrike">
                          <a:effectLst/>
                          <a:latin typeface="Calibri" panose="020F0502020204030204" pitchFamily="34" charset="0"/>
                          <a:cs typeface="Calibri" panose="020F0502020204030204" pitchFamily="34" charset="0"/>
                        </a:rPr>
                        <a:t>24</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25</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26</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27</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a:effectLst/>
                          <a:latin typeface="Calibri" panose="020F0502020204030204" pitchFamily="34" charset="0"/>
                          <a:cs typeface="Calibri" panose="020F0502020204030204" pitchFamily="34" charset="0"/>
                        </a:rPr>
                        <a:t>28</a:t>
                      </a:r>
                      <a:endParaRPr lang="en-US" sz="1200" b="0" i="0" u="none" strike="noStrike">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dirty="0">
                          <a:effectLst/>
                          <a:latin typeface="Calibri" panose="020F0502020204030204" pitchFamily="34" charset="0"/>
                          <a:cs typeface="Calibri" panose="020F0502020204030204" pitchFamily="34" charset="0"/>
                        </a:rPr>
                        <a:t>29</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tc>
                  <a:txBody>
                    <a:bodyPr/>
                    <a:lstStyle/>
                    <a:p>
                      <a:pPr algn="ctr" fontAlgn="ctr"/>
                      <a:r>
                        <a:rPr lang="en-US" sz="1200" u="none" strike="noStrike" dirty="0">
                          <a:effectLst/>
                          <a:latin typeface="Calibri" panose="020F0502020204030204" pitchFamily="34" charset="0"/>
                          <a:cs typeface="Calibri" panose="020F0502020204030204" pitchFamily="34" charset="0"/>
                        </a:rPr>
                        <a:t>30</a:t>
                      </a:r>
                      <a:endParaRPr lang="en-US" sz="1200" b="0" i="0" u="none" strike="noStrike" dirty="0">
                        <a:effectLst/>
                        <a:latin typeface="Calibri" panose="020F0502020204030204" pitchFamily="34" charset="0"/>
                        <a:cs typeface="Calibri" panose="020F0502020204030204" pitchFamily="34" charset="0"/>
                      </a:endParaRPr>
                    </a:p>
                  </a:txBody>
                  <a:tcPr marL="54283" marR="0" marT="0" marB="0" anchor="ctr"/>
                </a:tc>
                <a:extLst>
                  <a:ext uri="{0D108BD9-81ED-4DB2-BD59-A6C34878D82A}">
                    <a16:rowId xmlns:a16="http://schemas.microsoft.com/office/drawing/2014/main" val="2908012774"/>
                  </a:ext>
                </a:extLst>
              </a:tr>
              <a:tr h="350513">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dirty="0">
                        <a:solidFill>
                          <a:schemeClr val="tx2"/>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a:solidFill>
                          <a:schemeClr val="accent1"/>
                        </a:solidFill>
                        <a:effectLst/>
                        <a:latin typeface="Calibri" panose="020F0502020204030204" pitchFamily="34" charset="0"/>
                      </a:endParaRPr>
                    </a:p>
                  </a:txBody>
                  <a:tcPr marL="85725" marR="0" marT="0" marB="0" anchor="ctr"/>
                </a:tc>
                <a:tc>
                  <a:txBody>
                    <a:bodyPr/>
                    <a:lstStyle/>
                    <a:p>
                      <a:pPr algn="ctr" fontAlgn="ctr"/>
                      <a:endParaRPr lang="en-US" sz="1200" b="0" i="0" u="none" strike="noStrike" dirty="0">
                        <a:solidFill>
                          <a:schemeClr val="accent1"/>
                        </a:solidFill>
                        <a:effectLst/>
                        <a:latin typeface="Calibri" panose="020F0502020204030204" pitchFamily="34" charset="0"/>
                      </a:endParaRPr>
                    </a:p>
                  </a:txBody>
                  <a:tcPr marL="85725" marR="0" marT="0" marB="0" anchor="ctr"/>
                </a:tc>
                <a:extLst>
                  <a:ext uri="{0D108BD9-81ED-4DB2-BD59-A6C34878D82A}">
                    <a16:rowId xmlns:a16="http://schemas.microsoft.com/office/drawing/2014/main" val="941389579"/>
                  </a:ext>
                </a:extLst>
              </a:tr>
            </a:tbl>
          </a:graphicData>
        </a:graphic>
      </p:graphicFrame>
      <p:sp>
        <p:nvSpPr>
          <p:cNvPr id="42" name="TextBox 41">
            <a:extLst>
              <a:ext uri="{FF2B5EF4-FFF2-40B4-BE49-F238E27FC236}">
                <a16:creationId xmlns:a16="http://schemas.microsoft.com/office/drawing/2014/main" id="{C4828466-0979-864B-8537-A951769B9AE3}"/>
              </a:ext>
            </a:extLst>
          </p:cNvPr>
          <p:cNvSpPr txBox="1"/>
          <p:nvPr/>
        </p:nvSpPr>
        <p:spPr>
          <a:xfrm>
            <a:off x="619932" y="4042086"/>
            <a:ext cx="3490057" cy="369332"/>
          </a:xfrm>
          <a:prstGeom prst="rect">
            <a:avLst/>
          </a:prstGeom>
          <a:noFill/>
        </p:spPr>
        <p:txBody>
          <a:bodyPr wrap="square" lIns="0" rIns="0" rtlCol="0">
            <a:spAutoFit/>
          </a:bodyPr>
          <a:lstStyle/>
          <a:p>
            <a:r>
              <a:rPr lang="en-US" b="1" cap="all" dirty="0">
                <a:solidFill>
                  <a:schemeClr val="accent3"/>
                </a:solidFill>
              </a:rPr>
              <a:t>April</a:t>
            </a:r>
            <a:r>
              <a:rPr lang="en-US" b="1" cap="all" dirty="0">
                <a:solidFill>
                  <a:schemeClr val="tx1">
                    <a:lumMod val="50000"/>
                  </a:schemeClr>
                </a:solidFill>
              </a:rPr>
              <a:t> – Get ready</a:t>
            </a:r>
          </a:p>
        </p:txBody>
      </p:sp>
      <p:sp>
        <p:nvSpPr>
          <p:cNvPr id="43" name="TextBox 42">
            <a:extLst>
              <a:ext uri="{FF2B5EF4-FFF2-40B4-BE49-F238E27FC236}">
                <a16:creationId xmlns:a16="http://schemas.microsoft.com/office/drawing/2014/main" id="{7B231420-C140-BC45-992F-0E651F9B6BF6}"/>
              </a:ext>
            </a:extLst>
          </p:cNvPr>
          <p:cNvSpPr txBox="1"/>
          <p:nvPr/>
        </p:nvSpPr>
        <p:spPr>
          <a:xfrm>
            <a:off x="4350972" y="4042086"/>
            <a:ext cx="3490057" cy="369332"/>
          </a:xfrm>
          <a:prstGeom prst="rect">
            <a:avLst/>
          </a:prstGeom>
          <a:noFill/>
        </p:spPr>
        <p:txBody>
          <a:bodyPr wrap="square" lIns="0" rIns="0" rtlCol="0">
            <a:spAutoFit/>
          </a:bodyPr>
          <a:lstStyle/>
          <a:p>
            <a:r>
              <a:rPr lang="en-US" b="1" cap="all" dirty="0">
                <a:solidFill>
                  <a:schemeClr val="accent5"/>
                </a:solidFill>
              </a:rPr>
              <a:t>May</a:t>
            </a:r>
            <a:r>
              <a:rPr lang="en-US" b="1" cap="all" dirty="0">
                <a:solidFill>
                  <a:schemeClr val="tx1">
                    <a:lumMod val="50000"/>
                  </a:schemeClr>
                </a:solidFill>
              </a:rPr>
              <a:t> – 30 days challenge</a:t>
            </a:r>
          </a:p>
        </p:txBody>
      </p:sp>
      <p:sp>
        <p:nvSpPr>
          <p:cNvPr id="44" name="TextBox 43">
            <a:extLst>
              <a:ext uri="{FF2B5EF4-FFF2-40B4-BE49-F238E27FC236}">
                <a16:creationId xmlns:a16="http://schemas.microsoft.com/office/drawing/2014/main" id="{7D9C397A-D7F9-774A-B1B9-F57D25192BBA}"/>
              </a:ext>
            </a:extLst>
          </p:cNvPr>
          <p:cNvSpPr txBox="1"/>
          <p:nvPr/>
        </p:nvSpPr>
        <p:spPr>
          <a:xfrm>
            <a:off x="8070559" y="4042086"/>
            <a:ext cx="3490057" cy="369332"/>
          </a:xfrm>
          <a:prstGeom prst="rect">
            <a:avLst/>
          </a:prstGeom>
          <a:noFill/>
        </p:spPr>
        <p:txBody>
          <a:bodyPr wrap="square" lIns="0" rIns="0" rtlCol="0">
            <a:spAutoFit/>
          </a:bodyPr>
          <a:lstStyle/>
          <a:p>
            <a:r>
              <a:rPr lang="en-US" b="1" cap="all" dirty="0">
                <a:solidFill>
                  <a:schemeClr val="accent6"/>
                </a:solidFill>
              </a:rPr>
              <a:t>June</a:t>
            </a:r>
            <a:r>
              <a:rPr lang="en-US" b="1" cap="all" dirty="0">
                <a:solidFill>
                  <a:schemeClr val="tx1">
                    <a:lumMod val="50000"/>
                  </a:schemeClr>
                </a:solidFill>
              </a:rPr>
              <a:t> – Post Morten</a:t>
            </a:r>
          </a:p>
        </p:txBody>
      </p:sp>
      <p:sp>
        <p:nvSpPr>
          <p:cNvPr id="45" name="TextBox 44">
            <a:extLst>
              <a:ext uri="{FF2B5EF4-FFF2-40B4-BE49-F238E27FC236}">
                <a16:creationId xmlns:a16="http://schemas.microsoft.com/office/drawing/2014/main" id="{F8D80C9A-28CF-ED4A-A1E8-F7553F384DBB}"/>
              </a:ext>
            </a:extLst>
          </p:cNvPr>
          <p:cNvSpPr txBox="1"/>
          <p:nvPr/>
        </p:nvSpPr>
        <p:spPr>
          <a:xfrm>
            <a:off x="619934" y="4540234"/>
            <a:ext cx="3490056" cy="1323439"/>
          </a:xfrm>
          <a:prstGeom prst="rect">
            <a:avLst/>
          </a:prstGeom>
          <a:noFill/>
        </p:spPr>
        <p:txBody>
          <a:bodyPr wrap="square" lIns="0" rIns="0" rtlCol="0">
            <a:spAutoFit/>
          </a:bodyPr>
          <a:lstStyle/>
          <a:p>
            <a:pPr algn="just"/>
            <a:r>
              <a:rPr lang="en-US" sz="1600" dirty="0">
                <a:solidFill>
                  <a:schemeClr val="tx1">
                    <a:lumMod val="75000"/>
                  </a:schemeClr>
                </a:solidFill>
              </a:rPr>
              <a:t>1-20 : 3 weeks of preparation, including intake, charters, evaluation of readiness and general trainings.</a:t>
            </a:r>
          </a:p>
          <a:p>
            <a:pPr algn="just"/>
            <a:r>
              <a:rPr lang="en-US" sz="1600" dirty="0">
                <a:solidFill>
                  <a:schemeClr val="tx1">
                    <a:lumMod val="75000"/>
                  </a:schemeClr>
                </a:solidFill>
              </a:rPr>
              <a:t>23 – May 3</a:t>
            </a:r>
            <a:r>
              <a:rPr lang="en-US" sz="1600" baseline="30000" dirty="0">
                <a:solidFill>
                  <a:schemeClr val="tx1">
                    <a:lumMod val="75000"/>
                  </a:schemeClr>
                </a:solidFill>
              </a:rPr>
              <a:t>rd</a:t>
            </a:r>
            <a:r>
              <a:rPr lang="en-US" sz="1600" dirty="0">
                <a:solidFill>
                  <a:schemeClr val="tx1">
                    <a:lumMod val="75000"/>
                  </a:schemeClr>
                </a:solidFill>
              </a:rPr>
              <a:t> : slow execution.</a:t>
            </a:r>
          </a:p>
          <a:p>
            <a:pPr algn="just"/>
            <a:endParaRPr lang="en-US" sz="1600" dirty="0">
              <a:solidFill>
                <a:schemeClr val="tx1">
                  <a:lumMod val="75000"/>
                </a:schemeClr>
              </a:solidFill>
            </a:endParaRPr>
          </a:p>
        </p:txBody>
      </p:sp>
      <p:sp>
        <p:nvSpPr>
          <p:cNvPr id="46" name="TextBox 45">
            <a:extLst>
              <a:ext uri="{FF2B5EF4-FFF2-40B4-BE49-F238E27FC236}">
                <a16:creationId xmlns:a16="http://schemas.microsoft.com/office/drawing/2014/main" id="{91072F45-431A-964C-A412-289AFD2FF2E0}"/>
              </a:ext>
            </a:extLst>
          </p:cNvPr>
          <p:cNvSpPr txBox="1"/>
          <p:nvPr/>
        </p:nvSpPr>
        <p:spPr>
          <a:xfrm>
            <a:off x="4350972" y="4540234"/>
            <a:ext cx="3490056" cy="584775"/>
          </a:xfrm>
          <a:prstGeom prst="rect">
            <a:avLst/>
          </a:prstGeom>
          <a:noFill/>
        </p:spPr>
        <p:txBody>
          <a:bodyPr wrap="square" lIns="0" rIns="0" rtlCol="0">
            <a:spAutoFit/>
          </a:bodyPr>
          <a:lstStyle/>
          <a:p>
            <a:pPr algn="just"/>
            <a:r>
              <a:rPr lang="en-US" sz="1600" dirty="0">
                <a:solidFill>
                  <a:schemeClr val="tx1">
                    <a:lumMod val="75000"/>
                  </a:schemeClr>
                </a:solidFill>
              </a:rPr>
              <a:t>Mondays : Planning and Coach Retros</a:t>
            </a:r>
          </a:p>
          <a:p>
            <a:pPr algn="just"/>
            <a:r>
              <a:rPr lang="en-US" sz="1600" dirty="0">
                <a:solidFill>
                  <a:schemeClr val="tx1">
                    <a:lumMod val="75000"/>
                  </a:schemeClr>
                </a:solidFill>
              </a:rPr>
              <a:t>Tuesday – Friday : 2 sprints </a:t>
            </a:r>
          </a:p>
        </p:txBody>
      </p:sp>
      <p:sp>
        <p:nvSpPr>
          <p:cNvPr id="47" name="TextBox 46">
            <a:extLst>
              <a:ext uri="{FF2B5EF4-FFF2-40B4-BE49-F238E27FC236}">
                <a16:creationId xmlns:a16="http://schemas.microsoft.com/office/drawing/2014/main" id="{C7C53133-A3FB-2346-8292-04098CCD6E8A}"/>
              </a:ext>
            </a:extLst>
          </p:cNvPr>
          <p:cNvSpPr txBox="1"/>
          <p:nvPr/>
        </p:nvSpPr>
        <p:spPr>
          <a:xfrm>
            <a:off x="8070561" y="4540234"/>
            <a:ext cx="3490056" cy="1077218"/>
          </a:xfrm>
          <a:prstGeom prst="rect">
            <a:avLst/>
          </a:prstGeom>
          <a:noFill/>
        </p:spPr>
        <p:txBody>
          <a:bodyPr wrap="square" lIns="0" rIns="0" rtlCol="0">
            <a:spAutoFit/>
          </a:bodyPr>
          <a:lstStyle/>
          <a:p>
            <a:pPr algn="just"/>
            <a:r>
              <a:rPr lang="en-US" sz="1600" dirty="0">
                <a:solidFill>
                  <a:schemeClr val="tx1">
                    <a:lumMod val="75000"/>
                  </a:schemeClr>
                </a:solidFill>
              </a:rPr>
              <a:t>3 : Challenge retro + measurements</a:t>
            </a:r>
          </a:p>
          <a:p>
            <a:pPr algn="just"/>
            <a:r>
              <a:rPr lang="en-US" sz="1600" dirty="0">
                <a:solidFill>
                  <a:schemeClr val="tx1">
                    <a:lumMod val="75000"/>
                  </a:schemeClr>
                </a:solidFill>
              </a:rPr>
              <a:t>4 : Final demo + feedback survey</a:t>
            </a:r>
          </a:p>
          <a:p>
            <a:pPr algn="just"/>
            <a:r>
              <a:rPr lang="en-US" sz="1600" dirty="0">
                <a:solidFill>
                  <a:schemeClr val="tx1">
                    <a:lumMod val="75000"/>
                  </a:schemeClr>
                </a:solidFill>
              </a:rPr>
              <a:t>5 : Celebration</a:t>
            </a:r>
          </a:p>
          <a:p>
            <a:pPr algn="just"/>
            <a:r>
              <a:rPr lang="en-US" sz="1600" dirty="0">
                <a:solidFill>
                  <a:schemeClr val="tx1">
                    <a:lumMod val="75000"/>
                  </a:schemeClr>
                </a:solidFill>
              </a:rPr>
              <a:t>10 – 28 : Follow up</a:t>
            </a:r>
          </a:p>
        </p:txBody>
      </p:sp>
      <p:cxnSp>
        <p:nvCxnSpPr>
          <p:cNvPr id="48" name="Straight Connector 47">
            <a:extLst>
              <a:ext uri="{FF2B5EF4-FFF2-40B4-BE49-F238E27FC236}">
                <a16:creationId xmlns:a16="http://schemas.microsoft.com/office/drawing/2014/main" id="{3C0A9922-1714-CC40-B0EA-E3A46F09286B}"/>
              </a:ext>
            </a:extLst>
          </p:cNvPr>
          <p:cNvCxnSpPr>
            <a:cxnSpLocks/>
          </p:cNvCxnSpPr>
          <p:nvPr/>
        </p:nvCxnSpPr>
        <p:spPr>
          <a:xfrm>
            <a:off x="619933" y="4475826"/>
            <a:ext cx="3490056"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F6539CF-1A12-C34B-8AC1-A998AA6E8D1B}"/>
              </a:ext>
            </a:extLst>
          </p:cNvPr>
          <p:cNvCxnSpPr>
            <a:cxnSpLocks/>
          </p:cNvCxnSpPr>
          <p:nvPr/>
        </p:nvCxnSpPr>
        <p:spPr>
          <a:xfrm>
            <a:off x="4352481" y="4475826"/>
            <a:ext cx="3487039"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4DBE0426-6630-114F-A9E5-EC63F4A3435F}"/>
              </a:ext>
            </a:extLst>
          </p:cNvPr>
          <p:cNvCxnSpPr>
            <a:cxnSpLocks/>
          </p:cNvCxnSpPr>
          <p:nvPr/>
        </p:nvCxnSpPr>
        <p:spPr>
          <a:xfrm>
            <a:off x="8070560" y="4475826"/>
            <a:ext cx="3490056"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5B8FA1CF-3B8F-954B-85A3-80A85ED8ACCD}"/>
              </a:ext>
            </a:extLst>
          </p:cNvPr>
          <p:cNvSpPr/>
          <p:nvPr/>
        </p:nvSpPr>
        <p:spPr>
          <a:xfrm>
            <a:off x="776599" y="2391750"/>
            <a:ext cx="288032" cy="237744"/>
          </a:xfrm>
          <a:prstGeom prst="rect">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1</a:t>
            </a:r>
          </a:p>
        </p:txBody>
      </p:sp>
      <p:sp>
        <p:nvSpPr>
          <p:cNvPr id="52" name="Rectangle 51">
            <a:extLst>
              <a:ext uri="{FF2B5EF4-FFF2-40B4-BE49-F238E27FC236}">
                <a16:creationId xmlns:a16="http://schemas.microsoft.com/office/drawing/2014/main" id="{D2C77364-730E-2F49-BA69-A1E59759CBBF}"/>
              </a:ext>
            </a:extLst>
          </p:cNvPr>
          <p:cNvSpPr/>
          <p:nvPr/>
        </p:nvSpPr>
        <p:spPr>
          <a:xfrm>
            <a:off x="3243717" y="2862043"/>
            <a:ext cx="288032" cy="237744"/>
          </a:xfrm>
          <a:prstGeom prst="rect">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20</a:t>
            </a:r>
          </a:p>
        </p:txBody>
      </p:sp>
      <p:sp>
        <p:nvSpPr>
          <p:cNvPr id="54" name="Rectangle 53">
            <a:extLst>
              <a:ext uri="{FF2B5EF4-FFF2-40B4-BE49-F238E27FC236}">
                <a16:creationId xmlns:a16="http://schemas.microsoft.com/office/drawing/2014/main" id="{A0FDBC7A-0A41-C749-84E6-36767FBFF4C4}"/>
              </a:ext>
            </a:extLst>
          </p:cNvPr>
          <p:cNvSpPr/>
          <p:nvPr/>
        </p:nvSpPr>
        <p:spPr>
          <a:xfrm>
            <a:off x="4489945" y="2624772"/>
            <a:ext cx="288032" cy="23774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200" dirty="0"/>
              <a:t>6</a:t>
            </a:r>
          </a:p>
        </p:txBody>
      </p:sp>
      <p:sp>
        <p:nvSpPr>
          <p:cNvPr id="56" name="Rectangle 55">
            <a:extLst>
              <a:ext uri="{FF2B5EF4-FFF2-40B4-BE49-F238E27FC236}">
                <a16:creationId xmlns:a16="http://schemas.microsoft.com/office/drawing/2014/main" id="{7EE749EF-6B46-C348-B174-A98BE691C9F9}"/>
              </a:ext>
            </a:extLst>
          </p:cNvPr>
          <p:cNvSpPr/>
          <p:nvPr/>
        </p:nvSpPr>
        <p:spPr>
          <a:xfrm>
            <a:off x="8710423" y="2633177"/>
            <a:ext cx="288032" cy="237744"/>
          </a:xfrm>
          <a:prstGeom prst="rect">
            <a:avLst/>
          </a:pr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4</a:t>
            </a:r>
          </a:p>
        </p:txBody>
      </p:sp>
      <p:sp>
        <p:nvSpPr>
          <p:cNvPr id="58" name="Rectangle 57">
            <a:extLst>
              <a:ext uri="{FF2B5EF4-FFF2-40B4-BE49-F238E27FC236}">
                <a16:creationId xmlns:a16="http://schemas.microsoft.com/office/drawing/2014/main" id="{1A1561FE-D1D5-194F-9FD3-FB4C7CDBEC3B}"/>
              </a:ext>
            </a:extLst>
          </p:cNvPr>
          <p:cNvSpPr/>
          <p:nvPr/>
        </p:nvSpPr>
        <p:spPr>
          <a:xfrm>
            <a:off x="8219533" y="2633177"/>
            <a:ext cx="288032" cy="237744"/>
          </a:xfrm>
          <a:prstGeom prst="rect">
            <a:avLst/>
          </a:pr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3</a:t>
            </a:r>
          </a:p>
        </p:txBody>
      </p:sp>
      <p:sp>
        <p:nvSpPr>
          <p:cNvPr id="59" name="Rectangle 58">
            <a:extLst>
              <a:ext uri="{FF2B5EF4-FFF2-40B4-BE49-F238E27FC236}">
                <a16:creationId xmlns:a16="http://schemas.microsoft.com/office/drawing/2014/main" id="{0B33DE15-8579-FE46-9F2E-F22F18FE0B35}"/>
              </a:ext>
            </a:extLst>
          </p:cNvPr>
          <p:cNvSpPr/>
          <p:nvPr/>
        </p:nvSpPr>
        <p:spPr>
          <a:xfrm>
            <a:off x="4999435" y="2615981"/>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7</a:t>
            </a:r>
          </a:p>
        </p:txBody>
      </p:sp>
      <p:sp>
        <p:nvSpPr>
          <p:cNvPr id="60" name="Rectangle 59">
            <a:extLst>
              <a:ext uri="{FF2B5EF4-FFF2-40B4-BE49-F238E27FC236}">
                <a16:creationId xmlns:a16="http://schemas.microsoft.com/office/drawing/2014/main" id="{470EE8BC-F1A5-5343-8E12-E6EB2EA72474}"/>
              </a:ext>
            </a:extLst>
          </p:cNvPr>
          <p:cNvSpPr/>
          <p:nvPr/>
        </p:nvSpPr>
        <p:spPr>
          <a:xfrm>
            <a:off x="5474748" y="2612415"/>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8</a:t>
            </a:r>
          </a:p>
        </p:txBody>
      </p:sp>
      <p:sp>
        <p:nvSpPr>
          <p:cNvPr id="61" name="Rectangle 60">
            <a:extLst>
              <a:ext uri="{FF2B5EF4-FFF2-40B4-BE49-F238E27FC236}">
                <a16:creationId xmlns:a16="http://schemas.microsoft.com/office/drawing/2014/main" id="{E61A9417-657F-DE47-B160-E892005DA40C}"/>
              </a:ext>
            </a:extLst>
          </p:cNvPr>
          <p:cNvSpPr/>
          <p:nvPr/>
        </p:nvSpPr>
        <p:spPr>
          <a:xfrm>
            <a:off x="5939976" y="2610787"/>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9</a:t>
            </a:r>
          </a:p>
        </p:txBody>
      </p:sp>
      <p:sp>
        <p:nvSpPr>
          <p:cNvPr id="62" name="Rectangle 61">
            <a:extLst>
              <a:ext uri="{FF2B5EF4-FFF2-40B4-BE49-F238E27FC236}">
                <a16:creationId xmlns:a16="http://schemas.microsoft.com/office/drawing/2014/main" id="{07727BA4-4ABF-AC4F-9B38-081CCA0C2FC3}"/>
              </a:ext>
            </a:extLst>
          </p:cNvPr>
          <p:cNvSpPr/>
          <p:nvPr/>
        </p:nvSpPr>
        <p:spPr>
          <a:xfrm>
            <a:off x="6475591" y="2606535"/>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10</a:t>
            </a:r>
          </a:p>
        </p:txBody>
      </p:sp>
      <p:sp>
        <p:nvSpPr>
          <p:cNvPr id="63" name="Rectangle 62">
            <a:extLst>
              <a:ext uri="{FF2B5EF4-FFF2-40B4-BE49-F238E27FC236}">
                <a16:creationId xmlns:a16="http://schemas.microsoft.com/office/drawing/2014/main" id="{B22D45F6-D8CA-8E4E-9942-502F520D1E73}"/>
              </a:ext>
            </a:extLst>
          </p:cNvPr>
          <p:cNvSpPr/>
          <p:nvPr/>
        </p:nvSpPr>
        <p:spPr>
          <a:xfrm>
            <a:off x="4494061" y="2876028"/>
            <a:ext cx="288032" cy="23774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200" dirty="0"/>
              <a:t>13</a:t>
            </a:r>
          </a:p>
        </p:txBody>
      </p:sp>
      <p:sp>
        <p:nvSpPr>
          <p:cNvPr id="64" name="Rectangle 63">
            <a:extLst>
              <a:ext uri="{FF2B5EF4-FFF2-40B4-BE49-F238E27FC236}">
                <a16:creationId xmlns:a16="http://schemas.microsoft.com/office/drawing/2014/main" id="{AE3D115E-76A3-204E-9BCD-8E2E1C1E1E1A}"/>
              </a:ext>
            </a:extLst>
          </p:cNvPr>
          <p:cNvSpPr/>
          <p:nvPr/>
        </p:nvSpPr>
        <p:spPr>
          <a:xfrm>
            <a:off x="4999435" y="2867237"/>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14</a:t>
            </a:r>
          </a:p>
        </p:txBody>
      </p:sp>
      <p:sp>
        <p:nvSpPr>
          <p:cNvPr id="65" name="Rectangle 64">
            <a:extLst>
              <a:ext uri="{FF2B5EF4-FFF2-40B4-BE49-F238E27FC236}">
                <a16:creationId xmlns:a16="http://schemas.microsoft.com/office/drawing/2014/main" id="{56EDF586-FD30-5E41-8A71-1DEA9D7F0611}"/>
              </a:ext>
            </a:extLst>
          </p:cNvPr>
          <p:cNvSpPr/>
          <p:nvPr/>
        </p:nvSpPr>
        <p:spPr>
          <a:xfrm>
            <a:off x="5474748" y="2863671"/>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15</a:t>
            </a:r>
          </a:p>
        </p:txBody>
      </p:sp>
      <p:sp>
        <p:nvSpPr>
          <p:cNvPr id="66" name="Rectangle 65">
            <a:extLst>
              <a:ext uri="{FF2B5EF4-FFF2-40B4-BE49-F238E27FC236}">
                <a16:creationId xmlns:a16="http://schemas.microsoft.com/office/drawing/2014/main" id="{8A667B2C-4A2A-0F4F-9DD6-FE576BE46BC4}"/>
              </a:ext>
            </a:extLst>
          </p:cNvPr>
          <p:cNvSpPr/>
          <p:nvPr/>
        </p:nvSpPr>
        <p:spPr>
          <a:xfrm>
            <a:off x="5939976" y="2862043"/>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16</a:t>
            </a:r>
          </a:p>
        </p:txBody>
      </p:sp>
      <p:sp>
        <p:nvSpPr>
          <p:cNvPr id="67" name="Rectangle 66">
            <a:extLst>
              <a:ext uri="{FF2B5EF4-FFF2-40B4-BE49-F238E27FC236}">
                <a16:creationId xmlns:a16="http://schemas.microsoft.com/office/drawing/2014/main" id="{F065635A-4BFE-AD45-B73D-56DBADE0E33D}"/>
              </a:ext>
            </a:extLst>
          </p:cNvPr>
          <p:cNvSpPr/>
          <p:nvPr/>
        </p:nvSpPr>
        <p:spPr>
          <a:xfrm>
            <a:off x="6475591" y="2857791"/>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17</a:t>
            </a:r>
          </a:p>
        </p:txBody>
      </p:sp>
      <p:sp>
        <p:nvSpPr>
          <p:cNvPr id="68" name="Rectangle 67">
            <a:extLst>
              <a:ext uri="{FF2B5EF4-FFF2-40B4-BE49-F238E27FC236}">
                <a16:creationId xmlns:a16="http://schemas.microsoft.com/office/drawing/2014/main" id="{0C2A956A-3AD3-5543-BC26-58F4F5196908}"/>
              </a:ext>
            </a:extLst>
          </p:cNvPr>
          <p:cNvSpPr/>
          <p:nvPr/>
        </p:nvSpPr>
        <p:spPr>
          <a:xfrm>
            <a:off x="4499950" y="3135575"/>
            <a:ext cx="288032" cy="23774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200" dirty="0"/>
              <a:t>20</a:t>
            </a:r>
          </a:p>
        </p:txBody>
      </p:sp>
      <p:sp>
        <p:nvSpPr>
          <p:cNvPr id="69" name="Rectangle 68">
            <a:extLst>
              <a:ext uri="{FF2B5EF4-FFF2-40B4-BE49-F238E27FC236}">
                <a16:creationId xmlns:a16="http://schemas.microsoft.com/office/drawing/2014/main" id="{EDA50951-3E82-EC47-96EC-CC90E6E2F15B}"/>
              </a:ext>
            </a:extLst>
          </p:cNvPr>
          <p:cNvSpPr/>
          <p:nvPr/>
        </p:nvSpPr>
        <p:spPr>
          <a:xfrm>
            <a:off x="4999435" y="3126784"/>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21</a:t>
            </a:r>
          </a:p>
        </p:txBody>
      </p:sp>
      <p:sp>
        <p:nvSpPr>
          <p:cNvPr id="70" name="Rectangle 69">
            <a:extLst>
              <a:ext uri="{FF2B5EF4-FFF2-40B4-BE49-F238E27FC236}">
                <a16:creationId xmlns:a16="http://schemas.microsoft.com/office/drawing/2014/main" id="{15DD50EE-745C-9B42-AAD0-FA5F6785B7D9}"/>
              </a:ext>
            </a:extLst>
          </p:cNvPr>
          <p:cNvSpPr/>
          <p:nvPr/>
        </p:nvSpPr>
        <p:spPr>
          <a:xfrm>
            <a:off x="5474748" y="3123218"/>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22</a:t>
            </a:r>
          </a:p>
        </p:txBody>
      </p:sp>
      <p:sp>
        <p:nvSpPr>
          <p:cNvPr id="71" name="Rectangle 70">
            <a:extLst>
              <a:ext uri="{FF2B5EF4-FFF2-40B4-BE49-F238E27FC236}">
                <a16:creationId xmlns:a16="http://schemas.microsoft.com/office/drawing/2014/main" id="{44735833-D896-0649-ADF7-7913DD21BDA6}"/>
              </a:ext>
            </a:extLst>
          </p:cNvPr>
          <p:cNvSpPr/>
          <p:nvPr/>
        </p:nvSpPr>
        <p:spPr>
          <a:xfrm>
            <a:off x="5939976" y="3121590"/>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23</a:t>
            </a:r>
          </a:p>
        </p:txBody>
      </p:sp>
      <p:sp>
        <p:nvSpPr>
          <p:cNvPr id="72" name="Rectangle 71">
            <a:extLst>
              <a:ext uri="{FF2B5EF4-FFF2-40B4-BE49-F238E27FC236}">
                <a16:creationId xmlns:a16="http://schemas.microsoft.com/office/drawing/2014/main" id="{C4C7234C-350E-174B-9A2B-C2CEE3C46312}"/>
              </a:ext>
            </a:extLst>
          </p:cNvPr>
          <p:cNvSpPr/>
          <p:nvPr/>
        </p:nvSpPr>
        <p:spPr>
          <a:xfrm>
            <a:off x="6475591" y="3117338"/>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24</a:t>
            </a:r>
          </a:p>
        </p:txBody>
      </p:sp>
      <p:sp>
        <p:nvSpPr>
          <p:cNvPr id="73" name="Rectangle 72">
            <a:extLst>
              <a:ext uri="{FF2B5EF4-FFF2-40B4-BE49-F238E27FC236}">
                <a16:creationId xmlns:a16="http://schemas.microsoft.com/office/drawing/2014/main" id="{A444C419-2831-A547-8855-F211CC7DFE00}"/>
              </a:ext>
            </a:extLst>
          </p:cNvPr>
          <p:cNvSpPr/>
          <p:nvPr/>
        </p:nvSpPr>
        <p:spPr>
          <a:xfrm>
            <a:off x="4494063" y="3382657"/>
            <a:ext cx="288032" cy="23774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200" dirty="0"/>
              <a:t>27</a:t>
            </a:r>
          </a:p>
        </p:txBody>
      </p:sp>
      <p:sp>
        <p:nvSpPr>
          <p:cNvPr id="74" name="Rectangle 73">
            <a:extLst>
              <a:ext uri="{FF2B5EF4-FFF2-40B4-BE49-F238E27FC236}">
                <a16:creationId xmlns:a16="http://schemas.microsoft.com/office/drawing/2014/main" id="{C2AF4FED-7764-C14D-A1B8-1FDF4F11A910}"/>
              </a:ext>
            </a:extLst>
          </p:cNvPr>
          <p:cNvSpPr/>
          <p:nvPr/>
        </p:nvSpPr>
        <p:spPr>
          <a:xfrm>
            <a:off x="4999435" y="3373866"/>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28</a:t>
            </a:r>
          </a:p>
        </p:txBody>
      </p:sp>
      <p:sp>
        <p:nvSpPr>
          <p:cNvPr id="75" name="Rectangle 74">
            <a:extLst>
              <a:ext uri="{FF2B5EF4-FFF2-40B4-BE49-F238E27FC236}">
                <a16:creationId xmlns:a16="http://schemas.microsoft.com/office/drawing/2014/main" id="{4F715535-48BF-5C43-8F1F-C17B26B7210E}"/>
              </a:ext>
            </a:extLst>
          </p:cNvPr>
          <p:cNvSpPr/>
          <p:nvPr/>
        </p:nvSpPr>
        <p:spPr>
          <a:xfrm>
            <a:off x="5474748" y="3370300"/>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29</a:t>
            </a:r>
          </a:p>
        </p:txBody>
      </p:sp>
      <p:sp>
        <p:nvSpPr>
          <p:cNvPr id="76" name="Rectangle 75">
            <a:extLst>
              <a:ext uri="{FF2B5EF4-FFF2-40B4-BE49-F238E27FC236}">
                <a16:creationId xmlns:a16="http://schemas.microsoft.com/office/drawing/2014/main" id="{29916653-B2C3-F143-80DB-C1091B441D6E}"/>
              </a:ext>
            </a:extLst>
          </p:cNvPr>
          <p:cNvSpPr/>
          <p:nvPr/>
        </p:nvSpPr>
        <p:spPr>
          <a:xfrm>
            <a:off x="5939976" y="3368672"/>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30</a:t>
            </a:r>
          </a:p>
        </p:txBody>
      </p:sp>
      <p:sp>
        <p:nvSpPr>
          <p:cNvPr id="77" name="Rectangle 76">
            <a:extLst>
              <a:ext uri="{FF2B5EF4-FFF2-40B4-BE49-F238E27FC236}">
                <a16:creationId xmlns:a16="http://schemas.microsoft.com/office/drawing/2014/main" id="{3A509C5E-9754-094C-A9CC-8CC16CC3B04E}"/>
              </a:ext>
            </a:extLst>
          </p:cNvPr>
          <p:cNvSpPr/>
          <p:nvPr/>
        </p:nvSpPr>
        <p:spPr>
          <a:xfrm>
            <a:off x="6475591" y="3376777"/>
            <a:ext cx="288032" cy="237744"/>
          </a:xfrm>
          <a:prstGeom prst="rect">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31</a:t>
            </a:r>
          </a:p>
        </p:txBody>
      </p:sp>
      <p:sp>
        <p:nvSpPr>
          <p:cNvPr id="78" name="Rectangle 77">
            <a:extLst>
              <a:ext uri="{FF2B5EF4-FFF2-40B4-BE49-F238E27FC236}">
                <a16:creationId xmlns:a16="http://schemas.microsoft.com/office/drawing/2014/main" id="{3441DAD4-0629-D84C-9CCE-D5BF09F27C2C}"/>
              </a:ext>
            </a:extLst>
          </p:cNvPr>
          <p:cNvSpPr/>
          <p:nvPr/>
        </p:nvSpPr>
        <p:spPr>
          <a:xfrm>
            <a:off x="8219533" y="2883846"/>
            <a:ext cx="288032" cy="237744"/>
          </a:xfrm>
          <a:prstGeom prst="rect">
            <a:avLst/>
          </a:pr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10</a:t>
            </a:r>
          </a:p>
        </p:txBody>
      </p:sp>
      <p:sp>
        <p:nvSpPr>
          <p:cNvPr id="79" name="Rectangle 78">
            <a:extLst>
              <a:ext uri="{FF2B5EF4-FFF2-40B4-BE49-F238E27FC236}">
                <a16:creationId xmlns:a16="http://schemas.microsoft.com/office/drawing/2014/main" id="{51AAA761-2935-9247-A52F-D8B9BFD650A4}"/>
              </a:ext>
            </a:extLst>
          </p:cNvPr>
          <p:cNvSpPr/>
          <p:nvPr/>
        </p:nvSpPr>
        <p:spPr>
          <a:xfrm>
            <a:off x="10195391" y="3310128"/>
            <a:ext cx="288032" cy="237744"/>
          </a:xfrm>
          <a:prstGeom prst="rect">
            <a:avLst/>
          </a:pr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28</a:t>
            </a:r>
          </a:p>
        </p:txBody>
      </p:sp>
      <p:sp>
        <p:nvSpPr>
          <p:cNvPr id="80" name="Rectangle 79">
            <a:extLst>
              <a:ext uri="{FF2B5EF4-FFF2-40B4-BE49-F238E27FC236}">
                <a16:creationId xmlns:a16="http://schemas.microsoft.com/office/drawing/2014/main" id="{C7A32966-EB88-C341-BB4F-3A6C5AD5F12E}"/>
              </a:ext>
            </a:extLst>
          </p:cNvPr>
          <p:cNvSpPr/>
          <p:nvPr/>
        </p:nvSpPr>
        <p:spPr>
          <a:xfrm>
            <a:off x="9208813" y="2637293"/>
            <a:ext cx="288032" cy="237744"/>
          </a:xfrm>
          <a:prstGeom prst="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a:t>
            </a:r>
          </a:p>
        </p:txBody>
      </p:sp>
      <p:sp>
        <p:nvSpPr>
          <p:cNvPr id="81" name="Rectangle 80">
            <a:extLst>
              <a:ext uri="{FF2B5EF4-FFF2-40B4-BE49-F238E27FC236}">
                <a16:creationId xmlns:a16="http://schemas.microsoft.com/office/drawing/2014/main" id="{C9242628-3103-2A43-B7D6-DAA32CE8632B}"/>
              </a:ext>
            </a:extLst>
          </p:cNvPr>
          <p:cNvSpPr/>
          <p:nvPr/>
        </p:nvSpPr>
        <p:spPr>
          <a:xfrm>
            <a:off x="1268110" y="3113772"/>
            <a:ext cx="288032" cy="237744"/>
          </a:xfrm>
          <a:prstGeom prst="rect">
            <a:avLst/>
          </a:prstGeom>
          <a:solidFill>
            <a:schemeClr val="tx2">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23</a:t>
            </a:r>
          </a:p>
        </p:txBody>
      </p:sp>
      <p:sp>
        <p:nvSpPr>
          <p:cNvPr id="82" name="Rectangle 81">
            <a:extLst>
              <a:ext uri="{FF2B5EF4-FFF2-40B4-BE49-F238E27FC236}">
                <a16:creationId xmlns:a16="http://schemas.microsoft.com/office/drawing/2014/main" id="{19437B65-261F-AA45-8F72-A84F3BE048D5}"/>
              </a:ext>
            </a:extLst>
          </p:cNvPr>
          <p:cNvSpPr/>
          <p:nvPr/>
        </p:nvSpPr>
        <p:spPr>
          <a:xfrm>
            <a:off x="6475591" y="2349927"/>
            <a:ext cx="288032" cy="237744"/>
          </a:xfrm>
          <a:prstGeom prst="rect">
            <a:avLst/>
          </a:prstGeom>
          <a:solidFill>
            <a:schemeClr val="tx2">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3</a:t>
            </a:r>
          </a:p>
        </p:txBody>
      </p:sp>
    </p:spTree>
    <p:extLst>
      <p:ext uri="{BB962C8B-B14F-4D97-AF65-F5344CB8AC3E}">
        <p14:creationId xmlns:p14="http://schemas.microsoft.com/office/powerpoint/2010/main" val="77540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E2B9937-72E8-244A-9D48-DF55FE9C471E}"/>
              </a:ext>
            </a:extLst>
          </p:cNvPr>
          <p:cNvSpPr/>
          <p:nvPr/>
        </p:nvSpPr>
        <p:spPr>
          <a:xfrm>
            <a:off x="1480457"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Changed to follow progress using story count on burn up</a:t>
            </a:r>
          </a:p>
        </p:txBody>
      </p:sp>
      <p:sp>
        <p:nvSpPr>
          <p:cNvPr id="68" name="Rectangle 67">
            <a:extLst>
              <a:ext uri="{FF2B5EF4-FFF2-40B4-BE49-F238E27FC236}">
                <a16:creationId xmlns:a16="http://schemas.microsoft.com/office/drawing/2014/main" id="{7E8BDB24-2362-9840-AC78-1F598F72007D}"/>
              </a:ext>
            </a:extLst>
          </p:cNvPr>
          <p:cNvSpPr/>
          <p:nvPr/>
        </p:nvSpPr>
        <p:spPr>
          <a:xfrm>
            <a:off x="9579423" y="5063269"/>
            <a:ext cx="2409372"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Still keep the estimations sessions. There are still high value on team conversation catalyzed by gauging the size of the work</a:t>
            </a:r>
          </a:p>
        </p:txBody>
      </p:sp>
      <p:grpSp>
        <p:nvGrpSpPr>
          <p:cNvPr id="69" name="Group 4">
            <a:extLst>
              <a:ext uri="{FF2B5EF4-FFF2-40B4-BE49-F238E27FC236}">
                <a16:creationId xmlns:a16="http://schemas.microsoft.com/office/drawing/2014/main" id="{0A93A89B-4568-AD46-A663-CAE52C0B9BBB}"/>
              </a:ext>
            </a:extLst>
          </p:cNvPr>
          <p:cNvGrpSpPr>
            <a:grpSpLocks noChangeAspect="1"/>
          </p:cNvGrpSpPr>
          <p:nvPr/>
        </p:nvGrpSpPr>
        <p:grpSpPr bwMode="auto">
          <a:xfrm>
            <a:off x="702577" y="5416836"/>
            <a:ext cx="574675" cy="779463"/>
            <a:chOff x="3920" y="399"/>
            <a:chExt cx="362" cy="491"/>
          </a:xfrm>
          <a:solidFill>
            <a:schemeClr val="bg1"/>
          </a:solidFill>
        </p:grpSpPr>
        <p:sp>
          <p:nvSpPr>
            <p:cNvPr id="70" name="Freeform 6">
              <a:extLst>
                <a:ext uri="{FF2B5EF4-FFF2-40B4-BE49-F238E27FC236}">
                  <a16:creationId xmlns:a16="http://schemas.microsoft.com/office/drawing/2014/main" id="{3288E8A3-0264-B541-9E57-2FDC1C09E817}"/>
                </a:ext>
              </a:extLst>
            </p:cNvPr>
            <p:cNvSpPr>
              <a:spLocks/>
            </p:cNvSpPr>
            <p:nvPr/>
          </p:nvSpPr>
          <p:spPr bwMode="auto">
            <a:xfrm>
              <a:off x="4050" y="814"/>
              <a:ext cx="102" cy="15"/>
            </a:xfrm>
            <a:custGeom>
              <a:avLst/>
              <a:gdLst>
                <a:gd name="T0" fmla="*/ 53 w 718"/>
                <a:gd name="T1" fmla="*/ 0 h 107"/>
                <a:gd name="T2" fmla="*/ 665 w 718"/>
                <a:gd name="T3" fmla="*/ 0 h 107"/>
                <a:gd name="T4" fmla="*/ 682 w 718"/>
                <a:gd name="T5" fmla="*/ 2 h 107"/>
                <a:gd name="T6" fmla="*/ 696 w 718"/>
                <a:gd name="T7" fmla="*/ 10 h 107"/>
                <a:gd name="T8" fmla="*/ 708 w 718"/>
                <a:gd name="T9" fmla="*/ 22 h 107"/>
                <a:gd name="T10" fmla="*/ 714 w 718"/>
                <a:gd name="T11" fmla="*/ 36 h 107"/>
                <a:gd name="T12" fmla="*/ 718 w 718"/>
                <a:gd name="T13" fmla="*/ 54 h 107"/>
                <a:gd name="T14" fmla="*/ 714 w 718"/>
                <a:gd name="T15" fmla="*/ 71 h 107"/>
                <a:gd name="T16" fmla="*/ 708 w 718"/>
                <a:gd name="T17" fmla="*/ 85 h 107"/>
                <a:gd name="T18" fmla="*/ 696 w 718"/>
                <a:gd name="T19" fmla="*/ 97 h 107"/>
                <a:gd name="T20" fmla="*/ 682 w 718"/>
                <a:gd name="T21" fmla="*/ 105 h 107"/>
                <a:gd name="T22" fmla="*/ 665 w 718"/>
                <a:gd name="T23" fmla="*/ 107 h 107"/>
                <a:gd name="T24" fmla="*/ 53 w 718"/>
                <a:gd name="T25" fmla="*/ 107 h 107"/>
                <a:gd name="T26" fmla="*/ 36 w 718"/>
                <a:gd name="T27" fmla="*/ 105 h 107"/>
                <a:gd name="T28" fmla="*/ 22 w 718"/>
                <a:gd name="T29" fmla="*/ 97 h 107"/>
                <a:gd name="T30" fmla="*/ 10 w 718"/>
                <a:gd name="T31" fmla="*/ 85 h 107"/>
                <a:gd name="T32" fmla="*/ 4 w 718"/>
                <a:gd name="T33" fmla="*/ 71 h 107"/>
                <a:gd name="T34" fmla="*/ 0 w 718"/>
                <a:gd name="T35" fmla="*/ 54 h 107"/>
                <a:gd name="T36" fmla="*/ 4 w 718"/>
                <a:gd name="T37" fmla="*/ 36 h 107"/>
                <a:gd name="T38" fmla="*/ 10 w 718"/>
                <a:gd name="T39" fmla="*/ 22 h 107"/>
                <a:gd name="T40" fmla="*/ 22 w 718"/>
                <a:gd name="T41" fmla="*/ 10 h 107"/>
                <a:gd name="T42" fmla="*/ 36 w 718"/>
                <a:gd name="T43" fmla="*/ 2 h 107"/>
                <a:gd name="T44" fmla="*/ 53 w 718"/>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8" h="107">
                  <a:moveTo>
                    <a:pt x="53" y="0"/>
                  </a:moveTo>
                  <a:lnTo>
                    <a:pt x="665" y="0"/>
                  </a:lnTo>
                  <a:lnTo>
                    <a:pt x="682" y="2"/>
                  </a:lnTo>
                  <a:lnTo>
                    <a:pt x="696" y="10"/>
                  </a:lnTo>
                  <a:lnTo>
                    <a:pt x="708" y="22"/>
                  </a:lnTo>
                  <a:lnTo>
                    <a:pt x="714" y="36"/>
                  </a:lnTo>
                  <a:lnTo>
                    <a:pt x="718" y="54"/>
                  </a:lnTo>
                  <a:lnTo>
                    <a:pt x="714" y="71"/>
                  </a:lnTo>
                  <a:lnTo>
                    <a:pt x="708" y="85"/>
                  </a:lnTo>
                  <a:lnTo>
                    <a:pt x="696" y="97"/>
                  </a:lnTo>
                  <a:lnTo>
                    <a:pt x="682" y="105"/>
                  </a:lnTo>
                  <a:lnTo>
                    <a:pt x="665" y="107"/>
                  </a:lnTo>
                  <a:lnTo>
                    <a:pt x="53" y="107"/>
                  </a:lnTo>
                  <a:lnTo>
                    <a:pt x="36" y="105"/>
                  </a:lnTo>
                  <a:lnTo>
                    <a:pt x="22" y="97"/>
                  </a:lnTo>
                  <a:lnTo>
                    <a:pt x="10" y="85"/>
                  </a:lnTo>
                  <a:lnTo>
                    <a:pt x="4" y="71"/>
                  </a:lnTo>
                  <a:lnTo>
                    <a:pt x="0" y="54"/>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05AD35AC-CE10-E845-9CF3-64DC10B5AA44}"/>
                </a:ext>
              </a:extLst>
            </p:cNvPr>
            <p:cNvSpPr>
              <a:spLocks/>
            </p:cNvSpPr>
            <p:nvPr/>
          </p:nvSpPr>
          <p:spPr bwMode="auto">
            <a:xfrm>
              <a:off x="4060" y="844"/>
              <a:ext cx="83" cy="16"/>
            </a:xfrm>
            <a:custGeom>
              <a:avLst/>
              <a:gdLst>
                <a:gd name="T0" fmla="*/ 53 w 582"/>
                <a:gd name="T1" fmla="*/ 0 h 108"/>
                <a:gd name="T2" fmla="*/ 529 w 582"/>
                <a:gd name="T3" fmla="*/ 0 h 108"/>
                <a:gd name="T4" fmla="*/ 546 w 582"/>
                <a:gd name="T5" fmla="*/ 3 h 108"/>
                <a:gd name="T6" fmla="*/ 560 w 582"/>
                <a:gd name="T7" fmla="*/ 11 h 108"/>
                <a:gd name="T8" fmla="*/ 572 w 582"/>
                <a:gd name="T9" fmla="*/ 22 h 108"/>
                <a:gd name="T10" fmla="*/ 579 w 582"/>
                <a:gd name="T11" fmla="*/ 37 h 108"/>
                <a:gd name="T12" fmla="*/ 582 w 582"/>
                <a:gd name="T13" fmla="*/ 54 h 108"/>
                <a:gd name="T14" fmla="*/ 579 w 582"/>
                <a:gd name="T15" fmla="*/ 71 h 108"/>
                <a:gd name="T16" fmla="*/ 572 w 582"/>
                <a:gd name="T17" fmla="*/ 86 h 108"/>
                <a:gd name="T18" fmla="*/ 560 w 582"/>
                <a:gd name="T19" fmla="*/ 97 h 108"/>
                <a:gd name="T20" fmla="*/ 546 w 582"/>
                <a:gd name="T21" fmla="*/ 105 h 108"/>
                <a:gd name="T22" fmla="*/ 529 w 582"/>
                <a:gd name="T23" fmla="*/ 108 h 108"/>
                <a:gd name="T24" fmla="*/ 53 w 582"/>
                <a:gd name="T25" fmla="*/ 108 h 108"/>
                <a:gd name="T26" fmla="*/ 36 w 582"/>
                <a:gd name="T27" fmla="*/ 105 h 108"/>
                <a:gd name="T28" fmla="*/ 22 w 582"/>
                <a:gd name="T29" fmla="*/ 97 h 108"/>
                <a:gd name="T30" fmla="*/ 10 w 582"/>
                <a:gd name="T31" fmla="*/ 86 h 108"/>
                <a:gd name="T32" fmla="*/ 4 w 582"/>
                <a:gd name="T33" fmla="*/ 71 h 108"/>
                <a:gd name="T34" fmla="*/ 0 w 582"/>
                <a:gd name="T35" fmla="*/ 54 h 108"/>
                <a:gd name="T36" fmla="*/ 4 w 582"/>
                <a:gd name="T37" fmla="*/ 37 h 108"/>
                <a:gd name="T38" fmla="*/ 10 w 582"/>
                <a:gd name="T39" fmla="*/ 22 h 108"/>
                <a:gd name="T40" fmla="*/ 22 w 582"/>
                <a:gd name="T41" fmla="*/ 11 h 108"/>
                <a:gd name="T42" fmla="*/ 36 w 582"/>
                <a:gd name="T43" fmla="*/ 3 h 108"/>
                <a:gd name="T44" fmla="*/ 53 w 58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2" h="108">
                  <a:moveTo>
                    <a:pt x="53" y="0"/>
                  </a:moveTo>
                  <a:lnTo>
                    <a:pt x="529" y="0"/>
                  </a:lnTo>
                  <a:lnTo>
                    <a:pt x="546" y="3"/>
                  </a:lnTo>
                  <a:lnTo>
                    <a:pt x="560" y="11"/>
                  </a:lnTo>
                  <a:lnTo>
                    <a:pt x="572" y="22"/>
                  </a:lnTo>
                  <a:lnTo>
                    <a:pt x="579" y="37"/>
                  </a:lnTo>
                  <a:lnTo>
                    <a:pt x="582" y="54"/>
                  </a:lnTo>
                  <a:lnTo>
                    <a:pt x="579" y="71"/>
                  </a:lnTo>
                  <a:lnTo>
                    <a:pt x="572" y="86"/>
                  </a:lnTo>
                  <a:lnTo>
                    <a:pt x="560" y="97"/>
                  </a:lnTo>
                  <a:lnTo>
                    <a:pt x="546" y="105"/>
                  </a:lnTo>
                  <a:lnTo>
                    <a:pt x="529" y="108"/>
                  </a:lnTo>
                  <a:lnTo>
                    <a:pt x="53" y="108"/>
                  </a:lnTo>
                  <a:lnTo>
                    <a:pt x="36" y="105"/>
                  </a:lnTo>
                  <a:lnTo>
                    <a:pt x="22" y="97"/>
                  </a:lnTo>
                  <a:lnTo>
                    <a:pt x="10" y="86"/>
                  </a:lnTo>
                  <a:lnTo>
                    <a:pt x="4" y="71"/>
                  </a:lnTo>
                  <a:lnTo>
                    <a:pt x="0" y="54"/>
                  </a:lnTo>
                  <a:lnTo>
                    <a:pt x="4"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2772F409-1BB8-5F49-B4B0-81C9E1098ADA}"/>
                </a:ext>
              </a:extLst>
            </p:cNvPr>
            <p:cNvSpPr>
              <a:spLocks/>
            </p:cNvSpPr>
            <p:nvPr/>
          </p:nvSpPr>
          <p:spPr bwMode="auto">
            <a:xfrm>
              <a:off x="4047" y="595"/>
              <a:ext cx="47" cy="166"/>
            </a:xfrm>
            <a:custGeom>
              <a:avLst/>
              <a:gdLst>
                <a:gd name="T0" fmla="*/ 58 w 328"/>
                <a:gd name="T1" fmla="*/ 0 h 1160"/>
                <a:gd name="T2" fmla="*/ 73 w 328"/>
                <a:gd name="T3" fmla="*/ 5 h 1160"/>
                <a:gd name="T4" fmla="*/ 87 w 328"/>
                <a:gd name="T5" fmla="*/ 13 h 1160"/>
                <a:gd name="T6" fmla="*/ 97 w 328"/>
                <a:gd name="T7" fmla="*/ 27 h 1160"/>
                <a:gd name="T8" fmla="*/ 134 w 328"/>
                <a:gd name="T9" fmla="*/ 96 h 1160"/>
                <a:gd name="T10" fmla="*/ 166 w 328"/>
                <a:gd name="T11" fmla="*/ 162 h 1160"/>
                <a:gd name="T12" fmla="*/ 195 w 328"/>
                <a:gd name="T13" fmla="*/ 226 h 1160"/>
                <a:gd name="T14" fmla="*/ 220 w 328"/>
                <a:gd name="T15" fmla="*/ 289 h 1160"/>
                <a:gd name="T16" fmla="*/ 242 w 328"/>
                <a:gd name="T17" fmla="*/ 350 h 1160"/>
                <a:gd name="T18" fmla="*/ 260 w 328"/>
                <a:gd name="T19" fmla="*/ 411 h 1160"/>
                <a:gd name="T20" fmla="*/ 276 w 328"/>
                <a:gd name="T21" fmla="*/ 472 h 1160"/>
                <a:gd name="T22" fmla="*/ 289 w 328"/>
                <a:gd name="T23" fmla="*/ 534 h 1160"/>
                <a:gd name="T24" fmla="*/ 302 w 328"/>
                <a:gd name="T25" fmla="*/ 605 h 1160"/>
                <a:gd name="T26" fmla="*/ 311 w 328"/>
                <a:gd name="T27" fmla="*/ 678 h 1160"/>
                <a:gd name="T28" fmla="*/ 319 w 328"/>
                <a:gd name="T29" fmla="*/ 754 h 1160"/>
                <a:gd name="T30" fmla="*/ 323 w 328"/>
                <a:gd name="T31" fmla="*/ 834 h 1160"/>
                <a:gd name="T32" fmla="*/ 326 w 328"/>
                <a:gd name="T33" fmla="*/ 919 h 1160"/>
                <a:gd name="T34" fmla="*/ 328 w 328"/>
                <a:gd name="T35" fmla="*/ 1010 h 1160"/>
                <a:gd name="T36" fmla="*/ 328 w 328"/>
                <a:gd name="T37" fmla="*/ 1107 h 1160"/>
                <a:gd name="T38" fmla="*/ 326 w 328"/>
                <a:gd name="T39" fmla="*/ 1123 h 1160"/>
                <a:gd name="T40" fmla="*/ 319 w 328"/>
                <a:gd name="T41" fmla="*/ 1139 h 1160"/>
                <a:gd name="T42" fmla="*/ 307 w 328"/>
                <a:gd name="T43" fmla="*/ 1150 h 1160"/>
                <a:gd name="T44" fmla="*/ 293 w 328"/>
                <a:gd name="T45" fmla="*/ 1157 h 1160"/>
                <a:gd name="T46" fmla="*/ 276 w 328"/>
                <a:gd name="T47" fmla="*/ 1160 h 1160"/>
                <a:gd name="T48" fmla="*/ 259 w 328"/>
                <a:gd name="T49" fmla="*/ 1157 h 1160"/>
                <a:gd name="T50" fmla="*/ 245 w 328"/>
                <a:gd name="T51" fmla="*/ 1150 h 1160"/>
                <a:gd name="T52" fmla="*/ 233 w 328"/>
                <a:gd name="T53" fmla="*/ 1139 h 1160"/>
                <a:gd name="T54" fmla="*/ 226 w 328"/>
                <a:gd name="T55" fmla="*/ 1123 h 1160"/>
                <a:gd name="T56" fmla="*/ 224 w 328"/>
                <a:gd name="T57" fmla="*/ 1107 h 1160"/>
                <a:gd name="T58" fmla="*/ 224 w 328"/>
                <a:gd name="T59" fmla="*/ 1013 h 1160"/>
                <a:gd name="T60" fmla="*/ 221 w 328"/>
                <a:gd name="T61" fmla="*/ 926 h 1160"/>
                <a:gd name="T62" fmla="*/ 218 w 328"/>
                <a:gd name="T63" fmla="*/ 844 h 1160"/>
                <a:gd name="T64" fmla="*/ 214 w 328"/>
                <a:gd name="T65" fmla="*/ 766 h 1160"/>
                <a:gd name="T66" fmla="*/ 207 w 328"/>
                <a:gd name="T67" fmla="*/ 693 h 1160"/>
                <a:gd name="T68" fmla="*/ 199 w 328"/>
                <a:gd name="T69" fmla="*/ 622 h 1160"/>
                <a:gd name="T70" fmla="*/ 187 w 328"/>
                <a:gd name="T71" fmla="*/ 554 h 1160"/>
                <a:gd name="T72" fmla="*/ 174 w 328"/>
                <a:gd name="T73" fmla="*/ 497 h 1160"/>
                <a:gd name="T74" fmla="*/ 159 w 328"/>
                <a:gd name="T75" fmla="*/ 440 h 1160"/>
                <a:gd name="T76" fmla="*/ 141 w 328"/>
                <a:gd name="T77" fmla="*/ 382 h 1160"/>
                <a:gd name="T78" fmla="*/ 121 w 328"/>
                <a:gd name="T79" fmla="*/ 326 h 1160"/>
                <a:gd name="T80" fmla="*/ 97 w 328"/>
                <a:gd name="T81" fmla="*/ 267 h 1160"/>
                <a:gd name="T82" fmla="*/ 70 w 328"/>
                <a:gd name="T83" fmla="*/ 207 h 1160"/>
                <a:gd name="T84" fmla="*/ 40 w 328"/>
                <a:gd name="T85" fmla="*/ 144 h 1160"/>
                <a:gd name="T86" fmla="*/ 6 w 328"/>
                <a:gd name="T87" fmla="*/ 80 h 1160"/>
                <a:gd name="T88" fmla="*/ 0 w 328"/>
                <a:gd name="T89" fmla="*/ 63 h 1160"/>
                <a:gd name="T90" fmla="*/ 0 w 328"/>
                <a:gd name="T91" fmla="*/ 47 h 1160"/>
                <a:gd name="T92" fmla="*/ 4 w 328"/>
                <a:gd name="T93" fmla="*/ 31 h 1160"/>
                <a:gd name="T94" fmla="*/ 13 w 328"/>
                <a:gd name="T95" fmla="*/ 17 h 1160"/>
                <a:gd name="T96" fmla="*/ 26 w 328"/>
                <a:gd name="T97" fmla="*/ 7 h 1160"/>
                <a:gd name="T98" fmla="*/ 42 w 328"/>
                <a:gd name="T99" fmla="*/ 0 h 1160"/>
                <a:gd name="T100" fmla="*/ 58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58" y="0"/>
                  </a:moveTo>
                  <a:lnTo>
                    <a:pt x="73" y="5"/>
                  </a:lnTo>
                  <a:lnTo>
                    <a:pt x="87" y="13"/>
                  </a:lnTo>
                  <a:lnTo>
                    <a:pt x="97" y="27"/>
                  </a:lnTo>
                  <a:lnTo>
                    <a:pt x="134" y="96"/>
                  </a:lnTo>
                  <a:lnTo>
                    <a:pt x="166" y="162"/>
                  </a:lnTo>
                  <a:lnTo>
                    <a:pt x="195" y="226"/>
                  </a:lnTo>
                  <a:lnTo>
                    <a:pt x="220" y="289"/>
                  </a:lnTo>
                  <a:lnTo>
                    <a:pt x="242" y="350"/>
                  </a:lnTo>
                  <a:lnTo>
                    <a:pt x="260" y="411"/>
                  </a:lnTo>
                  <a:lnTo>
                    <a:pt x="276" y="472"/>
                  </a:lnTo>
                  <a:lnTo>
                    <a:pt x="289" y="534"/>
                  </a:lnTo>
                  <a:lnTo>
                    <a:pt x="302" y="605"/>
                  </a:lnTo>
                  <a:lnTo>
                    <a:pt x="311" y="678"/>
                  </a:lnTo>
                  <a:lnTo>
                    <a:pt x="319" y="754"/>
                  </a:lnTo>
                  <a:lnTo>
                    <a:pt x="323" y="834"/>
                  </a:lnTo>
                  <a:lnTo>
                    <a:pt x="326" y="919"/>
                  </a:lnTo>
                  <a:lnTo>
                    <a:pt x="328" y="1010"/>
                  </a:lnTo>
                  <a:lnTo>
                    <a:pt x="328" y="1107"/>
                  </a:lnTo>
                  <a:lnTo>
                    <a:pt x="326" y="1123"/>
                  </a:lnTo>
                  <a:lnTo>
                    <a:pt x="319" y="1139"/>
                  </a:lnTo>
                  <a:lnTo>
                    <a:pt x="307" y="1150"/>
                  </a:lnTo>
                  <a:lnTo>
                    <a:pt x="293" y="1157"/>
                  </a:lnTo>
                  <a:lnTo>
                    <a:pt x="276" y="1160"/>
                  </a:lnTo>
                  <a:lnTo>
                    <a:pt x="259" y="1157"/>
                  </a:lnTo>
                  <a:lnTo>
                    <a:pt x="245" y="1150"/>
                  </a:lnTo>
                  <a:lnTo>
                    <a:pt x="233" y="1139"/>
                  </a:lnTo>
                  <a:lnTo>
                    <a:pt x="226" y="1123"/>
                  </a:lnTo>
                  <a:lnTo>
                    <a:pt x="224" y="1107"/>
                  </a:lnTo>
                  <a:lnTo>
                    <a:pt x="224" y="1013"/>
                  </a:lnTo>
                  <a:lnTo>
                    <a:pt x="221" y="926"/>
                  </a:lnTo>
                  <a:lnTo>
                    <a:pt x="218" y="844"/>
                  </a:lnTo>
                  <a:lnTo>
                    <a:pt x="214" y="766"/>
                  </a:lnTo>
                  <a:lnTo>
                    <a:pt x="207" y="693"/>
                  </a:lnTo>
                  <a:lnTo>
                    <a:pt x="199" y="622"/>
                  </a:lnTo>
                  <a:lnTo>
                    <a:pt x="187" y="554"/>
                  </a:lnTo>
                  <a:lnTo>
                    <a:pt x="174" y="497"/>
                  </a:lnTo>
                  <a:lnTo>
                    <a:pt x="159" y="440"/>
                  </a:lnTo>
                  <a:lnTo>
                    <a:pt x="141" y="382"/>
                  </a:lnTo>
                  <a:lnTo>
                    <a:pt x="121" y="326"/>
                  </a:lnTo>
                  <a:lnTo>
                    <a:pt x="97" y="267"/>
                  </a:lnTo>
                  <a:lnTo>
                    <a:pt x="70" y="207"/>
                  </a:lnTo>
                  <a:lnTo>
                    <a:pt x="40" y="144"/>
                  </a:lnTo>
                  <a:lnTo>
                    <a:pt x="6" y="80"/>
                  </a:lnTo>
                  <a:lnTo>
                    <a:pt x="0" y="63"/>
                  </a:lnTo>
                  <a:lnTo>
                    <a:pt x="0" y="47"/>
                  </a:lnTo>
                  <a:lnTo>
                    <a:pt x="4" y="31"/>
                  </a:lnTo>
                  <a:lnTo>
                    <a:pt x="13" y="17"/>
                  </a:lnTo>
                  <a:lnTo>
                    <a:pt x="26" y="7"/>
                  </a:lnTo>
                  <a:lnTo>
                    <a:pt x="42" y="0"/>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6EA1C6BF-13E0-5346-84D5-5443E85D7A95}"/>
                </a:ext>
              </a:extLst>
            </p:cNvPr>
            <p:cNvSpPr>
              <a:spLocks/>
            </p:cNvSpPr>
            <p:nvPr/>
          </p:nvSpPr>
          <p:spPr bwMode="auto">
            <a:xfrm>
              <a:off x="4108" y="595"/>
              <a:ext cx="47" cy="166"/>
            </a:xfrm>
            <a:custGeom>
              <a:avLst/>
              <a:gdLst>
                <a:gd name="T0" fmla="*/ 270 w 328"/>
                <a:gd name="T1" fmla="*/ 0 h 1160"/>
                <a:gd name="T2" fmla="*/ 286 w 328"/>
                <a:gd name="T3" fmla="*/ 0 h 1160"/>
                <a:gd name="T4" fmla="*/ 302 w 328"/>
                <a:gd name="T5" fmla="*/ 7 h 1160"/>
                <a:gd name="T6" fmla="*/ 315 w 328"/>
                <a:gd name="T7" fmla="*/ 17 h 1160"/>
                <a:gd name="T8" fmla="*/ 324 w 328"/>
                <a:gd name="T9" fmla="*/ 31 h 1160"/>
                <a:gd name="T10" fmla="*/ 328 w 328"/>
                <a:gd name="T11" fmla="*/ 47 h 1160"/>
                <a:gd name="T12" fmla="*/ 328 w 328"/>
                <a:gd name="T13" fmla="*/ 63 h 1160"/>
                <a:gd name="T14" fmla="*/ 323 w 328"/>
                <a:gd name="T15" fmla="*/ 80 h 1160"/>
                <a:gd name="T16" fmla="*/ 288 w 328"/>
                <a:gd name="T17" fmla="*/ 144 h 1160"/>
                <a:gd name="T18" fmla="*/ 258 w 328"/>
                <a:gd name="T19" fmla="*/ 207 h 1160"/>
                <a:gd name="T20" fmla="*/ 231 w 328"/>
                <a:gd name="T21" fmla="*/ 267 h 1160"/>
                <a:gd name="T22" fmla="*/ 207 w 328"/>
                <a:gd name="T23" fmla="*/ 326 h 1160"/>
                <a:gd name="T24" fmla="*/ 187 w 328"/>
                <a:gd name="T25" fmla="*/ 382 h 1160"/>
                <a:gd name="T26" fmla="*/ 169 w 328"/>
                <a:gd name="T27" fmla="*/ 440 h 1160"/>
                <a:gd name="T28" fmla="*/ 154 w 328"/>
                <a:gd name="T29" fmla="*/ 497 h 1160"/>
                <a:gd name="T30" fmla="*/ 141 w 328"/>
                <a:gd name="T31" fmla="*/ 554 h 1160"/>
                <a:gd name="T32" fmla="*/ 129 w 328"/>
                <a:gd name="T33" fmla="*/ 622 h 1160"/>
                <a:gd name="T34" fmla="*/ 121 w 328"/>
                <a:gd name="T35" fmla="*/ 693 h 1160"/>
                <a:gd name="T36" fmla="*/ 114 w 328"/>
                <a:gd name="T37" fmla="*/ 766 h 1160"/>
                <a:gd name="T38" fmla="*/ 110 w 328"/>
                <a:gd name="T39" fmla="*/ 844 h 1160"/>
                <a:gd name="T40" fmla="*/ 107 w 328"/>
                <a:gd name="T41" fmla="*/ 926 h 1160"/>
                <a:gd name="T42" fmla="*/ 104 w 328"/>
                <a:gd name="T43" fmla="*/ 1013 h 1160"/>
                <a:gd name="T44" fmla="*/ 104 w 328"/>
                <a:gd name="T45" fmla="*/ 1107 h 1160"/>
                <a:gd name="T46" fmla="*/ 102 w 328"/>
                <a:gd name="T47" fmla="*/ 1123 h 1160"/>
                <a:gd name="T48" fmla="*/ 95 w 328"/>
                <a:gd name="T49" fmla="*/ 1139 h 1160"/>
                <a:gd name="T50" fmla="*/ 83 w 328"/>
                <a:gd name="T51" fmla="*/ 1150 h 1160"/>
                <a:gd name="T52" fmla="*/ 69 w 328"/>
                <a:gd name="T53" fmla="*/ 1157 h 1160"/>
                <a:gd name="T54" fmla="*/ 52 w 328"/>
                <a:gd name="T55" fmla="*/ 1160 h 1160"/>
                <a:gd name="T56" fmla="*/ 35 w 328"/>
                <a:gd name="T57" fmla="*/ 1157 h 1160"/>
                <a:gd name="T58" fmla="*/ 21 w 328"/>
                <a:gd name="T59" fmla="*/ 1150 h 1160"/>
                <a:gd name="T60" fmla="*/ 9 w 328"/>
                <a:gd name="T61" fmla="*/ 1139 h 1160"/>
                <a:gd name="T62" fmla="*/ 2 w 328"/>
                <a:gd name="T63" fmla="*/ 1123 h 1160"/>
                <a:gd name="T64" fmla="*/ 0 w 328"/>
                <a:gd name="T65" fmla="*/ 1107 h 1160"/>
                <a:gd name="T66" fmla="*/ 0 w 328"/>
                <a:gd name="T67" fmla="*/ 1010 h 1160"/>
                <a:gd name="T68" fmla="*/ 2 w 328"/>
                <a:gd name="T69" fmla="*/ 919 h 1160"/>
                <a:gd name="T70" fmla="*/ 5 w 328"/>
                <a:gd name="T71" fmla="*/ 834 h 1160"/>
                <a:gd name="T72" fmla="*/ 9 w 328"/>
                <a:gd name="T73" fmla="*/ 754 h 1160"/>
                <a:gd name="T74" fmla="*/ 17 w 328"/>
                <a:gd name="T75" fmla="*/ 678 h 1160"/>
                <a:gd name="T76" fmla="*/ 27 w 328"/>
                <a:gd name="T77" fmla="*/ 605 h 1160"/>
                <a:gd name="T78" fmla="*/ 39 w 328"/>
                <a:gd name="T79" fmla="*/ 534 h 1160"/>
                <a:gd name="T80" fmla="*/ 52 w 328"/>
                <a:gd name="T81" fmla="*/ 472 h 1160"/>
                <a:gd name="T82" fmla="*/ 68 w 328"/>
                <a:gd name="T83" fmla="*/ 411 h 1160"/>
                <a:gd name="T84" fmla="*/ 87 w 328"/>
                <a:gd name="T85" fmla="*/ 350 h 1160"/>
                <a:gd name="T86" fmla="*/ 109 w 328"/>
                <a:gd name="T87" fmla="*/ 289 h 1160"/>
                <a:gd name="T88" fmla="*/ 134 w 328"/>
                <a:gd name="T89" fmla="*/ 226 h 1160"/>
                <a:gd name="T90" fmla="*/ 163 w 328"/>
                <a:gd name="T91" fmla="*/ 162 h 1160"/>
                <a:gd name="T92" fmla="*/ 194 w 328"/>
                <a:gd name="T93" fmla="*/ 96 h 1160"/>
                <a:gd name="T94" fmla="*/ 231 w 328"/>
                <a:gd name="T95" fmla="*/ 27 h 1160"/>
                <a:gd name="T96" fmla="*/ 242 w 328"/>
                <a:gd name="T97" fmla="*/ 13 h 1160"/>
                <a:gd name="T98" fmla="*/ 255 w 328"/>
                <a:gd name="T99" fmla="*/ 5 h 1160"/>
                <a:gd name="T100" fmla="*/ 270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270" y="0"/>
                  </a:moveTo>
                  <a:lnTo>
                    <a:pt x="286" y="0"/>
                  </a:lnTo>
                  <a:lnTo>
                    <a:pt x="302" y="7"/>
                  </a:lnTo>
                  <a:lnTo>
                    <a:pt x="315" y="17"/>
                  </a:lnTo>
                  <a:lnTo>
                    <a:pt x="324" y="31"/>
                  </a:lnTo>
                  <a:lnTo>
                    <a:pt x="328" y="47"/>
                  </a:lnTo>
                  <a:lnTo>
                    <a:pt x="328" y="63"/>
                  </a:lnTo>
                  <a:lnTo>
                    <a:pt x="323" y="80"/>
                  </a:lnTo>
                  <a:lnTo>
                    <a:pt x="288" y="144"/>
                  </a:lnTo>
                  <a:lnTo>
                    <a:pt x="258" y="207"/>
                  </a:lnTo>
                  <a:lnTo>
                    <a:pt x="231" y="267"/>
                  </a:lnTo>
                  <a:lnTo>
                    <a:pt x="207" y="326"/>
                  </a:lnTo>
                  <a:lnTo>
                    <a:pt x="187" y="382"/>
                  </a:lnTo>
                  <a:lnTo>
                    <a:pt x="169" y="440"/>
                  </a:lnTo>
                  <a:lnTo>
                    <a:pt x="154" y="497"/>
                  </a:lnTo>
                  <a:lnTo>
                    <a:pt x="141" y="554"/>
                  </a:lnTo>
                  <a:lnTo>
                    <a:pt x="129" y="622"/>
                  </a:lnTo>
                  <a:lnTo>
                    <a:pt x="121" y="693"/>
                  </a:lnTo>
                  <a:lnTo>
                    <a:pt x="114" y="766"/>
                  </a:lnTo>
                  <a:lnTo>
                    <a:pt x="110" y="844"/>
                  </a:lnTo>
                  <a:lnTo>
                    <a:pt x="107" y="926"/>
                  </a:lnTo>
                  <a:lnTo>
                    <a:pt x="104" y="1013"/>
                  </a:lnTo>
                  <a:lnTo>
                    <a:pt x="104" y="1107"/>
                  </a:lnTo>
                  <a:lnTo>
                    <a:pt x="102" y="1123"/>
                  </a:lnTo>
                  <a:lnTo>
                    <a:pt x="95" y="1139"/>
                  </a:lnTo>
                  <a:lnTo>
                    <a:pt x="83" y="1150"/>
                  </a:lnTo>
                  <a:lnTo>
                    <a:pt x="69" y="1157"/>
                  </a:lnTo>
                  <a:lnTo>
                    <a:pt x="52" y="1160"/>
                  </a:lnTo>
                  <a:lnTo>
                    <a:pt x="35" y="1157"/>
                  </a:lnTo>
                  <a:lnTo>
                    <a:pt x="21" y="1150"/>
                  </a:lnTo>
                  <a:lnTo>
                    <a:pt x="9" y="1139"/>
                  </a:lnTo>
                  <a:lnTo>
                    <a:pt x="2" y="1123"/>
                  </a:lnTo>
                  <a:lnTo>
                    <a:pt x="0" y="1107"/>
                  </a:lnTo>
                  <a:lnTo>
                    <a:pt x="0" y="1010"/>
                  </a:lnTo>
                  <a:lnTo>
                    <a:pt x="2" y="919"/>
                  </a:lnTo>
                  <a:lnTo>
                    <a:pt x="5" y="834"/>
                  </a:lnTo>
                  <a:lnTo>
                    <a:pt x="9" y="754"/>
                  </a:lnTo>
                  <a:lnTo>
                    <a:pt x="17" y="678"/>
                  </a:lnTo>
                  <a:lnTo>
                    <a:pt x="27" y="605"/>
                  </a:lnTo>
                  <a:lnTo>
                    <a:pt x="39" y="534"/>
                  </a:lnTo>
                  <a:lnTo>
                    <a:pt x="52" y="472"/>
                  </a:lnTo>
                  <a:lnTo>
                    <a:pt x="68" y="411"/>
                  </a:lnTo>
                  <a:lnTo>
                    <a:pt x="87" y="350"/>
                  </a:lnTo>
                  <a:lnTo>
                    <a:pt x="109" y="289"/>
                  </a:lnTo>
                  <a:lnTo>
                    <a:pt x="134" y="226"/>
                  </a:lnTo>
                  <a:lnTo>
                    <a:pt x="163" y="162"/>
                  </a:lnTo>
                  <a:lnTo>
                    <a:pt x="194" y="96"/>
                  </a:lnTo>
                  <a:lnTo>
                    <a:pt x="231" y="27"/>
                  </a:lnTo>
                  <a:lnTo>
                    <a:pt x="242" y="13"/>
                  </a:lnTo>
                  <a:lnTo>
                    <a:pt x="255" y="5"/>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0942EFA8-C175-004B-A6F8-9E1FF31ADADA}"/>
                </a:ext>
              </a:extLst>
            </p:cNvPr>
            <p:cNvSpPr>
              <a:spLocks/>
            </p:cNvSpPr>
            <p:nvPr/>
          </p:nvSpPr>
          <p:spPr bwMode="auto">
            <a:xfrm>
              <a:off x="4047" y="595"/>
              <a:ext cx="62" cy="27"/>
            </a:xfrm>
            <a:custGeom>
              <a:avLst/>
              <a:gdLst>
                <a:gd name="T0" fmla="*/ 376 w 431"/>
                <a:gd name="T1" fmla="*/ 0 h 188"/>
                <a:gd name="T2" fmla="*/ 392 w 431"/>
                <a:gd name="T3" fmla="*/ 2 h 188"/>
                <a:gd name="T4" fmla="*/ 406 w 431"/>
                <a:gd name="T5" fmla="*/ 9 h 188"/>
                <a:gd name="T6" fmla="*/ 419 w 431"/>
                <a:gd name="T7" fmla="*/ 20 h 188"/>
                <a:gd name="T8" fmla="*/ 428 w 431"/>
                <a:gd name="T9" fmla="*/ 35 h 188"/>
                <a:gd name="T10" fmla="*/ 431 w 431"/>
                <a:gd name="T11" fmla="*/ 51 h 188"/>
                <a:gd name="T12" fmla="*/ 429 w 431"/>
                <a:gd name="T13" fmla="*/ 67 h 188"/>
                <a:gd name="T14" fmla="*/ 422 w 431"/>
                <a:gd name="T15" fmla="*/ 83 h 188"/>
                <a:gd name="T16" fmla="*/ 410 w 431"/>
                <a:gd name="T17" fmla="*/ 96 h 188"/>
                <a:gd name="T18" fmla="*/ 347 w 431"/>
                <a:gd name="T19" fmla="*/ 150 h 188"/>
                <a:gd name="T20" fmla="*/ 321 w 431"/>
                <a:gd name="T21" fmla="*/ 168 h 188"/>
                <a:gd name="T22" fmla="*/ 295 w 431"/>
                <a:gd name="T23" fmla="*/ 180 h 188"/>
                <a:gd name="T24" fmla="*/ 270 w 431"/>
                <a:gd name="T25" fmla="*/ 187 h 188"/>
                <a:gd name="T26" fmla="*/ 245 w 431"/>
                <a:gd name="T27" fmla="*/ 188 h 188"/>
                <a:gd name="T28" fmla="*/ 221 w 431"/>
                <a:gd name="T29" fmla="*/ 184 h 188"/>
                <a:gd name="T30" fmla="*/ 197 w 431"/>
                <a:gd name="T31" fmla="*/ 178 h 188"/>
                <a:gd name="T32" fmla="*/ 172 w 431"/>
                <a:gd name="T33" fmla="*/ 168 h 188"/>
                <a:gd name="T34" fmla="*/ 147 w 431"/>
                <a:gd name="T35" fmla="*/ 157 h 188"/>
                <a:gd name="T36" fmla="*/ 121 w 431"/>
                <a:gd name="T37" fmla="*/ 144 h 188"/>
                <a:gd name="T38" fmla="*/ 118 w 431"/>
                <a:gd name="T39" fmla="*/ 142 h 188"/>
                <a:gd name="T40" fmla="*/ 92 w 431"/>
                <a:gd name="T41" fmla="*/ 129 h 188"/>
                <a:gd name="T42" fmla="*/ 64 w 431"/>
                <a:gd name="T43" fmla="*/ 116 h 188"/>
                <a:gd name="T44" fmla="*/ 36 w 431"/>
                <a:gd name="T45" fmla="*/ 105 h 188"/>
                <a:gd name="T46" fmla="*/ 20 w 431"/>
                <a:gd name="T47" fmla="*/ 97 h 188"/>
                <a:gd name="T48" fmla="*/ 10 w 431"/>
                <a:gd name="T49" fmla="*/ 86 h 188"/>
                <a:gd name="T50" fmla="*/ 2 w 431"/>
                <a:gd name="T51" fmla="*/ 71 h 188"/>
                <a:gd name="T52" fmla="*/ 0 w 431"/>
                <a:gd name="T53" fmla="*/ 54 h 188"/>
                <a:gd name="T54" fmla="*/ 2 w 431"/>
                <a:gd name="T55" fmla="*/ 38 h 188"/>
                <a:gd name="T56" fmla="*/ 10 w 431"/>
                <a:gd name="T57" fmla="*/ 22 h 188"/>
                <a:gd name="T58" fmla="*/ 22 w 431"/>
                <a:gd name="T59" fmla="*/ 11 h 188"/>
                <a:gd name="T60" fmla="*/ 36 w 431"/>
                <a:gd name="T61" fmla="*/ 3 h 188"/>
                <a:gd name="T62" fmla="*/ 51 w 431"/>
                <a:gd name="T63" fmla="*/ 0 h 188"/>
                <a:gd name="T64" fmla="*/ 68 w 431"/>
                <a:gd name="T65" fmla="*/ 3 h 188"/>
                <a:gd name="T66" fmla="*/ 103 w 431"/>
                <a:gd name="T67" fmla="*/ 17 h 188"/>
                <a:gd name="T68" fmla="*/ 135 w 431"/>
                <a:gd name="T69" fmla="*/ 31 h 188"/>
                <a:gd name="T70" fmla="*/ 165 w 431"/>
                <a:gd name="T71" fmla="*/ 46 h 188"/>
                <a:gd name="T72" fmla="*/ 168 w 431"/>
                <a:gd name="T73" fmla="*/ 48 h 188"/>
                <a:gd name="T74" fmla="*/ 190 w 431"/>
                <a:gd name="T75" fmla="*/ 60 h 188"/>
                <a:gd name="T76" fmla="*/ 212 w 431"/>
                <a:gd name="T77" fmla="*/ 69 h 188"/>
                <a:gd name="T78" fmla="*/ 231 w 431"/>
                <a:gd name="T79" fmla="*/ 75 h 188"/>
                <a:gd name="T80" fmla="*/ 248 w 431"/>
                <a:gd name="T81" fmla="*/ 77 h 188"/>
                <a:gd name="T82" fmla="*/ 266 w 431"/>
                <a:gd name="T83" fmla="*/ 75 h 188"/>
                <a:gd name="T84" fmla="*/ 281 w 431"/>
                <a:gd name="T85" fmla="*/ 66 h 188"/>
                <a:gd name="T86" fmla="*/ 346 w 431"/>
                <a:gd name="T87" fmla="*/ 12 h 188"/>
                <a:gd name="T88" fmla="*/ 360 w 431"/>
                <a:gd name="T89" fmla="*/ 3 h 188"/>
                <a:gd name="T90" fmla="*/ 376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6" y="0"/>
                  </a:moveTo>
                  <a:lnTo>
                    <a:pt x="392" y="2"/>
                  </a:lnTo>
                  <a:lnTo>
                    <a:pt x="406" y="9"/>
                  </a:lnTo>
                  <a:lnTo>
                    <a:pt x="419" y="20"/>
                  </a:lnTo>
                  <a:lnTo>
                    <a:pt x="428" y="35"/>
                  </a:lnTo>
                  <a:lnTo>
                    <a:pt x="431" y="51"/>
                  </a:lnTo>
                  <a:lnTo>
                    <a:pt x="429" y="67"/>
                  </a:lnTo>
                  <a:lnTo>
                    <a:pt x="422" y="83"/>
                  </a:lnTo>
                  <a:lnTo>
                    <a:pt x="410" y="96"/>
                  </a:lnTo>
                  <a:lnTo>
                    <a:pt x="347" y="150"/>
                  </a:lnTo>
                  <a:lnTo>
                    <a:pt x="321" y="168"/>
                  </a:lnTo>
                  <a:lnTo>
                    <a:pt x="295" y="180"/>
                  </a:lnTo>
                  <a:lnTo>
                    <a:pt x="270" y="187"/>
                  </a:lnTo>
                  <a:lnTo>
                    <a:pt x="245" y="188"/>
                  </a:lnTo>
                  <a:lnTo>
                    <a:pt x="221" y="184"/>
                  </a:lnTo>
                  <a:lnTo>
                    <a:pt x="197" y="178"/>
                  </a:lnTo>
                  <a:lnTo>
                    <a:pt x="172" y="168"/>
                  </a:lnTo>
                  <a:lnTo>
                    <a:pt x="147" y="157"/>
                  </a:lnTo>
                  <a:lnTo>
                    <a:pt x="121" y="144"/>
                  </a:lnTo>
                  <a:lnTo>
                    <a:pt x="118" y="142"/>
                  </a:lnTo>
                  <a:lnTo>
                    <a:pt x="92" y="129"/>
                  </a:lnTo>
                  <a:lnTo>
                    <a:pt x="64" y="116"/>
                  </a:lnTo>
                  <a:lnTo>
                    <a:pt x="36" y="105"/>
                  </a:lnTo>
                  <a:lnTo>
                    <a:pt x="20" y="97"/>
                  </a:lnTo>
                  <a:lnTo>
                    <a:pt x="10" y="86"/>
                  </a:lnTo>
                  <a:lnTo>
                    <a:pt x="2" y="71"/>
                  </a:lnTo>
                  <a:lnTo>
                    <a:pt x="0" y="54"/>
                  </a:lnTo>
                  <a:lnTo>
                    <a:pt x="2" y="38"/>
                  </a:lnTo>
                  <a:lnTo>
                    <a:pt x="10" y="22"/>
                  </a:lnTo>
                  <a:lnTo>
                    <a:pt x="22" y="11"/>
                  </a:lnTo>
                  <a:lnTo>
                    <a:pt x="36" y="3"/>
                  </a:lnTo>
                  <a:lnTo>
                    <a:pt x="51" y="0"/>
                  </a:lnTo>
                  <a:lnTo>
                    <a:pt x="68" y="3"/>
                  </a:lnTo>
                  <a:lnTo>
                    <a:pt x="103" y="17"/>
                  </a:lnTo>
                  <a:lnTo>
                    <a:pt x="135" y="31"/>
                  </a:lnTo>
                  <a:lnTo>
                    <a:pt x="165" y="46"/>
                  </a:lnTo>
                  <a:lnTo>
                    <a:pt x="168" y="48"/>
                  </a:lnTo>
                  <a:lnTo>
                    <a:pt x="190" y="60"/>
                  </a:lnTo>
                  <a:lnTo>
                    <a:pt x="212" y="69"/>
                  </a:lnTo>
                  <a:lnTo>
                    <a:pt x="231" y="75"/>
                  </a:lnTo>
                  <a:lnTo>
                    <a:pt x="248" y="77"/>
                  </a:lnTo>
                  <a:lnTo>
                    <a:pt x="266" y="75"/>
                  </a:lnTo>
                  <a:lnTo>
                    <a:pt x="281" y="66"/>
                  </a:lnTo>
                  <a:lnTo>
                    <a:pt x="346" y="12"/>
                  </a:lnTo>
                  <a:lnTo>
                    <a:pt x="360" y="3"/>
                  </a:lnTo>
                  <a:lnTo>
                    <a:pt x="3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610CF86A-363B-8344-831E-4E103535E636}"/>
                </a:ext>
              </a:extLst>
            </p:cNvPr>
            <p:cNvSpPr>
              <a:spLocks/>
            </p:cNvSpPr>
            <p:nvPr/>
          </p:nvSpPr>
          <p:spPr bwMode="auto">
            <a:xfrm>
              <a:off x="4094" y="399"/>
              <a:ext cx="15" cy="45"/>
            </a:xfrm>
            <a:custGeom>
              <a:avLst/>
              <a:gdLst>
                <a:gd name="T0" fmla="*/ 53 w 106"/>
                <a:gd name="T1" fmla="*/ 0 h 315"/>
                <a:gd name="T2" fmla="*/ 70 w 106"/>
                <a:gd name="T3" fmla="*/ 2 h 315"/>
                <a:gd name="T4" fmla="*/ 84 w 106"/>
                <a:gd name="T5" fmla="*/ 9 h 315"/>
                <a:gd name="T6" fmla="*/ 95 w 106"/>
                <a:gd name="T7" fmla="*/ 22 h 315"/>
                <a:gd name="T8" fmla="*/ 103 w 106"/>
                <a:gd name="T9" fmla="*/ 36 h 315"/>
                <a:gd name="T10" fmla="*/ 106 w 106"/>
                <a:gd name="T11" fmla="*/ 53 h 315"/>
                <a:gd name="T12" fmla="*/ 106 w 106"/>
                <a:gd name="T13" fmla="*/ 261 h 315"/>
                <a:gd name="T14" fmla="*/ 103 w 106"/>
                <a:gd name="T15" fmla="*/ 279 h 315"/>
                <a:gd name="T16" fmla="*/ 95 w 106"/>
                <a:gd name="T17" fmla="*/ 293 h 315"/>
                <a:gd name="T18" fmla="*/ 84 w 106"/>
                <a:gd name="T19" fmla="*/ 305 h 315"/>
                <a:gd name="T20" fmla="*/ 70 w 106"/>
                <a:gd name="T21" fmla="*/ 313 h 315"/>
                <a:gd name="T22" fmla="*/ 53 w 106"/>
                <a:gd name="T23" fmla="*/ 315 h 315"/>
                <a:gd name="T24" fmla="*/ 37 w 106"/>
                <a:gd name="T25" fmla="*/ 313 h 315"/>
                <a:gd name="T26" fmla="*/ 22 w 106"/>
                <a:gd name="T27" fmla="*/ 305 h 315"/>
                <a:gd name="T28" fmla="*/ 11 w 106"/>
                <a:gd name="T29" fmla="*/ 293 h 315"/>
                <a:gd name="T30" fmla="*/ 3 w 106"/>
                <a:gd name="T31" fmla="*/ 279 h 315"/>
                <a:gd name="T32" fmla="*/ 0 w 106"/>
                <a:gd name="T33" fmla="*/ 261 h 315"/>
                <a:gd name="T34" fmla="*/ 0 w 106"/>
                <a:gd name="T35" fmla="*/ 53 h 315"/>
                <a:gd name="T36" fmla="*/ 3 w 106"/>
                <a:gd name="T37" fmla="*/ 36 h 315"/>
                <a:gd name="T38" fmla="*/ 11 w 106"/>
                <a:gd name="T39" fmla="*/ 22 h 315"/>
                <a:gd name="T40" fmla="*/ 22 w 106"/>
                <a:gd name="T41" fmla="*/ 9 h 315"/>
                <a:gd name="T42" fmla="*/ 37 w 106"/>
                <a:gd name="T43" fmla="*/ 2 h 315"/>
                <a:gd name="T44" fmla="*/ 53 w 106"/>
                <a:gd name="T4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315">
                  <a:moveTo>
                    <a:pt x="53" y="0"/>
                  </a:moveTo>
                  <a:lnTo>
                    <a:pt x="70" y="2"/>
                  </a:lnTo>
                  <a:lnTo>
                    <a:pt x="84" y="9"/>
                  </a:lnTo>
                  <a:lnTo>
                    <a:pt x="95" y="22"/>
                  </a:lnTo>
                  <a:lnTo>
                    <a:pt x="103" y="36"/>
                  </a:lnTo>
                  <a:lnTo>
                    <a:pt x="106" y="53"/>
                  </a:lnTo>
                  <a:lnTo>
                    <a:pt x="106" y="261"/>
                  </a:lnTo>
                  <a:lnTo>
                    <a:pt x="103" y="279"/>
                  </a:lnTo>
                  <a:lnTo>
                    <a:pt x="95" y="293"/>
                  </a:lnTo>
                  <a:lnTo>
                    <a:pt x="84" y="305"/>
                  </a:lnTo>
                  <a:lnTo>
                    <a:pt x="70" y="313"/>
                  </a:lnTo>
                  <a:lnTo>
                    <a:pt x="53" y="315"/>
                  </a:lnTo>
                  <a:lnTo>
                    <a:pt x="37" y="313"/>
                  </a:lnTo>
                  <a:lnTo>
                    <a:pt x="22" y="305"/>
                  </a:lnTo>
                  <a:lnTo>
                    <a:pt x="11" y="293"/>
                  </a:lnTo>
                  <a:lnTo>
                    <a:pt x="3" y="279"/>
                  </a:lnTo>
                  <a:lnTo>
                    <a:pt x="0" y="261"/>
                  </a:lnTo>
                  <a:lnTo>
                    <a:pt x="0" y="53"/>
                  </a:lnTo>
                  <a:lnTo>
                    <a:pt x="3" y="36"/>
                  </a:lnTo>
                  <a:lnTo>
                    <a:pt x="11" y="22"/>
                  </a:lnTo>
                  <a:lnTo>
                    <a:pt x="22" y="9"/>
                  </a:lnTo>
                  <a:lnTo>
                    <a:pt x="37"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878C16D0-14E3-164C-BBA9-1BA823307FB9}"/>
                </a:ext>
              </a:extLst>
            </p:cNvPr>
            <p:cNvSpPr>
              <a:spLocks/>
            </p:cNvSpPr>
            <p:nvPr/>
          </p:nvSpPr>
          <p:spPr bwMode="auto">
            <a:xfrm>
              <a:off x="4094" y="595"/>
              <a:ext cx="61" cy="27"/>
            </a:xfrm>
            <a:custGeom>
              <a:avLst/>
              <a:gdLst>
                <a:gd name="T0" fmla="*/ 379 w 431"/>
                <a:gd name="T1" fmla="*/ 0 h 188"/>
                <a:gd name="T2" fmla="*/ 395 w 431"/>
                <a:gd name="T3" fmla="*/ 3 h 188"/>
                <a:gd name="T4" fmla="*/ 409 w 431"/>
                <a:gd name="T5" fmla="*/ 11 h 188"/>
                <a:gd name="T6" fmla="*/ 421 w 431"/>
                <a:gd name="T7" fmla="*/ 22 h 188"/>
                <a:gd name="T8" fmla="*/ 429 w 431"/>
                <a:gd name="T9" fmla="*/ 38 h 188"/>
                <a:gd name="T10" fmla="*/ 431 w 431"/>
                <a:gd name="T11" fmla="*/ 54 h 188"/>
                <a:gd name="T12" fmla="*/ 428 w 431"/>
                <a:gd name="T13" fmla="*/ 71 h 188"/>
                <a:gd name="T14" fmla="*/ 421 w 431"/>
                <a:gd name="T15" fmla="*/ 86 h 188"/>
                <a:gd name="T16" fmla="*/ 409 w 431"/>
                <a:gd name="T17" fmla="*/ 97 h 188"/>
                <a:gd name="T18" fmla="*/ 394 w 431"/>
                <a:gd name="T19" fmla="*/ 105 h 188"/>
                <a:gd name="T20" fmla="*/ 366 w 431"/>
                <a:gd name="T21" fmla="*/ 116 h 188"/>
                <a:gd name="T22" fmla="*/ 338 w 431"/>
                <a:gd name="T23" fmla="*/ 129 h 188"/>
                <a:gd name="T24" fmla="*/ 312 w 431"/>
                <a:gd name="T25" fmla="*/ 142 h 188"/>
                <a:gd name="T26" fmla="*/ 310 w 431"/>
                <a:gd name="T27" fmla="*/ 144 h 188"/>
                <a:gd name="T28" fmla="*/ 284 w 431"/>
                <a:gd name="T29" fmla="*/ 157 h 188"/>
                <a:gd name="T30" fmla="*/ 258 w 431"/>
                <a:gd name="T31" fmla="*/ 169 h 188"/>
                <a:gd name="T32" fmla="*/ 233 w 431"/>
                <a:gd name="T33" fmla="*/ 178 h 188"/>
                <a:gd name="T34" fmla="*/ 210 w 431"/>
                <a:gd name="T35" fmla="*/ 185 h 188"/>
                <a:gd name="T36" fmla="*/ 185 w 431"/>
                <a:gd name="T37" fmla="*/ 188 h 188"/>
                <a:gd name="T38" fmla="*/ 160 w 431"/>
                <a:gd name="T39" fmla="*/ 187 h 188"/>
                <a:gd name="T40" fmla="*/ 135 w 431"/>
                <a:gd name="T41" fmla="*/ 181 h 188"/>
                <a:gd name="T42" fmla="*/ 110 w 431"/>
                <a:gd name="T43" fmla="*/ 169 h 188"/>
                <a:gd name="T44" fmla="*/ 83 w 431"/>
                <a:gd name="T45" fmla="*/ 150 h 188"/>
                <a:gd name="T46" fmla="*/ 20 w 431"/>
                <a:gd name="T47" fmla="*/ 96 h 188"/>
                <a:gd name="T48" fmla="*/ 8 w 431"/>
                <a:gd name="T49" fmla="*/ 83 h 188"/>
                <a:gd name="T50" fmla="*/ 1 w 431"/>
                <a:gd name="T51" fmla="*/ 69 h 188"/>
                <a:gd name="T52" fmla="*/ 0 w 431"/>
                <a:gd name="T53" fmla="*/ 52 h 188"/>
                <a:gd name="T54" fmla="*/ 3 w 431"/>
                <a:gd name="T55" fmla="*/ 35 h 188"/>
                <a:gd name="T56" fmla="*/ 12 w 431"/>
                <a:gd name="T57" fmla="*/ 21 h 188"/>
                <a:gd name="T58" fmla="*/ 24 w 431"/>
                <a:gd name="T59" fmla="*/ 9 h 188"/>
                <a:gd name="T60" fmla="*/ 39 w 431"/>
                <a:gd name="T61" fmla="*/ 2 h 188"/>
                <a:gd name="T62" fmla="*/ 54 w 431"/>
                <a:gd name="T63" fmla="*/ 0 h 188"/>
                <a:gd name="T64" fmla="*/ 70 w 431"/>
                <a:gd name="T65" fmla="*/ 3 h 188"/>
                <a:gd name="T66" fmla="*/ 84 w 431"/>
                <a:gd name="T67" fmla="*/ 12 h 188"/>
                <a:gd name="T68" fmla="*/ 150 w 431"/>
                <a:gd name="T69" fmla="*/ 66 h 188"/>
                <a:gd name="T70" fmla="*/ 164 w 431"/>
                <a:gd name="T71" fmla="*/ 75 h 188"/>
                <a:gd name="T72" fmla="*/ 182 w 431"/>
                <a:gd name="T73" fmla="*/ 77 h 188"/>
                <a:gd name="T74" fmla="*/ 199 w 431"/>
                <a:gd name="T75" fmla="*/ 75 h 188"/>
                <a:gd name="T76" fmla="*/ 219 w 431"/>
                <a:gd name="T77" fmla="*/ 69 h 188"/>
                <a:gd name="T78" fmla="*/ 240 w 431"/>
                <a:gd name="T79" fmla="*/ 60 h 188"/>
                <a:gd name="T80" fmla="*/ 263 w 431"/>
                <a:gd name="T81" fmla="*/ 48 h 188"/>
                <a:gd name="T82" fmla="*/ 265 w 431"/>
                <a:gd name="T83" fmla="*/ 46 h 188"/>
                <a:gd name="T84" fmla="*/ 295 w 431"/>
                <a:gd name="T85" fmla="*/ 31 h 188"/>
                <a:gd name="T86" fmla="*/ 327 w 431"/>
                <a:gd name="T87" fmla="*/ 17 h 188"/>
                <a:gd name="T88" fmla="*/ 362 w 431"/>
                <a:gd name="T89" fmla="*/ 3 h 188"/>
                <a:gd name="T90" fmla="*/ 379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9" y="0"/>
                  </a:moveTo>
                  <a:lnTo>
                    <a:pt x="395" y="3"/>
                  </a:lnTo>
                  <a:lnTo>
                    <a:pt x="409" y="11"/>
                  </a:lnTo>
                  <a:lnTo>
                    <a:pt x="421" y="22"/>
                  </a:lnTo>
                  <a:lnTo>
                    <a:pt x="429" y="38"/>
                  </a:lnTo>
                  <a:lnTo>
                    <a:pt x="431" y="54"/>
                  </a:lnTo>
                  <a:lnTo>
                    <a:pt x="428" y="71"/>
                  </a:lnTo>
                  <a:lnTo>
                    <a:pt x="421" y="86"/>
                  </a:lnTo>
                  <a:lnTo>
                    <a:pt x="409" y="97"/>
                  </a:lnTo>
                  <a:lnTo>
                    <a:pt x="394" y="105"/>
                  </a:lnTo>
                  <a:lnTo>
                    <a:pt x="366" y="116"/>
                  </a:lnTo>
                  <a:lnTo>
                    <a:pt x="338" y="129"/>
                  </a:lnTo>
                  <a:lnTo>
                    <a:pt x="312" y="142"/>
                  </a:lnTo>
                  <a:lnTo>
                    <a:pt x="310" y="144"/>
                  </a:lnTo>
                  <a:lnTo>
                    <a:pt x="284" y="157"/>
                  </a:lnTo>
                  <a:lnTo>
                    <a:pt x="258" y="169"/>
                  </a:lnTo>
                  <a:lnTo>
                    <a:pt x="233" y="178"/>
                  </a:lnTo>
                  <a:lnTo>
                    <a:pt x="210" y="185"/>
                  </a:lnTo>
                  <a:lnTo>
                    <a:pt x="185" y="188"/>
                  </a:lnTo>
                  <a:lnTo>
                    <a:pt x="160" y="187"/>
                  </a:lnTo>
                  <a:lnTo>
                    <a:pt x="135" y="181"/>
                  </a:lnTo>
                  <a:lnTo>
                    <a:pt x="110" y="169"/>
                  </a:lnTo>
                  <a:lnTo>
                    <a:pt x="83" y="150"/>
                  </a:lnTo>
                  <a:lnTo>
                    <a:pt x="20" y="96"/>
                  </a:lnTo>
                  <a:lnTo>
                    <a:pt x="8" y="83"/>
                  </a:lnTo>
                  <a:lnTo>
                    <a:pt x="1" y="69"/>
                  </a:lnTo>
                  <a:lnTo>
                    <a:pt x="0" y="52"/>
                  </a:lnTo>
                  <a:lnTo>
                    <a:pt x="3" y="35"/>
                  </a:lnTo>
                  <a:lnTo>
                    <a:pt x="12" y="21"/>
                  </a:lnTo>
                  <a:lnTo>
                    <a:pt x="24" y="9"/>
                  </a:lnTo>
                  <a:lnTo>
                    <a:pt x="39" y="2"/>
                  </a:lnTo>
                  <a:lnTo>
                    <a:pt x="54" y="0"/>
                  </a:lnTo>
                  <a:lnTo>
                    <a:pt x="70" y="3"/>
                  </a:lnTo>
                  <a:lnTo>
                    <a:pt x="84" y="12"/>
                  </a:lnTo>
                  <a:lnTo>
                    <a:pt x="150" y="66"/>
                  </a:lnTo>
                  <a:lnTo>
                    <a:pt x="164" y="75"/>
                  </a:lnTo>
                  <a:lnTo>
                    <a:pt x="182" y="77"/>
                  </a:lnTo>
                  <a:lnTo>
                    <a:pt x="199" y="75"/>
                  </a:lnTo>
                  <a:lnTo>
                    <a:pt x="219" y="69"/>
                  </a:lnTo>
                  <a:lnTo>
                    <a:pt x="240" y="60"/>
                  </a:lnTo>
                  <a:lnTo>
                    <a:pt x="263" y="48"/>
                  </a:lnTo>
                  <a:lnTo>
                    <a:pt x="265" y="46"/>
                  </a:lnTo>
                  <a:lnTo>
                    <a:pt x="295" y="31"/>
                  </a:lnTo>
                  <a:lnTo>
                    <a:pt x="327" y="17"/>
                  </a:lnTo>
                  <a:lnTo>
                    <a:pt x="362" y="3"/>
                  </a:lnTo>
                  <a:lnTo>
                    <a:pt x="3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77FD1AC1-75B9-4C43-B21D-F4885D55F232}"/>
                </a:ext>
              </a:extLst>
            </p:cNvPr>
            <p:cNvSpPr>
              <a:spLocks noEditPoints="1"/>
            </p:cNvSpPr>
            <p:nvPr/>
          </p:nvSpPr>
          <p:spPr bwMode="auto">
            <a:xfrm>
              <a:off x="3967" y="478"/>
              <a:ext cx="268" cy="318"/>
            </a:xfrm>
            <a:custGeom>
              <a:avLst/>
              <a:gdLst>
                <a:gd name="T0" fmla="*/ 739 w 1872"/>
                <a:gd name="T1" fmla="*/ 131 h 2225"/>
                <a:gd name="T2" fmla="*/ 502 w 1872"/>
                <a:gd name="T3" fmla="*/ 232 h 2225"/>
                <a:gd name="T4" fmla="*/ 304 w 1872"/>
                <a:gd name="T5" fmla="*/ 404 h 2225"/>
                <a:gd name="T6" fmla="*/ 169 w 1872"/>
                <a:gd name="T7" fmla="*/ 629 h 2225"/>
                <a:gd name="T8" fmla="*/ 115 w 1872"/>
                <a:gd name="T9" fmla="*/ 821 h 2225"/>
                <a:gd name="T10" fmla="*/ 115 w 1872"/>
                <a:gd name="T11" fmla="*/ 1091 h 2225"/>
                <a:gd name="T12" fmla="*/ 196 w 1872"/>
                <a:gd name="T13" fmla="*/ 1344 h 2225"/>
                <a:gd name="T14" fmla="*/ 342 w 1872"/>
                <a:gd name="T15" fmla="*/ 1560 h 2225"/>
                <a:gd name="T16" fmla="*/ 470 w 1872"/>
                <a:gd name="T17" fmla="*/ 1713 h 2225"/>
                <a:gd name="T18" fmla="*/ 555 w 1872"/>
                <a:gd name="T19" fmla="*/ 1809 h 2225"/>
                <a:gd name="T20" fmla="*/ 638 w 1872"/>
                <a:gd name="T21" fmla="*/ 1929 h 2225"/>
                <a:gd name="T22" fmla="*/ 678 w 1872"/>
                <a:gd name="T23" fmla="*/ 2072 h 2225"/>
                <a:gd name="T24" fmla="*/ 1205 w 1872"/>
                <a:gd name="T25" fmla="*/ 2030 h 2225"/>
                <a:gd name="T26" fmla="*/ 1255 w 1872"/>
                <a:gd name="T27" fmla="*/ 1898 h 2225"/>
                <a:gd name="T28" fmla="*/ 1349 w 1872"/>
                <a:gd name="T29" fmla="*/ 1776 h 2225"/>
                <a:gd name="T30" fmla="*/ 1464 w 1872"/>
                <a:gd name="T31" fmla="*/ 1643 h 2225"/>
                <a:gd name="T32" fmla="*/ 1608 w 1872"/>
                <a:gd name="T33" fmla="*/ 1456 h 2225"/>
                <a:gd name="T34" fmla="*/ 1727 w 1872"/>
                <a:gd name="T35" fmla="*/ 1220 h 2225"/>
                <a:gd name="T36" fmla="*/ 1768 w 1872"/>
                <a:gd name="T37" fmla="*/ 957 h 2225"/>
                <a:gd name="T38" fmla="*/ 1716 w 1872"/>
                <a:gd name="T39" fmla="*/ 660 h 2225"/>
                <a:gd name="T40" fmla="*/ 1572 w 1872"/>
                <a:gd name="T41" fmla="*/ 410 h 2225"/>
                <a:gd name="T42" fmla="*/ 1371 w 1872"/>
                <a:gd name="T43" fmla="*/ 232 h 2225"/>
                <a:gd name="T44" fmla="*/ 1133 w 1872"/>
                <a:gd name="T45" fmla="*/ 131 h 2225"/>
                <a:gd name="T46" fmla="*/ 936 w 1872"/>
                <a:gd name="T47" fmla="*/ 0 h 2225"/>
                <a:gd name="T48" fmla="*/ 1227 w 1872"/>
                <a:gd name="T49" fmla="*/ 47 h 2225"/>
                <a:gd name="T50" fmla="*/ 1488 w 1872"/>
                <a:gd name="T51" fmla="*/ 182 h 2225"/>
                <a:gd name="T52" fmla="*/ 1692 w 1872"/>
                <a:gd name="T53" fmla="*/ 391 h 2225"/>
                <a:gd name="T54" fmla="*/ 1825 w 1872"/>
                <a:gd name="T55" fmla="*/ 653 h 2225"/>
                <a:gd name="T56" fmla="*/ 1872 w 1872"/>
                <a:gd name="T57" fmla="*/ 957 h 2225"/>
                <a:gd name="T58" fmla="*/ 1827 w 1872"/>
                <a:gd name="T59" fmla="*/ 1252 h 2225"/>
                <a:gd name="T60" fmla="*/ 1693 w 1872"/>
                <a:gd name="T61" fmla="*/ 1520 h 2225"/>
                <a:gd name="T62" fmla="*/ 1545 w 1872"/>
                <a:gd name="T63" fmla="*/ 1711 h 2225"/>
                <a:gd name="T64" fmla="*/ 1428 w 1872"/>
                <a:gd name="T65" fmla="*/ 1845 h 2225"/>
                <a:gd name="T66" fmla="*/ 1344 w 1872"/>
                <a:gd name="T67" fmla="*/ 1956 h 2225"/>
                <a:gd name="T68" fmla="*/ 1304 w 1872"/>
                <a:gd name="T69" fmla="*/ 2084 h 2225"/>
                <a:gd name="T70" fmla="*/ 1289 w 1872"/>
                <a:gd name="T71" fmla="*/ 2203 h 2225"/>
                <a:gd name="T72" fmla="*/ 630 w 1872"/>
                <a:gd name="T73" fmla="*/ 2225 h 2225"/>
                <a:gd name="T74" fmla="*/ 581 w 1872"/>
                <a:gd name="T75" fmla="*/ 2189 h 2225"/>
                <a:gd name="T76" fmla="*/ 567 w 1872"/>
                <a:gd name="T77" fmla="*/ 2049 h 2225"/>
                <a:gd name="T78" fmla="*/ 515 w 1872"/>
                <a:gd name="T79" fmla="*/ 1931 h 2225"/>
                <a:gd name="T80" fmla="*/ 420 w 1872"/>
                <a:gd name="T81" fmla="*/ 1816 h 2225"/>
                <a:gd name="T82" fmla="*/ 297 w 1872"/>
                <a:gd name="T83" fmla="*/ 1673 h 2225"/>
                <a:gd name="T84" fmla="*/ 139 w 1872"/>
                <a:gd name="T85" fmla="*/ 1459 h 2225"/>
                <a:gd name="T86" fmla="*/ 25 w 1872"/>
                <a:gd name="T87" fmla="*/ 1182 h 2225"/>
                <a:gd name="T88" fmla="*/ 3 w 1872"/>
                <a:gd name="T89" fmla="*/ 880 h 2225"/>
                <a:gd name="T90" fmla="*/ 71 w 1872"/>
                <a:gd name="T91" fmla="*/ 591 h 2225"/>
                <a:gd name="T92" fmla="*/ 180 w 1872"/>
                <a:gd name="T93" fmla="*/ 392 h 2225"/>
                <a:gd name="T94" fmla="*/ 385 w 1872"/>
                <a:gd name="T95" fmla="*/ 182 h 2225"/>
                <a:gd name="T96" fmla="*/ 645 w 1872"/>
                <a:gd name="T97" fmla="*/ 47 h 2225"/>
                <a:gd name="T98" fmla="*/ 936 w 1872"/>
                <a:gd name="T99"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2" h="2225">
                  <a:moveTo>
                    <a:pt x="936" y="107"/>
                  </a:moveTo>
                  <a:lnTo>
                    <a:pt x="869" y="110"/>
                  </a:lnTo>
                  <a:lnTo>
                    <a:pt x="803" y="117"/>
                  </a:lnTo>
                  <a:lnTo>
                    <a:pt x="739" y="131"/>
                  </a:lnTo>
                  <a:lnTo>
                    <a:pt x="678" y="149"/>
                  </a:lnTo>
                  <a:lnTo>
                    <a:pt x="618" y="171"/>
                  </a:lnTo>
                  <a:lnTo>
                    <a:pt x="559" y="200"/>
                  </a:lnTo>
                  <a:lnTo>
                    <a:pt x="502" y="232"/>
                  </a:lnTo>
                  <a:lnTo>
                    <a:pt x="448" y="270"/>
                  </a:lnTo>
                  <a:lnTo>
                    <a:pt x="396" y="310"/>
                  </a:lnTo>
                  <a:lnTo>
                    <a:pt x="348" y="356"/>
                  </a:lnTo>
                  <a:lnTo>
                    <a:pt x="304" y="404"/>
                  </a:lnTo>
                  <a:lnTo>
                    <a:pt x="264" y="456"/>
                  </a:lnTo>
                  <a:lnTo>
                    <a:pt x="229" y="511"/>
                  </a:lnTo>
                  <a:lnTo>
                    <a:pt x="196" y="569"/>
                  </a:lnTo>
                  <a:lnTo>
                    <a:pt x="169" y="629"/>
                  </a:lnTo>
                  <a:lnTo>
                    <a:pt x="168" y="631"/>
                  </a:lnTo>
                  <a:lnTo>
                    <a:pt x="145" y="692"/>
                  </a:lnTo>
                  <a:lnTo>
                    <a:pt x="128" y="756"/>
                  </a:lnTo>
                  <a:lnTo>
                    <a:pt x="115" y="821"/>
                  </a:lnTo>
                  <a:lnTo>
                    <a:pt x="108" y="888"/>
                  </a:lnTo>
                  <a:lnTo>
                    <a:pt x="104" y="957"/>
                  </a:lnTo>
                  <a:lnTo>
                    <a:pt x="108" y="1025"/>
                  </a:lnTo>
                  <a:lnTo>
                    <a:pt x="115" y="1091"/>
                  </a:lnTo>
                  <a:lnTo>
                    <a:pt x="128" y="1156"/>
                  </a:lnTo>
                  <a:lnTo>
                    <a:pt x="145" y="1219"/>
                  </a:lnTo>
                  <a:lnTo>
                    <a:pt x="168" y="1283"/>
                  </a:lnTo>
                  <a:lnTo>
                    <a:pt x="196" y="1344"/>
                  </a:lnTo>
                  <a:lnTo>
                    <a:pt x="229" y="1401"/>
                  </a:lnTo>
                  <a:lnTo>
                    <a:pt x="264" y="1456"/>
                  </a:lnTo>
                  <a:lnTo>
                    <a:pt x="304" y="1511"/>
                  </a:lnTo>
                  <a:lnTo>
                    <a:pt x="342" y="1560"/>
                  </a:lnTo>
                  <a:lnTo>
                    <a:pt x="377" y="1604"/>
                  </a:lnTo>
                  <a:lnTo>
                    <a:pt x="410" y="1644"/>
                  </a:lnTo>
                  <a:lnTo>
                    <a:pt x="441" y="1680"/>
                  </a:lnTo>
                  <a:lnTo>
                    <a:pt x="470" y="1713"/>
                  </a:lnTo>
                  <a:lnTo>
                    <a:pt x="497" y="1743"/>
                  </a:lnTo>
                  <a:lnTo>
                    <a:pt x="497" y="1744"/>
                  </a:lnTo>
                  <a:lnTo>
                    <a:pt x="528" y="1779"/>
                  </a:lnTo>
                  <a:lnTo>
                    <a:pt x="555" y="1809"/>
                  </a:lnTo>
                  <a:lnTo>
                    <a:pt x="580" y="1840"/>
                  </a:lnTo>
                  <a:lnTo>
                    <a:pt x="602" y="1869"/>
                  </a:lnTo>
                  <a:lnTo>
                    <a:pt x="621" y="1899"/>
                  </a:lnTo>
                  <a:lnTo>
                    <a:pt x="638" y="1929"/>
                  </a:lnTo>
                  <a:lnTo>
                    <a:pt x="652" y="1959"/>
                  </a:lnTo>
                  <a:lnTo>
                    <a:pt x="663" y="1994"/>
                  </a:lnTo>
                  <a:lnTo>
                    <a:pt x="671" y="2031"/>
                  </a:lnTo>
                  <a:lnTo>
                    <a:pt x="678" y="2072"/>
                  </a:lnTo>
                  <a:lnTo>
                    <a:pt x="681" y="2118"/>
                  </a:lnTo>
                  <a:lnTo>
                    <a:pt x="1195" y="2118"/>
                  </a:lnTo>
                  <a:lnTo>
                    <a:pt x="1198" y="2072"/>
                  </a:lnTo>
                  <a:lnTo>
                    <a:pt x="1205" y="2030"/>
                  </a:lnTo>
                  <a:lnTo>
                    <a:pt x="1214" y="1994"/>
                  </a:lnTo>
                  <a:lnTo>
                    <a:pt x="1224" y="1959"/>
                  </a:lnTo>
                  <a:lnTo>
                    <a:pt x="1238" y="1927"/>
                  </a:lnTo>
                  <a:lnTo>
                    <a:pt x="1255" y="1898"/>
                  </a:lnTo>
                  <a:lnTo>
                    <a:pt x="1274" y="1868"/>
                  </a:lnTo>
                  <a:lnTo>
                    <a:pt x="1296" y="1838"/>
                  </a:lnTo>
                  <a:lnTo>
                    <a:pt x="1320" y="1808"/>
                  </a:lnTo>
                  <a:lnTo>
                    <a:pt x="1349" y="1776"/>
                  </a:lnTo>
                  <a:lnTo>
                    <a:pt x="1379" y="1741"/>
                  </a:lnTo>
                  <a:lnTo>
                    <a:pt x="1405" y="1711"/>
                  </a:lnTo>
                  <a:lnTo>
                    <a:pt x="1433" y="1679"/>
                  </a:lnTo>
                  <a:lnTo>
                    <a:pt x="1464" y="1643"/>
                  </a:lnTo>
                  <a:lnTo>
                    <a:pt x="1497" y="1603"/>
                  </a:lnTo>
                  <a:lnTo>
                    <a:pt x="1531" y="1559"/>
                  </a:lnTo>
                  <a:lnTo>
                    <a:pt x="1568" y="1511"/>
                  </a:lnTo>
                  <a:lnTo>
                    <a:pt x="1608" y="1456"/>
                  </a:lnTo>
                  <a:lnTo>
                    <a:pt x="1643" y="1402"/>
                  </a:lnTo>
                  <a:lnTo>
                    <a:pt x="1676" y="1344"/>
                  </a:lnTo>
                  <a:lnTo>
                    <a:pt x="1704" y="1283"/>
                  </a:lnTo>
                  <a:lnTo>
                    <a:pt x="1727" y="1220"/>
                  </a:lnTo>
                  <a:lnTo>
                    <a:pt x="1744" y="1156"/>
                  </a:lnTo>
                  <a:lnTo>
                    <a:pt x="1757" y="1091"/>
                  </a:lnTo>
                  <a:lnTo>
                    <a:pt x="1764" y="1025"/>
                  </a:lnTo>
                  <a:lnTo>
                    <a:pt x="1768" y="957"/>
                  </a:lnTo>
                  <a:lnTo>
                    <a:pt x="1764" y="880"/>
                  </a:lnTo>
                  <a:lnTo>
                    <a:pt x="1754" y="803"/>
                  </a:lnTo>
                  <a:lnTo>
                    <a:pt x="1737" y="731"/>
                  </a:lnTo>
                  <a:lnTo>
                    <a:pt x="1716" y="660"/>
                  </a:lnTo>
                  <a:lnTo>
                    <a:pt x="1688" y="593"/>
                  </a:lnTo>
                  <a:lnTo>
                    <a:pt x="1654" y="528"/>
                  </a:lnTo>
                  <a:lnTo>
                    <a:pt x="1615" y="467"/>
                  </a:lnTo>
                  <a:lnTo>
                    <a:pt x="1572" y="410"/>
                  </a:lnTo>
                  <a:lnTo>
                    <a:pt x="1525" y="356"/>
                  </a:lnTo>
                  <a:lnTo>
                    <a:pt x="1476" y="310"/>
                  </a:lnTo>
                  <a:lnTo>
                    <a:pt x="1425" y="270"/>
                  </a:lnTo>
                  <a:lnTo>
                    <a:pt x="1371" y="232"/>
                  </a:lnTo>
                  <a:lnTo>
                    <a:pt x="1314" y="200"/>
                  </a:lnTo>
                  <a:lnTo>
                    <a:pt x="1255" y="171"/>
                  </a:lnTo>
                  <a:lnTo>
                    <a:pt x="1194" y="149"/>
                  </a:lnTo>
                  <a:lnTo>
                    <a:pt x="1133" y="131"/>
                  </a:lnTo>
                  <a:lnTo>
                    <a:pt x="1069" y="117"/>
                  </a:lnTo>
                  <a:lnTo>
                    <a:pt x="1003" y="110"/>
                  </a:lnTo>
                  <a:lnTo>
                    <a:pt x="936" y="107"/>
                  </a:lnTo>
                  <a:close/>
                  <a:moveTo>
                    <a:pt x="936" y="0"/>
                  </a:moveTo>
                  <a:lnTo>
                    <a:pt x="1012" y="3"/>
                  </a:lnTo>
                  <a:lnTo>
                    <a:pt x="1085" y="12"/>
                  </a:lnTo>
                  <a:lnTo>
                    <a:pt x="1157" y="27"/>
                  </a:lnTo>
                  <a:lnTo>
                    <a:pt x="1227" y="47"/>
                  </a:lnTo>
                  <a:lnTo>
                    <a:pt x="1295" y="72"/>
                  </a:lnTo>
                  <a:lnTo>
                    <a:pt x="1362" y="104"/>
                  </a:lnTo>
                  <a:lnTo>
                    <a:pt x="1426" y="141"/>
                  </a:lnTo>
                  <a:lnTo>
                    <a:pt x="1488" y="182"/>
                  </a:lnTo>
                  <a:lnTo>
                    <a:pt x="1545" y="229"/>
                  </a:lnTo>
                  <a:lnTo>
                    <a:pt x="1599" y="280"/>
                  </a:lnTo>
                  <a:lnTo>
                    <a:pt x="1648" y="334"/>
                  </a:lnTo>
                  <a:lnTo>
                    <a:pt x="1692" y="391"/>
                  </a:lnTo>
                  <a:lnTo>
                    <a:pt x="1732" y="453"/>
                  </a:lnTo>
                  <a:lnTo>
                    <a:pt x="1769" y="517"/>
                  </a:lnTo>
                  <a:lnTo>
                    <a:pt x="1799" y="584"/>
                  </a:lnTo>
                  <a:lnTo>
                    <a:pt x="1825" y="653"/>
                  </a:lnTo>
                  <a:lnTo>
                    <a:pt x="1845" y="726"/>
                  </a:lnTo>
                  <a:lnTo>
                    <a:pt x="1861" y="801"/>
                  </a:lnTo>
                  <a:lnTo>
                    <a:pt x="1870" y="879"/>
                  </a:lnTo>
                  <a:lnTo>
                    <a:pt x="1872" y="957"/>
                  </a:lnTo>
                  <a:lnTo>
                    <a:pt x="1870" y="1033"/>
                  </a:lnTo>
                  <a:lnTo>
                    <a:pt x="1862" y="1108"/>
                  </a:lnTo>
                  <a:lnTo>
                    <a:pt x="1846" y="1182"/>
                  </a:lnTo>
                  <a:lnTo>
                    <a:pt x="1827" y="1252"/>
                  </a:lnTo>
                  <a:lnTo>
                    <a:pt x="1801" y="1324"/>
                  </a:lnTo>
                  <a:lnTo>
                    <a:pt x="1770" y="1393"/>
                  </a:lnTo>
                  <a:lnTo>
                    <a:pt x="1733" y="1459"/>
                  </a:lnTo>
                  <a:lnTo>
                    <a:pt x="1693" y="1520"/>
                  </a:lnTo>
                  <a:lnTo>
                    <a:pt x="1652" y="1576"/>
                  </a:lnTo>
                  <a:lnTo>
                    <a:pt x="1614" y="1625"/>
                  </a:lnTo>
                  <a:lnTo>
                    <a:pt x="1579" y="1670"/>
                  </a:lnTo>
                  <a:lnTo>
                    <a:pt x="1545" y="1711"/>
                  </a:lnTo>
                  <a:lnTo>
                    <a:pt x="1514" y="1748"/>
                  </a:lnTo>
                  <a:lnTo>
                    <a:pt x="1484" y="1782"/>
                  </a:lnTo>
                  <a:lnTo>
                    <a:pt x="1457" y="1813"/>
                  </a:lnTo>
                  <a:lnTo>
                    <a:pt x="1428" y="1845"/>
                  </a:lnTo>
                  <a:lnTo>
                    <a:pt x="1403" y="1875"/>
                  </a:lnTo>
                  <a:lnTo>
                    <a:pt x="1381" y="1902"/>
                  </a:lnTo>
                  <a:lnTo>
                    <a:pt x="1360" y="1930"/>
                  </a:lnTo>
                  <a:lnTo>
                    <a:pt x="1344" y="1956"/>
                  </a:lnTo>
                  <a:lnTo>
                    <a:pt x="1330" y="1985"/>
                  </a:lnTo>
                  <a:lnTo>
                    <a:pt x="1319" y="2015"/>
                  </a:lnTo>
                  <a:lnTo>
                    <a:pt x="1311" y="2048"/>
                  </a:lnTo>
                  <a:lnTo>
                    <a:pt x="1304" y="2084"/>
                  </a:lnTo>
                  <a:lnTo>
                    <a:pt x="1300" y="2125"/>
                  </a:lnTo>
                  <a:lnTo>
                    <a:pt x="1299" y="2171"/>
                  </a:lnTo>
                  <a:lnTo>
                    <a:pt x="1297" y="2189"/>
                  </a:lnTo>
                  <a:lnTo>
                    <a:pt x="1289" y="2203"/>
                  </a:lnTo>
                  <a:lnTo>
                    <a:pt x="1277" y="2214"/>
                  </a:lnTo>
                  <a:lnTo>
                    <a:pt x="1263" y="2222"/>
                  </a:lnTo>
                  <a:lnTo>
                    <a:pt x="1246" y="2225"/>
                  </a:lnTo>
                  <a:lnTo>
                    <a:pt x="630" y="2225"/>
                  </a:lnTo>
                  <a:lnTo>
                    <a:pt x="614" y="2222"/>
                  </a:lnTo>
                  <a:lnTo>
                    <a:pt x="599" y="2214"/>
                  </a:lnTo>
                  <a:lnTo>
                    <a:pt x="588" y="2203"/>
                  </a:lnTo>
                  <a:lnTo>
                    <a:pt x="581" y="2189"/>
                  </a:lnTo>
                  <a:lnTo>
                    <a:pt x="577" y="2171"/>
                  </a:lnTo>
                  <a:lnTo>
                    <a:pt x="576" y="2126"/>
                  </a:lnTo>
                  <a:lnTo>
                    <a:pt x="573" y="2085"/>
                  </a:lnTo>
                  <a:lnTo>
                    <a:pt x="567" y="2049"/>
                  </a:lnTo>
                  <a:lnTo>
                    <a:pt x="558" y="2016"/>
                  </a:lnTo>
                  <a:lnTo>
                    <a:pt x="546" y="1986"/>
                  </a:lnTo>
                  <a:lnTo>
                    <a:pt x="532" y="1958"/>
                  </a:lnTo>
                  <a:lnTo>
                    <a:pt x="515" y="1931"/>
                  </a:lnTo>
                  <a:lnTo>
                    <a:pt x="495" y="1904"/>
                  </a:lnTo>
                  <a:lnTo>
                    <a:pt x="473" y="1877"/>
                  </a:lnTo>
                  <a:lnTo>
                    <a:pt x="448" y="1847"/>
                  </a:lnTo>
                  <a:lnTo>
                    <a:pt x="420" y="1816"/>
                  </a:lnTo>
                  <a:lnTo>
                    <a:pt x="392" y="1785"/>
                  </a:lnTo>
                  <a:lnTo>
                    <a:pt x="362" y="1751"/>
                  </a:lnTo>
                  <a:lnTo>
                    <a:pt x="330" y="1715"/>
                  </a:lnTo>
                  <a:lnTo>
                    <a:pt x="297" y="1673"/>
                  </a:lnTo>
                  <a:lnTo>
                    <a:pt x="260" y="1627"/>
                  </a:lnTo>
                  <a:lnTo>
                    <a:pt x="221" y="1577"/>
                  </a:lnTo>
                  <a:lnTo>
                    <a:pt x="180" y="1520"/>
                  </a:lnTo>
                  <a:lnTo>
                    <a:pt x="139" y="1459"/>
                  </a:lnTo>
                  <a:lnTo>
                    <a:pt x="102" y="1393"/>
                  </a:lnTo>
                  <a:lnTo>
                    <a:pt x="72" y="1324"/>
                  </a:lnTo>
                  <a:lnTo>
                    <a:pt x="46" y="1252"/>
                  </a:lnTo>
                  <a:lnTo>
                    <a:pt x="25" y="1182"/>
                  </a:lnTo>
                  <a:lnTo>
                    <a:pt x="11" y="1108"/>
                  </a:lnTo>
                  <a:lnTo>
                    <a:pt x="3" y="1033"/>
                  </a:lnTo>
                  <a:lnTo>
                    <a:pt x="0" y="957"/>
                  </a:lnTo>
                  <a:lnTo>
                    <a:pt x="3" y="880"/>
                  </a:lnTo>
                  <a:lnTo>
                    <a:pt x="11" y="805"/>
                  </a:lnTo>
                  <a:lnTo>
                    <a:pt x="25" y="731"/>
                  </a:lnTo>
                  <a:lnTo>
                    <a:pt x="46" y="659"/>
                  </a:lnTo>
                  <a:lnTo>
                    <a:pt x="71" y="591"/>
                  </a:lnTo>
                  <a:lnTo>
                    <a:pt x="72" y="588"/>
                  </a:lnTo>
                  <a:lnTo>
                    <a:pt x="103" y="520"/>
                  </a:lnTo>
                  <a:lnTo>
                    <a:pt x="139" y="455"/>
                  </a:lnTo>
                  <a:lnTo>
                    <a:pt x="180" y="392"/>
                  </a:lnTo>
                  <a:lnTo>
                    <a:pt x="224" y="335"/>
                  </a:lnTo>
                  <a:lnTo>
                    <a:pt x="274" y="280"/>
                  </a:lnTo>
                  <a:lnTo>
                    <a:pt x="328" y="229"/>
                  </a:lnTo>
                  <a:lnTo>
                    <a:pt x="385" y="182"/>
                  </a:lnTo>
                  <a:lnTo>
                    <a:pt x="447" y="142"/>
                  </a:lnTo>
                  <a:lnTo>
                    <a:pt x="510" y="104"/>
                  </a:lnTo>
                  <a:lnTo>
                    <a:pt x="578" y="72"/>
                  </a:lnTo>
                  <a:lnTo>
                    <a:pt x="645" y="47"/>
                  </a:lnTo>
                  <a:lnTo>
                    <a:pt x="716" y="27"/>
                  </a:lnTo>
                  <a:lnTo>
                    <a:pt x="788" y="12"/>
                  </a:lnTo>
                  <a:lnTo>
                    <a:pt x="861"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DAEE3F53-8177-D540-A64E-88C2A274388E}"/>
                </a:ext>
              </a:extLst>
            </p:cNvPr>
            <p:cNvSpPr>
              <a:spLocks/>
            </p:cNvSpPr>
            <p:nvPr/>
          </p:nvSpPr>
          <p:spPr bwMode="auto">
            <a:xfrm>
              <a:off x="4069" y="875"/>
              <a:ext cx="64" cy="15"/>
            </a:xfrm>
            <a:custGeom>
              <a:avLst/>
              <a:gdLst>
                <a:gd name="T0" fmla="*/ 53 w 447"/>
                <a:gd name="T1" fmla="*/ 0 h 107"/>
                <a:gd name="T2" fmla="*/ 393 w 447"/>
                <a:gd name="T3" fmla="*/ 0 h 107"/>
                <a:gd name="T4" fmla="*/ 410 w 447"/>
                <a:gd name="T5" fmla="*/ 2 h 107"/>
                <a:gd name="T6" fmla="*/ 424 w 447"/>
                <a:gd name="T7" fmla="*/ 10 h 107"/>
                <a:gd name="T8" fmla="*/ 436 w 447"/>
                <a:gd name="T9" fmla="*/ 22 h 107"/>
                <a:gd name="T10" fmla="*/ 443 w 447"/>
                <a:gd name="T11" fmla="*/ 36 h 107"/>
                <a:gd name="T12" fmla="*/ 447 w 447"/>
                <a:gd name="T13" fmla="*/ 53 h 107"/>
                <a:gd name="T14" fmla="*/ 443 w 447"/>
                <a:gd name="T15" fmla="*/ 71 h 107"/>
                <a:gd name="T16" fmla="*/ 436 w 447"/>
                <a:gd name="T17" fmla="*/ 85 h 107"/>
                <a:gd name="T18" fmla="*/ 424 w 447"/>
                <a:gd name="T19" fmla="*/ 96 h 107"/>
                <a:gd name="T20" fmla="*/ 410 w 447"/>
                <a:gd name="T21" fmla="*/ 104 h 107"/>
                <a:gd name="T22" fmla="*/ 393 w 447"/>
                <a:gd name="T23" fmla="*/ 107 h 107"/>
                <a:gd name="T24" fmla="*/ 53 w 447"/>
                <a:gd name="T25" fmla="*/ 107 h 107"/>
                <a:gd name="T26" fmla="*/ 36 w 447"/>
                <a:gd name="T27" fmla="*/ 104 h 107"/>
                <a:gd name="T28" fmla="*/ 22 w 447"/>
                <a:gd name="T29" fmla="*/ 96 h 107"/>
                <a:gd name="T30" fmla="*/ 10 w 447"/>
                <a:gd name="T31" fmla="*/ 85 h 107"/>
                <a:gd name="T32" fmla="*/ 4 w 447"/>
                <a:gd name="T33" fmla="*/ 71 h 107"/>
                <a:gd name="T34" fmla="*/ 0 w 447"/>
                <a:gd name="T35" fmla="*/ 53 h 107"/>
                <a:gd name="T36" fmla="*/ 4 w 447"/>
                <a:gd name="T37" fmla="*/ 36 h 107"/>
                <a:gd name="T38" fmla="*/ 10 w 447"/>
                <a:gd name="T39" fmla="*/ 22 h 107"/>
                <a:gd name="T40" fmla="*/ 22 w 447"/>
                <a:gd name="T41" fmla="*/ 10 h 107"/>
                <a:gd name="T42" fmla="*/ 36 w 447"/>
                <a:gd name="T43" fmla="*/ 2 h 107"/>
                <a:gd name="T44" fmla="*/ 53 w 447"/>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7" h="107">
                  <a:moveTo>
                    <a:pt x="53" y="0"/>
                  </a:moveTo>
                  <a:lnTo>
                    <a:pt x="393" y="0"/>
                  </a:lnTo>
                  <a:lnTo>
                    <a:pt x="410" y="2"/>
                  </a:lnTo>
                  <a:lnTo>
                    <a:pt x="424" y="10"/>
                  </a:lnTo>
                  <a:lnTo>
                    <a:pt x="436" y="22"/>
                  </a:lnTo>
                  <a:lnTo>
                    <a:pt x="443" y="36"/>
                  </a:lnTo>
                  <a:lnTo>
                    <a:pt x="447" y="53"/>
                  </a:lnTo>
                  <a:lnTo>
                    <a:pt x="443" y="71"/>
                  </a:lnTo>
                  <a:lnTo>
                    <a:pt x="436" y="85"/>
                  </a:lnTo>
                  <a:lnTo>
                    <a:pt x="424" y="96"/>
                  </a:lnTo>
                  <a:lnTo>
                    <a:pt x="410" y="104"/>
                  </a:lnTo>
                  <a:lnTo>
                    <a:pt x="393" y="107"/>
                  </a:lnTo>
                  <a:lnTo>
                    <a:pt x="53" y="107"/>
                  </a:lnTo>
                  <a:lnTo>
                    <a:pt x="36" y="104"/>
                  </a:lnTo>
                  <a:lnTo>
                    <a:pt x="22" y="96"/>
                  </a:lnTo>
                  <a:lnTo>
                    <a:pt x="10" y="85"/>
                  </a:lnTo>
                  <a:lnTo>
                    <a:pt x="4" y="71"/>
                  </a:lnTo>
                  <a:lnTo>
                    <a:pt x="0" y="53"/>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3A01D97-3FDB-5E42-98EE-F3B75740512D}"/>
                </a:ext>
              </a:extLst>
            </p:cNvPr>
            <p:cNvSpPr>
              <a:spLocks/>
            </p:cNvSpPr>
            <p:nvPr/>
          </p:nvSpPr>
          <p:spPr bwMode="auto">
            <a:xfrm>
              <a:off x="4180" y="426"/>
              <a:ext cx="29" cy="41"/>
            </a:xfrm>
            <a:custGeom>
              <a:avLst/>
              <a:gdLst>
                <a:gd name="T0" fmla="*/ 148 w 206"/>
                <a:gd name="T1" fmla="*/ 0 h 285"/>
                <a:gd name="T2" fmla="*/ 164 w 206"/>
                <a:gd name="T3" fmla="*/ 0 h 285"/>
                <a:gd name="T4" fmla="*/ 180 w 206"/>
                <a:gd name="T5" fmla="*/ 6 h 285"/>
                <a:gd name="T6" fmla="*/ 193 w 206"/>
                <a:gd name="T7" fmla="*/ 17 h 285"/>
                <a:gd name="T8" fmla="*/ 202 w 206"/>
                <a:gd name="T9" fmla="*/ 30 h 285"/>
                <a:gd name="T10" fmla="*/ 206 w 206"/>
                <a:gd name="T11" fmla="*/ 47 h 285"/>
                <a:gd name="T12" fmla="*/ 205 w 206"/>
                <a:gd name="T13" fmla="*/ 62 h 285"/>
                <a:gd name="T14" fmla="*/ 198 w 206"/>
                <a:gd name="T15" fmla="*/ 79 h 285"/>
                <a:gd name="T16" fmla="*/ 97 w 206"/>
                <a:gd name="T17" fmla="*/ 259 h 285"/>
                <a:gd name="T18" fmla="*/ 86 w 206"/>
                <a:gd name="T19" fmla="*/ 272 h 285"/>
                <a:gd name="T20" fmla="*/ 73 w 206"/>
                <a:gd name="T21" fmla="*/ 282 h 285"/>
                <a:gd name="T22" fmla="*/ 57 w 206"/>
                <a:gd name="T23" fmla="*/ 285 h 285"/>
                <a:gd name="T24" fmla="*/ 41 w 206"/>
                <a:gd name="T25" fmla="*/ 285 h 285"/>
                <a:gd name="T26" fmla="*/ 26 w 206"/>
                <a:gd name="T27" fmla="*/ 279 h 285"/>
                <a:gd name="T28" fmla="*/ 13 w 206"/>
                <a:gd name="T29" fmla="*/ 269 h 285"/>
                <a:gd name="T30" fmla="*/ 4 w 206"/>
                <a:gd name="T31" fmla="*/ 254 h 285"/>
                <a:gd name="T32" fmla="*/ 0 w 206"/>
                <a:gd name="T33" fmla="*/ 239 h 285"/>
                <a:gd name="T34" fmla="*/ 0 w 206"/>
                <a:gd name="T35" fmla="*/ 222 h 285"/>
                <a:gd name="T36" fmla="*/ 6 w 206"/>
                <a:gd name="T37" fmla="*/ 206 h 285"/>
                <a:gd name="T38" fmla="*/ 109 w 206"/>
                <a:gd name="T39" fmla="*/ 26 h 285"/>
                <a:gd name="T40" fmla="*/ 118 w 206"/>
                <a:gd name="T41" fmla="*/ 13 h 285"/>
                <a:gd name="T42" fmla="*/ 132 w 206"/>
                <a:gd name="T43" fmla="*/ 3 h 285"/>
                <a:gd name="T44" fmla="*/ 148 w 206"/>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85">
                  <a:moveTo>
                    <a:pt x="148" y="0"/>
                  </a:moveTo>
                  <a:lnTo>
                    <a:pt x="164" y="0"/>
                  </a:lnTo>
                  <a:lnTo>
                    <a:pt x="180" y="6"/>
                  </a:lnTo>
                  <a:lnTo>
                    <a:pt x="193" y="17"/>
                  </a:lnTo>
                  <a:lnTo>
                    <a:pt x="202" y="30"/>
                  </a:lnTo>
                  <a:lnTo>
                    <a:pt x="206" y="47"/>
                  </a:lnTo>
                  <a:lnTo>
                    <a:pt x="205" y="62"/>
                  </a:lnTo>
                  <a:lnTo>
                    <a:pt x="198" y="79"/>
                  </a:lnTo>
                  <a:lnTo>
                    <a:pt x="97" y="259"/>
                  </a:lnTo>
                  <a:lnTo>
                    <a:pt x="86" y="272"/>
                  </a:lnTo>
                  <a:lnTo>
                    <a:pt x="73" y="282"/>
                  </a:lnTo>
                  <a:lnTo>
                    <a:pt x="57" y="285"/>
                  </a:lnTo>
                  <a:lnTo>
                    <a:pt x="41" y="285"/>
                  </a:lnTo>
                  <a:lnTo>
                    <a:pt x="26" y="279"/>
                  </a:lnTo>
                  <a:lnTo>
                    <a:pt x="13" y="269"/>
                  </a:lnTo>
                  <a:lnTo>
                    <a:pt x="4" y="254"/>
                  </a:lnTo>
                  <a:lnTo>
                    <a:pt x="0" y="239"/>
                  </a:lnTo>
                  <a:lnTo>
                    <a:pt x="0" y="222"/>
                  </a:lnTo>
                  <a:lnTo>
                    <a:pt x="6" y="206"/>
                  </a:lnTo>
                  <a:lnTo>
                    <a:pt x="109" y="26"/>
                  </a:lnTo>
                  <a:lnTo>
                    <a:pt x="118" y="13"/>
                  </a:lnTo>
                  <a:lnTo>
                    <a:pt x="132" y="3"/>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965455DF-E65F-304E-9909-5EC69D867194}"/>
                </a:ext>
              </a:extLst>
            </p:cNvPr>
            <p:cNvSpPr>
              <a:spLocks/>
            </p:cNvSpPr>
            <p:nvPr/>
          </p:nvSpPr>
          <p:spPr bwMode="auto">
            <a:xfrm>
              <a:off x="3993" y="426"/>
              <a:ext cx="30" cy="41"/>
            </a:xfrm>
            <a:custGeom>
              <a:avLst/>
              <a:gdLst>
                <a:gd name="T0" fmla="*/ 57 w 205"/>
                <a:gd name="T1" fmla="*/ 0 h 285"/>
                <a:gd name="T2" fmla="*/ 72 w 205"/>
                <a:gd name="T3" fmla="*/ 3 h 285"/>
                <a:gd name="T4" fmla="*/ 87 w 205"/>
                <a:gd name="T5" fmla="*/ 13 h 285"/>
                <a:gd name="T6" fmla="*/ 97 w 205"/>
                <a:gd name="T7" fmla="*/ 26 h 285"/>
                <a:gd name="T8" fmla="*/ 199 w 205"/>
                <a:gd name="T9" fmla="*/ 206 h 285"/>
                <a:gd name="T10" fmla="*/ 205 w 205"/>
                <a:gd name="T11" fmla="*/ 222 h 285"/>
                <a:gd name="T12" fmla="*/ 205 w 205"/>
                <a:gd name="T13" fmla="*/ 239 h 285"/>
                <a:gd name="T14" fmla="*/ 201 w 205"/>
                <a:gd name="T15" fmla="*/ 254 h 285"/>
                <a:gd name="T16" fmla="*/ 192 w 205"/>
                <a:gd name="T17" fmla="*/ 269 h 285"/>
                <a:gd name="T18" fmla="*/ 179 w 205"/>
                <a:gd name="T19" fmla="*/ 279 h 285"/>
                <a:gd name="T20" fmla="*/ 164 w 205"/>
                <a:gd name="T21" fmla="*/ 285 h 285"/>
                <a:gd name="T22" fmla="*/ 148 w 205"/>
                <a:gd name="T23" fmla="*/ 285 h 285"/>
                <a:gd name="T24" fmla="*/ 133 w 205"/>
                <a:gd name="T25" fmla="*/ 282 h 285"/>
                <a:gd name="T26" fmla="*/ 119 w 205"/>
                <a:gd name="T27" fmla="*/ 272 h 285"/>
                <a:gd name="T28" fmla="*/ 108 w 205"/>
                <a:gd name="T29" fmla="*/ 259 h 285"/>
                <a:gd name="T30" fmla="*/ 7 w 205"/>
                <a:gd name="T31" fmla="*/ 79 h 285"/>
                <a:gd name="T32" fmla="*/ 0 w 205"/>
                <a:gd name="T33" fmla="*/ 62 h 285"/>
                <a:gd name="T34" fmla="*/ 0 w 205"/>
                <a:gd name="T35" fmla="*/ 47 h 285"/>
                <a:gd name="T36" fmla="*/ 3 w 205"/>
                <a:gd name="T37" fmla="*/ 30 h 285"/>
                <a:gd name="T38" fmla="*/ 13 w 205"/>
                <a:gd name="T39" fmla="*/ 17 h 285"/>
                <a:gd name="T40" fmla="*/ 25 w 205"/>
                <a:gd name="T41" fmla="*/ 6 h 285"/>
                <a:gd name="T42" fmla="*/ 41 w 205"/>
                <a:gd name="T43" fmla="*/ 0 h 285"/>
                <a:gd name="T44" fmla="*/ 57 w 205"/>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285">
                  <a:moveTo>
                    <a:pt x="57" y="0"/>
                  </a:moveTo>
                  <a:lnTo>
                    <a:pt x="72" y="3"/>
                  </a:lnTo>
                  <a:lnTo>
                    <a:pt x="87" y="13"/>
                  </a:lnTo>
                  <a:lnTo>
                    <a:pt x="97" y="26"/>
                  </a:lnTo>
                  <a:lnTo>
                    <a:pt x="199" y="206"/>
                  </a:lnTo>
                  <a:lnTo>
                    <a:pt x="205" y="222"/>
                  </a:lnTo>
                  <a:lnTo>
                    <a:pt x="205" y="239"/>
                  </a:lnTo>
                  <a:lnTo>
                    <a:pt x="201" y="254"/>
                  </a:lnTo>
                  <a:lnTo>
                    <a:pt x="192" y="269"/>
                  </a:lnTo>
                  <a:lnTo>
                    <a:pt x="179" y="279"/>
                  </a:lnTo>
                  <a:lnTo>
                    <a:pt x="164" y="285"/>
                  </a:lnTo>
                  <a:lnTo>
                    <a:pt x="148" y="285"/>
                  </a:lnTo>
                  <a:lnTo>
                    <a:pt x="133" y="282"/>
                  </a:lnTo>
                  <a:lnTo>
                    <a:pt x="119" y="272"/>
                  </a:lnTo>
                  <a:lnTo>
                    <a:pt x="108" y="259"/>
                  </a:lnTo>
                  <a:lnTo>
                    <a:pt x="7" y="79"/>
                  </a:lnTo>
                  <a:lnTo>
                    <a:pt x="0" y="62"/>
                  </a:lnTo>
                  <a:lnTo>
                    <a:pt x="0" y="47"/>
                  </a:lnTo>
                  <a:lnTo>
                    <a:pt x="3" y="30"/>
                  </a:lnTo>
                  <a:lnTo>
                    <a:pt x="13" y="17"/>
                  </a:lnTo>
                  <a:lnTo>
                    <a:pt x="25" y="6"/>
                  </a:lnTo>
                  <a:lnTo>
                    <a:pt x="41" y="0"/>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0F3ABC8D-AAAA-3644-A6DA-55D665310632}"/>
                </a:ext>
              </a:extLst>
            </p:cNvPr>
            <p:cNvSpPr>
              <a:spLocks/>
            </p:cNvSpPr>
            <p:nvPr/>
          </p:nvSpPr>
          <p:spPr bwMode="auto">
            <a:xfrm>
              <a:off x="3920" y="501"/>
              <a:ext cx="40" cy="30"/>
            </a:xfrm>
            <a:custGeom>
              <a:avLst/>
              <a:gdLst>
                <a:gd name="T0" fmla="*/ 47 w 281"/>
                <a:gd name="T1" fmla="*/ 0 h 209"/>
                <a:gd name="T2" fmla="*/ 64 w 281"/>
                <a:gd name="T3" fmla="*/ 0 h 209"/>
                <a:gd name="T4" fmla="*/ 79 w 281"/>
                <a:gd name="T5" fmla="*/ 6 h 209"/>
                <a:gd name="T6" fmla="*/ 256 w 281"/>
                <a:gd name="T7" fmla="*/ 110 h 209"/>
                <a:gd name="T8" fmla="*/ 269 w 281"/>
                <a:gd name="T9" fmla="*/ 121 h 209"/>
                <a:gd name="T10" fmla="*/ 277 w 281"/>
                <a:gd name="T11" fmla="*/ 134 h 209"/>
                <a:gd name="T12" fmla="*/ 281 w 281"/>
                <a:gd name="T13" fmla="*/ 151 h 209"/>
                <a:gd name="T14" fmla="*/ 281 w 281"/>
                <a:gd name="T15" fmla="*/ 167 h 209"/>
                <a:gd name="T16" fmla="*/ 275 w 281"/>
                <a:gd name="T17" fmla="*/ 183 h 209"/>
                <a:gd name="T18" fmla="*/ 265 w 281"/>
                <a:gd name="T19" fmla="*/ 196 h 209"/>
                <a:gd name="T20" fmla="*/ 250 w 281"/>
                <a:gd name="T21" fmla="*/ 206 h 209"/>
                <a:gd name="T22" fmla="*/ 235 w 281"/>
                <a:gd name="T23" fmla="*/ 209 h 209"/>
                <a:gd name="T24" fmla="*/ 219 w 281"/>
                <a:gd name="T25" fmla="*/ 209 h 209"/>
                <a:gd name="T26" fmla="*/ 203 w 281"/>
                <a:gd name="T27" fmla="*/ 203 h 209"/>
                <a:gd name="T28" fmla="*/ 26 w 281"/>
                <a:gd name="T29" fmla="*/ 99 h 209"/>
                <a:gd name="T30" fmla="*/ 13 w 281"/>
                <a:gd name="T31" fmla="*/ 88 h 209"/>
                <a:gd name="T32" fmla="*/ 4 w 281"/>
                <a:gd name="T33" fmla="*/ 75 h 209"/>
                <a:gd name="T34" fmla="*/ 0 w 281"/>
                <a:gd name="T35" fmla="*/ 58 h 209"/>
                <a:gd name="T36" fmla="*/ 1 w 281"/>
                <a:gd name="T37" fmla="*/ 42 h 209"/>
                <a:gd name="T38" fmla="*/ 7 w 281"/>
                <a:gd name="T39" fmla="*/ 26 h 209"/>
                <a:gd name="T40" fmla="*/ 17 w 281"/>
                <a:gd name="T41" fmla="*/ 12 h 209"/>
                <a:gd name="T42" fmla="*/ 31 w 281"/>
                <a:gd name="T43" fmla="*/ 3 h 209"/>
                <a:gd name="T44" fmla="*/ 47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47" y="0"/>
                  </a:moveTo>
                  <a:lnTo>
                    <a:pt x="64" y="0"/>
                  </a:lnTo>
                  <a:lnTo>
                    <a:pt x="79" y="6"/>
                  </a:lnTo>
                  <a:lnTo>
                    <a:pt x="256" y="110"/>
                  </a:lnTo>
                  <a:lnTo>
                    <a:pt x="269" y="121"/>
                  </a:lnTo>
                  <a:lnTo>
                    <a:pt x="277" y="134"/>
                  </a:lnTo>
                  <a:lnTo>
                    <a:pt x="281" y="151"/>
                  </a:lnTo>
                  <a:lnTo>
                    <a:pt x="281" y="167"/>
                  </a:lnTo>
                  <a:lnTo>
                    <a:pt x="275" y="183"/>
                  </a:lnTo>
                  <a:lnTo>
                    <a:pt x="265" y="196"/>
                  </a:lnTo>
                  <a:lnTo>
                    <a:pt x="250" y="206"/>
                  </a:lnTo>
                  <a:lnTo>
                    <a:pt x="235" y="209"/>
                  </a:lnTo>
                  <a:lnTo>
                    <a:pt x="219" y="209"/>
                  </a:lnTo>
                  <a:lnTo>
                    <a:pt x="203" y="203"/>
                  </a:lnTo>
                  <a:lnTo>
                    <a:pt x="26" y="99"/>
                  </a:lnTo>
                  <a:lnTo>
                    <a:pt x="13" y="88"/>
                  </a:lnTo>
                  <a:lnTo>
                    <a:pt x="4" y="75"/>
                  </a:lnTo>
                  <a:lnTo>
                    <a:pt x="0" y="58"/>
                  </a:lnTo>
                  <a:lnTo>
                    <a:pt x="1" y="42"/>
                  </a:lnTo>
                  <a:lnTo>
                    <a:pt x="7" y="26"/>
                  </a:lnTo>
                  <a:lnTo>
                    <a:pt x="17" y="12"/>
                  </a:lnTo>
                  <a:lnTo>
                    <a:pt x="31"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9258ED18-357E-3A43-9F0C-543EFBF571BF}"/>
                </a:ext>
              </a:extLst>
            </p:cNvPr>
            <p:cNvSpPr>
              <a:spLocks/>
            </p:cNvSpPr>
            <p:nvPr/>
          </p:nvSpPr>
          <p:spPr bwMode="auto">
            <a:xfrm>
              <a:off x="4242" y="501"/>
              <a:ext cx="40" cy="30"/>
            </a:xfrm>
            <a:custGeom>
              <a:avLst/>
              <a:gdLst>
                <a:gd name="T0" fmla="*/ 235 w 281"/>
                <a:gd name="T1" fmla="*/ 0 h 209"/>
                <a:gd name="T2" fmla="*/ 250 w 281"/>
                <a:gd name="T3" fmla="*/ 3 h 209"/>
                <a:gd name="T4" fmla="*/ 264 w 281"/>
                <a:gd name="T5" fmla="*/ 12 h 209"/>
                <a:gd name="T6" fmla="*/ 273 w 281"/>
                <a:gd name="T7" fmla="*/ 26 h 209"/>
                <a:gd name="T8" fmla="*/ 280 w 281"/>
                <a:gd name="T9" fmla="*/ 42 h 209"/>
                <a:gd name="T10" fmla="*/ 281 w 281"/>
                <a:gd name="T11" fmla="*/ 58 h 209"/>
                <a:gd name="T12" fmla="*/ 277 w 281"/>
                <a:gd name="T13" fmla="*/ 75 h 209"/>
                <a:gd name="T14" fmla="*/ 268 w 281"/>
                <a:gd name="T15" fmla="*/ 88 h 209"/>
                <a:gd name="T16" fmla="*/ 254 w 281"/>
                <a:gd name="T17" fmla="*/ 99 h 209"/>
                <a:gd name="T18" fmla="*/ 78 w 281"/>
                <a:gd name="T19" fmla="*/ 203 h 209"/>
                <a:gd name="T20" fmla="*/ 63 w 281"/>
                <a:gd name="T21" fmla="*/ 209 h 209"/>
                <a:gd name="T22" fmla="*/ 47 w 281"/>
                <a:gd name="T23" fmla="*/ 209 h 209"/>
                <a:gd name="T24" fmla="*/ 30 w 281"/>
                <a:gd name="T25" fmla="*/ 206 h 209"/>
                <a:gd name="T26" fmla="*/ 18 w 281"/>
                <a:gd name="T27" fmla="*/ 196 h 209"/>
                <a:gd name="T28" fmla="*/ 7 w 281"/>
                <a:gd name="T29" fmla="*/ 183 h 209"/>
                <a:gd name="T30" fmla="*/ 0 w 281"/>
                <a:gd name="T31" fmla="*/ 167 h 209"/>
                <a:gd name="T32" fmla="*/ 0 w 281"/>
                <a:gd name="T33" fmla="*/ 151 h 209"/>
                <a:gd name="T34" fmla="*/ 5 w 281"/>
                <a:gd name="T35" fmla="*/ 134 h 209"/>
                <a:gd name="T36" fmla="*/ 13 w 281"/>
                <a:gd name="T37" fmla="*/ 121 h 209"/>
                <a:gd name="T38" fmla="*/ 26 w 281"/>
                <a:gd name="T39" fmla="*/ 110 h 209"/>
                <a:gd name="T40" fmla="*/ 202 w 281"/>
                <a:gd name="T41" fmla="*/ 6 h 209"/>
                <a:gd name="T42" fmla="*/ 218 w 281"/>
                <a:gd name="T43" fmla="*/ 0 h 209"/>
                <a:gd name="T44" fmla="*/ 235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235" y="0"/>
                  </a:moveTo>
                  <a:lnTo>
                    <a:pt x="250" y="3"/>
                  </a:lnTo>
                  <a:lnTo>
                    <a:pt x="264" y="12"/>
                  </a:lnTo>
                  <a:lnTo>
                    <a:pt x="273" y="26"/>
                  </a:lnTo>
                  <a:lnTo>
                    <a:pt x="280" y="42"/>
                  </a:lnTo>
                  <a:lnTo>
                    <a:pt x="281" y="58"/>
                  </a:lnTo>
                  <a:lnTo>
                    <a:pt x="277" y="75"/>
                  </a:lnTo>
                  <a:lnTo>
                    <a:pt x="268" y="88"/>
                  </a:lnTo>
                  <a:lnTo>
                    <a:pt x="254" y="99"/>
                  </a:lnTo>
                  <a:lnTo>
                    <a:pt x="78" y="203"/>
                  </a:lnTo>
                  <a:lnTo>
                    <a:pt x="63" y="209"/>
                  </a:lnTo>
                  <a:lnTo>
                    <a:pt x="47" y="209"/>
                  </a:lnTo>
                  <a:lnTo>
                    <a:pt x="30" y="206"/>
                  </a:lnTo>
                  <a:lnTo>
                    <a:pt x="18" y="196"/>
                  </a:lnTo>
                  <a:lnTo>
                    <a:pt x="7" y="183"/>
                  </a:lnTo>
                  <a:lnTo>
                    <a:pt x="0" y="167"/>
                  </a:lnTo>
                  <a:lnTo>
                    <a:pt x="0" y="151"/>
                  </a:lnTo>
                  <a:lnTo>
                    <a:pt x="5" y="134"/>
                  </a:lnTo>
                  <a:lnTo>
                    <a:pt x="13" y="121"/>
                  </a:lnTo>
                  <a:lnTo>
                    <a:pt x="26" y="110"/>
                  </a:lnTo>
                  <a:lnTo>
                    <a:pt x="202" y="6"/>
                  </a:lnTo>
                  <a:lnTo>
                    <a:pt x="218" y="0"/>
                  </a:lnTo>
                  <a:lnTo>
                    <a:pt x="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3672E3F8-B552-F144-B8D0-5B69E4F24742}"/>
                </a:ext>
              </a:extLst>
            </p:cNvPr>
            <p:cNvSpPr>
              <a:spLocks noEditPoints="1"/>
            </p:cNvSpPr>
            <p:nvPr/>
          </p:nvSpPr>
          <p:spPr bwMode="auto">
            <a:xfrm>
              <a:off x="4001" y="509"/>
              <a:ext cx="108" cy="146"/>
            </a:xfrm>
            <a:custGeom>
              <a:avLst/>
              <a:gdLst>
                <a:gd name="T0" fmla="*/ 70 w 752"/>
                <a:gd name="T1" fmla="*/ 663 h 1024"/>
                <a:gd name="T2" fmla="*/ 96 w 752"/>
                <a:gd name="T3" fmla="*/ 683 h 1024"/>
                <a:gd name="T4" fmla="*/ 106 w 752"/>
                <a:gd name="T5" fmla="*/ 714 h 1024"/>
                <a:gd name="T6" fmla="*/ 111 w 752"/>
                <a:gd name="T7" fmla="*/ 796 h 1024"/>
                <a:gd name="T8" fmla="*/ 132 w 752"/>
                <a:gd name="T9" fmla="*/ 893 h 1024"/>
                <a:gd name="T10" fmla="*/ 156 w 752"/>
                <a:gd name="T11" fmla="*/ 966 h 1024"/>
                <a:gd name="T12" fmla="*/ 149 w 752"/>
                <a:gd name="T13" fmla="*/ 998 h 1024"/>
                <a:gd name="T14" fmla="*/ 124 w 752"/>
                <a:gd name="T15" fmla="*/ 1020 h 1024"/>
                <a:gd name="T16" fmla="*/ 92 w 752"/>
                <a:gd name="T17" fmla="*/ 1022 h 1024"/>
                <a:gd name="T18" fmla="*/ 65 w 752"/>
                <a:gd name="T19" fmla="*/ 1006 h 1024"/>
                <a:gd name="T20" fmla="*/ 39 w 752"/>
                <a:gd name="T21" fmla="*/ 947 h 1024"/>
                <a:gd name="T22" fmla="*/ 14 w 752"/>
                <a:gd name="T23" fmla="*/ 856 h 1024"/>
                <a:gd name="T24" fmla="*/ 0 w 752"/>
                <a:gd name="T25" fmla="*/ 714 h 1024"/>
                <a:gd name="T26" fmla="*/ 11 w 752"/>
                <a:gd name="T27" fmla="*/ 683 h 1024"/>
                <a:gd name="T28" fmla="*/ 37 w 752"/>
                <a:gd name="T29" fmla="*/ 663 h 1024"/>
                <a:gd name="T30" fmla="*/ 699 w 752"/>
                <a:gd name="T31" fmla="*/ 0 h 1024"/>
                <a:gd name="T32" fmla="*/ 730 w 752"/>
                <a:gd name="T33" fmla="*/ 11 h 1024"/>
                <a:gd name="T34" fmla="*/ 749 w 752"/>
                <a:gd name="T35" fmla="*/ 37 h 1024"/>
                <a:gd name="T36" fmla="*/ 749 w 752"/>
                <a:gd name="T37" fmla="*/ 72 h 1024"/>
                <a:gd name="T38" fmla="*/ 730 w 752"/>
                <a:gd name="T39" fmla="*/ 98 h 1024"/>
                <a:gd name="T40" fmla="*/ 699 w 752"/>
                <a:gd name="T41" fmla="*/ 108 h 1024"/>
                <a:gd name="T42" fmla="*/ 619 w 752"/>
                <a:gd name="T43" fmla="*/ 114 h 1024"/>
                <a:gd name="T44" fmla="*/ 523 w 752"/>
                <a:gd name="T45" fmla="*/ 134 h 1024"/>
                <a:gd name="T46" fmla="*/ 417 w 752"/>
                <a:gd name="T47" fmla="*/ 181 h 1024"/>
                <a:gd name="T48" fmla="*/ 322 w 752"/>
                <a:gd name="T49" fmla="*/ 246 h 1024"/>
                <a:gd name="T50" fmla="*/ 241 w 752"/>
                <a:gd name="T51" fmla="*/ 329 h 1024"/>
                <a:gd name="T52" fmla="*/ 177 w 752"/>
                <a:gd name="T53" fmla="*/ 426 h 1024"/>
                <a:gd name="T54" fmla="*/ 144 w 752"/>
                <a:gd name="T55" fmla="*/ 492 h 1024"/>
                <a:gd name="T56" fmla="*/ 116 w 752"/>
                <a:gd name="T57" fmla="*/ 508 h 1024"/>
                <a:gd name="T58" fmla="*/ 83 w 752"/>
                <a:gd name="T59" fmla="*/ 506 h 1024"/>
                <a:gd name="T60" fmla="*/ 59 w 752"/>
                <a:gd name="T61" fmla="*/ 484 h 1024"/>
                <a:gd name="T62" fmla="*/ 52 w 752"/>
                <a:gd name="T63" fmla="*/ 453 h 1024"/>
                <a:gd name="T64" fmla="*/ 75 w 752"/>
                <a:gd name="T65" fmla="*/ 395 h 1024"/>
                <a:gd name="T66" fmla="*/ 119 w 752"/>
                <a:gd name="T67" fmla="*/ 315 h 1024"/>
                <a:gd name="T68" fmla="*/ 119 w 752"/>
                <a:gd name="T69" fmla="*/ 315 h 1024"/>
                <a:gd name="T70" fmla="*/ 174 w 752"/>
                <a:gd name="T71" fmla="*/ 243 h 1024"/>
                <a:gd name="T72" fmla="*/ 238 w 752"/>
                <a:gd name="T73" fmla="*/ 179 h 1024"/>
                <a:gd name="T74" fmla="*/ 309 w 752"/>
                <a:gd name="T75" fmla="*/ 122 h 1024"/>
                <a:gd name="T76" fmla="*/ 347 w 752"/>
                <a:gd name="T77" fmla="*/ 98 h 1024"/>
                <a:gd name="T78" fmla="*/ 427 w 752"/>
                <a:gd name="T79" fmla="*/ 56 h 1024"/>
                <a:gd name="T80" fmla="*/ 514 w 752"/>
                <a:gd name="T81" fmla="*/ 25 h 1024"/>
                <a:gd name="T82" fmla="*/ 630 w 752"/>
                <a:gd name="T83" fmla="*/ 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2" h="1024">
                  <a:moveTo>
                    <a:pt x="53" y="660"/>
                  </a:moveTo>
                  <a:lnTo>
                    <a:pt x="70" y="663"/>
                  </a:lnTo>
                  <a:lnTo>
                    <a:pt x="84" y="671"/>
                  </a:lnTo>
                  <a:lnTo>
                    <a:pt x="96" y="683"/>
                  </a:lnTo>
                  <a:lnTo>
                    <a:pt x="103" y="697"/>
                  </a:lnTo>
                  <a:lnTo>
                    <a:pt x="106" y="714"/>
                  </a:lnTo>
                  <a:lnTo>
                    <a:pt x="107" y="755"/>
                  </a:lnTo>
                  <a:lnTo>
                    <a:pt x="111" y="796"/>
                  </a:lnTo>
                  <a:lnTo>
                    <a:pt x="118" y="835"/>
                  </a:lnTo>
                  <a:lnTo>
                    <a:pt x="132" y="893"/>
                  </a:lnTo>
                  <a:lnTo>
                    <a:pt x="152" y="950"/>
                  </a:lnTo>
                  <a:lnTo>
                    <a:pt x="156" y="966"/>
                  </a:lnTo>
                  <a:lnTo>
                    <a:pt x="155" y="983"/>
                  </a:lnTo>
                  <a:lnTo>
                    <a:pt x="149" y="998"/>
                  </a:lnTo>
                  <a:lnTo>
                    <a:pt x="138" y="1011"/>
                  </a:lnTo>
                  <a:lnTo>
                    <a:pt x="124" y="1020"/>
                  </a:lnTo>
                  <a:lnTo>
                    <a:pt x="108" y="1024"/>
                  </a:lnTo>
                  <a:lnTo>
                    <a:pt x="92" y="1022"/>
                  </a:lnTo>
                  <a:lnTo>
                    <a:pt x="77" y="1017"/>
                  </a:lnTo>
                  <a:lnTo>
                    <a:pt x="65" y="1006"/>
                  </a:lnTo>
                  <a:lnTo>
                    <a:pt x="55" y="992"/>
                  </a:lnTo>
                  <a:lnTo>
                    <a:pt x="39" y="947"/>
                  </a:lnTo>
                  <a:lnTo>
                    <a:pt x="25" y="902"/>
                  </a:lnTo>
                  <a:lnTo>
                    <a:pt x="14" y="856"/>
                  </a:lnTo>
                  <a:lnTo>
                    <a:pt x="5" y="785"/>
                  </a:lnTo>
                  <a:lnTo>
                    <a:pt x="0" y="714"/>
                  </a:lnTo>
                  <a:lnTo>
                    <a:pt x="3" y="697"/>
                  </a:lnTo>
                  <a:lnTo>
                    <a:pt x="11" y="683"/>
                  </a:lnTo>
                  <a:lnTo>
                    <a:pt x="22" y="671"/>
                  </a:lnTo>
                  <a:lnTo>
                    <a:pt x="37" y="663"/>
                  </a:lnTo>
                  <a:lnTo>
                    <a:pt x="53" y="660"/>
                  </a:lnTo>
                  <a:close/>
                  <a:moveTo>
                    <a:pt x="699" y="0"/>
                  </a:moveTo>
                  <a:lnTo>
                    <a:pt x="716" y="3"/>
                  </a:lnTo>
                  <a:lnTo>
                    <a:pt x="730" y="11"/>
                  </a:lnTo>
                  <a:lnTo>
                    <a:pt x="741" y="22"/>
                  </a:lnTo>
                  <a:lnTo>
                    <a:pt x="749" y="37"/>
                  </a:lnTo>
                  <a:lnTo>
                    <a:pt x="752" y="54"/>
                  </a:lnTo>
                  <a:lnTo>
                    <a:pt x="749" y="72"/>
                  </a:lnTo>
                  <a:lnTo>
                    <a:pt x="741" y="86"/>
                  </a:lnTo>
                  <a:lnTo>
                    <a:pt x="730" y="98"/>
                  </a:lnTo>
                  <a:lnTo>
                    <a:pt x="716" y="106"/>
                  </a:lnTo>
                  <a:lnTo>
                    <a:pt x="699" y="108"/>
                  </a:lnTo>
                  <a:lnTo>
                    <a:pt x="659" y="109"/>
                  </a:lnTo>
                  <a:lnTo>
                    <a:pt x="619" y="114"/>
                  </a:lnTo>
                  <a:lnTo>
                    <a:pt x="581" y="119"/>
                  </a:lnTo>
                  <a:lnTo>
                    <a:pt x="523" y="134"/>
                  </a:lnTo>
                  <a:lnTo>
                    <a:pt x="468" y="155"/>
                  </a:lnTo>
                  <a:lnTo>
                    <a:pt x="417" y="181"/>
                  </a:lnTo>
                  <a:lnTo>
                    <a:pt x="367" y="211"/>
                  </a:lnTo>
                  <a:lnTo>
                    <a:pt x="322" y="246"/>
                  </a:lnTo>
                  <a:lnTo>
                    <a:pt x="280" y="286"/>
                  </a:lnTo>
                  <a:lnTo>
                    <a:pt x="241" y="329"/>
                  </a:lnTo>
                  <a:lnTo>
                    <a:pt x="206" y="375"/>
                  </a:lnTo>
                  <a:lnTo>
                    <a:pt x="177" y="426"/>
                  </a:lnTo>
                  <a:lnTo>
                    <a:pt x="152" y="478"/>
                  </a:lnTo>
                  <a:lnTo>
                    <a:pt x="144" y="492"/>
                  </a:lnTo>
                  <a:lnTo>
                    <a:pt x="131" y="503"/>
                  </a:lnTo>
                  <a:lnTo>
                    <a:pt x="116" y="508"/>
                  </a:lnTo>
                  <a:lnTo>
                    <a:pt x="100" y="511"/>
                  </a:lnTo>
                  <a:lnTo>
                    <a:pt x="83" y="506"/>
                  </a:lnTo>
                  <a:lnTo>
                    <a:pt x="69" y="497"/>
                  </a:lnTo>
                  <a:lnTo>
                    <a:pt x="59" y="484"/>
                  </a:lnTo>
                  <a:lnTo>
                    <a:pt x="53" y="470"/>
                  </a:lnTo>
                  <a:lnTo>
                    <a:pt x="52" y="453"/>
                  </a:lnTo>
                  <a:lnTo>
                    <a:pt x="55" y="436"/>
                  </a:lnTo>
                  <a:lnTo>
                    <a:pt x="75" y="395"/>
                  </a:lnTo>
                  <a:lnTo>
                    <a:pt x="96" y="354"/>
                  </a:lnTo>
                  <a:lnTo>
                    <a:pt x="119" y="315"/>
                  </a:lnTo>
                  <a:lnTo>
                    <a:pt x="120" y="315"/>
                  </a:lnTo>
                  <a:lnTo>
                    <a:pt x="119" y="315"/>
                  </a:lnTo>
                  <a:lnTo>
                    <a:pt x="146" y="278"/>
                  </a:lnTo>
                  <a:lnTo>
                    <a:pt x="174" y="243"/>
                  </a:lnTo>
                  <a:lnTo>
                    <a:pt x="205" y="209"/>
                  </a:lnTo>
                  <a:lnTo>
                    <a:pt x="238" y="179"/>
                  </a:lnTo>
                  <a:lnTo>
                    <a:pt x="272" y="149"/>
                  </a:lnTo>
                  <a:lnTo>
                    <a:pt x="309" y="122"/>
                  </a:lnTo>
                  <a:lnTo>
                    <a:pt x="309" y="121"/>
                  </a:lnTo>
                  <a:lnTo>
                    <a:pt x="347" y="98"/>
                  </a:lnTo>
                  <a:lnTo>
                    <a:pt x="386" y="76"/>
                  </a:lnTo>
                  <a:lnTo>
                    <a:pt x="427" y="56"/>
                  </a:lnTo>
                  <a:lnTo>
                    <a:pt x="470" y="40"/>
                  </a:lnTo>
                  <a:lnTo>
                    <a:pt x="514" y="25"/>
                  </a:lnTo>
                  <a:lnTo>
                    <a:pt x="561" y="14"/>
                  </a:lnTo>
                  <a:lnTo>
                    <a:pt x="630" y="4"/>
                  </a:lnTo>
                  <a:lnTo>
                    <a:pt x="6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Group 22">
            <a:extLst>
              <a:ext uri="{FF2B5EF4-FFF2-40B4-BE49-F238E27FC236}">
                <a16:creationId xmlns:a16="http://schemas.microsoft.com/office/drawing/2014/main" id="{F20D150C-0D22-5C49-BD20-651684E8D2B4}"/>
              </a:ext>
            </a:extLst>
          </p:cNvPr>
          <p:cNvGrpSpPr>
            <a:grpSpLocks noChangeAspect="1"/>
          </p:cNvGrpSpPr>
          <p:nvPr/>
        </p:nvGrpSpPr>
        <p:grpSpPr bwMode="auto">
          <a:xfrm>
            <a:off x="4504196" y="5446765"/>
            <a:ext cx="806555" cy="719605"/>
            <a:chOff x="3382" y="718"/>
            <a:chExt cx="2486" cy="2218"/>
          </a:xfrm>
          <a:solidFill>
            <a:schemeClr val="bg1"/>
          </a:solidFill>
        </p:grpSpPr>
        <p:sp>
          <p:nvSpPr>
            <p:cNvPr id="85" name="Freeform 24">
              <a:extLst>
                <a:ext uri="{FF2B5EF4-FFF2-40B4-BE49-F238E27FC236}">
                  <a16:creationId xmlns:a16="http://schemas.microsoft.com/office/drawing/2014/main" id="{13B923A5-B243-D441-81A1-A3A60FC03B0E}"/>
                </a:ext>
              </a:extLst>
            </p:cNvPr>
            <p:cNvSpPr>
              <a:spLocks noEditPoints="1"/>
            </p:cNvSpPr>
            <p:nvPr/>
          </p:nvSpPr>
          <p:spPr bwMode="auto">
            <a:xfrm>
              <a:off x="5111" y="1775"/>
              <a:ext cx="757" cy="1143"/>
            </a:xfrm>
            <a:custGeom>
              <a:avLst/>
              <a:gdLst>
                <a:gd name="T0" fmla="*/ 727 w 1513"/>
                <a:gd name="T1" fmla="*/ 249 h 2285"/>
                <a:gd name="T2" fmla="*/ 679 w 1513"/>
                <a:gd name="T3" fmla="*/ 278 h 2285"/>
                <a:gd name="T4" fmla="*/ 650 w 1513"/>
                <a:gd name="T5" fmla="*/ 326 h 2285"/>
                <a:gd name="T6" fmla="*/ 647 w 1513"/>
                <a:gd name="T7" fmla="*/ 815 h 2285"/>
                <a:gd name="T8" fmla="*/ 662 w 1513"/>
                <a:gd name="T9" fmla="*/ 871 h 2285"/>
                <a:gd name="T10" fmla="*/ 702 w 1513"/>
                <a:gd name="T11" fmla="*/ 910 h 2285"/>
                <a:gd name="T12" fmla="*/ 757 w 1513"/>
                <a:gd name="T13" fmla="*/ 925 h 2285"/>
                <a:gd name="T14" fmla="*/ 812 w 1513"/>
                <a:gd name="T15" fmla="*/ 910 h 2285"/>
                <a:gd name="T16" fmla="*/ 852 w 1513"/>
                <a:gd name="T17" fmla="*/ 871 h 2285"/>
                <a:gd name="T18" fmla="*/ 868 w 1513"/>
                <a:gd name="T19" fmla="*/ 815 h 2285"/>
                <a:gd name="T20" fmla="*/ 863 w 1513"/>
                <a:gd name="T21" fmla="*/ 326 h 2285"/>
                <a:gd name="T22" fmla="*/ 834 w 1513"/>
                <a:gd name="T23" fmla="*/ 278 h 2285"/>
                <a:gd name="T24" fmla="*/ 786 w 1513"/>
                <a:gd name="T25" fmla="*/ 249 h 2285"/>
                <a:gd name="T26" fmla="*/ 750 w 1513"/>
                <a:gd name="T27" fmla="*/ 0 h 2285"/>
                <a:gd name="T28" fmla="*/ 804 w 1513"/>
                <a:gd name="T29" fmla="*/ 2 h 2285"/>
                <a:gd name="T30" fmla="*/ 830 w 1513"/>
                <a:gd name="T31" fmla="*/ 3 h 2285"/>
                <a:gd name="T32" fmla="*/ 925 w 1513"/>
                <a:gd name="T33" fmla="*/ 17 h 2285"/>
                <a:gd name="T34" fmla="*/ 1108 w 1513"/>
                <a:gd name="T35" fmla="*/ 74 h 2285"/>
                <a:gd name="T36" fmla="*/ 1292 w 1513"/>
                <a:gd name="T37" fmla="*/ 172 h 2285"/>
                <a:gd name="T38" fmla="*/ 1400 w 1513"/>
                <a:gd name="T39" fmla="*/ 255 h 2285"/>
                <a:gd name="T40" fmla="*/ 1426 w 1513"/>
                <a:gd name="T41" fmla="*/ 301 h 2285"/>
                <a:gd name="T42" fmla="*/ 1483 w 1513"/>
                <a:gd name="T43" fmla="*/ 552 h 2285"/>
                <a:gd name="T44" fmla="*/ 1512 w 1513"/>
                <a:gd name="T45" fmla="*/ 804 h 2285"/>
                <a:gd name="T46" fmla="*/ 1509 w 1513"/>
                <a:gd name="T47" fmla="*/ 1061 h 2285"/>
                <a:gd name="T48" fmla="*/ 1473 w 1513"/>
                <a:gd name="T49" fmla="*/ 1361 h 2285"/>
                <a:gd name="T50" fmla="*/ 1399 w 1513"/>
                <a:gd name="T51" fmla="*/ 1700 h 2285"/>
                <a:gd name="T52" fmla="*/ 1299 w 1513"/>
                <a:gd name="T53" fmla="*/ 2057 h 2285"/>
                <a:gd name="T54" fmla="*/ 1275 w 1513"/>
                <a:gd name="T55" fmla="*/ 2103 h 2285"/>
                <a:gd name="T56" fmla="*/ 1195 w 1513"/>
                <a:gd name="T57" fmla="*/ 2165 h 2285"/>
                <a:gd name="T58" fmla="*/ 1061 w 1513"/>
                <a:gd name="T59" fmla="*/ 2229 h 2285"/>
                <a:gd name="T60" fmla="*/ 913 w 1513"/>
                <a:gd name="T61" fmla="*/ 2272 h 2285"/>
                <a:gd name="T62" fmla="*/ 757 w 1513"/>
                <a:gd name="T63" fmla="*/ 2285 h 2285"/>
                <a:gd name="T64" fmla="*/ 600 w 1513"/>
                <a:gd name="T65" fmla="*/ 2272 h 2285"/>
                <a:gd name="T66" fmla="*/ 454 w 1513"/>
                <a:gd name="T67" fmla="*/ 2229 h 2285"/>
                <a:gd name="T68" fmla="*/ 320 w 1513"/>
                <a:gd name="T69" fmla="*/ 2165 h 2285"/>
                <a:gd name="T70" fmla="*/ 238 w 1513"/>
                <a:gd name="T71" fmla="*/ 2103 h 2285"/>
                <a:gd name="T72" fmla="*/ 214 w 1513"/>
                <a:gd name="T73" fmla="*/ 2057 h 2285"/>
                <a:gd name="T74" fmla="*/ 116 w 1513"/>
                <a:gd name="T75" fmla="*/ 1700 h 2285"/>
                <a:gd name="T76" fmla="*/ 41 w 1513"/>
                <a:gd name="T77" fmla="*/ 1361 h 2285"/>
                <a:gd name="T78" fmla="*/ 4 w 1513"/>
                <a:gd name="T79" fmla="*/ 1061 h 2285"/>
                <a:gd name="T80" fmla="*/ 3 w 1513"/>
                <a:gd name="T81" fmla="*/ 804 h 2285"/>
                <a:gd name="T82" fmla="*/ 30 w 1513"/>
                <a:gd name="T83" fmla="*/ 552 h 2285"/>
                <a:gd name="T84" fmla="*/ 89 w 1513"/>
                <a:gd name="T85" fmla="*/ 301 h 2285"/>
                <a:gd name="T86" fmla="*/ 113 w 1513"/>
                <a:gd name="T87" fmla="*/ 255 h 2285"/>
                <a:gd name="T88" fmla="*/ 220 w 1513"/>
                <a:gd name="T89" fmla="*/ 174 h 2285"/>
                <a:gd name="T90" fmla="*/ 395 w 1513"/>
                <a:gd name="T91" fmla="*/ 77 h 2285"/>
                <a:gd name="T92" fmla="*/ 572 w 1513"/>
                <a:gd name="T93" fmla="*/ 19 h 2285"/>
                <a:gd name="T94" fmla="*/ 664 w 1513"/>
                <a:gd name="T95" fmla="*/ 3 h 2285"/>
                <a:gd name="T96" fmla="*/ 693 w 1513"/>
                <a:gd name="T97" fmla="*/ 2 h 2285"/>
                <a:gd name="T98" fmla="*/ 750 w 1513"/>
                <a:gd name="T99"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3" h="2285">
                  <a:moveTo>
                    <a:pt x="757" y="245"/>
                  </a:moveTo>
                  <a:lnTo>
                    <a:pt x="727" y="249"/>
                  </a:lnTo>
                  <a:lnTo>
                    <a:pt x="702" y="260"/>
                  </a:lnTo>
                  <a:lnTo>
                    <a:pt x="679" y="278"/>
                  </a:lnTo>
                  <a:lnTo>
                    <a:pt x="662" y="299"/>
                  </a:lnTo>
                  <a:lnTo>
                    <a:pt x="650" y="326"/>
                  </a:lnTo>
                  <a:lnTo>
                    <a:pt x="647" y="355"/>
                  </a:lnTo>
                  <a:lnTo>
                    <a:pt x="647" y="815"/>
                  </a:lnTo>
                  <a:lnTo>
                    <a:pt x="650" y="843"/>
                  </a:lnTo>
                  <a:lnTo>
                    <a:pt x="662" y="871"/>
                  </a:lnTo>
                  <a:lnTo>
                    <a:pt x="679" y="892"/>
                  </a:lnTo>
                  <a:lnTo>
                    <a:pt x="702" y="910"/>
                  </a:lnTo>
                  <a:lnTo>
                    <a:pt x="727" y="920"/>
                  </a:lnTo>
                  <a:lnTo>
                    <a:pt x="757" y="925"/>
                  </a:lnTo>
                  <a:lnTo>
                    <a:pt x="786" y="920"/>
                  </a:lnTo>
                  <a:lnTo>
                    <a:pt x="812" y="910"/>
                  </a:lnTo>
                  <a:lnTo>
                    <a:pt x="834" y="892"/>
                  </a:lnTo>
                  <a:lnTo>
                    <a:pt x="852" y="871"/>
                  </a:lnTo>
                  <a:lnTo>
                    <a:pt x="863" y="843"/>
                  </a:lnTo>
                  <a:lnTo>
                    <a:pt x="868" y="815"/>
                  </a:lnTo>
                  <a:lnTo>
                    <a:pt x="868" y="355"/>
                  </a:lnTo>
                  <a:lnTo>
                    <a:pt x="863" y="326"/>
                  </a:lnTo>
                  <a:lnTo>
                    <a:pt x="852" y="299"/>
                  </a:lnTo>
                  <a:lnTo>
                    <a:pt x="834" y="278"/>
                  </a:lnTo>
                  <a:lnTo>
                    <a:pt x="812" y="260"/>
                  </a:lnTo>
                  <a:lnTo>
                    <a:pt x="786" y="249"/>
                  </a:lnTo>
                  <a:lnTo>
                    <a:pt x="757" y="245"/>
                  </a:lnTo>
                  <a:close/>
                  <a:moveTo>
                    <a:pt x="750" y="0"/>
                  </a:moveTo>
                  <a:lnTo>
                    <a:pt x="780" y="0"/>
                  </a:lnTo>
                  <a:lnTo>
                    <a:pt x="804" y="2"/>
                  </a:lnTo>
                  <a:lnTo>
                    <a:pt x="821" y="2"/>
                  </a:lnTo>
                  <a:lnTo>
                    <a:pt x="830" y="3"/>
                  </a:lnTo>
                  <a:lnTo>
                    <a:pt x="833" y="3"/>
                  </a:lnTo>
                  <a:lnTo>
                    <a:pt x="925" y="17"/>
                  </a:lnTo>
                  <a:lnTo>
                    <a:pt x="1017" y="41"/>
                  </a:lnTo>
                  <a:lnTo>
                    <a:pt x="1108" y="74"/>
                  </a:lnTo>
                  <a:lnTo>
                    <a:pt x="1200" y="118"/>
                  </a:lnTo>
                  <a:lnTo>
                    <a:pt x="1292" y="172"/>
                  </a:lnTo>
                  <a:lnTo>
                    <a:pt x="1382" y="236"/>
                  </a:lnTo>
                  <a:lnTo>
                    <a:pt x="1400" y="255"/>
                  </a:lnTo>
                  <a:lnTo>
                    <a:pt x="1415" y="276"/>
                  </a:lnTo>
                  <a:lnTo>
                    <a:pt x="1426" y="301"/>
                  </a:lnTo>
                  <a:lnTo>
                    <a:pt x="1458" y="427"/>
                  </a:lnTo>
                  <a:lnTo>
                    <a:pt x="1483" y="552"/>
                  </a:lnTo>
                  <a:lnTo>
                    <a:pt x="1501" y="678"/>
                  </a:lnTo>
                  <a:lnTo>
                    <a:pt x="1512" y="804"/>
                  </a:lnTo>
                  <a:lnTo>
                    <a:pt x="1513" y="931"/>
                  </a:lnTo>
                  <a:lnTo>
                    <a:pt x="1509" y="1061"/>
                  </a:lnTo>
                  <a:lnTo>
                    <a:pt x="1497" y="1193"/>
                  </a:lnTo>
                  <a:lnTo>
                    <a:pt x="1473" y="1361"/>
                  </a:lnTo>
                  <a:lnTo>
                    <a:pt x="1440" y="1528"/>
                  </a:lnTo>
                  <a:lnTo>
                    <a:pt x="1399" y="1700"/>
                  </a:lnTo>
                  <a:lnTo>
                    <a:pt x="1352" y="1875"/>
                  </a:lnTo>
                  <a:lnTo>
                    <a:pt x="1299" y="2057"/>
                  </a:lnTo>
                  <a:lnTo>
                    <a:pt x="1290" y="2082"/>
                  </a:lnTo>
                  <a:lnTo>
                    <a:pt x="1275" y="2103"/>
                  </a:lnTo>
                  <a:lnTo>
                    <a:pt x="1255" y="2122"/>
                  </a:lnTo>
                  <a:lnTo>
                    <a:pt x="1195" y="2165"/>
                  </a:lnTo>
                  <a:lnTo>
                    <a:pt x="1129" y="2201"/>
                  </a:lnTo>
                  <a:lnTo>
                    <a:pt x="1061" y="2229"/>
                  </a:lnTo>
                  <a:lnTo>
                    <a:pt x="988" y="2254"/>
                  </a:lnTo>
                  <a:lnTo>
                    <a:pt x="913" y="2272"/>
                  </a:lnTo>
                  <a:lnTo>
                    <a:pt x="836" y="2281"/>
                  </a:lnTo>
                  <a:lnTo>
                    <a:pt x="757" y="2285"/>
                  </a:lnTo>
                  <a:lnTo>
                    <a:pt x="677" y="2281"/>
                  </a:lnTo>
                  <a:lnTo>
                    <a:pt x="600" y="2272"/>
                  </a:lnTo>
                  <a:lnTo>
                    <a:pt x="527" y="2254"/>
                  </a:lnTo>
                  <a:lnTo>
                    <a:pt x="454" y="2229"/>
                  </a:lnTo>
                  <a:lnTo>
                    <a:pt x="385" y="2201"/>
                  </a:lnTo>
                  <a:lnTo>
                    <a:pt x="320" y="2165"/>
                  </a:lnTo>
                  <a:lnTo>
                    <a:pt x="258" y="2122"/>
                  </a:lnTo>
                  <a:lnTo>
                    <a:pt x="238" y="2103"/>
                  </a:lnTo>
                  <a:lnTo>
                    <a:pt x="225" y="2082"/>
                  </a:lnTo>
                  <a:lnTo>
                    <a:pt x="214" y="2057"/>
                  </a:lnTo>
                  <a:lnTo>
                    <a:pt x="163" y="1875"/>
                  </a:lnTo>
                  <a:lnTo>
                    <a:pt x="116" y="1700"/>
                  </a:lnTo>
                  <a:lnTo>
                    <a:pt x="74" y="1528"/>
                  </a:lnTo>
                  <a:lnTo>
                    <a:pt x="41" y="1361"/>
                  </a:lnTo>
                  <a:lnTo>
                    <a:pt x="16" y="1193"/>
                  </a:lnTo>
                  <a:lnTo>
                    <a:pt x="4" y="1061"/>
                  </a:lnTo>
                  <a:lnTo>
                    <a:pt x="0" y="931"/>
                  </a:lnTo>
                  <a:lnTo>
                    <a:pt x="3" y="804"/>
                  </a:lnTo>
                  <a:lnTo>
                    <a:pt x="13" y="678"/>
                  </a:lnTo>
                  <a:lnTo>
                    <a:pt x="30" y="552"/>
                  </a:lnTo>
                  <a:lnTo>
                    <a:pt x="56" y="427"/>
                  </a:lnTo>
                  <a:lnTo>
                    <a:pt x="89" y="301"/>
                  </a:lnTo>
                  <a:lnTo>
                    <a:pt x="98" y="276"/>
                  </a:lnTo>
                  <a:lnTo>
                    <a:pt x="113" y="255"/>
                  </a:lnTo>
                  <a:lnTo>
                    <a:pt x="133" y="236"/>
                  </a:lnTo>
                  <a:lnTo>
                    <a:pt x="220" y="174"/>
                  </a:lnTo>
                  <a:lnTo>
                    <a:pt x="308" y="121"/>
                  </a:lnTo>
                  <a:lnTo>
                    <a:pt x="395" y="77"/>
                  </a:lnTo>
                  <a:lnTo>
                    <a:pt x="483" y="44"/>
                  </a:lnTo>
                  <a:lnTo>
                    <a:pt x="572" y="19"/>
                  </a:lnTo>
                  <a:lnTo>
                    <a:pt x="661" y="3"/>
                  </a:lnTo>
                  <a:lnTo>
                    <a:pt x="664" y="3"/>
                  </a:lnTo>
                  <a:lnTo>
                    <a:pt x="674" y="2"/>
                  </a:lnTo>
                  <a:lnTo>
                    <a:pt x="693" y="2"/>
                  </a:lnTo>
                  <a:lnTo>
                    <a:pt x="717" y="0"/>
                  </a:lnTo>
                  <a:lnTo>
                    <a:pt x="7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32FCBB37-4315-6546-B4F1-22683F0B5A63}"/>
                </a:ext>
              </a:extLst>
            </p:cNvPr>
            <p:cNvSpPr>
              <a:spLocks/>
            </p:cNvSpPr>
            <p:nvPr/>
          </p:nvSpPr>
          <p:spPr bwMode="auto">
            <a:xfrm>
              <a:off x="3382" y="718"/>
              <a:ext cx="2370" cy="2218"/>
            </a:xfrm>
            <a:custGeom>
              <a:avLst/>
              <a:gdLst>
                <a:gd name="T0" fmla="*/ 4548 w 4740"/>
                <a:gd name="T1" fmla="*/ 0 h 4437"/>
                <a:gd name="T2" fmla="*/ 4622 w 4740"/>
                <a:gd name="T3" fmla="*/ 15 h 4437"/>
                <a:gd name="T4" fmla="*/ 4684 w 4740"/>
                <a:gd name="T5" fmla="*/ 57 h 4437"/>
                <a:gd name="T6" fmla="*/ 4725 w 4740"/>
                <a:gd name="T7" fmla="*/ 118 h 4437"/>
                <a:gd name="T8" fmla="*/ 4740 w 4740"/>
                <a:gd name="T9" fmla="*/ 193 h 4437"/>
                <a:gd name="T10" fmla="*/ 4645 w 4740"/>
                <a:gd name="T11" fmla="*/ 2033 h 4437"/>
                <a:gd name="T12" fmla="*/ 4452 w 4740"/>
                <a:gd name="T13" fmla="*/ 1977 h 4437"/>
                <a:gd name="T14" fmla="*/ 4355 w 4740"/>
                <a:gd name="T15" fmla="*/ 385 h 4437"/>
                <a:gd name="T16" fmla="*/ 385 w 4740"/>
                <a:gd name="T17" fmla="*/ 2843 h 4437"/>
                <a:gd name="T18" fmla="*/ 3306 w 4740"/>
                <a:gd name="T19" fmla="*/ 2971 h 4437"/>
                <a:gd name="T20" fmla="*/ 3311 w 4740"/>
                <a:gd name="T21" fmla="*/ 3232 h 4437"/>
                <a:gd name="T22" fmla="*/ 3335 w 4740"/>
                <a:gd name="T23" fmla="*/ 3457 h 4437"/>
                <a:gd name="T24" fmla="*/ 3015 w 4740"/>
                <a:gd name="T25" fmla="*/ 3547 h 4437"/>
                <a:gd name="T26" fmla="*/ 3377 w 4740"/>
                <a:gd name="T27" fmla="*/ 4104 h 4437"/>
                <a:gd name="T28" fmla="*/ 3424 w 4740"/>
                <a:gd name="T29" fmla="*/ 4116 h 4437"/>
                <a:gd name="T30" fmla="*/ 3456 w 4740"/>
                <a:gd name="T31" fmla="*/ 4149 h 4437"/>
                <a:gd name="T32" fmla="*/ 3469 w 4740"/>
                <a:gd name="T33" fmla="*/ 4196 h 4437"/>
                <a:gd name="T34" fmla="*/ 3465 w 4740"/>
                <a:gd name="T35" fmla="*/ 4369 h 4437"/>
                <a:gd name="T36" fmla="*/ 3442 w 4740"/>
                <a:gd name="T37" fmla="*/ 4410 h 4437"/>
                <a:gd name="T38" fmla="*/ 3401 w 4740"/>
                <a:gd name="T39" fmla="*/ 4432 h 4437"/>
                <a:gd name="T40" fmla="*/ 1363 w 4740"/>
                <a:gd name="T41" fmla="*/ 4437 h 4437"/>
                <a:gd name="T42" fmla="*/ 1316 w 4740"/>
                <a:gd name="T43" fmla="*/ 4423 h 4437"/>
                <a:gd name="T44" fmla="*/ 1284 w 4740"/>
                <a:gd name="T45" fmla="*/ 4392 h 4437"/>
                <a:gd name="T46" fmla="*/ 1271 w 4740"/>
                <a:gd name="T47" fmla="*/ 4345 h 4437"/>
                <a:gd name="T48" fmla="*/ 1274 w 4740"/>
                <a:gd name="T49" fmla="*/ 4170 h 4437"/>
                <a:gd name="T50" fmla="*/ 1298 w 4740"/>
                <a:gd name="T51" fmla="*/ 4131 h 4437"/>
                <a:gd name="T52" fmla="*/ 1339 w 4740"/>
                <a:gd name="T53" fmla="*/ 4107 h 4437"/>
                <a:gd name="T54" fmla="*/ 1560 w 4740"/>
                <a:gd name="T55" fmla="*/ 4104 h 4437"/>
                <a:gd name="T56" fmla="*/ 192 w 4740"/>
                <a:gd name="T57" fmla="*/ 3547 h 4437"/>
                <a:gd name="T58" fmla="*/ 118 w 4740"/>
                <a:gd name="T59" fmla="*/ 3532 h 4437"/>
                <a:gd name="T60" fmla="*/ 56 w 4740"/>
                <a:gd name="T61" fmla="*/ 3490 h 4437"/>
                <a:gd name="T62" fmla="*/ 15 w 4740"/>
                <a:gd name="T63" fmla="*/ 3430 h 4437"/>
                <a:gd name="T64" fmla="*/ 0 w 4740"/>
                <a:gd name="T65" fmla="*/ 3354 h 4437"/>
                <a:gd name="T66" fmla="*/ 5 w 4740"/>
                <a:gd name="T67" fmla="*/ 154 h 4437"/>
                <a:gd name="T68" fmla="*/ 33 w 4740"/>
                <a:gd name="T69" fmla="*/ 86 h 4437"/>
                <a:gd name="T70" fmla="*/ 85 w 4740"/>
                <a:gd name="T71" fmla="*/ 33 h 4437"/>
                <a:gd name="T72" fmla="*/ 154 w 4740"/>
                <a:gd name="T73" fmla="*/ 5 h 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40" h="4437">
                  <a:moveTo>
                    <a:pt x="192" y="0"/>
                  </a:moveTo>
                  <a:lnTo>
                    <a:pt x="4548" y="0"/>
                  </a:lnTo>
                  <a:lnTo>
                    <a:pt x="4586" y="5"/>
                  </a:lnTo>
                  <a:lnTo>
                    <a:pt x="4622" y="15"/>
                  </a:lnTo>
                  <a:lnTo>
                    <a:pt x="4656" y="33"/>
                  </a:lnTo>
                  <a:lnTo>
                    <a:pt x="4684" y="57"/>
                  </a:lnTo>
                  <a:lnTo>
                    <a:pt x="4707" y="86"/>
                  </a:lnTo>
                  <a:lnTo>
                    <a:pt x="4725" y="118"/>
                  </a:lnTo>
                  <a:lnTo>
                    <a:pt x="4736" y="154"/>
                  </a:lnTo>
                  <a:lnTo>
                    <a:pt x="4740" y="193"/>
                  </a:lnTo>
                  <a:lnTo>
                    <a:pt x="4740" y="2075"/>
                  </a:lnTo>
                  <a:lnTo>
                    <a:pt x="4645" y="2033"/>
                  </a:lnTo>
                  <a:lnTo>
                    <a:pt x="4548" y="2000"/>
                  </a:lnTo>
                  <a:lnTo>
                    <a:pt x="4452" y="1977"/>
                  </a:lnTo>
                  <a:lnTo>
                    <a:pt x="4355" y="1962"/>
                  </a:lnTo>
                  <a:lnTo>
                    <a:pt x="4355" y="385"/>
                  </a:lnTo>
                  <a:lnTo>
                    <a:pt x="385" y="385"/>
                  </a:lnTo>
                  <a:lnTo>
                    <a:pt x="385" y="2843"/>
                  </a:lnTo>
                  <a:lnTo>
                    <a:pt x="3315" y="2843"/>
                  </a:lnTo>
                  <a:lnTo>
                    <a:pt x="3306" y="2971"/>
                  </a:lnTo>
                  <a:lnTo>
                    <a:pt x="3305" y="3101"/>
                  </a:lnTo>
                  <a:lnTo>
                    <a:pt x="3311" y="3232"/>
                  </a:lnTo>
                  <a:lnTo>
                    <a:pt x="3323" y="3368"/>
                  </a:lnTo>
                  <a:lnTo>
                    <a:pt x="3335" y="3457"/>
                  </a:lnTo>
                  <a:lnTo>
                    <a:pt x="3349" y="3547"/>
                  </a:lnTo>
                  <a:lnTo>
                    <a:pt x="3015" y="3547"/>
                  </a:lnTo>
                  <a:lnTo>
                    <a:pt x="3178" y="4104"/>
                  </a:lnTo>
                  <a:lnTo>
                    <a:pt x="3377" y="4104"/>
                  </a:lnTo>
                  <a:lnTo>
                    <a:pt x="3401" y="4107"/>
                  </a:lnTo>
                  <a:lnTo>
                    <a:pt x="3424" y="4116"/>
                  </a:lnTo>
                  <a:lnTo>
                    <a:pt x="3442" y="4131"/>
                  </a:lnTo>
                  <a:lnTo>
                    <a:pt x="3456" y="4149"/>
                  </a:lnTo>
                  <a:lnTo>
                    <a:pt x="3465" y="4170"/>
                  </a:lnTo>
                  <a:lnTo>
                    <a:pt x="3469" y="4196"/>
                  </a:lnTo>
                  <a:lnTo>
                    <a:pt x="3469" y="4345"/>
                  </a:lnTo>
                  <a:lnTo>
                    <a:pt x="3465" y="4369"/>
                  </a:lnTo>
                  <a:lnTo>
                    <a:pt x="3456" y="4392"/>
                  </a:lnTo>
                  <a:lnTo>
                    <a:pt x="3442" y="4410"/>
                  </a:lnTo>
                  <a:lnTo>
                    <a:pt x="3424" y="4423"/>
                  </a:lnTo>
                  <a:lnTo>
                    <a:pt x="3401" y="4432"/>
                  </a:lnTo>
                  <a:lnTo>
                    <a:pt x="3377" y="4437"/>
                  </a:lnTo>
                  <a:lnTo>
                    <a:pt x="1363" y="4437"/>
                  </a:lnTo>
                  <a:lnTo>
                    <a:pt x="1339" y="4432"/>
                  </a:lnTo>
                  <a:lnTo>
                    <a:pt x="1316" y="4423"/>
                  </a:lnTo>
                  <a:lnTo>
                    <a:pt x="1298" y="4410"/>
                  </a:lnTo>
                  <a:lnTo>
                    <a:pt x="1284" y="4392"/>
                  </a:lnTo>
                  <a:lnTo>
                    <a:pt x="1274" y="4369"/>
                  </a:lnTo>
                  <a:lnTo>
                    <a:pt x="1271" y="4345"/>
                  </a:lnTo>
                  <a:lnTo>
                    <a:pt x="1271" y="4196"/>
                  </a:lnTo>
                  <a:lnTo>
                    <a:pt x="1274" y="4170"/>
                  </a:lnTo>
                  <a:lnTo>
                    <a:pt x="1284" y="4149"/>
                  </a:lnTo>
                  <a:lnTo>
                    <a:pt x="1298" y="4131"/>
                  </a:lnTo>
                  <a:lnTo>
                    <a:pt x="1316" y="4116"/>
                  </a:lnTo>
                  <a:lnTo>
                    <a:pt x="1339" y="4107"/>
                  </a:lnTo>
                  <a:lnTo>
                    <a:pt x="1363" y="4104"/>
                  </a:lnTo>
                  <a:lnTo>
                    <a:pt x="1560" y="4104"/>
                  </a:lnTo>
                  <a:lnTo>
                    <a:pt x="1725" y="3547"/>
                  </a:lnTo>
                  <a:lnTo>
                    <a:pt x="192" y="3547"/>
                  </a:lnTo>
                  <a:lnTo>
                    <a:pt x="154" y="3543"/>
                  </a:lnTo>
                  <a:lnTo>
                    <a:pt x="118" y="3532"/>
                  </a:lnTo>
                  <a:lnTo>
                    <a:pt x="85" y="3514"/>
                  </a:lnTo>
                  <a:lnTo>
                    <a:pt x="56" y="3490"/>
                  </a:lnTo>
                  <a:lnTo>
                    <a:pt x="33" y="3461"/>
                  </a:lnTo>
                  <a:lnTo>
                    <a:pt x="15" y="3430"/>
                  </a:lnTo>
                  <a:lnTo>
                    <a:pt x="5" y="3393"/>
                  </a:lnTo>
                  <a:lnTo>
                    <a:pt x="0" y="3354"/>
                  </a:lnTo>
                  <a:lnTo>
                    <a:pt x="0" y="193"/>
                  </a:lnTo>
                  <a:lnTo>
                    <a:pt x="5" y="154"/>
                  </a:lnTo>
                  <a:lnTo>
                    <a:pt x="15" y="118"/>
                  </a:lnTo>
                  <a:lnTo>
                    <a:pt x="33" y="86"/>
                  </a:lnTo>
                  <a:lnTo>
                    <a:pt x="56" y="57"/>
                  </a:lnTo>
                  <a:lnTo>
                    <a:pt x="85" y="33"/>
                  </a:lnTo>
                  <a:lnTo>
                    <a:pt x="118" y="15"/>
                  </a:lnTo>
                  <a:lnTo>
                    <a:pt x="154" y="5"/>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28">
            <a:extLst>
              <a:ext uri="{FF2B5EF4-FFF2-40B4-BE49-F238E27FC236}">
                <a16:creationId xmlns:a16="http://schemas.microsoft.com/office/drawing/2014/main" id="{EFABA552-9529-6D4B-BF9B-4BE6D3AAA070}"/>
              </a:ext>
            </a:extLst>
          </p:cNvPr>
          <p:cNvGrpSpPr>
            <a:grpSpLocks noChangeAspect="1"/>
          </p:cNvGrpSpPr>
          <p:nvPr/>
        </p:nvGrpSpPr>
        <p:grpSpPr bwMode="auto">
          <a:xfrm>
            <a:off x="8553576" y="5452668"/>
            <a:ext cx="820004" cy="707799"/>
            <a:chOff x="2892" y="151"/>
            <a:chExt cx="2799" cy="2416"/>
          </a:xfrm>
          <a:solidFill>
            <a:schemeClr val="bg1"/>
          </a:solidFill>
        </p:grpSpPr>
        <p:sp>
          <p:nvSpPr>
            <p:cNvPr id="88" name="Freeform 30">
              <a:extLst>
                <a:ext uri="{FF2B5EF4-FFF2-40B4-BE49-F238E27FC236}">
                  <a16:creationId xmlns:a16="http://schemas.microsoft.com/office/drawing/2014/main" id="{F4416940-35C7-B048-828B-5D9D9C94F7B0}"/>
                </a:ext>
              </a:extLst>
            </p:cNvPr>
            <p:cNvSpPr>
              <a:spLocks/>
            </p:cNvSpPr>
            <p:nvPr/>
          </p:nvSpPr>
          <p:spPr bwMode="auto">
            <a:xfrm>
              <a:off x="3683" y="1217"/>
              <a:ext cx="1217" cy="686"/>
            </a:xfrm>
            <a:custGeom>
              <a:avLst/>
              <a:gdLst>
                <a:gd name="T0" fmla="*/ 1199 w 2433"/>
                <a:gd name="T1" fmla="*/ 280 h 1372"/>
                <a:gd name="T2" fmla="*/ 1078 w 2433"/>
                <a:gd name="T3" fmla="*/ 1091 h 1372"/>
                <a:gd name="T4" fmla="*/ 1080 w 2433"/>
                <a:gd name="T5" fmla="*/ 1099 h 1372"/>
                <a:gd name="T6" fmla="*/ 1209 w 2433"/>
                <a:gd name="T7" fmla="*/ 1276 h 1372"/>
                <a:gd name="T8" fmla="*/ 1216 w 2433"/>
                <a:gd name="T9" fmla="*/ 1277 h 1372"/>
                <a:gd name="T10" fmla="*/ 1224 w 2433"/>
                <a:gd name="T11" fmla="*/ 1272 h 1372"/>
                <a:gd name="T12" fmla="*/ 1353 w 2433"/>
                <a:gd name="T13" fmla="*/ 1096 h 1372"/>
                <a:gd name="T14" fmla="*/ 1233 w 2433"/>
                <a:gd name="T15" fmla="*/ 280 h 1372"/>
                <a:gd name="T16" fmla="*/ 1514 w 2433"/>
                <a:gd name="T17" fmla="*/ 0 h 1372"/>
                <a:gd name="T18" fmla="*/ 2053 w 2433"/>
                <a:gd name="T19" fmla="*/ 316 h 1372"/>
                <a:gd name="T20" fmla="*/ 2117 w 2433"/>
                <a:gd name="T21" fmla="*/ 350 h 1372"/>
                <a:gd name="T22" fmla="*/ 2170 w 2433"/>
                <a:gd name="T23" fmla="*/ 399 h 1372"/>
                <a:gd name="T24" fmla="*/ 2189 w 2433"/>
                <a:gd name="T25" fmla="*/ 435 h 1372"/>
                <a:gd name="T26" fmla="*/ 2201 w 2433"/>
                <a:gd name="T27" fmla="*/ 462 h 1372"/>
                <a:gd name="T28" fmla="*/ 2221 w 2433"/>
                <a:gd name="T29" fmla="*/ 514 h 1372"/>
                <a:gd name="T30" fmla="*/ 2250 w 2433"/>
                <a:gd name="T31" fmla="*/ 587 h 1372"/>
                <a:gd name="T32" fmla="*/ 2282 w 2433"/>
                <a:gd name="T33" fmla="*/ 674 h 1372"/>
                <a:gd name="T34" fmla="*/ 2316 w 2433"/>
                <a:gd name="T35" fmla="*/ 772 h 1372"/>
                <a:gd name="T36" fmla="*/ 2350 w 2433"/>
                <a:gd name="T37" fmla="*/ 875 h 1372"/>
                <a:gd name="T38" fmla="*/ 2382 w 2433"/>
                <a:gd name="T39" fmla="*/ 979 h 1372"/>
                <a:gd name="T40" fmla="*/ 2408 w 2433"/>
                <a:gd name="T41" fmla="*/ 1081 h 1372"/>
                <a:gd name="T42" fmla="*/ 2425 w 2433"/>
                <a:gd name="T43" fmla="*/ 1174 h 1372"/>
                <a:gd name="T44" fmla="*/ 2433 w 2433"/>
                <a:gd name="T45" fmla="*/ 1254 h 1372"/>
                <a:gd name="T46" fmla="*/ 2428 w 2433"/>
                <a:gd name="T47" fmla="*/ 1316 h 1372"/>
                <a:gd name="T48" fmla="*/ 2408 w 2433"/>
                <a:gd name="T49" fmla="*/ 1357 h 1372"/>
                <a:gd name="T50" fmla="*/ 2369 w 2433"/>
                <a:gd name="T51" fmla="*/ 1372 h 1372"/>
                <a:gd name="T52" fmla="*/ 42 w 2433"/>
                <a:gd name="T53" fmla="*/ 1369 h 1372"/>
                <a:gd name="T54" fmla="*/ 13 w 2433"/>
                <a:gd name="T55" fmla="*/ 1340 h 1372"/>
                <a:gd name="T56" fmla="*/ 0 w 2433"/>
                <a:gd name="T57" fmla="*/ 1287 h 1372"/>
                <a:gd name="T58" fmla="*/ 1 w 2433"/>
                <a:gd name="T59" fmla="*/ 1215 h 1372"/>
                <a:gd name="T60" fmla="*/ 15 w 2433"/>
                <a:gd name="T61" fmla="*/ 1128 h 1372"/>
                <a:gd name="T62" fmla="*/ 37 w 2433"/>
                <a:gd name="T63" fmla="*/ 1030 h 1372"/>
                <a:gd name="T64" fmla="*/ 64 w 2433"/>
                <a:gd name="T65" fmla="*/ 928 h 1372"/>
                <a:gd name="T66" fmla="*/ 98 w 2433"/>
                <a:gd name="T67" fmla="*/ 823 h 1372"/>
                <a:gd name="T68" fmla="*/ 132 w 2433"/>
                <a:gd name="T69" fmla="*/ 721 h 1372"/>
                <a:gd name="T70" fmla="*/ 166 w 2433"/>
                <a:gd name="T71" fmla="*/ 630 h 1372"/>
                <a:gd name="T72" fmla="*/ 197 w 2433"/>
                <a:gd name="T73" fmla="*/ 548 h 1372"/>
                <a:gd name="T74" fmla="*/ 220 w 2433"/>
                <a:gd name="T75" fmla="*/ 485 h 1372"/>
                <a:gd name="T76" fmla="*/ 237 w 2433"/>
                <a:gd name="T77" fmla="*/ 445 h 1372"/>
                <a:gd name="T78" fmla="*/ 244 w 2433"/>
                <a:gd name="T79" fmla="*/ 429 h 1372"/>
                <a:gd name="T80" fmla="*/ 287 w 2433"/>
                <a:gd name="T81" fmla="*/ 370 h 1372"/>
                <a:gd name="T82" fmla="*/ 346 w 2433"/>
                <a:gd name="T83" fmla="*/ 331 h 1372"/>
                <a:gd name="T84" fmla="*/ 744 w 2433"/>
                <a:gd name="T85" fmla="*/ 148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3" h="1372">
                  <a:moveTo>
                    <a:pt x="918" y="0"/>
                  </a:moveTo>
                  <a:lnTo>
                    <a:pt x="1199" y="280"/>
                  </a:lnTo>
                  <a:lnTo>
                    <a:pt x="1200" y="280"/>
                  </a:lnTo>
                  <a:lnTo>
                    <a:pt x="1078" y="1091"/>
                  </a:lnTo>
                  <a:lnTo>
                    <a:pt x="1078" y="1096"/>
                  </a:lnTo>
                  <a:lnTo>
                    <a:pt x="1080" y="1099"/>
                  </a:lnTo>
                  <a:lnTo>
                    <a:pt x="1207" y="1272"/>
                  </a:lnTo>
                  <a:lnTo>
                    <a:pt x="1209" y="1276"/>
                  </a:lnTo>
                  <a:lnTo>
                    <a:pt x="1212" y="1277"/>
                  </a:lnTo>
                  <a:lnTo>
                    <a:pt x="1216" y="1277"/>
                  </a:lnTo>
                  <a:lnTo>
                    <a:pt x="1221" y="1276"/>
                  </a:lnTo>
                  <a:lnTo>
                    <a:pt x="1224" y="1272"/>
                  </a:lnTo>
                  <a:lnTo>
                    <a:pt x="1351" y="1099"/>
                  </a:lnTo>
                  <a:lnTo>
                    <a:pt x="1353" y="1096"/>
                  </a:lnTo>
                  <a:lnTo>
                    <a:pt x="1353" y="1091"/>
                  </a:lnTo>
                  <a:lnTo>
                    <a:pt x="1233" y="280"/>
                  </a:lnTo>
                  <a:lnTo>
                    <a:pt x="1233" y="280"/>
                  </a:lnTo>
                  <a:lnTo>
                    <a:pt x="1514" y="0"/>
                  </a:lnTo>
                  <a:lnTo>
                    <a:pt x="1689" y="148"/>
                  </a:lnTo>
                  <a:lnTo>
                    <a:pt x="2053" y="316"/>
                  </a:lnTo>
                  <a:lnTo>
                    <a:pt x="2085" y="331"/>
                  </a:lnTo>
                  <a:lnTo>
                    <a:pt x="2117" y="350"/>
                  </a:lnTo>
                  <a:lnTo>
                    <a:pt x="2146" y="372"/>
                  </a:lnTo>
                  <a:lnTo>
                    <a:pt x="2170" y="399"/>
                  </a:lnTo>
                  <a:lnTo>
                    <a:pt x="2187" y="429"/>
                  </a:lnTo>
                  <a:lnTo>
                    <a:pt x="2189" y="435"/>
                  </a:lnTo>
                  <a:lnTo>
                    <a:pt x="2194" y="445"/>
                  </a:lnTo>
                  <a:lnTo>
                    <a:pt x="2201" y="462"/>
                  </a:lnTo>
                  <a:lnTo>
                    <a:pt x="2211" y="485"/>
                  </a:lnTo>
                  <a:lnTo>
                    <a:pt x="2221" y="514"/>
                  </a:lnTo>
                  <a:lnTo>
                    <a:pt x="2235" y="548"/>
                  </a:lnTo>
                  <a:lnTo>
                    <a:pt x="2250" y="587"/>
                  </a:lnTo>
                  <a:lnTo>
                    <a:pt x="2265" y="630"/>
                  </a:lnTo>
                  <a:lnTo>
                    <a:pt x="2282" y="674"/>
                  </a:lnTo>
                  <a:lnTo>
                    <a:pt x="2299" y="721"/>
                  </a:lnTo>
                  <a:lnTo>
                    <a:pt x="2316" y="772"/>
                  </a:lnTo>
                  <a:lnTo>
                    <a:pt x="2333" y="823"/>
                  </a:lnTo>
                  <a:lnTo>
                    <a:pt x="2350" y="875"/>
                  </a:lnTo>
                  <a:lnTo>
                    <a:pt x="2367" y="928"/>
                  </a:lnTo>
                  <a:lnTo>
                    <a:pt x="2382" y="979"/>
                  </a:lnTo>
                  <a:lnTo>
                    <a:pt x="2396" y="1030"/>
                  </a:lnTo>
                  <a:lnTo>
                    <a:pt x="2408" y="1081"/>
                  </a:lnTo>
                  <a:lnTo>
                    <a:pt x="2418" y="1128"/>
                  </a:lnTo>
                  <a:lnTo>
                    <a:pt x="2425" y="1174"/>
                  </a:lnTo>
                  <a:lnTo>
                    <a:pt x="2430" y="1215"/>
                  </a:lnTo>
                  <a:lnTo>
                    <a:pt x="2433" y="1254"/>
                  </a:lnTo>
                  <a:lnTo>
                    <a:pt x="2432" y="1287"/>
                  </a:lnTo>
                  <a:lnTo>
                    <a:pt x="2428" y="1316"/>
                  </a:lnTo>
                  <a:lnTo>
                    <a:pt x="2420" y="1340"/>
                  </a:lnTo>
                  <a:lnTo>
                    <a:pt x="2408" y="1357"/>
                  </a:lnTo>
                  <a:lnTo>
                    <a:pt x="2391" y="1369"/>
                  </a:lnTo>
                  <a:lnTo>
                    <a:pt x="2369" y="1372"/>
                  </a:lnTo>
                  <a:lnTo>
                    <a:pt x="63" y="1372"/>
                  </a:lnTo>
                  <a:lnTo>
                    <a:pt x="42" y="1369"/>
                  </a:lnTo>
                  <a:lnTo>
                    <a:pt x="25" y="1357"/>
                  </a:lnTo>
                  <a:lnTo>
                    <a:pt x="13" y="1340"/>
                  </a:lnTo>
                  <a:lnTo>
                    <a:pt x="5" y="1316"/>
                  </a:lnTo>
                  <a:lnTo>
                    <a:pt x="0" y="1287"/>
                  </a:lnTo>
                  <a:lnTo>
                    <a:pt x="0" y="1254"/>
                  </a:lnTo>
                  <a:lnTo>
                    <a:pt x="1" y="1215"/>
                  </a:lnTo>
                  <a:lnTo>
                    <a:pt x="6" y="1174"/>
                  </a:lnTo>
                  <a:lnTo>
                    <a:pt x="15" y="1128"/>
                  </a:lnTo>
                  <a:lnTo>
                    <a:pt x="25" y="1081"/>
                  </a:lnTo>
                  <a:lnTo>
                    <a:pt x="37" y="1030"/>
                  </a:lnTo>
                  <a:lnTo>
                    <a:pt x="51" y="979"/>
                  </a:lnTo>
                  <a:lnTo>
                    <a:pt x="64" y="928"/>
                  </a:lnTo>
                  <a:lnTo>
                    <a:pt x="81" y="875"/>
                  </a:lnTo>
                  <a:lnTo>
                    <a:pt x="98" y="823"/>
                  </a:lnTo>
                  <a:lnTo>
                    <a:pt x="115" y="772"/>
                  </a:lnTo>
                  <a:lnTo>
                    <a:pt x="132" y="721"/>
                  </a:lnTo>
                  <a:lnTo>
                    <a:pt x="149" y="674"/>
                  </a:lnTo>
                  <a:lnTo>
                    <a:pt x="166" y="630"/>
                  </a:lnTo>
                  <a:lnTo>
                    <a:pt x="181" y="587"/>
                  </a:lnTo>
                  <a:lnTo>
                    <a:pt x="197" y="548"/>
                  </a:lnTo>
                  <a:lnTo>
                    <a:pt x="210" y="514"/>
                  </a:lnTo>
                  <a:lnTo>
                    <a:pt x="220" y="485"/>
                  </a:lnTo>
                  <a:lnTo>
                    <a:pt x="231" y="462"/>
                  </a:lnTo>
                  <a:lnTo>
                    <a:pt x="237" y="445"/>
                  </a:lnTo>
                  <a:lnTo>
                    <a:pt x="243" y="435"/>
                  </a:lnTo>
                  <a:lnTo>
                    <a:pt x="244" y="429"/>
                  </a:lnTo>
                  <a:lnTo>
                    <a:pt x="263" y="397"/>
                  </a:lnTo>
                  <a:lnTo>
                    <a:pt x="287" y="370"/>
                  </a:lnTo>
                  <a:lnTo>
                    <a:pt x="316" y="348"/>
                  </a:lnTo>
                  <a:lnTo>
                    <a:pt x="346" y="331"/>
                  </a:lnTo>
                  <a:lnTo>
                    <a:pt x="378" y="316"/>
                  </a:lnTo>
                  <a:lnTo>
                    <a:pt x="744" y="148"/>
                  </a:lnTo>
                  <a:lnTo>
                    <a:pt x="9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1">
              <a:extLst>
                <a:ext uri="{FF2B5EF4-FFF2-40B4-BE49-F238E27FC236}">
                  <a16:creationId xmlns:a16="http://schemas.microsoft.com/office/drawing/2014/main" id="{051AE92B-4A20-6342-88C8-215493A084D1}"/>
                </a:ext>
              </a:extLst>
            </p:cNvPr>
            <p:cNvSpPr>
              <a:spLocks noEditPoints="1"/>
            </p:cNvSpPr>
            <p:nvPr/>
          </p:nvSpPr>
          <p:spPr bwMode="auto">
            <a:xfrm>
              <a:off x="3963" y="467"/>
              <a:ext cx="657" cy="787"/>
            </a:xfrm>
            <a:custGeom>
              <a:avLst/>
              <a:gdLst>
                <a:gd name="T0" fmla="*/ 328 w 1315"/>
                <a:gd name="T1" fmla="*/ 570 h 1574"/>
                <a:gd name="T2" fmla="*/ 236 w 1315"/>
                <a:gd name="T3" fmla="*/ 606 h 1574"/>
                <a:gd name="T4" fmla="*/ 174 w 1315"/>
                <a:gd name="T5" fmla="*/ 680 h 1574"/>
                <a:gd name="T6" fmla="*/ 158 w 1315"/>
                <a:gd name="T7" fmla="*/ 794 h 1574"/>
                <a:gd name="T8" fmla="*/ 202 w 1315"/>
                <a:gd name="T9" fmla="*/ 997 h 1574"/>
                <a:gd name="T10" fmla="*/ 286 w 1315"/>
                <a:gd name="T11" fmla="*/ 1181 h 1574"/>
                <a:gd name="T12" fmla="*/ 401 w 1315"/>
                <a:gd name="T13" fmla="*/ 1326 h 1574"/>
                <a:gd name="T14" fmla="*/ 546 w 1315"/>
                <a:gd name="T15" fmla="*/ 1415 h 1574"/>
                <a:gd name="T16" fmla="*/ 714 w 1315"/>
                <a:gd name="T17" fmla="*/ 1428 h 1574"/>
                <a:gd name="T18" fmla="*/ 870 w 1315"/>
                <a:gd name="T19" fmla="*/ 1352 h 1574"/>
                <a:gd name="T20" fmla="*/ 1004 w 1315"/>
                <a:gd name="T21" fmla="*/ 1209 h 1574"/>
                <a:gd name="T22" fmla="*/ 1103 w 1315"/>
                <a:gd name="T23" fmla="*/ 1033 h 1574"/>
                <a:gd name="T24" fmla="*/ 1153 w 1315"/>
                <a:gd name="T25" fmla="*/ 850 h 1574"/>
                <a:gd name="T26" fmla="*/ 1152 w 1315"/>
                <a:gd name="T27" fmla="*/ 706 h 1574"/>
                <a:gd name="T28" fmla="*/ 1123 w 1315"/>
                <a:gd name="T29" fmla="*/ 633 h 1574"/>
                <a:gd name="T30" fmla="*/ 1072 w 1315"/>
                <a:gd name="T31" fmla="*/ 618 h 1574"/>
                <a:gd name="T32" fmla="*/ 999 w 1315"/>
                <a:gd name="T33" fmla="*/ 641 h 1574"/>
                <a:gd name="T34" fmla="*/ 909 w 1315"/>
                <a:gd name="T35" fmla="*/ 689 h 1574"/>
                <a:gd name="T36" fmla="*/ 805 w 1315"/>
                <a:gd name="T37" fmla="*/ 745 h 1574"/>
                <a:gd name="T38" fmla="*/ 692 w 1315"/>
                <a:gd name="T39" fmla="*/ 791 h 1574"/>
                <a:gd name="T40" fmla="*/ 568 w 1315"/>
                <a:gd name="T41" fmla="*/ 809 h 1574"/>
                <a:gd name="T42" fmla="*/ 566 w 1315"/>
                <a:gd name="T43" fmla="*/ 740 h 1574"/>
                <a:gd name="T44" fmla="*/ 568 w 1315"/>
                <a:gd name="T45" fmla="*/ 655 h 1574"/>
                <a:gd name="T46" fmla="*/ 515 w 1315"/>
                <a:gd name="T47" fmla="*/ 597 h 1574"/>
                <a:gd name="T48" fmla="*/ 428 w 1315"/>
                <a:gd name="T49" fmla="*/ 568 h 1574"/>
                <a:gd name="T50" fmla="*/ 743 w 1315"/>
                <a:gd name="T51" fmla="*/ 4 h 1574"/>
                <a:gd name="T52" fmla="*/ 958 w 1315"/>
                <a:gd name="T53" fmla="*/ 44 h 1574"/>
                <a:gd name="T54" fmla="*/ 1121 w 1315"/>
                <a:gd name="T55" fmla="*/ 133 h 1574"/>
                <a:gd name="T56" fmla="*/ 1233 w 1315"/>
                <a:gd name="T57" fmla="*/ 265 h 1574"/>
                <a:gd name="T58" fmla="*/ 1296 w 1315"/>
                <a:gd name="T59" fmla="*/ 436 h 1574"/>
                <a:gd name="T60" fmla="*/ 1315 w 1315"/>
                <a:gd name="T61" fmla="*/ 646 h 1574"/>
                <a:gd name="T62" fmla="*/ 1281 w 1315"/>
                <a:gd name="T63" fmla="*/ 931 h 1574"/>
                <a:gd name="T64" fmla="*/ 1193 w 1315"/>
                <a:gd name="T65" fmla="*/ 1169 h 1574"/>
                <a:gd name="T66" fmla="*/ 1065 w 1315"/>
                <a:gd name="T67" fmla="*/ 1355 h 1574"/>
                <a:gd name="T68" fmla="*/ 916 w 1315"/>
                <a:gd name="T69" fmla="*/ 1488 h 1574"/>
                <a:gd name="T70" fmla="*/ 759 w 1315"/>
                <a:gd name="T71" fmla="*/ 1560 h 1574"/>
                <a:gd name="T72" fmla="*/ 596 w 1315"/>
                <a:gd name="T73" fmla="*/ 1571 h 1574"/>
                <a:gd name="T74" fmla="*/ 418 w 1315"/>
                <a:gd name="T75" fmla="*/ 1511 h 1574"/>
                <a:gd name="T76" fmla="*/ 257 w 1315"/>
                <a:gd name="T77" fmla="*/ 1384 h 1574"/>
                <a:gd name="T78" fmla="*/ 124 w 1315"/>
                <a:gd name="T79" fmla="*/ 1196 h 1574"/>
                <a:gd name="T80" fmla="*/ 36 w 1315"/>
                <a:gd name="T81" fmla="*/ 948 h 1574"/>
                <a:gd name="T82" fmla="*/ 0 w 1315"/>
                <a:gd name="T83" fmla="*/ 646 h 1574"/>
                <a:gd name="T84" fmla="*/ 19 w 1315"/>
                <a:gd name="T85" fmla="*/ 436 h 1574"/>
                <a:gd name="T86" fmla="*/ 84 w 1315"/>
                <a:gd name="T87" fmla="*/ 265 h 1574"/>
                <a:gd name="T88" fmla="*/ 194 w 1315"/>
                <a:gd name="T89" fmla="*/ 133 h 1574"/>
                <a:gd name="T90" fmla="*/ 357 w 1315"/>
                <a:gd name="T91" fmla="*/ 44 h 1574"/>
                <a:gd name="T92" fmla="*/ 573 w 1315"/>
                <a:gd name="T93" fmla="*/ 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15" h="1574">
                  <a:moveTo>
                    <a:pt x="396" y="565"/>
                  </a:moveTo>
                  <a:lnTo>
                    <a:pt x="362" y="565"/>
                  </a:lnTo>
                  <a:lnTo>
                    <a:pt x="328" y="570"/>
                  </a:lnTo>
                  <a:lnTo>
                    <a:pt x="296" y="579"/>
                  </a:lnTo>
                  <a:lnTo>
                    <a:pt x="265" y="591"/>
                  </a:lnTo>
                  <a:lnTo>
                    <a:pt x="236" y="606"/>
                  </a:lnTo>
                  <a:lnTo>
                    <a:pt x="211" y="626"/>
                  </a:lnTo>
                  <a:lnTo>
                    <a:pt x="191" y="652"/>
                  </a:lnTo>
                  <a:lnTo>
                    <a:pt x="174" y="680"/>
                  </a:lnTo>
                  <a:lnTo>
                    <a:pt x="162" y="714"/>
                  </a:lnTo>
                  <a:lnTo>
                    <a:pt x="157" y="752"/>
                  </a:lnTo>
                  <a:lnTo>
                    <a:pt x="158" y="794"/>
                  </a:lnTo>
                  <a:lnTo>
                    <a:pt x="169" y="864"/>
                  </a:lnTo>
                  <a:lnTo>
                    <a:pt x="184" y="930"/>
                  </a:lnTo>
                  <a:lnTo>
                    <a:pt x="202" y="997"/>
                  </a:lnTo>
                  <a:lnTo>
                    <a:pt x="226" y="1060"/>
                  </a:lnTo>
                  <a:lnTo>
                    <a:pt x="253" y="1123"/>
                  </a:lnTo>
                  <a:lnTo>
                    <a:pt x="286" y="1181"/>
                  </a:lnTo>
                  <a:lnTo>
                    <a:pt x="320" y="1233"/>
                  </a:lnTo>
                  <a:lnTo>
                    <a:pt x="359" y="1282"/>
                  </a:lnTo>
                  <a:lnTo>
                    <a:pt x="401" y="1326"/>
                  </a:lnTo>
                  <a:lnTo>
                    <a:pt x="445" y="1362"/>
                  </a:lnTo>
                  <a:lnTo>
                    <a:pt x="495" y="1393"/>
                  </a:lnTo>
                  <a:lnTo>
                    <a:pt x="546" y="1415"/>
                  </a:lnTo>
                  <a:lnTo>
                    <a:pt x="600" y="1428"/>
                  </a:lnTo>
                  <a:lnTo>
                    <a:pt x="658" y="1433"/>
                  </a:lnTo>
                  <a:lnTo>
                    <a:pt x="714" y="1428"/>
                  </a:lnTo>
                  <a:lnTo>
                    <a:pt x="768" y="1411"/>
                  </a:lnTo>
                  <a:lnTo>
                    <a:pt x="819" y="1386"/>
                  </a:lnTo>
                  <a:lnTo>
                    <a:pt x="870" y="1352"/>
                  </a:lnTo>
                  <a:lnTo>
                    <a:pt x="917" y="1309"/>
                  </a:lnTo>
                  <a:lnTo>
                    <a:pt x="963" y="1262"/>
                  </a:lnTo>
                  <a:lnTo>
                    <a:pt x="1004" y="1209"/>
                  </a:lnTo>
                  <a:lnTo>
                    <a:pt x="1041" y="1153"/>
                  </a:lnTo>
                  <a:lnTo>
                    <a:pt x="1074" y="1094"/>
                  </a:lnTo>
                  <a:lnTo>
                    <a:pt x="1103" y="1033"/>
                  </a:lnTo>
                  <a:lnTo>
                    <a:pt x="1125" y="970"/>
                  </a:lnTo>
                  <a:lnTo>
                    <a:pt x="1142" y="909"/>
                  </a:lnTo>
                  <a:lnTo>
                    <a:pt x="1153" y="850"/>
                  </a:lnTo>
                  <a:lnTo>
                    <a:pt x="1157" y="794"/>
                  </a:lnTo>
                  <a:lnTo>
                    <a:pt x="1157" y="747"/>
                  </a:lnTo>
                  <a:lnTo>
                    <a:pt x="1152" y="706"/>
                  </a:lnTo>
                  <a:lnTo>
                    <a:pt x="1145" y="674"/>
                  </a:lnTo>
                  <a:lnTo>
                    <a:pt x="1136" y="650"/>
                  </a:lnTo>
                  <a:lnTo>
                    <a:pt x="1123" y="633"/>
                  </a:lnTo>
                  <a:lnTo>
                    <a:pt x="1109" y="623"/>
                  </a:lnTo>
                  <a:lnTo>
                    <a:pt x="1091" y="618"/>
                  </a:lnTo>
                  <a:lnTo>
                    <a:pt x="1072" y="618"/>
                  </a:lnTo>
                  <a:lnTo>
                    <a:pt x="1050" y="621"/>
                  </a:lnTo>
                  <a:lnTo>
                    <a:pt x="1024" y="630"/>
                  </a:lnTo>
                  <a:lnTo>
                    <a:pt x="999" y="641"/>
                  </a:lnTo>
                  <a:lnTo>
                    <a:pt x="970" y="655"/>
                  </a:lnTo>
                  <a:lnTo>
                    <a:pt x="941" y="672"/>
                  </a:lnTo>
                  <a:lnTo>
                    <a:pt x="909" y="689"/>
                  </a:lnTo>
                  <a:lnTo>
                    <a:pt x="877" y="708"/>
                  </a:lnTo>
                  <a:lnTo>
                    <a:pt x="841" y="726"/>
                  </a:lnTo>
                  <a:lnTo>
                    <a:pt x="805" y="745"/>
                  </a:lnTo>
                  <a:lnTo>
                    <a:pt x="768" y="762"/>
                  </a:lnTo>
                  <a:lnTo>
                    <a:pt x="731" y="777"/>
                  </a:lnTo>
                  <a:lnTo>
                    <a:pt x="692" y="791"/>
                  </a:lnTo>
                  <a:lnTo>
                    <a:pt x="651" y="801"/>
                  </a:lnTo>
                  <a:lnTo>
                    <a:pt x="610" y="808"/>
                  </a:lnTo>
                  <a:lnTo>
                    <a:pt x="568" y="809"/>
                  </a:lnTo>
                  <a:lnTo>
                    <a:pt x="525" y="808"/>
                  </a:lnTo>
                  <a:lnTo>
                    <a:pt x="551" y="772"/>
                  </a:lnTo>
                  <a:lnTo>
                    <a:pt x="566" y="740"/>
                  </a:lnTo>
                  <a:lnTo>
                    <a:pt x="574" y="709"/>
                  </a:lnTo>
                  <a:lnTo>
                    <a:pt x="574" y="680"/>
                  </a:lnTo>
                  <a:lnTo>
                    <a:pt x="568" y="655"/>
                  </a:lnTo>
                  <a:lnTo>
                    <a:pt x="556" y="633"/>
                  </a:lnTo>
                  <a:lnTo>
                    <a:pt x="537" y="614"/>
                  </a:lnTo>
                  <a:lnTo>
                    <a:pt x="515" y="597"/>
                  </a:lnTo>
                  <a:lnTo>
                    <a:pt x="488" y="584"/>
                  </a:lnTo>
                  <a:lnTo>
                    <a:pt x="459" y="575"/>
                  </a:lnTo>
                  <a:lnTo>
                    <a:pt x="428" y="568"/>
                  </a:lnTo>
                  <a:lnTo>
                    <a:pt x="396" y="565"/>
                  </a:lnTo>
                  <a:close/>
                  <a:moveTo>
                    <a:pt x="658" y="0"/>
                  </a:moveTo>
                  <a:lnTo>
                    <a:pt x="743" y="4"/>
                  </a:lnTo>
                  <a:lnTo>
                    <a:pt x="821" y="12"/>
                  </a:lnTo>
                  <a:lnTo>
                    <a:pt x="894" y="26"/>
                  </a:lnTo>
                  <a:lnTo>
                    <a:pt x="958" y="44"/>
                  </a:lnTo>
                  <a:lnTo>
                    <a:pt x="1019" y="68"/>
                  </a:lnTo>
                  <a:lnTo>
                    <a:pt x="1074" y="99"/>
                  </a:lnTo>
                  <a:lnTo>
                    <a:pt x="1121" y="133"/>
                  </a:lnTo>
                  <a:lnTo>
                    <a:pt x="1164" y="172"/>
                  </a:lnTo>
                  <a:lnTo>
                    <a:pt x="1201" y="216"/>
                  </a:lnTo>
                  <a:lnTo>
                    <a:pt x="1233" y="265"/>
                  </a:lnTo>
                  <a:lnTo>
                    <a:pt x="1259" y="317"/>
                  </a:lnTo>
                  <a:lnTo>
                    <a:pt x="1281" y="375"/>
                  </a:lnTo>
                  <a:lnTo>
                    <a:pt x="1296" y="436"/>
                  </a:lnTo>
                  <a:lnTo>
                    <a:pt x="1308" y="502"/>
                  </a:lnTo>
                  <a:lnTo>
                    <a:pt x="1313" y="572"/>
                  </a:lnTo>
                  <a:lnTo>
                    <a:pt x="1315" y="646"/>
                  </a:lnTo>
                  <a:lnTo>
                    <a:pt x="1310" y="747"/>
                  </a:lnTo>
                  <a:lnTo>
                    <a:pt x="1298" y="841"/>
                  </a:lnTo>
                  <a:lnTo>
                    <a:pt x="1281" y="931"/>
                  </a:lnTo>
                  <a:lnTo>
                    <a:pt x="1255" y="1016"/>
                  </a:lnTo>
                  <a:lnTo>
                    <a:pt x="1226" y="1096"/>
                  </a:lnTo>
                  <a:lnTo>
                    <a:pt x="1193" y="1169"/>
                  </a:lnTo>
                  <a:lnTo>
                    <a:pt x="1153" y="1237"/>
                  </a:lnTo>
                  <a:lnTo>
                    <a:pt x="1111" y="1299"/>
                  </a:lnTo>
                  <a:lnTo>
                    <a:pt x="1065" y="1355"/>
                  </a:lnTo>
                  <a:lnTo>
                    <a:pt x="1018" y="1406"/>
                  </a:lnTo>
                  <a:lnTo>
                    <a:pt x="967" y="1450"/>
                  </a:lnTo>
                  <a:lnTo>
                    <a:pt x="916" y="1488"/>
                  </a:lnTo>
                  <a:lnTo>
                    <a:pt x="863" y="1518"/>
                  </a:lnTo>
                  <a:lnTo>
                    <a:pt x="812" y="1544"/>
                  </a:lnTo>
                  <a:lnTo>
                    <a:pt x="759" y="1560"/>
                  </a:lnTo>
                  <a:lnTo>
                    <a:pt x="709" y="1571"/>
                  </a:lnTo>
                  <a:lnTo>
                    <a:pt x="658" y="1574"/>
                  </a:lnTo>
                  <a:lnTo>
                    <a:pt x="596" y="1571"/>
                  </a:lnTo>
                  <a:lnTo>
                    <a:pt x="537" y="1559"/>
                  </a:lnTo>
                  <a:lnTo>
                    <a:pt x="478" y="1538"/>
                  </a:lnTo>
                  <a:lnTo>
                    <a:pt x="418" y="1511"/>
                  </a:lnTo>
                  <a:lnTo>
                    <a:pt x="362" y="1476"/>
                  </a:lnTo>
                  <a:lnTo>
                    <a:pt x="308" y="1435"/>
                  </a:lnTo>
                  <a:lnTo>
                    <a:pt x="257" y="1384"/>
                  </a:lnTo>
                  <a:lnTo>
                    <a:pt x="209" y="1328"/>
                  </a:lnTo>
                  <a:lnTo>
                    <a:pt x="165" y="1265"/>
                  </a:lnTo>
                  <a:lnTo>
                    <a:pt x="124" y="1196"/>
                  </a:lnTo>
                  <a:lnTo>
                    <a:pt x="90" y="1120"/>
                  </a:lnTo>
                  <a:lnTo>
                    <a:pt x="60" y="1036"/>
                  </a:lnTo>
                  <a:lnTo>
                    <a:pt x="36" y="948"/>
                  </a:lnTo>
                  <a:lnTo>
                    <a:pt x="17" y="853"/>
                  </a:lnTo>
                  <a:lnTo>
                    <a:pt x="6" y="752"/>
                  </a:lnTo>
                  <a:lnTo>
                    <a:pt x="0" y="646"/>
                  </a:lnTo>
                  <a:lnTo>
                    <a:pt x="2" y="572"/>
                  </a:lnTo>
                  <a:lnTo>
                    <a:pt x="9" y="502"/>
                  </a:lnTo>
                  <a:lnTo>
                    <a:pt x="19" y="436"/>
                  </a:lnTo>
                  <a:lnTo>
                    <a:pt x="36" y="375"/>
                  </a:lnTo>
                  <a:lnTo>
                    <a:pt x="56" y="317"/>
                  </a:lnTo>
                  <a:lnTo>
                    <a:pt x="84" y="265"/>
                  </a:lnTo>
                  <a:lnTo>
                    <a:pt x="114" y="216"/>
                  </a:lnTo>
                  <a:lnTo>
                    <a:pt x="152" y="172"/>
                  </a:lnTo>
                  <a:lnTo>
                    <a:pt x="194" y="133"/>
                  </a:lnTo>
                  <a:lnTo>
                    <a:pt x="243" y="99"/>
                  </a:lnTo>
                  <a:lnTo>
                    <a:pt x="296" y="68"/>
                  </a:lnTo>
                  <a:lnTo>
                    <a:pt x="357" y="44"/>
                  </a:lnTo>
                  <a:lnTo>
                    <a:pt x="423" y="26"/>
                  </a:lnTo>
                  <a:lnTo>
                    <a:pt x="495" y="12"/>
                  </a:lnTo>
                  <a:lnTo>
                    <a:pt x="573" y="4"/>
                  </a:lnTo>
                  <a:lnTo>
                    <a:pt x="6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2">
              <a:extLst>
                <a:ext uri="{FF2B5EF4-FFF2-40B4-BE49-F238E27FC236}">
                  <a16:creationId xmlns:a16="http://schemas.microsoft.com/office/drawing/2014/main" id="{251CB9A2-8905-9D47-865D-4FAE4A160565}"/>
                </a:ext>
              </a:extLst>
            </p:cNvPr>
            <p:cNvSpPr>
              <a:spLocks noEditPoints="1"/>
            </p:cNvSpPr>
            <p:nvPr/>
          </p:nvSpPr>
          <p:spPr bwMode="auto">
            <a:xfrm>
              <a:off x="2892" y="151"/>
              <a:ext cx="2799" cy="2068"/>
            </a:xfrm>
            <a:custGeom>
              <a:avLst/>
              <a:gdLst>
                <a:gd name="T0" fmla="*/ 384 w 5597"/>
                <a:gd name="T1" fmla="*/ 383 h 4136"/>
                <a:gd name="T2" fmla="*/ 384 w 5597"/>
                <a:gd name="T3" fmla="*/ 3753 h 4136"/>
                <a:gd name="T4" fmla="*/ 5213 w 5597"/>
                <a:gd name="T5" fmla="*/ 3753 h 4136"/>
                <a:gd name="T6" fmla="*/ 5213 w 5597"/>
                <a:gd name="T7" fmla="*/ 383 h 4136"/>
                <a:gd name="T8" fmla="*/ 384 w 5597"/>
                <a:gd name="T9" fmla="*/ 383 h 4136"/>
                <a:gd name="T10" fmla="*/ 256 w 5597"/>
                <a:gd name="T11" fmla="*/ 0 h 4136"/>
                <a:gd name="T12" fmla="*/ 5341 w 5597"/>
                <a:gd name="T13" fmla="*/ 0 h 4136"/>
                <a:gd name="T14" fmla="*/ 5393 w 5597"/>
                <a:gd name="T15" fmla="*/ 5 h 4136"/>
                <a:gd name="T16" fmla="*/ 5441 w 5597"/>
                <a:gd name="T17" fmla="*/ 20 h 4136"/>
                <a:gd name="T18" fmla="*/ 5485 w 5597"/>
                <a:gd name="T19" fmla="*/ 44 h 4136"/>
                <a:gd name="T20" fmla="*/ 5522 w 5597"/>
                <a:gd name="T21" fmla="*/ 74 h 4136"/>
                <a:gd name="T22" fmla="*/ 5553 w 5597"/>
                <a:gd name="T23" fmla="*/ 112 h 4136"/>
                <a:gd name="T24" fmla="*/ 5577 w 5597"/>
                <a:gd name="T25" fmla="*/ 156 h 4136"/>
                <a:gd name="T26" fmla="*/ 5592 w 5597"/>
                <a:gd name="T27" fmla="*/ 203 h 4136"/>
                <a:gd name="T28" fmla="*/ 5597 w 5597"/>
                <a:gd name="T29" fmla="*/ 256 h 4136"/>
                <a:gd name="T30" fmla="*/ 5597 w 5597"/>
                <a:gd name="T31" fmla="*/ 3880 h 4136"/>
                <a:gd name="T32" fmla="*/ 5592 w 5597"/>
                <a:gd name="T33" fmla="*/ 3932 h 4136"/>
                <a:gd name="T34" fmla="*/ 5577 w 5597"/>
                <a:gd name="T35" fmla="*/ 3980 h 4136"/>
                <a:gd name="T36" fmla="*/ 5553 w 5597"/>
                <a:gd name="T37" fmla="*/ 4024 h 4136"/>
                <a:gd name="T38" fmla="*/ 5522 w 5597"/>
                <a:gd name="T39" fmla="*/ 4061 h 4136"/>
                <a:gd name="T40" fmla="*/ 5485 w 5597"/>
                <a:gd name="T41" fmla="*/ 4092 h 4136"/>
                <a:gd name="T42" fmla="*/ 5441 w 5597"/>
                <a:gd name="T43" fmla="*/ 4115 h 4136"/>
                <a:gd name="T44" fmla="*/ 5393 w 5597"/>
                <a:gd name="T45" fmla="*/ 4131 h 4136"/>
                <a:gd name="T46" fmla="*/ 5341 w 5597"/>
                <a:gd name="T47" fmla="*/ 4136 h 4136"/>
                <a:gd name="T48" fmla="*/ 256 w 5597"/>
                <a:gd name="T49" fmla="*/ 4136 h 4136"/>
                <a:gd name="T50" fmla="*/ 204 w 5597"/>
                <a:gd name="T51" fmla="*/ 4131 h 4136"/>
                <a:gd name="T52" fmla="*/ 156 w 5597"/>
                <a:gd name="T53" fmla="*/ 4115 h 4136"/>
                <a:gd name="T54" fmla="*/ 114 w 5597"/>
                <a:gd name="T55" fmla="*/ 4092 h 4136"/>
                <a:gd name="T56" fmla="*/ 75 w 5597"/>
                <a:gd name="T57" fmla="*/ 4061 h 4136"/>
                <a:gd name="T58" fmla="*/ 44 w 5597"/>
                <a:gd name="T59" fmla="*/ 4024 h 4136"/>
                <a:gd name="T60" fmla="*/ 20 w 5597"/>
                <a:gd name="T61" fmla="*/ 3980 h 4136"/>
                <a:gd name="T62" fmla="*/ 5 w 5597"/>
                <a:gd name="T63" fmla="*/ 3932 h 4136"/>
                <a:gd name="T64" fmla="*/ 0 w 5597"/>
                <a:gd name="T65" fmla="*/ 3880 h 4136"/>
                <a:gd name="T66" fmla="*/ 0 w 5597"/>
                <a:gd name="T67" fmla="*/ 256 h 4136"/>
                <a:gd name="T68" fmla="*/ 5 w 5597"/>
                <a:gd name="T69" fmla="*/ 203 h 4136"/>
                <a:gd name="T70" fmla="*/ 20 w 5597"/>
                <a:gd name="T71" fmla="*/ 156 h 4136"/>
                <a:gd name="T72" fmla="*/ 44 w 5597"/>
                <a:gd name="T73" fmla="*/ 112 h 4136"/>
                <a:gd name="T74" fmla="*/ 75 w 5597"/>
                <a:gd name="T75" fmla="*/ 74 h 4136"/>
                <a:gd name="T76" fmla="*/ 114 w 5597"/>
                <a:gd name="T77" fmla="*/ 44 h 4136"/>
                <a:gd name="T78" fmla="*/ 156 w 5597"/>
                <a:gd name="T79" fmla="*/ 20 h 4136"/>
                <a:gd name="T80" fmla="*/ 204 w 5597"/>
                <a:gd name="T81" fmla="*/ 5 h 4136"/>
                <a:gd name="T82" fmla="*/ 256 w 5597"/>
                <a:gd name="T83" fmla="*/ 0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97" h="4136">
                  <a:moveTo>
                    <a:pt x="384" y="383"/>
                  </a:moveTo>
                  <a:lnTo>
                    <a:pt x="384" y="3753"/>
                  </a:lnTo>
                  <a:lnTo>
                    <a:pt x="5213" y="3753"/>
                  </a:lnTo>
                  <a:lnTo>
                    <a:pt x="5213" y="383"/>
                  </a:lnTo>
                  <a:lnTo>
                    <a:pt x="384" y="383"/>
                  </a:lnTo>
                  <a:close/>
                  <a:moveTo>
                    <a:pt x="256" y="0"/>
                  </a:moveTo>
                  <a:lnTo>
                    <a:pt x="5341" y="0"/>
                  </a:lnTo>
                  <a:lnTo>
                    <a:pt x="5393" y="5"/>
                  </a:lnTo>
                  <a:lnTo>
                    <a:pt x="5441" y="20"/>
                  </a:lnTo>
                  <a:lnTo>
                    <a:pt x="5485" y="44"/>
                  </a:lnTo>
                  <a:lnTo>
                    <a:pt x="5522" y="74"/>
                  </a:lnTo>
                  <a:lnTo>
                    <a:pt x="5553" y="112"/>
                  </a:lnTo>
                  <a:lnTo>
                    <a:pt x="5577" y="156"/>
                  </a:lnTo>
                  <a:lnTo>
                    <a:pt x="5592" y="203"/>
                  </a:lnTo>
                  <a:lnTo>
                    <a:pt x="5597" y="256"/>
                  </a:lnTo>
                  <a:lnTo>
                    <a:pt x="5597" y="3880"/>
                  </a:lnTo>
                  <a:lnTo>
                    <a:pt x="5592" y="3932"/>
                  </a:lnTo>
                  <a:lnTo>
                    <a:pt x="5577" y="3980"/>
                  </a:lnTo>
                  <a:lnTo>
                    <a:pt x="5553" y="4024"/>
                  </a:lnTo>
                  <a:lnTo>
                    <a:pt x="5522" y="4061"/>
                  </a:lnTo>
                  <a:lnTo>
                    <a:pt x="5485" y="4092"/>
                  </a:lnTo>
                  <a:lnTo>
                    <a:pt x="5441" y="4115"/>
                  </a:lnTo>
                  <a:lnTo>
                    <a:pt x="5393" y="4131"/>
                  </a:lnTo>
                  <a:lnTo>
                    <a:pt x="5341" y="4136"/>
                  </a:lnTo>
                  <a:lnTo>
                    <a:pt x="256" y="4136"/>
                  </a:lnTo>
                  <a:lnTo>
                    <a:pt x="204" y="4131"/>
                  </a:lnTo>
                  <a:lnTo>
                    <a:pt x="156" y="4115"/>
                  </a:lnTo>
                  <a:lnTo>
                    <a:pt x="114" y="4092"/>
                  </a:lnTo>
                  <a:lnTo>
                    <a:pt x="75" y="4061"/>
                  </a:lnTo>
                  <a:lnTo>
                    <a:pt x="44" y="4024"/>
                  </a:lnTo>
                  <a:lnTo>
                    <a:pt x="20" y="3980"/>
                  </a:lnTo>
                  <a:lnTo>
                    <a:pt x="5" y="3932"/>
                  </a:lnTo>
                  <a:lnTo>
                    <a:pt x="0" y="3880"/>
                  </a:lnTo>
                  <a:lnTo>
                    <a:pt x="0" y="256"/>
                  </a:lnTo>
                  <a:lnTo>
                    <a:pt x="5" y="203"/>
                  </a:lnTo>
                  <a:lnTo>
                    <a:pt x="20" y="156"/>
                  </a:lnTo>
                  <a:lnTo>
                    <a:pt x="44" y="112"/>
                  </a:lnTo>
                  <a:lnTo>
                    <a:pt x="75" y="74"/>
                  </a:lnTo>
                  <a:lnTo>
                    <a:pt x="114" y="44"/>
                  </a:lnTo>
                  <a:lnTo>
                    <a:pt x="156" y="20"/>
                  </a:lnTo>
                  <a:lnTo>
                    <a:pt x="204" y="5"/>
                  </a:lnTo>
                  <a:lnTo>
                    <a:pt x="2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
              <a:extLst>
                <a:ext uri="{FF2B5EF4-FFF2-40B4-BE49-F238E27FC236}">
                  <a16:creationId xmlns:a16="http://schemas.microsoft.com/office/drawing/2014/main" id="{C1462EEF-ADD1-594C-86D2-4018FCC2B588}"/>
                </a:ext>
              </a:extLst>
            </p:cNvPr>
            <p:cNvSpPr>
              <a:spLocks/>
            </p:cNvSpPr>
            <p:nvPr/>
          </p:nvSpPr>
          <p:spPr bwMode="auto">
            <a:xfrm>
              <a:off x="2892" y="2352"/>
              <a:ext cx="752" cy="141"/>
            </a:xfrm>
            <a:custGeom>
              <a:avLst/>
              <a:gdLst>
                <a:gd name="T0" fmla="*/ 141 w 1505"/>
                <a:gd name="T1" fmla="*/ 0 h 282"/>
                <a:gd name="T2" fmla="*/ 1505 w 1505"/>
                <a:gd name="T3" fmla="*/ 0 h 282"/>
                <a:gd name="T4" fmla="*/ 1505 w 1505"/>
                <a:gd name="T5" fmla="*/ 282 h 282"/>
                <a:gd name="T6" fmla="*/ 141 w 1505"/>
                <a:gd name="T7" fmla="*/ 282 h 282"/>
                <a:gd name="T8" fmla="*/ 104 w 1505"/>
                <a:gd name="T9" fmla="*/ 276 h 282"/>
                <a:gd name="T10" fmla="*/ 70 w 1505"/>
                <a:gd name="T11" fmla="*/ 263 h 282"/>
                <a:gd name="T12" fmla="*/ 41 w 1505"/>
                <a:gd name="T13" fmla="*/ 241 h 282"/>
                <a:gd name="T14" fmla="*/ 19 w 1505"/>
                <a:gd name="T15" fmla="*/ 212 h 282"/>
                <a:gd name="T16" fmla="*/ 5 w 1505"/>
                <a:gd name="T17" fmla="*/ 178 h 282"/>
                <a:gd name="T18" fmla="*/ 0 w 1505"/>
                <a:gd name="T19" fmla="*/ 141 h 282"/>
                <a:gd name="T20" fmla="*/ 5 w 1505"/>
                <a:gd name="T21" fmla="*/ 103 h 282"/>
                <a:gd name="T22" fmla="*/ 19 w 1505"/>
                <a:gd name="T23" fmla="*/ 70 h 282"/>
                <a:gd name="T24" fmla="*/ 41 w 1505"/>
                <a:gd name="T25" fmla="*/ 41 h 282"/>
                <a:gd name="T26" fmla="*/ 70 w 1505"/>
                <a:gd name="T27" fmla="*/ 19 h 282"/>
                <a:gd name="T28" fmla="*/ 104 w 1505"/>
                <a:gd name="T29" fmla="*/ 5 h 282"/>
                <a:gd name="T30" fmla="*/ 141 w 1505"/>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5" h="282">
                  <a:moveTo>
                    <a:pt x="141" y="0"/>
                  </a:moveTo>
                  <a:lnTo>
                    <a:pt x="1505" y="0"/>
                  </a:lnTo>
                  <a:lnTo>
                    <a:pt x="1505" y="282"/>
                  </a:lnTo>
                  <a:lnTo>
                    <a:pt x="141" y="282"/>
                  </a:lnTo>
                  <a:lnTo>
                    <a:pt x="104" y="276"/>
                  </a:lnTo>
                  <a:lnTo>
                    <a:pt x="70" y="263"/>
                  </a:lnTo>
                  <a:lnTo>
                    <a:pt x="41" y="241"/>
                  </a:lnTo>
                  <a:lnTo>
                    <a:pt x="19" y="212"/>
                  </a:lnTo>
                  <a:lnTo>
                    <a:pt x="5" y="178"/>
                  </a:lnTo>
                  <a:lnTo>
                    <a:pt x="0" y="141"/>
                  </a:lnTo>
                  <a:lnTo>
                    <a:pt x="5" y="103"/>
                  </a:lnTo>
                  <a:lnTo>
                    <a:pt x="19" y="70"/>
                  </a:lnTo>
                  <a:lnTo>
                    <a:pt x="41" y="41"/>
                  </a:lnTo>
                  <a:lnTo>
                    <a:pt x="70" y="19"/>
                  </a:lnTo>
                  <a:lnTo>
                    <a:pt x="104" y="5"/>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
              <a:extLst>
                <a:ext uri="{FF2B5EF4-FFF2-40B4-BE49-F238E27FC236}">
                  <a16:creationId xmlns:a16="http://schemas.microsoft.com/office/drawing/2014/main" id="{7648ABB3-608E-C243-8799-E060344E9DDD}"/>
                </a:ext>
              </a:extLst>
            </p:cNvPr>
            <p:cNvSpPr>
              <a:spLocks/>
            </p:cNvSpPr>
            <p:nvPr/>
          </p:nvSpPr>
          <p:spPr bwMode="auto">
            <a:xfrm>
              <a:off x="3918" y="2352"/>
              <a:ext cx="1773" cy="141"/>
            </a:xfrm>
            <a:custGeom>
              <a:avLst/>
              <a:gdLst>
                <a:gd name="T0" fmla="*/ 0 w 3546"/>
                <a:gd name="T1" fmla="*/ 0 h 282"/>
                <a:gd name="T2" fmla="*/ 3405 w 3546"/>
                <a:gd name="T3" fmla="*/ 0 h 282"/>
                <a:gd name="T4" fmla="*/ 3443 w 3546"/>
                <a:gd name="T5" fmla="*/ 5 h 282"/>
                <a:gd name="T6" fmla="*/ 3477 w 3546"/>
                <a:gd name="T7" fmla="*/ 19 h 282"/>
                <a:gd name="T8" fmla="*/ 3505 w 3546"/>
                <a:gd name="T9" fmla="*/ 41 h 282"/>
                <a:gd name="T10" fmla="*/ 3528 w 3546"/>
                <a:gd name="T11" fmla="*/ 70 h 282"/>
                <a:gd name="T12" fmla="*/ 3541 w 3546"/>
                <a:gd name="T13" fmla="*/ 103 h 282"/>
                <a:gd name="T14" fmla="*/ 3546 w 3546"/>
                <a:gd name="T15" fmla="*/ 141 h 282"/>
                <a:gd name="T16" fmla="*/ 3541 w 3546"/>
                <a:gd name="T17" fmla="*/ 178 h 282"/>
                <a:gd name="T18" fmla="*/ 3528 w 3546"/>
                <a:gd name="T19" fmla="*/ 212 h 282"/>
                <a:gd name="T20" fmla="*/ 3505 w 3546"/>
                <a:gd name="T21" fmla="*/ 241 h 282"/>
                <a:gd name="T22" fmla="*/ 3477 w 3546"/>
                <a:gd name="T23" fmla="*/ 263 h 282"/>
                <a:gd name="T24" fmla="*/ 3443 w 3546"/>
                <a:gd name="T25" fmla="*/ 276 h 282"/>
                <a:gd name="T26" fmla="*/ 3405 w 3546"/>
                <a:gd name="T27" fmla="*/ 282 h 282"/>
                <a:gd name="T28" fmla="*/ 0 w 3546"/>
                <a:gd name="T29" fmla="*/ 282 h 282"/>
                <a:gd name="T30" fmla="*/ 0 w 3546"/>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46" h="282">
                  <a:moveTo>
                    <a:pt x="0" y="0"/>
                  </a:moveTo>
                  <a:lnTo>
                    <a:pt x="3405" y="0"/>
                  </a:lnTo>
                  <a:lnTo>
                    <a:pt x="3443" y="5"/>
                  </a:lnTo>
                  <a:lnTo>
                    <a:pt x="3477" y="19"/>
                  </a:lnTo>
                  <a:lnTo>
                    <a:pt x="3505" y="41"/>
                  </a:lnTo>
                  <a:lnTo>
                    <a:pt x="3528" y="70"/>
                  </a:lnTo>
                  <a:lnTo>
                    <a:pt x="3541" y="103"/>
                  </a:lnTo>
                  <a:lnTo>
                    <a:pt x="3546" y="141"/>
                  </a:lnTo>
                  <a:lnTo>
                    <a:pt x="3541" y="178"/>
                  </a:lnTo>
                  <a:lnTo>
                    <a:pt x="3528" y="212"/>
                  </a:lnTo>
                  <a:lnTo>
                    <a:pt x="3505" y="241"/>
                  </a:lnTo>
                  <a:lnTo>
                    <a:pt x="3477" y="263"/>
                  </a:lnTo>
                  <a:lnTo>
                    <a:pt x="3443" y="276"/>
                  </a:lnTo>
                  <a:lnTo>
                    <a:pt x="3405" y="282"/>
                  </a:lnTo>
                  <a:lnTo>
                    <a:pt x="0" y="2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5">
              <a:extLst>
                <a:ext uri="{FF2B5EF4-FFF2-40B4-BE49-F238E27FC236}">
                  <a16:creationId xmlns:a16="http://schemas.microsoft.com/office/drawing/2014/main" id="{DD1422AA-080C-C347-87B7-13079D1D6D10}"/>
                </a:ext>
              </a:extLst>
            </p:cNvPr>
            <p:cNvSpPr>
              <a:spLocks/>
            </p:cNvSpPr>
            <p:nvPr/>
          </p:nvSpPr>
          <p:spPr bwMode="auto">
            <a:xfrm>
              <a:off x="3696" y="2277"/>
              <a:ext cx="170" cy="290"/>
            </a:xfrm>
            <a:custGeom>
              <a:avLst/>
              <a:gdLst>
                <a:gd name="T0" fmla="*/ 170 w 340"/>
                <a:gd name="T1" fmla="*/ 0 h 580"/>
                <a:gd name="T2" fmla="*/ 209 w 340"/>
                <a:gd name="T3" fmla="*/ 5 h 580"/>
                <a:gd name="T4" fmla="*/ 245 w 340"/>
                <a:gd name="T5" fmla="*/ 18 h 580"/>
                <a:gd name="T6" fmla="*/ 275 w 340"/>
                <a:gd name="T7" fmla="*/ 37 h 580"/>
                <a:gd name="T8" fmla="*/ 302 w 340"/>
                <a:gd name="T9" fmla="*/ 64 h 580"/>
                <a:gd name="T10" fmla="*/ 323 w 340"/>
                <a:gd name="T11" fmla="*/ 96 h 580"/>
                <a:gd name="T12" fmla="*/ 335 w 340"/>
                <a:gd name="T13" fmla="*/ 132 h 580"/>
                <a:gd name="T14" fmla="*/ 340 w 340"/>
                <a:gd name="T15" fmla="*/ 171 h 580"/>
                <a:gd name="T16" fmla="*/ 340 w 340"/>
                <a:gd name="T17" fmla="*/ 408 h 580"/>
                <a:gd name="T18" fmla="*/ 335 w 340"/>
                <a:gd name="T19" fmla="*/ 447 h 580"/>
                <a:gd name="T20" fmla="*/ 323 w 340"/>
                <a:gd name="T21" fmla="*/ 485 h 580"/>
                <a:gd name="T22" fmla="*/ 302 w 340"/>
                <a:gd name="T23" fmla="*/ 515 h 580"/>
                <a:gd name="T24" fmla="*/ 275 w 340"/>
                <a:gd name="T25" fmla="*/ 542 h 580"/>
                <a:gd name="T26" fmla="*/ 245 w 340"/>
                <a:gd name="T27" fmla="*/ 563 h 580"/>
                <a:gd name="T28" fmla="*/ 209 w 340"/>
                <a:gd name="T29" fmla="*/ 575 h 580"/>
                <a:gd name="T30" fmla="*/ 170 w 340"/>
                <a:gd name="T31" fmla="*/ 580 h 580"/>
                <a:gd name="T32" fmla="*/ 131 w 340"/>
                <a:gd name="T33" fmla="*/ 575 h 580"/>
                <a:gd name="T34" fmla="*/ 95 w 340"/>
                <a:gd name="T35" fmla="*/ 563 h 580"/>
                <a:gd name="T36" fmla="*/ 63 w 340"/>
                <a:gd name="T37" fmla="*/ 542 h 580"/>
                <a:gd name="T38" fmla="*/ 38 w 340"/>
                <a:gd name="T39" fmla="*/ 515 h 580"/>
                <a:gd name="T40" fmla="*/ 17 w 340"/>
                <a:gd name="T41" fmla="*/ 485 h 580"/>
                <a:gd name="T42" fmla="*/ 4 w 340"/>
                <a:gd name="T43" fmla="*/ 447 h 580"/>
                <a:gd name="T44" fmla="*/ 0 w 340"/>
                <a:gd name="T45" fmla="*/ 408 h 580"/>
                <a:gd name="T46" fmla="*/ 0 w 340"/>
                <a:gd name="T47" fmla="*/ 171 h 580"/>
                <a:gd name="T48" fmla="*/ 4 w 340"/>
                <a:gd name="T49" fmla="*/ 132 h 580"/>
                <a:gd name="T50" fmla="*/ 17 w 340"/>
                <a:gd name="T51" fmla="*/ 96 h 580"/>
                <a:gd name="T52" fmla="*/ 38 w 340"/>
                <a:gd name="T53" fmla="*/ 64 h 580"/>
                <a:gd name="T54" fmla="*/ 63 w 340"/>
                <a:gd name="T55" fmla="*/ 37 h 580"/>
                <a:gd name="T56" fmla="*/ 95 w 340"/>
                <a:gd name="T57" fmla="*/ 18 h 580"/>
                <a:gd name="T58" fmla="*/ 131 w 340"/>
                <a:gd name="T59" fmla="*/ 5 h 580"/>
                <a:gd name="T60" fmla="*/ 170 w 340"/>
                <a:gd name="T6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0" h="580">
                  <a:moveTo>
                    <a:pt x="170" y="0"/>
                  </a:moveTo>
                  <a:lnTo>
                    <a:pt x="209" y="5"/>
                  </a:lnTo>
                  <a:lnTo>
                    <a:pt x="245" y="18"/>
                  </a:lnTo>
                  <a:lnTo>
                    <a:pt x="275" y="37"/>
                  </a:lnTo>
                  <a:lnTo>
                    <a:pt x="302" y="64"/>
                  </a:lnTo>
                  <a:lnTo>
                    <a:pt x="323" y="96"/>
                  </a:lnTo>
                  <a:lnTo>
                    <a:pt x="335" y="132"/>
                  </a:lnTo>
                  <a:lnTo>
                    <a:pt x="340" y="171"/>
                  </a:lnTo>
                  <a:lnTo>
                    <a:pt x="340" y="408"/>
                  </a:lnTo>
                  <a:lnTo>
                    <a:pt x="335" y="447"/>
                  </a:lnTo>
                  <a:lnTo>
                    <a:pt x="323" y="485"/>
                  </a:lnTo>
                  <a:lnTo>
                    <a:pt x="302" y="515"/>
                  </a:lnTo>
                  <a:lnTo>
                    <a:pt x="275" y="542"/>
                  </a:lnTo>
                  <a:lnTo>
                    <a:pt x="245" y="563"/>
                  </a:lnTo>
                  <a:lnTo>
                    <a:pt x="209" y="575"/>
                  </a:lnTo>
                  <a:lnTo>
                    <a:pt x="170" y="580"/>
                  </a:lnTo>
                  <a:lnTo>
                    <a:pt x="131" y="575"/>
                  </a:lnTo>
                  <a:lnTo>
                    <a:pt x="95" y="563"/>
                  </a:lnTo>
                  <a:lnTo>
                    <a:pt x="63" y="542"/>
                  </a:lnTo>
                  <a:lnTo>
                    <a:pt x="38" y="515"/>
                  </a:lnTo>
                  <a:lnTo>
                    <a:pt x="17" y="485"/>
                  </a:lnTo>
                  <a:lnTo>
                    <a:pt x="4" y="447"/>
                  </a:lnTo>
                  <a:lnTo>
                    <a:pt x="0" y="408"/>
                  </a:lnTo>
                  <a:lnTo>
                    <a:pt x="0" y="171"/>
                  </a:lnTo>
                  <a:lnTo>
                    <a:pt x="4" y="132"/>
                  </a:lnTo>
                  <a:lnTo>
                    <a:pt x="17" y="96"/>
                  </a:lnTo>
                  <a:lnTo>
                    <a:pt x="38" y="64"/>
                  </a:lnTo>
                  <a:lnTo>
                    <a:pt x="63" y="37"/>
                  </a:lnTo>
                  <a:lnTo>
                    <a:pt x="95" y="18"/>
                  </a:lnTo>
                  <a:lnTo>
                    <a:pt x="131" y="5"/>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 name="Picture 2">
            <a:extLst>
              <a:ext uri="{FF2B5EF4-FFF2-40B4-BE49-F238E27FC236}">
                <a16:creationId xmlns:a16="http://schemas.microsoft.com/office/drawing/2014/main" id="{4703C7B2-A723-244E-BFC3-53B97A56A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47" y="607979"/>
            <a:ext cx="9687998" cy="5461689"/>
          </a:xfrm>
          <a:prstGeom prst="rect">
            <a:avLst/>
          </a:prstGeom>
        </p:spPr>
      </p:pic>
    </p:spTree>
    <p:extLst>
      <p:ext uri="{BB962C8B-B14F-4D97-AF65-F5344CB8AC3E}">
        <p14:creationId xmlns:p14="http://schemas.microsoft.com/office/powerpoint/2010/main" val="210362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04902"/>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sp>
        <p:nvSpPr>
          <p:cNvPr id="3" name="TextBox 2"/>
          <p:cNvSpPr txBox="1"/>
          <p:nvPr/>
        </p:nvSpPr>
        <p:spPr>
          <a:xfrm>
            <a:off x="0" y="1236785"/>
            <a:ext cx="12192000" cy="1107996"/>
          </a:xfrm>
          <a:prstGeom prst="rect">
            <a:avLst/>
          </a:prstGeom>
          <a:noFill/>
        </p:spPr>
        <p:txBody>
          <a:bodyPr wrap="square" rtlCol="0">
            <a:spAutoFit/>
          </a:bodyPr>
          <a:lstStyle/>
          <a:p>
            <a:pPr algn="ctr"/>
            <a:r>
              <a:rPr lang="en-US" sz="6600" spc="-300" dirty="0">
                <a:solidFill>
                  <a:schemeClr val="accent1"/>
                </a:solidFill>
                <a:latin typeface="Arial" panose="020B0604020202020204" pitchFamily="34" charset="0"/>
                <a:cs typeface="Arial" panose="020B0604020202020204" pitchFamily="34" charset="0"/>
              </a:rPr>
              <a:t>About me</a:t>
            </a:r>
          </a:p>
        </p:txBody>
      </p:sp>
      <p:sp>
        <p:nvSpPr>
          <p:cNvPr id="11" name="Rectangle 10"/>
          <p:cNvSpPr/>
          <p:nvPr/>
        </p:nvSpPr>
        <p:spPr>
          <a:xfrm>
            <a:off x="4602962" y="4803116"/>
            <a:ext cx="3050836" cy="461665"/>
          </a:xfrm>
          <a:prstGeom prst="rect">
            <a:avLst/>
          </a:prstGeom>
        </p:spPr>
        <p:txBody>
          <a:bodyPr wrap="none">
            <a:spAutoFit/>
          </a:bodyPr>
          <a:lstStyle/>
          <a:p>
            <a:pPr algn="ctr"/>
            <a:r>
              <a:rPr lang="en-US" sz="2400" spc="-150" dirty="0">
                <a:solidFill>
                  <a:schemeClr val="accent3"/>
                </a:solidFill>
                <a:latin typeface="Arial" panose="020B0604020202020204" pitchFamily="34" charset="0"/>
                <a:cs typeface="Arial" panose="020B0604020202020204" pitchFamily="34" charset="0"/>
              </a:rPr>
              <a:t>Leonardo Souza </a:t>
            </a:r>
            <a:r>
              <a:rPr lang="en-US" sz="2400" spc="-150" dirty="0" err="1">
                <a:solidFill>
                  <a:schemeClr val="accent3"/>
                </a:solidFill>
                <a:latin typeface="Arial" panose="020B0604020202020204" pitchFamily="34" charset="0"/>
                <a:cs typeface="Arial" panose="020B0604020202020204" pitchFamily="34" charset="0"/>
              </a:rPr>
              <a:t>Mattos</a:t>
            </a:r>
            <a:endParaRPr lang="en-US" sz="2400" spc="-150" dirty="0">
              <a:solidFill>
                <a:schemeClr val="accent3"/>
              </a:solidFill>
              <a:latin typeface="Arial" panose="020B0604020202020204" pitchFamily="34" charset="0"/>
              <a:cs typeface="Arial" panose="020B0604020202020204" pitchFamily="34" charset="0"/>
            </a:endParaRPr>
          </a:p>
        </p:txBody>
      </p:sp>
      <p:sp>
        <p:nvSpPr>
          <p:cNvPr id="15" name="Rectangle 14"/>
          <p:cNvSpPr/>
          <p:nvPr/>
        </p:nvSpPr>
        <p:spPr>
          <a:xfrm>
            <a:off x="4544133" y="5270556"/>
            <a:ext cx="3168496" cy="369332"/>
          </a:xfrm>
          <a:prstGeom prst="rect">
            <a:avLst/>
          </a:prstGeom>
        </p:spPr>
        <p:txBody>
          <a:bodyPr wrap="none">
            <a:spAutoFit/>
          </a:bodyPr>
          <a:lstStyle/>
          <a:p>
            <a:pPr algn="ctr"/>
            <a:r>
              <a:rPr lang="en-US" dirty="0">
                <a:solidFill>
                  <a:schemeClr val="accent4"/>
                </a:solidFill>
                <a:latin typeface="Arial" panose="020B0604020202020204" pitchFamily="34" charset="0"/>
                <a:cs typeface="Arial" panose="020B0604020202020204" pitchFamily="34" charset="0"/>
              </a:rPr>
              <a:t>IT Principal Consultant - SAP</a:t>
            </a:r>
          </a:p>
        </p:txBody>
      </p:sp>
      <p:pic>
        <p:nvPicPr>
          <p:cNvPr id="6" name="Picture 5">
            <a:extLst>
              <a:ext uri="{FF2B5EF4-FFF2-40B4-BE49-F238E27FC236}">
                <a16:creationId xmlns:a16="http://schemas.microsoft.com/office/drawing/2014/main" id="{FA5F6043-0DBE-A44A-84ED-019740757D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3267" y="2489732"/>
            <a:ext cx="1545465" cy="2060620"/>
          </a:xfrm>
          <a:prstGeom prst="rect">
            <a:avLst/>
          </a:prstGeom>
        </p:spPr>
      </p:pic>
    </p:spTree>
    <p:extLst>
      <p:ext uri="{BB962C8B-B14F-4D97-AF65-F5344CB8AC3E}">
        <p14:creationId xmlns:p14="http://schemas.microsoft.com/office/powerpoint/2010/main" val="3919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 name="Group 235">
            <a:extLst>
              <a:ext uri="{FF2B5EF4-FFF2-40B4-BE49-F238E27FC236}">
                <a16:creationId xmlns:a16="http://schemas.microsoft.com/office/drawing/2014/main" id="{79BAAF23-23C2-0541-A97A-55682B5B77BB}"/>
              </a:ext>
            </a:extLst>
          </p:cNvPr>
          <p:cNvGrpSpPr/>
          <p:nvPr/>
        </p:nvGrpSpPr>
        <p:grpSpPr>
          <a:xfrm>
            <a:off x="1104545" y="2991830"/>
            <a:ext cx="8952457" cy="3200400"/>
            <a:chOff x="1223178" y="1577383"/>
            <a:chExt cx="8952457" cy="3200400"/>
          </a:xfrm>
        </p:grpSpPr>
        <p:sp>
          <p:nvSpPr>
            <p:cNvPr id="237" name="Right Arrow 236">
              <a:extLst>
                <a:ext uri="{FF2B5EF4-FFF2-40B4-BE49-F238E27FC236}">
                  <a16:creationId xmlns:a16="http://schemas.microsoft.com/office/drawing/2014/main" id="{3FDD11C7-65B9-4441-9573-7C4D59545358}"/>
                </a:ext>
              </a:extLst>
            </p:cNvPr>
            <p:cNvSpPr/>
            <p:nvPr/>
          </p:nvSpPr>
          <p:spPr>
            <a:xfrm flipV="1">
              <a:off x="7537943" y="2653265"/>
              <a:ext cx="2637692" cy="1059101"/>
            </a:xfrm>
            <a:prstGeom prst="rightArrow">
              <a:avLst/>
            </a:prstGeom>
            <a:gradFill>
              <a:gsLst>
                <a:gs pos="0">
                  <a:schemeClr val="accent1">
                    <a:lumMod val="5000"/>
                    <a:lumOff val="95000"/>
                    <a:alpha val="0"/>
                  </a:schemeClr>
                </a:gs>
                <a:gs pos="40000">
                  <a:schemeClr val="accent5">
                    <a:lumMod val="75000"/>
                    <a:alpha val="4000"/>
                  </a:schemeClr>
                </a:gs>
                <a:gs pos="100000">
                  <a:schemeClr val="accent1">
                    <a:lumMod val="75000"/>
                  </a:schemeClr>
                </a:gs>
              </a:gsLst>
              <a:lin ang="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38" name="Group 237">
              <a:extLst>
                <a:ext uri="{FF2B5EF4-FFF2-40B4-BE49-F238E27FC236}">
                  <a16:creationId xmlns:a16="http://schemas.microsoft.com/office/drawing/2014/main" id="{E766734D-9527-D845-B6B8-4A61338E4421}"/>
                </a:ext>
              </a:extLst>
            </p:cNvPr>
            <p:cNvGrpSpPr/>
            <p:nvPr/>
          </p:nvGrpSpPr>
          <p:grpSpPr>
            <a:xfrm>
              <a:off x="1515626" y="1577383"/>
              <a:ext cx="3200400" cy="3200400"/>
              <a:chOff x="1937657" y="1401537"/>
              <a:chExt cx="3200400" cy="3200400"/>
            </a:xfrm>
            <a:scene3d>
              <a:camera prst="perspectiveLeft">
                <a:rot lat="0" lon="4200000" rev="0"/>
              </a:camera>
              <a:lightRig rig="flat" dir="t"/>
            </a:scene3d>
          </p:grpSpPr>
          <p:sp>
            <p:nvSpPr>
              <p:cNvPr id="316" name="Oval 315">
                <a:extLst>
                  <a:ext uri="{FF2B5EF4-FFF2-40B4-BE49-F238E27FC236}">
                    <a16:creationId xmlns:a16="http://schemas.microsoft.com/office/drawing/2014/main" id="{7E58D04E-A011-E84B-B450-278983696231}"/>
                  </a:ext>
                </a:extLst>
              </p:cNvPr>
              <p:cNvSpPr/>
              <p:nvPr/>
            </p:nvSpPr>
            <p:spPr>
              <a:xfrm>
                <a:off x="1937657" y="1401537"/>
                <a:ext cx="3200400" cy="3200400"/>
              </a:xfrm>
              <a:prstGeom prst="ellipse">
                <a:avLst/>
              </a:prstGeom>
              <a:gradFill flip="none" rotWithShape="1">
                <a:gsLst>
                  <a:gs pos="0">
                    <a:schemeClr val="bg2">
                      <a:lumMod val="25000"/>
                      <a:shade val="30000"/>
                      <a:satMod val="115000"/>
                    </a:schemeClr>
                  </a:gs>
                  <a:gs pos="50000">
                    <a:schemeClr val="bg2">
                      <a:lumMod val="25000"/>
                      <a:shade val="67500"/>
                      <a:satMod val="115000"/>
                    </a:schemeClr>
                  </a:gs>
                  <a:gs pos="100000">
                    <a:schemeClr val="bg2">
                      <a:lumMod val="25000"/>
                      <a:shade val="100000"/>
                      <a:satMod val="115000"/>
                    </a:schemeClr>
                  </a:gs>
                </a:gsLst>
                <a:lin ang="5400000" scaled="1"/>
                <a:tileRect/>
              </a:gradFill>
              <a:ln>
                <a:noFill/>
              </a:ln>
              <a:sp3d prstMaterial="flat">
                <a:bevelB w="1270000" h="76200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Donut 316">
                <a:extLst>
                  <a:ext uri="{FF2B5EF4-FFF2-40B4-BE49-F238E27FC236}">
                    <a16:creationId xmlns:a16="http://schemas.microsoft.com/office/drawing/2014/main" id="{234B0C07-FF41-7D49-8FC7-55FD6701B78F}"/>
                  </a:ext>
                </a:extLst>
              </p:cNvPr>
              <p:cNvSpPr/>
              <p:nvPr/>
            </p:nvSpPr>
            <p:spPr>
              <a:xfrm>
                <a:off x="1937657" y="1401537"/>
                <a:ext cx="3200400" cy="3200400"/>
              </a:xfrm>
              <a:prstGeom prst="donut">
                <a:avLst>
                  <a:gd name="adj" fmla="val 4804"/>
                </a:avLst>
              </a:prstGeom>
              <a:solidFill>
                <a:schemeClr val="accent1">
                  <a:lumMod val="60000"/>
                  <a:lumOff val="40000"/>
                </a:schemeClr>
              </a:solidFill>
              <a:ln>
                <a:noFill/>
              </a:ln>
              <a:sp3d prstMaterial="powder"/>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239" name="Block Arc 238">
              <a:extLst>
                <a:ext uri="{FF2B5EF4-FFF2-40B4-BE49-F238E27FC236}">
                  <a16:creationId xmlns:a16="http://schemas.microsoft.com/office/drawing/2014/main" id="{7127B343-B551-034E-863F-88CFFAB3E11F}"/>
                </a:ext>
              </a:extLst>
            </p:cNvPr>
            <p:cNvSpPr/>
            <p:nvPr/>
          </p:nvSpPr>
          <p:spPr>
            <a:xfrm rot="5400000">
              <a:off x="7042595" y="2886850"/>
              <a:ext cx="1280160" cy="581467"/>
            </a:xfrm>
            <a:prstGeom prst="blockArc">
              <a:avLst>
                <a:gd name="adj1" fmla="val 10800000"/>
                <a:gd name="adj2" fmla="val 0"/>
                <a:gd name="adj3" fmla="val 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0" name="Block Arc 239">
              <a:extLst>
                <a:ext uri="{FF2B5EF4-FFF2-40B4-BE49-F238E27FC236}">
                  <a16:creationId xmlns:a16="http://schemas.microsoft.com/office/drawing/2014/main" id="{811B42C6-7669-E341-ADD4-6EEC704CE98B}"/>
                </a:ext>
              </a:extLst>
            </p:cNvPr>
            <p:cNvSpPr/>
            <p:nvPr/>
          </p:nvSpPr>
          <p:spPr>
            <a:xfrm rot="5400000">
              <a:off x="5175739" y="2774707"/>
              <a:ext cx="1969476" cy="832339"/>
            </a:xfrm>
            <a:prstGeom prst="blockArc">
              <a:avLst>
                <a:gd name="adj1" fmla="val 10800000"/>
                <a:gd name="adj2" fmla="val 0"/>
                <a:gd name="adj3" fmla="val 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1" name="Oval 240">
              <a:extLst>
                <a:ext uri="{FF2B5EF4-FFF2-40B4-BE49-F238E27FC236}">
                  <a16:creationId xmlns:a16="http://schemas.microsoft.com/office/drawing/2014/main" id="{AF11A0CD-5DA3-1043-93C5-F84E9D5192F3}"/>
                </a:ext>
              </a:extLst>
            </p:cNvPr>
            <p:cNvSpPr/>
            <p:nvPr/>
          </p:nvSpPr>
          <p:spPr>
            <a:xfrm>
              <a:off x="3779353" y="2096639"/>
              <a:ext cx="137160" cy="137160"/>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34190F73-913A-C34F-A002-A3089799032A}"/>
                </a:ext>
              </a:extLst>
            </p:cNvPr>
            <p:cNvSpPr/>
            <p:nvPr/>
          </p:nvSpPr>
          <p:spPr>
            <a:xfrm>
              <a:off x="4161691" y="2259003"/>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B7B6CEC3-9C44-674B-9A51-07C0A9FF10E4}"/>
                </a:ext>
              </a:extLst>
            </p:cNvPr>
            <p:cNvSpPr/>
            <p:nvPr/>
          </p:nvSpPr>
          <p:spPr>
            <a:xfrm>
              <a:off x="3865893" y="2374606"/>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a:extLst>
                <a:ext uri="{FF2B5EF4-FFF2-40B4-BE49-F238E27FC236}">
                  <a16:creationId xmlns:a16="http://schemas.microsoft.com/office/drawing/2014/main" id="{9B08D361-28B9-8D4C-8308-BEE2D7CA3445}"/>
                </a:ext>
              </a:extLst>
            </p:cNvPr>
            <p:cNvSpPr/>
            <p:nvPr/>
          </p:nvSpPr>
          <p:spPr>
            <a:xfrm>
              <a:off x="3899351" y="2662692"/>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A55F8F6E-C669-5848-A454-F9C0E21D5258}"/>
                </a:ext>
              </a:extLst>
            </p:cNvPr>
            <p:cNvSpPr/>
            <p:nvPr/>
          </p:nvSpPr>
          <p:spPr>
            <a:xfrm>
              <a:off x="3895203" y="2970708"/>
              <a:ext cx="137160" cy="13716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5CBA138C-E1B8-FE4F-A7A0-CF72FFD3E6D7}"/>
                </a:ext>
              </a:extLst>
            </p:cNvPr>
            <p:cNvSpPr/>
            <p:nvPr/>
          </p:nvSpPr>
          <p:spPr>
            <a:xfrm>
              <a:off x="4282653" y="2504048"/>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7240BBAD-766B-1F4F-97C5-8C9955E4C394}"/>
                </a:ext>
              </a:extLst>
            </p:cNvPr>
            <p:cNvSpPr/>
            <p:nvPr/>
          </p:nvSpPr>
          <p:spPr>
            <a:xfrm>
              <a:off x="4185074" y="2788172"/>
              <a:ext cx="137160" cy="137160"/>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8E56581F-BF7F-7E41-9B59-48E35B170178}"/>
                </a:ext>
              </a:extLst>
            </p:cNvPr>
            <p:cNvSpPr/>
            <p:nvPr/>
          </p:nvSpPr>
          <p:spPr>
            <a:xfrm>
              <a:off x="4513490" y="2189530"/>
              <a:ext cx="137160" cy="137160"/>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E3A65105-1B0F-0043-8291-307BC4BBCBD5}"/>
                </a:ext>
              </a:extLst>
            </p:cNvPr>
            <p:cNvSpPr/>
            <p:nvPr/>
          </p:nvSpPr>
          <p:spPr>
            <a:xfrm>
              <a:off x="4234003" y="3538674"/>
              <a:ext cx="137160" cy="13716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a:extLst>
                <a:ext uri="{FF2B5EF4-FFF2-40B4-BE49-F238E27FC236}">
                  <a16:creationId xmlns:a16="http://schemas.microsoft.com/office/drawing/2014/main" id="{D172D5D8-CFE9-0840-A85C-3CA389870915}"/>
                </a:ext>
              </a:extLst>
            </p:cNvPr>
            <p:cNvSpPr/>
            <p:nvPr/>
          </p:nvSpPr>
          <p:spPr>
            <a:xfrm>
              <a:off x="4319578" y="3043908"/>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C3AEF7FF-3464-AB45-AC87-05FD0F7AA949}"/>
                </a:ext>
              </a:extLst>
            </p:cNvPr>
            <p:cNvSpPr/>
            <p:nvPr/>
          </p:nvSpPr>
          <p:spPr>
            <a:xfrm>
              <a:off x="3898137" y="3648883"/>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a:extLst>
                <a:ext uri="{FF2B5EF4-FFF2-40B4-BE49-F238E27FC236}">
                  <a16:creationId xmlns:a16="http://schemas.microsoft.com/office/drawing/2014/main" id="{46D069E0-0168-284F-B4A0-4D7C7F169242}"/>
                </a:ext>
              </a:extLst>
            </p:cNvPr>
            <p:cNvSpPr/>
            <p:nvPr/>
          </p:nvSpPr>
          <p:spPr>
            <a:xfrm>
              <a:off x="3921291" y="3323605"/>
              <a:ext cx="137160" cy="137160"/>
            </a:xfrm>
            <a:prstGeom prst="ellipse">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E66AF1B8-2A39-904D-8C41-00109CF5124E}"/>
                </a:ext>
              </a:extLst>
            </p:cNvPr>
            <p:cNvSpPr/>
            <p:nvPr/>
          </p:nvSpPr>
          <p:spPr>
            <a:xfrm>
              <a:off x="3698591" y="4130042"/>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26328D4F-DFDD-F649-AC24-49CAE1C65B81}"/>
                </a:ext>
              </a:extLst>
            </p:cNvPr>
            <p:cNvSpPr/>
            <p:nvPr/>
          </p:nvSpPr>
          <p:spPr>
            <a:xfrm>
              <a:off x="4784985" y="3476554"/>
              <a:ext cx="137160" cy="137160"/>
            </a:xfrm>
            <a:prstGeom prst="ellipse">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3468FBE3-6038-B54E-B570-DC0CBC1E6BBA}"/>
                </a:ext>
              </a:extLst>
            </p:cNvPr>
            <p:cNvSpPr/>
            <p:nvPr/>
          </p:nvSpPr>
          <p:spPr>
            <a:xfrm>
              <a:off x="4224367" y="3256944"/>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E26B91D5-DE5B-F942-AF6F-44465D8BBA22}"/>
                </a:ext>
              </a:extLst>
            </p:cNvPr>
            <p:cNvSpPr/>
            <p:nvPr/>
          </p:nvSpPr>
          <p:spPr>
            <a:xfrm>
              <a:off x="4355630" y="3807845"/>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8E3AB002-74BC-7549-8C50-176B7786954D}"/>
                </a:ext>
              </a:extLst>
            </p:cNvPr>
            <p:cNvSpPr/>
            <p:nvPr/>
          </p:nvSpPr>
          <p:spPr>
            <a:xfrm>
              <a:off x="4572084" y="2518524"/>
              <a:ext cx="137160" cy="137160"/>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a:extLst>
                <a:ext uri="{FF2B5EF4-FFF2-40B4-BE49-F238E27FC236}">
                  <a16:creationId xmlns:a16="http://schemas.microsoft.com/office/drawing/2014/main" id="{6CAAA89A-3354-C147-8C9F-1706EBE010ED}"/>
                </a:ext>
              </a:extLst>
            </p:cNvPr>
            <p:cNvSpPr/>
            <p:nvPr/>
          </p:nvSpPr>
          <p:spPr>
            <a:xfrm>
              <a:off x="4540869" y="2799852"/>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735AD7E4-AB60-C646-9751-EBFE53B09CA7}"/>
                </a:ext>
              </a:extLst>
            </p:cNvPr>
            <p:cNvSpPr/>
            <p:nvPr/>
          </p:nvSpPr>
          <p:spPr>
            <a:xfrm>
              <a:off x="4898489" y="2673846"/>
              <a:ext cx="137160" cy="13716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9365AA67-336A-1846-8F5B-DBC647F0668A}"/>
                </a:ext>
              </a:extLst>
            </p:cNvPr>
            <p:cNvSpPr/>
            <p:nvPr/>
          </p:nvSpPr>
          <p:spPr>
            <a:xfrm>
              <a:off x="4550608" y="3170984"/>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F1981C55-1499-4545-BB88-C5143B083AB4}"/>
                </a:ext>
              </a:extLst>
            </p:cNvPr>
            <p:cNvSpPr/>
            <p:nvPr/>
          </p:nvSpPr>
          <p:spPr>
            <a:xfrm>
              <a:off x="4850192" y="3082077"/>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a:extLst>
                <a:ext uri="{FF2B5EF4-FFF2-40B4-BE49-F238E27FC236}">
                  <a16:creationId xmlns:a16="http://schemas.microsoft.com/office/drawing/2014/main" id="{6838530D-7EA1-4C46-B97F-8FD0AC051026}"/>
                </a:ext>
              </a:extLst>
            </p:cNvPr>
            <p:cNvSpPr/>
            <p:nvPr/>
          </p:nvSpPr>
          <p:spPr>
            <a:xfrm>
              <a:off x="4212124" y="3995471"/>
              <a:ext cx="137160" cy="137160"/>
            </a:xfrm>
            <a:prstGeom prst="ellipse">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D6B93495-7382-A248-8F4F-59D6BA9F6E63}"/>
                </a:ext>
              </a:extLst>
            </p:cNvPr>
            <p:cNvSpPr/>
            <p:nvPr/>
          </p:nvSpPr>
          <p:spPr>
            <a:xfrm>
              <a:off x="4523164" y="3493122"/>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31EE0B58-3033-EA45-97DC-05E55B983819}"/>
                </a:ext>
              </a:extLst>
            </p:cNvPr>
            <p:cNvSpPr/>
            <p:nvPr/>
          </p:nvSpPr>
          <p:spPr>
            <a:xfrm>
              <a:off x="3898137" y="3940063"/>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DAB90530-8BC2-F647-B828-03376F25562D}"/>
                </a:ext>
              </a:extLst>
            </p:cNvPr>
            <p:cNvSpPr/>
            <p:nvPr/>
          </p:nvSpPr>
          <p:spPr>
            <a:xfrm>
              <a:off x="4615960" y="3796348"/>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1014814C-1379-7549-B9BB-D8072774569B}"/>
                </a:ext>
              </a:extLst>
            </p:cNvPr>
            <p:cNvSpPr/>
            <p:nvPr/>
          </p:nvSpPr>
          <p:spPr>
            <a:xfrm>
              <a:off x="4837817" y="3717463"/>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CB9439BE-EDF4-0247-A3DB-428FA3AD8FA2}"/>
                </a:ext>
              </a:extLst>
            </p:cNvPr>
            <p:cNvSpPr/>
            <p:nvPr/>
          </p:nvSpPr>
          <p:spPr>
            <a:xfrm>
              <a:off x="4841291" y="2344470"/>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5F60493C-2859-BC4B-8424-12A151784909}"/>
                </a:ext>
              </a:extLst>
            </p:cNvPr>
            <p:cNvSpPr/>
            <p:nvPr/>
          </p:nvSpPr>
          <p:spPr>
            <a:xfrm>
              <a:off x="4487099" y="4030994"/>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2BC828CB-3A6B-814E-A922-04AA7719D545}"/>
                </a:ext>
              </a:extLst>
            </p:cNvPr>
            <p:cNvSpPr/>
            <p:nvPr/>
          </p:nvSpPr>
          <p:spPr>
            <a:xfrm>
              <a:off x="4708956" y="3952109"/>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a:extLst>
                <a:ext uri="{FF2B5EF4-FFF2-40B4-BE49-F238E27FC236}">
                  <a16:creationId xmlns:a16="http://schemas.microsoft.com/office/drawing/2014/main" id="{C3154752-7A01-F744-AB13-12D44114E866}"/>
                </a:ext>
              </a:extLst>
            </p:cNvPr>
            <p:cNvSpPr/>
            <p:nvPr/>
          </p:nvSpPr>
          <p:spPr>
            <a:xfrm>
              <a:off x="4996375" y="3305025"/>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ight Arrow 270">
              <a:extLst>
                <a:ext uri="{FF2B5EF4-FFF2-40B4-BE49-F238E27FC236}">
                  <a16:creationId xmlns:a16="http://schemas.microsoft.com/office/drawing/2014/main" id="{3D9A3462-4BCE-7B48-A167-7AF4EEA7C0A9}"/>
                </a:ext>
              </a:extLst>
            </p:cNvPr>
            <p:cNvSpPr/>
            <p:nvPr/>
          </p:nvSpPr>
          <p:spPr>
            <a:xfrm>
              <a:off x="1633691" y="1952575"/>
              <a:ext cx="864776" cy="422031"/>
            </a:xfrm>
            <a:prstGeom prst="rightArrow">
              <a:avLst/>
            </a:prstGeom>
            <a:gradFill flip="none" rotWithShape="1">
              <a:gsLst>
                <a:gs pos="48000">
                  <a:schemeClr val="accent1">
                    <a:lumMod val="97000"/>
                    <a:lumOff val="3000"/>
                    <a:alpha val="50000"/>
                  </a:schemeClr>
                </a:gs>
                <a:gs pos="100000">
                  <a:schemeClr val="accent1">
                    <a:lumMod val="60000"/>
                    <a:lumOff val="4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ight Arrow 271">
              <a:extLst>
                <a:ext uri="{FF2B5EF4-FFF2-40B4-BE49-F238E27FC236}">
                  <a16:creationId xmlns:a16="http://schemas.microsoft.com/office/drawing/2014/main" id="{E91B2317-6D35-4F4C-9D8B-44F3DD12BFA3}"/>
                </a:ext>
              </a:extLst>
            </p:cNvPr>
            <p:cNvSpPr/>
            <p:nvPr/>
          </p:nvSpPr>
          <p:spPr>
            <a:xfrm>
              <a:off x="1223178" y="2678397"/>
              <a:ext cx="864776" cy="422031"/>
            </a:xfrm>
            <a:prstGeom prst="rightArrow">
              <a:avLst/>
            </a:prstGeom>
            <a:gradFill flip="none" rotWithShape="1">
              <a:gsLst>
                <a:gs pos="48000">
                  <a:schemeClr val="accent1">
                    <a:lumMod val="97000"/>
                    <a:lumOff val="3000"/>
                    <a:alpha val="50000"/>
                  </a:schemeClr>
                </a:gs>
                <a:gs pos="100000">
                  <a:schemeClr val="accent1">
                    <a:lumMod val="60000"/>
                    <a:lumOff val="4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ight Arrow 272">
              <a:extLst>
                <a:ext uri="{FF2B5EF4-FFF2-40B4-BE49-F238E27FC236}">
                  <a16:creationId xmlns:a16="http://schemas.microsoft.com/office/drawing/2014/main" id="{C57368B0-1389-BA49-AD23-46BF0FDA9B02}"/>
                </a:ext>
              </a:extLst>
            </p:cNvPr>
            <p:cNvSpPr/>
            <p:nvPr/>
          </p:nvSpPr>
          <p:spPr>
            <a:xfrm>
              <a:off x="1223178" y="3404219"/>
              <a:ext cx="864776" cy="422031"/>
            </a:xfrm>
            <a:prstGeom prst="rightArrow">
              <a:avLst/>
            </a:prstGeom>
            <a:gradFill flip="none" rotWithShape="1">
              <a:gsLst>
                <a:gs pos="48000">
                  <a:schemeClr val="accent1">
                    <a:lumMod val="97000"/>
                    <a:lumOff val="3000"/>
                    <a:alpha val="50000"/>
                  </a:schemeClr>
                </a:gs>
                <a:gs pos="100000">
                  <a:schemeClr val="accent1">
                    <a:lumMod val="60000"/>
                    <a:lumOff val="4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ight Arrow 273">
              <a:extLst>
                <a:ext uri="{FF2B5EF4-FFF2-40B4-BE49-F238E27FC236}">
                  <a16:creationId xmlns:a16="http://schemas.microsoft.com/office/drawing/2014/main" id="{3B1FD53B-3837-4848-8447-E0DA9F971EF2}"/>
                </a:ext>
              </a:extLst>
            </p:cNvPr>
            <p:cNvSpPr/>
            <p:nvPr/>
          </p:nvSpPr>
          <p:spPr>
            <a:xfrm>
              <a:off x="1633691" y="4130042"/>
              <a:ext cx="864776" cy="422031"/>
            </a:xfrm>
            <a:prstGeom prst="rightArrow">
              <a:avLst/>
            </a:prstGeom>
            <a:gradFill flip="none" rotWithShape="1">
              <a:gsLst>
                <a:gs pos="48000">
                  <a:schemeClr val="accent1">
                    <a:lumMod val="97000"/>
                    <a:lumOff val="3000"/>
                    <a:alpha val="50000"/>
                  </a:schemeClr>
                </a:gs>
                <a:gs pos="100000">
                  <a:schemeClr val="accent1">
                    <a:lumMod val="60000"/>
                    <a:lumOff val="4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Block Arc 274">
              <a:extLst>
                <a:ext uri="{FF2B5EF4-FFF2-40B4-BE49-F238E27FC236}">
                  <a16:creationId xmlns:a16="http://schemas.microsoft.com/office/drawing/2014/main" id="{AA32ADCC-0CDB-2948-AAAA-F344E0B49716}"/>
                </a:ext>
              </a:extLst>
            </p:cNvPr>
            <p:cNvSpPr/>
            <p:nvPr/>
          </p:nvSpPr>
          <p:spPr>
            <a:xfrm rot="5400000">
              <a:off x="3265343" y="2602913"/>
              <a:ext cx="2639795" cy="1153125"/>
            </a:xfrm>
            <a:prstGeom prst="blockArc">
              <a:avLst>
                <a:gd name="adj1" fmla="val 10800000"/>
                <a:gd name="adj2" fmla="val 0"/>
                <a:gd name="adj3" fmla="val 0"/>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Oval 275">
              <a:extLst>
                <a:ext uri="{FF2B5EF4-FFF2-40B4-BE49-F238E27FC236}">
                  <a16:creationId xmlns:a16="http://schemas.microsoft.com/office/drawing/2014/main" id="{4F9899C2-B131-E447-AC32-B3ED33FAD94D}"/>
                </a:ext>
              </a:extLst>
            </p:cNvPr>
            <p:cNvSpPr/>
            <p:nvPr/>
          </p:nvSpPr>
          <p:spPr>
            <a:xfrm>
              <a:off x="5376928" y="2371494"/>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F3050647-317A-AB48-8233-F8B5996E88F5}"/>
                </a:ext>
              </a:extLst>
            </p:cNvPr>
            <p:cNvSpPr/>
            <p:nvPr/>
          </p:nvSpPr>
          <p:spPr>
            <a:xfrm>
              <a:off x="5341649" y="2636058"/>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66407960-7A44-8E43-A42C-F761B6456EE6}"/>
                </a:ext>
              </a:extLst>
            </p:cNvPr>
            <p:cNvSpPr/>
            <p:nvPr/>
          </p:nvSpPr>
          <p:spPr>
            <a:xfrm>
              <a:off x="5626241" y="3011739"/>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B25347D2-5676-4C41-B33C-38782912F6A2}"/>
                </a:ext>
              </a:extLst>
            </p:cNvPr>
            <p:cNvSpPr/>
            <p:nvPr/>
          </p:nvSpPr>
          <p:spPr>
            <a:xfrm>
              <a:off x="5808053" y="2779290"/>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8CE1F0F8-14AA-4949-8F56-F99C68CB3469}"/>
                </a:ext>
              </a:extLst>
            </p:cNvPr>
            <p:cNvSpPr/>
            <p:nvPr/>
          </p:nvSpPr>
          <p:spPr>
            <a:xfrm>
              <a:off x="5971245" y="3081755"/>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ACF05823-9E34-A243-B01B-68EEB82B81FD}"/>
                </a:ext>
              </a:extLst>
            </p:cNvPr>
            <p:cNvSpPr/>
            <p:nvPr/>
          </p:nvSpPr>
          <p:spPr>
            <a:xfrm>
              <a:off x="5361219" y="3342324"/>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7B087D95-09FC-5F40-9CDB-357FEBADFD01}"/>
                </a:ext>
              </a:extLst>
            </p:cNvPr>
            <p:cNvSpPr/>
            <p:nvPr/>
          </p:nvSpPr>
          <p:spPr>
            <a:xfrm>
              <a:off x="5372759" y="3634204"/>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4B8F0CCB-B604-A146-9CBB-E0D8FC1DDF94}"/>
                </a:ext>
              </a:extLst>
            </p:cNvPr>
            <p:cNvSpPr/>
            <p:nvPr/>
          </p:nvSpPr>
          <p:spPr>
            <a:xfrm>
              <a:off x="5518942" y="3833706"/>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id="{5D33836D-7105-0F4D-A610-8224E7570E04}"/>
                </a:ext>
              </a:extLst>
            </p:cNvPr>
            <p:cNvSpPr/>
            <p:nvPr/>
          </p:nvSpPr>
          <p:spPr>
            <a:xfrm>
              <a:off x="5764718" y="3750542"/>
              <a:ext cx="137160" cy="137160"/>
            </a:xfrm>
            <a:prstGeom prst="ellipse">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AB1F5468-EB4F-3C4C-AE69-019D5BFAA9A1}"/>
                </a:ext>
              </a:extLst>
            </p:cNvPr>
            <p:cNvSpPr/>
            <p:nvPr/>
          </p:nvSpPr>
          <p:spPr>
            <a:xfrm>
              <a:off x="6007009" y="3710213"/>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id="{FABAE8C9-81AD-DC40-90D7-6BFF68324F4C}"/>
                </a:ext>
              </a:extLst>
            </p:cNvPr>
            <p:cNvSpPr/>
            <p:nvPr/>
          </p:nvSpPr>
          <p:spPr>
            <a:xfrm>
              <a:off x="6323530" y="3049565"/>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9F9675C6-2187-1547-98DD-BD13B5B38B1E}"/>
                </a:ext>
              </a:extLst>
            </p:cNvPr>
            <p:cNvSpPr/>
            <p:nvPr/>
          </p:nvSpPr>
          <p:spPr>
            <a:xfrm>
              <a:off x="5631934" y="3482679"/>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id="{D3A0160D-1D40-2A4C-AA5F-0B8296EEFA24}"/>
                </a:ext>
              </a:extLst>
            </p:cNvPr>
            <p:cNvSpPr/>
            <p:nvPr/>
          </p:nvSpPr>
          <p:spPr>
            <a:xfrm>
              <a:off x="6216423" y="3326391"/>
              <a:ext cx="137160" cy="13716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3CFA536D-08E8-CC41-BA69-4BFD76303853}"/>
                </a:ext>
              </a:extLst>
            </p:cNvPr>
            <p:cNvSpPr/>
            <p:nvPr/>
          </p:nvSpPr>
          <p:spPr>
            <a:xfrm>
              <a:off x="5368978" y="3020529"/>
              <a:ext cx="137160" cy="137160"/>
            </a:xfrm>
            <a:prstGeom prst="ellipse">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9A97B109-82AB-0341-B15A-A39198598C74}"/>
                </a:ext>
              </a:extLst>
            </p:cNvPr>
            <p:cNvSpPr/>
            <p:nvPr/>
          </p:nvSpPr>
          <p:spPr>
            <a:xfrm>
              <a:off x="6179896" y="2801570"/>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BA8F31B3-02D4-2D4B-BD33-1DC084E3AE23}"/>
                </a:ext>
              </a:extLst>
            </p:cNvPr>
            <p:cNvSpPr/>
            <p:nvPr/>
          </p:nvSpPr>
          <p:spPr>
            <a:xfrm>
              <a:off x="5682016" y="3259569"/>
              <a:ext cx="137160" cy="137160"/>
            </a:xfrm>
            <a:prstGeom prst="ellipse">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id="{10BF534B-F6B9-E54C-8603-F7E10E1597CD}"/>
                </a:ext>
              </a:extLst>
            </p:cNvPr>
            <p:cNvSpPr/>
            <p:nvPr/>
          </p:nvSpPr>
          <p:spPr>
            <a:xfrm>
              <a:off x="5915562" y="3400070"/>
              <a:ext cx="137160" cy="137160"/>
            </a:xfrm>
            <a:prstGeom prst="ellipse">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F1FF0A37-7FE2-F143-B921-DF70CD35DB26}"/>
                </a:ext>
              </a:extLst>
            </p:cNvPr>
            <p:cNvSpPr/>
            <p:nvPr/>
          </p:nvSpPr>
          <p:spPr>
            <a:xfrm>
              <a:off x="5642801" y="2414134"/>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id="{AD1169D0-62E4-254B-9779-C78AF0EFD501}"/>
                </a:ext>
              </a:extLst>
            </p:cNvPr>
            <p:cNvSpPr/>
            <p:nvPr/>
          </p:nvSpPr>
          <p:spPr>
            <a:xfrm>
              <a:off x="5636103" y="2660228"/>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80964676-F649-4C47-AC6B-F6F22A77A552}"/>
                </a:ext>
              </a:extLst>
            </p:cNvPr>
            <p:cNvSpPr/>
            <p:nvPr/>
          </p:nvSpPr>
          <p:spPr>
            <a:xfrm>
              <a:off x="5984147" y="2543811"/>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id="{359B3F5E-6D8E-E745-B7A3-B094942D20FB}"/>
                </a:ext>
              </a:extLst>
            </p:cNvPr>
            <p:cNvSpPr/>
            <p:nvPr/>
          </p:nvSpPr>
          <p:spPr>
            <a:xfrm>
              <a:off x="6182106" y="3623209"/>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5EE92BF4-6DAD-7745-A4EE-0359155EEACC}"/>
                </a:ext>
              </a:extLst>
            </p:cNvPr>
            <p:cNvSpPr/>
            <p:nvPr/>
          </p:nvSpPr>
          <p:spPr>
            <a:xfrm>
              <a:off x="6793543" y="3178516"/>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id="{C21E7EC5-EFC4-E645-BFEE-54E991363398}"/>
                </a:ext>
              </a:extLst>
            </p:cNvPr>
            <p:cNvSpPr/>
            <p:nvPr/>
          </p:nvSpPr>
          <p:spPr>
            <a:xfrm>
              <a:off x="7021787" y="3530417"/>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7BEE242C-D8FC-874E-93BC-85F74B51EE80}"/>
                </a:ext>
              </a:extLst>
            </p:cNvPr>
            <p:cNvSpPr/>
            <p:nvPr/>
          </p:nvSpPr>
          <p:spPr>
            <a:xfrm>
              <a:off x="6732914" y="3492726"/>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0240C75F-795A-2F47-BA1C-F0E7829DD608}"/>
                </a:ext>
              </a:extLst>
            </p:cNvPr>
            <p:cNvSpPr/>
            <p:nvPr/>
          </p:nvSpPr>
          <p:spPr>
            <a:xfrm>
              <a:off x="7425743" y="2694322"/>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E1CE6500-76D0-7947-9B07-1C9EF1718550}"/>
                </a:ext>
              </a:extLst>
            </p:cNvPr>
            <p:cNvSpPr/>
            <p:nvPr/>
          </p:nvSpPr>
          <p:spPr>
            <a:xfrm>
              <a:off x="7642264" y="2964162"/>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a:extLst>
                <a:ext uri="{FF2B5EF4-FFF2-40B4-BE49-F238E27FC236}">
                  <a16:creationId xmlns:a16="http://schemas.microsoft.com/office/drawing/2014/main" id="{63D52F99-DCF5-C541-8C21-4007192E90AA}"/>
                </a:ext>
              </a:extLst>
            </p:cNvPr>
            <p:cNvSpPr/>
            <p:nvPr/>
          </p:nvSpPr>
          <p:spPr>
            <a:xfrm>
              <a:off x="7107208" y="3242992"/>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1261A379-14AE-E14F-AFE4-128FAE5303F5}"/>
                </a:ext>
              </a:extLst>
            </p:cNvPr>
            <p:cNvSpPr/>
            <p:nvPr/>
          </p:nvSpPr>
          <p:spPr>
            <a:xfrm>
              <a:off x="6790697" y="2515928"/>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a:extLst>
                <a:ext uri="{FF2B5EF4-FFF2-40B4-BE49-F238E27FC236}">
                  <a16:creationId xmlns:a16="http://schemas.microsoft.com/office/drawing/2014/main" id="{AB1033CC-3C21-5E4F-86AA-5BE62CA778B9}"/>
                </a:ext>
              </a:extLst>
            </p:cNvPr>
            <p:cNvSpPr/>
            <p:nvPr/>
          </p:nvSpPr>
          <p:spPr>
            <a:xfrm>
              <a:off x="6972049" y="2738876"/>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1B08003E-7EE0-C54B-B90E-3CE164058316}"/>
                </a:ext>
              </a:extLst>
            </p:cNvPr>
            <p:cNvSpPr/>
            <p:nvPr/>
          </p:nvSpPr>
          <p:spPr>
            <a:xfrm>
              <a:off x="6730068" y="2853584"/>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a:extLst>
                <a:ext uri="{FF2B5EF4-FFF2-40B4-BE49-F238E27FC236}">
                  <a16:creationId xmlns:a16="http://schemas.microsoft.com/office/drawing/2014/main" id="{671F19B7-79D1-AD45-AC4B-3AB4388FCC12}"/>
                </a:ext>
              </a:extLst>
            </p:cNvPr>
            <p:cNvSpPr/>
            <p:nvPr/>
          </p:nvSpPr>
          <p:spPr>
            <a:xfrm>
              <a:off x="7435456" y="3221005"/>
              <a:ext cx="137160" cy="137160"/>
            </a:xfrm>
            <a:prstGeom prst="ellipse">
              <a:avLst/>
            </a:prstGeom>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C2B378FE-983F-FD44-B045-C06582950B78}"/>
                </a:ext>
              </a:extLst>
            </p:cNvPr>
            <p:cNvSpPr/>
            <p:nvPr/>
          </p:nvSpPr>
          <p:spPr>
            <a:xfrm>
              <a:off x="7523024" y="3443953"/>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a:extLst>
                <a:ext uri="{FF2B5EF4-FFF2-40B4-BE49-F238E27FC236}">
                  <a16:creationId xmlns:a16="http://schemas.microsoft.com/office/drawing/2014/main" id="{60A5FFA0-31EA-0548-A750-0E3C9000C19D}"/>
                </a:ext>
              </a:extLst>
            </p:cNvPr>
            <p:cNvSpPr/>
            <p:nvPr/>
          </p:nvSpPr>
          <p:spPr>
            <a:xfrm>
              <a:off x="7316212" y="3558661"/>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6691C31B-6D83-B349-91C2-A8F57D61444C}"/>
                </a:ext>
              </a:extLst>
            </p:cNvPr>
            <p:cNvSpPr/>
            <p:nvPr/>
          </p:nvSpPr>
          <p:spPr>
            <a:xfrm>
              <a:off x="7154745" y="2927795"/>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152BD4CC-45C5-BE4A-83D0-EAD3B9D53BDA}"/>
                </a:ext>
              </a:extLst>
            </p:cNvPr>
            <p:cNvSpPr/>
            <p:nvPr/>
          </p:nvSpPr>
          <p:spPr>
            <a:xfrm>
              <a:off x="7147157" y="2545496"/>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737095E7-E113-E346-8E2E-1B5F1833CC0D}"/>
                </a:ext>
              </a:extLst>
            </p:cNvPr>
            <p:cNvSpPr/>
            <p:nvPr/>
          </p:nvSpPr>
          <p:spPr>
            <a:xfrm>
              <a:off x="7334792" y="3027112"/>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E4D0929-B181-8B45-B9A2-704BB2CFA6B0}"/>
                </a:ext>
              </a:extLst>
            </p:cNvPr>
            <p:cNvSpPr/>
            <p:nvPr/>
          </p:nvSpPr>
          <p:spPr>
            <a:xfrm>
              <a:off x="8299944" y="3073707"/>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40E4F8B0-69CA-B142-AF13-4AE4DBF80D6E}"/>
                </a:ext>
              </a:extLst>
            </p:cNvPr>
            <p:cNvSpPr/>
            <p:nvPr/>
          </p:nvSpPr>
          <p:spPr>
            <a:xfrm>
              <a:off x="8526934" y="3236445"/>
              <a:ext cx="137160" cy="137160"/>
            </a:xfrm>
            <a:prstGeom prst="ellipse">
              <a:avLst/>
            </a:prstGeom>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9950EEE3-47A5-3B4E-B814-CF85B3D830B7}"/>
                </a:ext>
              </a:extLst>
            </p:cNvPr>
            <p:cNvSpPr/>
            <p:nvPr/>
          </p:nvSpPr>
          <p:spPr>
            <a:xfrm>
              <a:off x="8140819" y="3284823"/>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FA6D42FC-F5D2-D448-B45F-2AA111BB0F03}"/>
                </a:ext>
              </a:extLst>
            </p:cNvPr>
            <p:cNvSpPr/>
            <p:nvPr/>
          </p:nvSpPr>
          <p:spPr>
            <a:xfrm>
              <a:off x="8139783" y="2838894"/>
              <a:ext cx="137160" cy="137160"/>
            </a:xfrm>
            <a:prstGeom prst="ellipse">
              <a:avLst/>
            </a:prstGeom>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8" name="TextBox 317">
            <a:extLst>
              <a:ext uri="{FF2B5EF4-FFF2-40B4-BE49-F238E27FC236}">
                <a16:creationId xmlns:a16="http://schemas.microsoft.com/office/drawing/2014/main" id="{7C797765-B192-E949-B767-ACCF83F5CBC7}"/>
              </a:ext>
            </a:extLst>
          </p:cNvPr>
          <p:cNvSpPr txBox="1"/>
          <p:nvPr/>
        </p:nvSpPr>
        <p:spPr>
          <a:xfrm>
            <a:off x="-131495" y="3251023"/>
            <a:ext cx="1528487" cy="646331"/>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Deep</a:t>
            </a:r>
          </a:p>
          <a:p>
            <a:pPr algn="r"/>
            <a:r>
              <a:rPr lang="en-US" dirty="0">
                <a:latin typeface="Arial" panose="020B0604020202020204" pitchFamily="34" charset="0"/>
                <a:cs typeface="Arial" panose="020B0604020202020204" pitchFamily="34" charset="0"/>
              </a:rPr>
              <a:t>Practice</a:t>
            </a:r>
          </a:p>
        </p:txBody>
      </p:sp>
      <p:sp>
        <p:nvSpPr>
          <p:cNvPr id="319" name="TextBox 318">
            <a:extLst>
              <a:ext uri="{FF2B5EF4-FFF2-40B4-BE49-F238E27FC236}">
                <a16:creationId xmlns:a16="http://schemas.microsoft.com/office/drawing/2014/main" id="{65759F67-ABE4-BF46-A7AC-96D3F29A37F5}"/>
              </a:ext>
            </a:extLst>
          </p:cNvPr>
          <p:cNvSpPr txBox="1"/>
          <p:nvPr/>
        </p:nvSpPr>
        <p:spPr>
          <a:xfrm>
            <a:off x="-185925" y="4138256"/>
            <a:ext cx="1528487"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Ignition</a:t>
            </a:r>
          </a:p>
        </p:txBody>
      </p:sp>
      <p:sp>
        <p:nvSpPr>
          <p:cNvPr id="320" name="TextBox 319">
            <a:extLst>
              <a:ext uri="{FF2B5EF4-FFF2-40B4-BE49-F238E27FC236}">
                <a16:creationId xmlns:a16="http://schemas.microsoft.com/office/drawing/2014/main" id="{4EAE951F-BBEF-C84C-BC96-BF372C6301C0}"/>
              </a:ext>
            </a:extLst>
          </p:cNvPr>
          <p:cNvSpPr txBox="1"/>
          <p:nvPr/>
        </p:nvSpPr>
        <p:spPr>
          <a:xfrm>
            <a:off x="-185925" y="4823908"/>
            <a:ext cx="1528487"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Master coaching</a:t>
            </a:r>
          </a:p>
        </p:txBody>
      </p:sp>
      <p:sp>
        <p:nvSpPr>
          <p:cNvPr id="321" name="TextBox 320">
            <a:extLst>
              <a:ext uri="{FF2B5EF4-FFF2-40B4-BE49-F238E27FC236}">
                <a16:creationId xmlns:a16="http://schemas.microsoft.com/office/drawing/2014/main" id="{0C1D4785-B1F0-EB48-85E5-EC3BFF6FCA30}"/>
              </a:ext>
            </a:extLst>
          </p:cNvPr>
          <p:cNvSpPr txBox="1"/>
          <p:nvPr/>
        </p:nvSpPr>
        <p:spPr>
          <a:xfrm>
            <a:off x="-131495" y="5544488"/>
            <a:ext cx="1528487" cy="646331"/>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Immersive</a:t>
            </a:r>
          </a:p>
          <a:p>
            <a:pPr algn="r"/>
            <a:r>
              <a:rPr lang="en-US" dirty="0">
                <a:latin typeface="Arial" panose="020B0604020202020204" pitchFamily="34" charset="0"/>
                <a:cs typeface="Arial" panose="020B0604020202020204" pitchFamily="34" charset="0"/>
              </a:rPr>
              <a:t>Experience</a:t>
            </a:r>
          </a:p>
        </p:txBody>
      </p:sp>
      <p:sp>
        <p:nvSpPr>
          <p:cNvPr id="35" name="TextBox 34">
            <a:extLst>
              <a:ext uri="{FF2B5EF4-FFF2-40B4-BE49-F238E27FC236}">
                <a16:creationId xmlns:a16="http://schemas.microsoft.com/office/drawing/2014/main" id="{5D457F98-6789-8D4D-BF5E-93121AD85779}"/>
              </a:ext>
            </a:extLst>
          </p:cNvPr>
          <p:cNvSpPr txBox="1"/>
          <p:nvPr/>
        </p:nvSpPr>
        <p:spPr>
          <a:xfrm>
            <a:off x="0" y="721396"/>
            <a:ext cx="12191999"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 summary</a:t>
            </a:r>
          </a:p>
        </p:txBody>
      </p:sp>
      <p:sp>
        <p:nvSpPr>
          <p:cNvPr id="140" name="Rounded Rectangle 139">
            <a:extLst>
              <a:ext uri="{FF2B5EF4-FFF2-40B4-BE49-F238E27FC236}">
                <a16:creationId xmlns:a16="http://schemas.microsoft.com/office/drawing/2014/main" id="{73986375-5586-1E49-9825-C6731D17D6B6}"/>
              </a:ext>
            </a:extLst>
          </p:cNvPr>
          <p:cNvSpPr/>
          <p:nvPr/>
        </p:nvSpPr>
        <p:spPr>
          <a:xfrm>
            <a:off x="5925409" y="2734756"/>
            <a:ext cx="1535324" cy="1031631"/>
          </a:xfrm>
          <a:prstGeom prst="roundRect">
            <a:avLst>
              <a:gd name="adj" fmla="val 7576"/>
            </a:avLst>
          </a:prstGeom>
          <a:gradFill flip="none" rotWithShape="1">
            <a:gsLst>
              <a:gs pos="0">
                <a:schemeClr val="accent3">
                  <a:shade val="30000"/>
                  <a:satMod val="115000"/>
                  <a:alpha val="80000"/>
                </a:schemeClr>
              </a:gs>
              <a:gs pos="50000">
                <a:schemeClr val="accent3">
                  <a:shade val="67500"/>
                  <a:satMod val="115000"/>
                  <a:alpha val="50000"/>
                </a:schemeClr>
              </a:gs>
              <a:gs pos="100000">
                <a:schemeClr val="accent3">
                  <a:shade val="100000"/>
                  <a:satMod val="11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kern="0" dirty="0">
                <a:solidFill>
                  <a:schemeClr val="bg1">
                    <a:lumMod val="25000"/>
                  </a:schemeClr>
                </a:solidFill>
                <a:latin typeface="Arial" pitchFamily="34" charset="0"/>
                <a:cs typeface="Arial" pitchFamily="34" charset="0"/>
              </a:rPr>
              <a:t>Instant feedback</a:t>
            </a:r>
          </a:p>
          <a:p>
            <a:pPr algn="ctr"/>
            <a:endParaRPr lang="en-US" sz="1600" dirty="0">
              <a:solidFill>
                <a:schemeClr val="bg1">
                  <a:lumMod val="25000"/>
                </a:schemeClr>
              </a:solidFill>
            </a:endParaRPr>
          </a:p>
        </p:txBody>
      </p:sp>
      <p:sp>
        <p:nvSpPr>
          <p:cNvPr id="141" name="Rounded Rectangle 140">
            <a:extLst>
              <a:ext uri="{FF2B5EF4-FFF2-40B4-BE49-F238E27FC236}">
                <a16:creationId xmlns:a16="http://schemas.microsoft.com/office/drawing/2014/main" id="{542974C7-273E-CB43-B1E2-715FB525A4AF}"/>
              </a:ext>
            </a:extLst>
          </p:cNvPr>
          <p:cNvSpPr/>
          <p:nvPr/>
        </p:nvSpPr>
        <p:spPr>
          <a:xfrm>
            <a:off x="4349051" y="2444200"/>
            <a:ext cx="1535324" cy="1031631"/>
          </a:xfrm>
          <a:prstGeom prst="roundRect">
            <a:avLst>
              <a:gd name="adj" fmla="val 7576"/>
            </a:avLst>
          </a:prstGeom>
          <a:gradFill flip="none" rotWithShape="1">
            <a:gsLst>
              <a:gs pos="0">
                <a:schemeClr val="accent4">
                  <a:shade val="30000"/>
                  <a:satMod val="115000"/>
                  <a:alpha val="80000"/>
                </a:schemeClr>
              </a:gs>
              <a:gs pos="50000">
                <a:schemeClr val="accent4">
                  <a:shade val="67500"/>
                  <a:satMod val="115000"/>
                  <a:alpha val="50000"/>
                </a:schemeClr>
              </a:gs>
              <a:gs pos="100000">
                <a:schemeClr val="accent4">
                  <a:shade val="100000"/>
                  <a:satMod val="11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kern="0" dirty="0">
                <a:solidFill>
                  <a:schemeClr val="bg1">
                    <a:lumMod val="25000"/>
                  </a:schemeClr>
                </a:solidFill>
                <a:latin typeface="Arial" pitchFamily="34" charset="0"/>
                <a:cs typeface="Arial" pitchFamily="34" charset="0"/>
              </a:rPr>
              <a:t>Make mistakes often</a:t>
            </a:r>
            <a:endParaRPr lang="en-US" sz="1600" dirty="0">
              <a:solidFill>
                <a:schemeClr val="bg1">
                  <a:lumMod val="25000"/>
                </a:schemeClr>
              </a:solidFill>
            </a:endParaRPr>
          </a:p>
        </p:txBody>
      </p:sp>
      <p:sp>
        <p:nvSpPr>
          <p:cNvPr id="220" name="Rounded Rectangle 219">
            <a:extLst>
              <a:ext uri="{FF2B5EF4-FFF2-40B4-BE49-F238E27FC236}">
                <a16:creationId xmlns:a16="http://schemas.microsoft.com/office/drawing/2014/main" id="{4E898B9C-91FD-5744-A676-F43D4C6D160E}"/>
              </a:ext>
            </a:extLst>
          </p:cNvPr>
          <p:cNvSpPr/>
          <p:nvPr/>
        </p:nvSpPr>
        <p:spPr>
          <a:xfrm>
            <a:off x="2772693" y="2153644"/>
            <a:ext cx="1535324" cy="1031631"/>
          </a:xfrm>
          <a:prstGeom prst="roundRect">
            <a:avLst>
              <a:gd name="adj" fmla="val 7576"/>
            </a:avLst>
          </a:prstGeom>
          <a:gradFill flip="none" rotWithShape="1">
            <a:gsLst>
              <a:gs pos="0">
                <a:schemeClr val="accent1">
                  <a:lumMod val="60000"/>
                  <a:lumOff val="40000"/>
                  <a:shade val="30000"/>
                  <a:satMod val="115000"/>
                  <a:alpha val="80000"/>
                </a:schemeClr>
              </a:gs>
              <a:gs pos="50000">
                <a:schemeClr val="accent1">
                  <a:lumMod val="60000"/>
                  <a:lumOff val="40000"/>
                  <a:shade val="67500"/>
                  <a:satMod val="115000"/>
                  <a:alpha val="50000"/>
                </a:schemeClr>
              </a:gs>
              <a:gs pos="100000">
                <a:schemeClr val="accent1">
                  <a:lumMod val="60000"/>
                  <a:lumOff val="40000"/>
                  <a:shade val="100000"/>
                  <a:satMod val="11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kern="0" dirty="0">
                <a:solidFill>
                  <a:schemeClr val="bg1">
                    <a:lumMod val="25000"/>
                  </a:schemeClr>
                </a:solidFill>
                <a:latin typeface="Arial" pitchFamily="34" charset="0"/>
                <a:cs typeface="Arial" pitchFamily="34" charset="0"/>
              </a:rPr>
              <a:t>10,000 hours</a:t>
            </a:r>
          </a:p>
          <a:p>
            <a:pPr algn="ctr"/>
            <a:r>
              <a:rPr lang="en-US" sz="1600" kern="0" dirty="0">
                <a:solidFill>
                  <a:schemeClr val="bg1">
                    <a:lumMod val="25000"/>
                  </a:schemeClr>
                </a:solidFill>
                <a:latin typeface="Arial" pitchFamily="34" charset="0"/>
                <a:cs typeface="Arial" pitchFamily="34" charset="0"/>
              </a:rPr>
              <a:t>of practice</a:t>
            </a:r>
          </a:p>
          <a:p>
            <a:pPr algn="ctr"/>
            <a:endParaRPr lang="en-US" sz="1600" dirty="0">
              <a:solidFill>
                <a:schemeClr val="bg1">
                  <a:lumMod val="25000"/>
                </a:schemeClr>
              </a:solidFill>
            </a:endParaRPr>
          </a:p>
        </p:txBody>
      </p:sp>
      <p:sp>
        <p:nvSpPr>
          <p:cNvPr id="221" name="Rounded Rectangle 220">
            <a:extLst>
              <a:ext uri="{FF2B5EF4-FFF2-40B4-BE49-F238E27FC236}">
                <a16:creationId xmlns:a16="http://schemas.microsoft.com/office/drawing/2014/main" id="{AF752D60-D177-0D4C-99A6-70842438C4EF}"/>
              </a:ext>
            </a:extLst>
          </p:cNvPr>
          <p:cNvSpPr/>
          <p:nvPr/>
        </p:nvSpPr>
        <p:spPr>
          <a:xfrm>
            <a:off x="7501767" y="3025312"/>
            <a:ext cx="1535324" cy="1031631"/>
          </a:xfrm>
          <a:prstGeom prst="roundRect">
            <a:avLst>
              <a:gd name="adj" fmla="val 7576"/>
            </a:avLst>
          </a:prstGeom>
          <a:gradFill flip="none" rotWithShape="1">
            <a:gsLst>
              <a:gs pos="0">
                <a:schemeClr val="accent5">
                  <a:shade val="30000"/>
                  <a:satMod val="115000"/>
                  <a:alpha val="80000"/>
                </a:schemeClr>
              </a:gs>
              <a:gs pos="50000">
                <a:schemeClr val="accent5">
                  <a:shade val="67500"/>
                  <a:satMod val="115000"/>
                  <a:alpha val="50000"/>
                </a:schemeClr>
              </a:gs>
              <a:gs pos="100000">
                <a:schemeClr val="accent5">
                  <a:shade val="100000"/>
                  <a:satMod val="11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kern="0" dirty="0">
                <a:solidFill>
                  <a:schemeClr val="bg1">
                    <a:lumMod val="25000"/>
                  </a:schemeClr>
                </a:solidFill>
                <a:latin typeface="Arial" pitchFamily="34" charset="0"/>
                <a:cs typeface="Arial" pitchFamily="34" charset="0"/>
              </a:rPr>
              <a:t>Love the struggle</a:t>
            </a:r>
          </a:p>
          <a:p>
            <a:pPr algn="ctr"/>
            <a:endParaRPr lang="en-US" sz="1600" dirty="0">
              <a:solidFill>
                <a:schemeClr val="bg1">
                  <a:lumMod val="25000"/>
                </a:schemeClr>
              </a:solidFill>
            </a:endParaRPr>
          </a:p>
        </p:txBody>
      </p:sp>
      <p:sp>
        <p:nvSpPr>
          <p:cNvPr id="226" name="Rectangle 225">
            <a:extLst>
              <a:ext uri="{FF2B5EF4-FFF2-40B4-BE49-F238E27FC236}">
                <a16:creationId xmlns:a16="http://schemas.microsoft.com/office/drawing/2014/main" id="{12DCBC20-63B2-014C-803B-060082585B90}"/>
              </a:ext>
            </a:extLst>
          </p:cNvPr>
          <p:cNvSpPr/>
          <p:nvPr/>
        </p:nvSpPr>
        <p:spPr>
          <a:xfrm>
            <a:off x="10091025" y="3932878"/>
            <a:ext cx="1828834" cy="1294072"/>
          </a:xfrm>
          <a:prstGeom prst="rect">
            <a:avLst/>
          </a:prstGeom>
        </p:spPr>
        <p:txBody>
          <a:bodyPr wrap="square" anchor="ctr">
            <a:spAutoFit/>
          </a:bodyPr>
          <a:lstStyle/>
          <a:p>
            <a:pPr algn="ctr">
              <a:lnSpc>
                <a:spcPct val="150000"/>
              </a:lnSpc>
            </a:pPr>
            <a:r>
              <a:rPr lang="en-US" kern="0" dirty="0">
                <a:solidFill>
                  <a:schemeClr val="bg1">
                    <a:lumMod val="25000"/>
                  </a:schemeClr>
                </a:solidFill>
                <a:latin typeface="Arial" pitchFamily="34" charset="0"/>
                <a:cs typeface="Arial" pitchFamily="34" charset="0"/>
              </a:rPr>
              <a:t>Effortless real behavior change</a:t>
            </a:r>
            <a:endParaRPr lang="en-US" dirty="0">
              <a:solidFill>
                <a:schemeClr val="bg1">
                  <a:lumMod val="25000"/>
                </a:schemeClr>
              </a:solidFill>
            </a:endParaRPr>
          </a:p>
        </p:txBody>
      </p:sp>
    </p:spTree>
    <p:extLst>
      <p:ext uri="{BB962C8B-B14F-4D97-AF65-F5344CB8AC3E}">
        <p14:creationId xmlns:p14="http://schemas.microsoft.com/office/powerpoint/2010/main" val="521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923330"/>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r>
              <a:rPr lang="en-US" sz="1400" dirty="0">
                <a:solidFill>
                  <a:schemeClr val="bg1"/>
                </a:solidFill>
                <a:latin typeface="Arial" panose="020B0604020202020204" pitchFamily="34" charset="0"/>
                <a:cs typeface="Arial" panose="020B0604020202020204" pitchFamily="34" charset="0"/>
              </a:rPr>
              <a:t>Martin Fowler</a:t>
            </a:r>
          </a:p>
        </p:txBody>
      </p:sp>
      <p:pic>
        <p:nvPicPr>
          <p:cNvPr id="7" name="Picture 6">
            <a:extLst>
              <a:ext uri="{FF2B5EF4-FFF2-40B4-BE49-F238E27FC236}">
                <a16:creationId xmlns:a16="http://schemas.microsoft.com/office/drawing/2014/main" id="{2D83FE5A-868A-684C-A4D6-3AEDD6FC1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632" y="2360171"/>
            <a:ext cx="8884773" cy="2740577"/>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Introduction of the problem</a:t>
            </a:r>
          </a:p>
        </p:txBody>
      </p:sp>
      <p:sp>
        <p:nvSpPr>
          <p:cNvPr id="8" name="TextBox 7"/>
          <p:cNvSpPr txBox="1"/>
          <p:nvPr/>
        </p:nvSpPr>
        <p:spPr>
          <a:xfrm>
            <a:off x="5677706" y="1936771"/>
            <a:ext cx="5412189" cy="3416320"/>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We have seeing in many places, as part of transformation efforts, coaches and changes agents having hard time on changing old habits and teaching new skills on all levels of organization. We have seem intents using well structured workshops, classroom trainings, guided exercises and some executive coaching, as few examples of techniques, being applied very thoughtfully, where new skills or desired behaviors, with very convincing arguments, are presented, understood and soon all forgotten, if applied some day. </a:t>
            </a:r>
          </a:p>
        </p:txBody>
      </p:sp>
      <p:sp>
        <p:nvSpPr>
          <p:cNvPr id="5" name="Rectangle 4">
            <a:extLst>
              <a:ext uri="{FF2B5EF4-FFF2-40B4-BE49-F238E27FC236}">
                <a16:creationId xmlns:a16="http://schemas.microsoft.com/office/drawing/2014/main" id="{F806CE5C-4E0D-6F4B-8477-6FEC44377BC4}"/>
              </a:ext>
            </a:extLst>
          </p:cNvPr>
          <p:cNvSpPr/>
          <p:nvPr/>
        </p:nvSpPr>
        <p:spPr>
          <a:xfrm>
            <a:off x="508981" y="5672872"/>
            <a:ext cx="10580914"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“You will become clever through your mistakes” – German proverb</a:t>
            </a:r>
          </a:p>
        </p:txBody>
      </p:sp>
      <p:sp>
        <p:nvSpPr>
          <p:cNvPr id="10" name="Rounded Rectangle 9">
            <a:extLst>
              <a:ext uri="{FF2B5EF4-FFF2-40B4-BE49-F238E27FC236}">
                <a16:creationId xmlns:a16="http://schemas.microsoft.com/office/drawing/2014/main" id="{EA3286F9-F3B9-C44C-9315-FFE880253CEE}"/>
              </a:ext>
            </a:extLst>
          </p:cNvPr>
          <p:cNvSpPr/>
          <p:nvPr/>
        </p:nvSpPr>
        <p:spPr>
          <a:xfrm>
            <a:off x="1497613" y="1792208"/>
            <a:ext cx="3324464" cy="3484825"/>
          </a:xfrm>
          <a:prstGeom prst="roundRect">
            <a:avLst>
              <a:gd name="adj" fmla="val 2478"/>
            </a:avLst>
          </a:prstGeom>
          <a:solidFill>
            <a:schemeClr val="bg1"/>
          </a:solidFill>
          <a:ln>
            <a:noFill/>
          </a:ln>
          <a:effectLst>
            <a:outerShdw blurRad="635000" sx="102000" sy="102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277E09-8427-2942-9503-7C8C02DD98FC}"/>
              </a:ext>
            </a:extLst>
          </p:cNvPr>
          <p:cNvSpPr/>
          <p:nvPr/>
        </p:nvSpPr>
        <p:spPr>
          <a:xfrm>
            <a:off x="1777985" y="223801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BE0D47-6582-F54C-97BD-BCCAB7969E11}"/>
              </a:ext>
            </a:extLst>
          </p:cNvPr>
          <p:cNvSpPr/>
          <p:nvPr/>
        </p:nvSpPr>
        <p:spPr>
          <a:xfrm>
            <a:off x="1777985" y="3269484"/>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F8284D-22F0-AB47-876C-690823A7F167}"/>
              </a:ext>
            </a:extLst>
          </p:cNvPr>
          <p:cNvSpPr/>
          <p:nvPr/>
        </p:nvSpPr>
        <p:spPr>
          <a:xfrm>
            <a:off x="1777985" y="430228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94EFEF50-BF49-BC4C-973F-F387FDC3D676}"/>
              </a:ext>
            </a:extLst>
          </p:cNvPr>
          <p:cNvSpPr/>
          <p:nvPr/>
        </p:nvSpPr>
        <p:spPr>
          <a:xfrm rot="18900000">
            <a:off x="1832742" y="2213385"/>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Shape 14">
            <a:extLst>
              <a:ext uri="{FF2B5EF4-FFF2-40B4-BE49-F238E27FC236}">
                <a16:creationId xmlns:a16="http://schemas.microsoft.com/office/drawing/2014/main" id="{4B61F74E-B7EA-F143-B3C5-209857B3855A}"/>
              </a:ext>
            </a:extLst>
          </p:cNvPr>
          <p:cNvSpPr/>
          <p:nvPr/>
        </p:nvSpPr>
        <p:spPr>
          <a:xfrm rot="18900000">
            <a:off x="1832742" y="3245989"/>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Shape 15">
            <a:extLst>
              <a:ext uri="{FF2B5EF4-FFF2-40B4-BE49-F238E27FC236}">
                <a16:creationId xmlns:a16="http://schemas.microsoft.com/office/drawing/2014/main" id="{3A8E201E-3B44-2A46-8611-14B5E0B5CCFF}"/>
              </a:ext>
            </a:extLst>
          </p:cNvPr>
          <p:cNvSpPr/>
          <p:nvPr/>
        </p:nvSpPr>
        <p:spPr>
          <a:xfrm rot="18900000">
            <a:off x="1832742" y="4279930"/>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3F608A4-75FD-E54C-9992-ED60627791D9}"/>
              </a:ext>
            </a:extLst>
          </p:cNvPr>
          <p:cNvGrpSpPr/>
          <p:nvPr/>
        </p:nvGrpSpPr>
        <p:grpSpPr>
          <a:xfrm>
            <a:off x="4965318" y="2486571"/>
            <a:ext cx="372801" cy="2790462"/>
            <a:chOff x="1055077" y="750277"/>
            <a:chExt cx="369276" cy="3722077"/>
          </a:xfrm>
          <a:effectLst>
            <a:outerShdw blurRad="635000" sx="102000" sy="102000" algn="ctr" rotWithShape="0">
              <a:schemeClr val="accent2">
                <a:alpha val="20000"/>
              </a:schemeClr>
            </a:outerShdw>
          </a:effectLst>
        </p:grpSpPr>
        <p:sp>
          <p:nvSpPr>
            <p:cNvPr id="18" name="Rectangle 17">
              <a:extLst>
                <a:ext uri="{FF2B5EF4-FFF2-40B4-BE49-F238E27FC236}">
                  <a16:creationId xmlns:a16="http://schemas.microsoft.com/office/drawing/2014/main" id="{A9594A62-C3C7-B349-B1FA-8E81EC8C3365}"/>
                </a:ext>
              </a:extLst>
            </p:cNvPr>
            <p:cNvSpPr/>
            <p:nvPr/>
          </p:nvSpPr>
          <p:spPr>
            <a:xfrm>
              <a:off x="1055077"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52EFB0-891E-BB44-B5DF-38A7238FF53A}"/>
                </a:ext>
              </a:extLst>
            </p:cNvPr>
            <p:cNvSpPr/>
            <p:nvPr/>
          </p:nvSpPr>
          <p:spPr>
            <a:xfrm>
              <a:off x="1178169" y="1248508"/>
              <a:ext cx="123092" cy="2649415"/>
            </a:xfrm>
            <a:prstGeom prst="rect">
              <a:avLst/>
            </a:prstGeom>
            <a:gradFill>
              <a:gsLst>
                <a:gs pos="0">
                  <a:schemeClr val="accent5">
                    <a:lumMod val="40000"/>
                    <a:lumOff val="60000"/>
                  </a:schemeClr>
                </a:gs>
                <a:gs pos="100000">
                  <a:schemeClr val="accent5">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4670AD-AB18-8E4D-A2C9-2923E7741A8D}"/>
                </a:ext>
              </a:extLst>
            </p:cNvPr>
            <p:cNvSpPr/>
            <p:nvPr/>
          </p:nvSpPr>
          <p:spPr>
            <a:xfrm>
              <a:off x="1301261"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F2E8EFF6-90A1-DA42-9B08-B579E19B9372}"/>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8DC293-10EC-444C-A601-209177F454A0}"/>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 Same Side Corner Rectangle 22">
              <a:extLst>
                <a:ext uri="{FF2B5EF4-FFF2-40B4-BE49-F238E27FC236}">
                  <a16:creationId xmlns:a16="http://schemas.microsoft.com/office/drawing/2014/main" id="{22BC19F2-099B-5F46-9791-E9018C05A742}"/>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7DE0C3A5-4296-7044-9C99-BC0443FD3512}"/>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4E4B1718-62C5-9A43-BF26-892C45F7C570}"/>
              </a:ext>
            </a:extLst>
          </p:cNvPr>
          <p:cNvSpPr txBox="1"/>
          <p:nvPr/>
        </p:nvSpPr>
        <p:spPr>
          <a:xfrm>
            <a:off x="2261483" y="2161163"/>
            <a:ext cx="2421171" cy="584775"/>
          </a:xfrm>
          <a:prstGeom prst="rect">
            <a:avLst/>
          </a:prstGeom>
          <a:noFill/>
        </p:spPr>
        <p:txBody>
          <a:bodyPr wrap="square" rtlCol="0">
            <a:spAutoFit/>
          </a:bodyPr>
          <a:lstStyle/>
          <a:p>
            <a:r>
              <a:rPr lang="en-GB" sz="1600" dirty="0">
                <a:solidFill>
                  <a:schemeClr val="tx2"/>
                </a:solidFill>
              </a:rPr>
              <a:t>Lean and Agile practices involves change of habits </a:t>
            </a:r>
            <a:endParaRPr lang="en-US" sz="1600" dirty="0">
              <a:solidFill>
                <a:schemeClr val="tx2"/>
              </a:solidFill>
            </a:endParaRPr>
          </a:p>
        </p:txBody>
      </p:sp>
      <p:sp>
        <p:nvSpPr>
          <p:cNvPr id="26" name="TextBox 25">
            <a:extLst>
              <a:ext uri="{FF2B5EF4-FFF2-40B4-BE49-F238E27FC236}">
                <a16:creationId xmlns:a16="http://schemas.microsoft.com/office/drawing/2014/main" id="{8898C6A9-5976-FA41-97D7-516161354F9B}"/>
              </a:ext>
            </a:extLst>
          </p:cNvPr>
          <p:cNvSpPr txBox="1"/>
          <p:nvPr/>
        </p:nvSpPr>
        <p:spPr>
          <a:xfrm>
            <a:off x="2261483" y="3016149"/>
            <a:ext cx="2421171" cy="1077218"/>
          </a:xfrm>
          <a:prstGeom prst="rect">
            <a:avLst/>
          </a:prstGeom>
          <a:noFill/>
        </p:spPr>
        <p:txBody>
          <a:bodyPr wrap="square" rtlCol="0">
            <a:spAutoFit/>
          </a:bodyPr>
          <a:lstStyle/>
          <a:p>
            <a:r>
              <a:rPr lang="en-GB" sz="1600" dirty="0">
                <a:solidFill>
                  <a:schemeClr val="tx2"/>
                </a:solidFill>
              </a:rPr>
              <a:t>From books and classrooms we memorize things and don’t know how to apply them later</a:t>
            </a:r>
            <a:endParaRPr lang="en-US" sz="1600" dirty="0">
              <a:solidFill>
                <a:schemeClr val="tx2"/>
              </a:solidFill>
            </a:endParaRPr>
          </a:p>
        </p:txBody>
      </p:sp>
      <p:sp>
        <p:nvSpPr>
          <p:cNvPr id="27" name="TextBox 26">
            <a:extLst>
              <a:ext uri="{FF2B5EF4-FFF2-40B4-BE49-F238E27FC236}">
                <a16:creationId xmlns:a16="http://schemas.microsoft.com/office/drawing/2014/main" id="{0DA4A83A-F34A-BD4E-B8D1-948090652B58}"/>
              </a:ext>
            </a:extLst>
          </p:cNvPr>
          <p:cNvSpPr txBox="1"/>
          <p:nvPr/>
        </p:nvSpPr>
        <p:spPr>
          <a:xfrm>
            <a:off x="2261483" y="4215008"/>
            <a:ext cx="2421171" cy="830997"/>
          </a:xfrm>
          <a:prstGeom prst="rect">
            <a:avLst/>
          </a:prstGeom>
          <a:noFill/>
        </p:spPr>
        <p:txBody>
          <a:bodyPr wrap="square" rtlCol="0">
            <a:spAutoFit/>
          </a:bodyPr>
          <a:lstStyle/>
          <a:p>
            <a:r>
              <a:rPr lang="en-GB" sz="1600" dirty="0">
                <a:solidFill>
                  <a:schemeClr val="tx2"/>
                </a:solidFill>
              </a:rPr>
              <a:t>Humans are motivated to change when they see results of the new</a:t>
            </a:r>
            <a:endParaRPr lang="en-US" sz="1600" dirty="0">
              <a:solidFill>
                <a:schemeClr val="tx2"/>
              </a:solidFill>
            </a:endParaRPr>
          </a:p>
        </p:txBody>
      </p:sp>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is so difficult to change behavior ?</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317441"/>
            <a:ext cx="4015232" cy="4015232"/>
          </a:xfrm>
          <a:prstGeom prst="rect">
            <a:avLst/>
          </a:prstGeom>
        </p:spPr>
      </p:pic>
      <p:sp>
        <p:nvSpPr>
          <p:cNvPr id="6" name="TextBox 5">
            <a:extLst>
              <a:ext uri="{FF2B5EF4-FFF2-40B4-BE49-F238E27FC236}">
                <a16:creationId xmlns:a16="http://schemas.microsoft.com/office/drawing/2014/main" id="{8C41A618-E16C-6D42-B8D8-8FDF15B469B7}"/>
              </a:ext>
            </a:extLst>
          </p:cNvPr>
          <p:cNvSpPr txBox="1"/>
          <p:nvPr/>
        </p:nvSpPr>
        <p:spPr>
          <a:xfrm>
            <a:off x="52832" y="1375234"/>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Or having a lasting learning experience?</a:t>
            </a:r>
          </a:p>
        </p:txBody>
      </p:sp>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8 </a:t>
            </a:r>
            <a:r>
              <a:rPr lang="en-US" sz="4800" spc="-300">
                <a:solidFill>
                  <a:schemeClr val="accent1"/>
                </a:solidFill>
                <a:latin typeface="Arial" panose="020B0604020202020204" pitchFamily="34" charset="0"/>
                <a:cs typeface="Arial" panose="020B0604020202020204" pitchFamily="34" charset="0"/>
              </a:rPr>
              <a:t>reasons why</a:t>
            </a:r>
            <a:endParaRPr lang="en-US" sz="4800" spc="-300" dirty="0">
              <a:solidFill>
                <a:schemeClr val="accent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2E0A5AD-1B66-7D40-B78A-3C014FCC8158}"/>
              </a:ext>
            </a:extLst>
          </p:cNvPr>
          <p:cNvSpPr/>
          <p:nvPr/>
        </p:nvSpPr>
        <p:spPr>
          <a:xfrm>
            <a:off x="25757" y="2364865"/>
            <a:ext cx="3063240"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7E389E-4ECD-7C4C-B84F-C325B5617420}"/>
              </a:ext>
            </a:extLst>
          </p:cNvPr>
          <p:cNvSpPr/>
          <p:nvPr/>
        </p:nvSpPr>
        <p:spPr>
          <a:xfrm>
            <a:off x="25757" y="4027411"/>
            <a:ext cx="3063240"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C416E-184F-854C-A036-2731EB2C7AC8}"/>
              </a:ext>
            </a:extLst>
          </p:cNvPr>
          <p:cNvSpPr/>
          <p:nvPr/>
        </p:nvSpPr>
        <p:spPr>
          <a:xfrm>
            <a:off x="3049747" y="2364865"/>
            <a:ext cx="3063240"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CBF538-4E50-7C4A-B703-E98D96283642}"/>
              </a:ext>
            </a:extLst>
          </p:cNvPr>
          <p:cNvSpPr/>
          <p:nvPr/>
        </p:nvSpPr>
        <p:spPr>
          <a:xfrm>
            <a:off x="3049748" y="4027411"/>
            <a:ext cx="3063240"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CC9C9C-D523-3A4A-BBEC-EF8FAFE06DB1}"/>
              </a:ext>
            </a:extLst>
          </p:cNvPr>
          <p:cNvSpPr/>
          <p:nvPr/>
        </p:nvSpPr>
        <p:spPr>
          <a:xfrm>
            <a:off x="6077537" y="2364865"/>
            <a:ext cx="3063240"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2A42352-C716-C54D-988A-53CC7AD2A756}"/>
              </a:ext>
            </a:extLst>
          </p:cNvPr>
          <p:cNvSpPr/>
          <p:nvPr/>
        </p:nvSpPr>
        <p:spPr>
          <a:xfrm>
            <a:off x="6077537" y="4027411"/>
            <a:ext cx="3063240"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48BFD-6A09-F449-BE62-1E2EAD980CDC}"/>
              </a:ext>
            </a:extLst>
          </p:cNvPr>
          <p:cNvSpPr/>
          <p:nvPr/>
        </p:nvSpPr>
        <p:spPr>
          <a:xfrm>
            <a:off x="1376646" y="2805166"/>
            <a:ext cx="1568050"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We’re motivated by negative emotions. </a:t>
            </a:r>
            <a:endParaRPr lang="en-US" dirty="0">
              <a:solidFill>
                <a:schemeClr val="bg1"/>
              </a:solidFill>
            </a:endParaRPr>
          </a:p>
        </p:txBody>
      </p:sp>
      <p:sp>
        <p:nvSpPr>
          <p:cNvPr id="17" name="Freeform 6">
            <a:extLst>
              <a:ext uri="{FF2B5EF4-FFF2-40B4-BE49-F238E27FC236}">
                <a16:creationId xmlns:a16="http://schemas.microsoft.com/office/drawing/2014/main" id="{7570ED49-70E6-1643-8695-421E1E46B2D0}"/>
              </a:ext>
            </a:extLst>
          </p:cNvPr>
          <p:cNvSpPr>
            <a:spLocks noEditPoints="1"/>
          </p:cNvSpPr>
          <p:nvPr/>
        </p:nvSpPr>
        <p:spPr bwMode="auto">
          <a:xfrm>
            <a:off x="3536300" y="2909677"/>
            <a:ext cx="599620" cy="534999"/>
          </a:xfrm>
          <a:custGeom>
            <a:avLst/>
            <a:gdLst>
              <a:gd name="T0" fmla="*/ 4230 w 5644"/>
              <a:gd name="T1" fmla="*/ 4227 h 5163"/>
              <a:gd name="T2" fmla="*/ 2663 w 5644"/>
              <a:gd name="T3" fmla="*/ 2699 h 5163"/>
              <a:gd name="T4" fmla="*/ 2979 w 5644"/>
              <a:gd name="T5" fmla="*/ 2699 h 5163"/>
              <a:gd name="T6" fmla="*/ 1413 w 5644"/>
              <a:gd name="T7" fmla="*/ 4227 h 5163"/>
              <a:gd name="T8" fmla="*/ 1413 w 5644"/>
              <a:gd name="T9" fmla="*/ 2699 h 5163"/>
              <a:gd name="T10" fmla="*/ 2668 w 5644"/>
              <a:gd name="T11" fmla="*/ 921 h 5163"/>
              <a:gd name="T12" fmla="*/ 2470 w 5644"/>
              <a:gd name="T13" fmla="*/ 1021 h 5163"/>
              <a:gd name="T14" fmla="*/ 2326 w 5644"/>
              <a:gd name="T15" fmla="*/ 1185 h 5163"/>
              <a:gd name="T16" fmla="*/ 2252 w 5644"/>
              <a:gd name="T17" fmla="*/ 1398 h 5163"/>
              <a:gd name="T18" fmla="*/ 2268 w 5644"/>
              <a:gd name="T19" fmla="*/ 1629 h 5163"/>
              <a:gd name="T20" fmla="*/ 2367 w 5644"/>
              <a:gd name="T21" fmla="*/ 1828 h 5163"/>
              <a:gd name="T22" fmla="*/ 2531 w 5644"/>
              <a:gd name="T23" fmla="*/ 1971 h 5163"/>
              <a:gd name="T24" fmla="*/ 2743 w 5644"/>
              <a:gd name="T25" fmla="*/ 2045 h 5163"/>
              <a:gd name="T26" fmla="*/ 2974 w 5644"/>
              <a:gd name="T27" fmla="*/ 2030 h 5163"/>
              <a:gd name="T28" fmla="*/ 3171 w 5644"/>
              <a:gd name="T29" fmla="*/ 1930 h 5163"/>
              <a:gd name="T30" fmla="*/ 3316 w 5644"/>
              <a:gd name="T31" fmla="*/ 1766 h 5163"/>
              <a:gd name="T32" fmla="*/ 3390 w 5644"/>
              <a:gd name="T33" fmla="*/ 1554 h 5163"/>
              <a:gd name="T34" fmla="*/ 3374 w 5644"/>
              <a:gd name="T35" fmla="*/ 1322 h 5163"/>
              <a:gd name="T36" fmla="*/ 3275 w 5644"/>
              <a:gd name="T37" fmla="*/ 1125 h 5163"/>
              <a:gd name="T38" fmla="*/ 3111 w 5644"/>
              <a:gd name="T39" fmla="*/ 980 h 5163"/>
              <a:gd name="T40" fmla="*/ 2899 w 5644"/>
              <a:gd name="T41" fmla="*/ 906 h 5163"/>
              <a:gd name="T42" fmla="*/ 2880 w 5644"/>
              <a:gd name="T43" fmla="*/ 3 h 5163"/>
              <a:gd name="T44" fmla="*/ 3049 w 5644"/>
              <a:gd name="T45" fmla="*/ 60 h 5163"/>
              <a:gd name="T46" fmla="*/ 5480 w 5644"/>
              <a:gd name="T47" fmla="*/ 1876 h 5163"/>
              <a:gd name="T48" fmla="*/ 5600 w 5644"/>
              <a:gd name="T49" fmla="*/ 2033 h 5163"/>
              <a:gd name="T50" fmla="*/ 5644 w 5644"/>
              <a:gd name="T51" fmla="*/ 2232 h 5163"/>
              <a:gd name="T52" fmla="*/ 5601 w 5644"/>
              <a:gd name="T53" fmla="*/ 2429 h 5163"/>
              <a:gd name="T54" fmla="*/ 5483 w 5644"/>
              <a:gd name="T55" fmla="*/ 2585 h 5163"/>
              <a:gd name="T56" fmla="*/ 5312 w 5644"/>
              <a:gd name="T57" fmla="*/ 2679 h 5163"/>
              <a:gd name="T58" fmla="*/ 5162 w 5644"/>
              <a:gd name="T59" fmla="*/ 2699 h 5163"/>
              <a:gd name="T60" fmla="*/ 5290 w 5644"/>
              <a:gd name="T61" fmla="*/ 4257 h 5163"/>
              <a:gd name="T62" fmla="*/ 5451 w 5644"/>
              <a:gd name="T63" fmla="*/ 4354 h 5163"/>
              <a:gd name="T64" fmla="*/ 5560 w 5644"/>
              <a:gd name="T65" fmla="*/ 4505 h 5163"/>
              <a:gd name="T66" fmla="*/ 5600 w 5644"/>
              <a:gd name="T67" fmla="*/ 4695 h 5163"/>
              <a:gd name="T68" fmla="*/ 5557 w 5644"/>
              <a:gd name="T69" fmla="*/ 4892 h 5163"/>
              <a:gd name="T70" fmla="*/ 5439 w 5644"/>
              <a:gd name="T71" fmla="*/ 5048 h 5163"/>
              <a:gd name="T72" fmla="*/ 5268 w 5644"/>
              <a:gd name="T73" fmla="*/ 5142 h 5163"/>
              <a:gd name="T74" fmla="*/ 508 w 5644"/>
              <a:gd name="T75" fmla="*/ 5163 h 5163"/>
              <a:gd name="T76" fmla="*/ 311 w 5644"/>
              <a:gd name="T77" fmla="*/ 5118 h 5163"/>
              <a:gd name="T78" fmla="*/ 156 w 5644"/>
              <a:gd name="T79" fmla="*/ 5002 h 5163"/>
              <a:gd name="T80" fmla="*/ 62 w 5644"/>
              <a:gd name="T81" fmla="*/ 4830 h 5163"/>
              <a:gd name="T82" fmla="*/ 46 w 5644"/>
              <a:gd name="T83" fmla="*/ 4628 h 5163"/>
              <a:gd name="T84" fmla="*/ 111 w 5644"/>
              <a:gd name="T85" fmla="*/ 4450 h 5163"/>
              <a:gd name="T86" fmla="*/ 239 w 5644"/>
              <a:gd name="T87" fmla="*/ 4315 h 5163"/>
              <a:gd name="T88" fmla="*/ 414 w 5644"/>
              <a:gd name="T89" fmla="*/ 4239 h 5163"/>
              <a:gd name="T90" fmla="*/ 467 w 5644"/>
              <a:gd name="T91" fmla="*/ 2699 h 5163"/>
              <a:gd name="T92" fmla="*/ 277 w 5644"/>
              <a:gd name="T93" fmla="*/ 2658 h 5163"/>
              <a:gd name="T94" fmla="*/ 121 w 5644"/>
              <a:gd name="T95" fmla="*/ 2547 h 5163"/>
              <a:gd name="T96" fmla="*/ 24 w 5644"/>
              <a:gd name="T97" fmla="*/ 2379 h 5163"/>
              <a:gd name="T98" fmla="*/ 2 w 5644"/>
              <a:gd name="T99" fmla="*/ 2186 h 5163"/>
              <a:gd name="T100" fmla="*/ 60 w 5644"/>
              <a:gd name="T101" fmla="*/ 2004 h 5163"/>
              <a:gd name="T102" fmla="*/ 186 w 5644"/>
              <a:gd name="T103" fmla="*/ 1858 h 5163"/>
              <a:gd name="T104" fmla="*/ 2648 w 5644"/>
              <a:gd name="T105" fmla="*/ 34 h 5163"/>
              <a:gd name="T106" fmla="*/ 2820 w 5644"/>
              <a:gd name="T107" fmla="*/ 0 h 5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44" h="5163">
                <a:moveTo>
                  <a:pt x="3911" y="2699"/>
                </a:moveTo>
                <a:lnTo>
                  <a:pt x="3911" y="4227"/>
                </a:lnTo>
                <a:lnTo>
                  <a:pt x="4230" y="4227"/>
                </a:lnTo>
                <a:lnTo>
                  <a:pt x="4230" y="2699"/>
                </a:lnTo>
                <a:lnTo>
                  <a:pt x="3911" y="2699"/>
                </a:lnTo>
                <a:close/>
                <a:moveTo>
                  <a:pt x="2663" y="2699"/>
                </a:moveTo>
                <a:lnTo>
                  <a:pt x="2663" y="4227"/>
                </a:lnTo>
                <a:lnTo>
                  <a:pt x="2979" y="4227"/>
                </a:lnTo>
                <a:lnTo>
                  <a:pt x="2979" y="2699"/>
                </a:lnTo>
                <a:lnTo>
                  <a:pt x="2663" y="2699"/>
                </a:lnTo>
                <a:close/>
                <a:moveTo>
                  <a:pt x="1413" y="2699"/>
                </a:moveTo>
                <a:lnTo>
                  <a:pt x="1413" y="4227"/>
                </a:lnTo>
                <a:lnTo>
                  <a:pt x="1729" y="4227"/>
                </a:lnTo>
                <a:lnTo>
                  <a:pt x="1729" y="2699"/>
                </a:lnTo>
                <a:lnTo>
                  <a:pt x="1413" y="2699"/>
                </a:lnTo>
                <a:close/>
                <a:moveTo>
                  <a:pt x="2820" y="901"/>
                </a:moveTo>
                <a:lnTo>
                  <a:pt x="2743" y="906"/>
                </a:lnTo>
                <a:lnTo>
                  <a:pt x="2668" y="921"/>
                </a:lnTo>
                <a:lnTo>
                  <a:pt x="2598" y="945"/>
                </a:lnTo>
                <a:lnTo>
                  <a:pt x="2531" y="980"/>
                </a:lnTo>
                <a:lnTo>
                  <a:pt x="2470" y="1021"/>
                </a:lnTo>
                <a:lnTo>
                  <a:pt x="2415" y="1069"/>
                </a:lnTo>
                <a:lnTo>
                  <a:pt x="2367" y="1125"/>
                </a:lnTo>
                <a:lnTo>
                  <a:pt x="2326" y="1185"/>
                </a:lnTo>
                <a:lnTo>
                  <a:pt x="2292" y="1252"/>
                </a:lnTo>
                <a:lnTo>
                  <a:pt x="2268" y="1322"/>
                </a:lnTo>
                <a:lnTo>
                  <a:pt x="2252" y="1398"/>
                </a:lnTo>
                <a:lnTo>
                  <a:pt x="2247" y="1476"/>
                </a:lnTo>
                <a:lnTo>
                  <a:pt x="2252" y="1554"/>
                </a:lnTo>
                <a:lnTo>
                  <a:pt x="2268" y="1629"/>
                </a:lnTo>
                <a:lnTo>
                  <a:pt x="2292" y="1699"/>
                </a:lnTo>
                <a:lnTo>
                  <a:pt x="2326" y="1766"/>
                </a:lnTo>
                <a:lnTo>
                  <a:pt x="2367" y="1828"/>
                </a:lnTo>
                <a:lnTo>
                  <a:pt x="2415" y="1882"/>
                </a:lnTo>
                <a:lnTo>
                  <a:pt x="2470" y="1930"/>
                </a:lnTo>
                <a:lnTo>
                  <a:pt x="2531" y="1971"/>
                </a:lnTo>
                <a:lnTo>
                  <a:pt x="2598" y="2006"/>
                </a:lnTo>
                <a:lnTo>
                  <a:pt x="2668" y="2030"/>
                </a:lnTo>
                <a:lnTo>
                  <a:pt x="2743" y="2045"/>
                </a:lnTo>
                <a:lnTo>
                  <a:pt x="2820" y="2050"/>
                </a:lnTo>
                <a:lnTo>
                  <a:pt x="2899" y="2045"/>
                </a:lnTo>
                <a:lnTo>
                  <a:pt x="2974" y="2030"/>
                </a:lnTo>
                <a:lnTo>
                  <a:pt x="3044" y="2006"/>
                </a:lnTo>
                <a:lnTo>
                  <a:pt x="3111" y="1971"/>
                </a:lnTo>
                <a:lnTo>
                  <a:pt x="3171" y="1930"/>
                </a:lnTo>
                <a:lnTo>
                  <a:pt x="3227" y="1882"/>
                </a:lnTo>
                <a:lnTo>
                  <a:pt x="3275" y="1828"/>
                </a:lnTo>
                <a:lnTo>
                  <a:pt x="3316" y="1766"/>
                </a:lnTo>
                <a:lnTo>
                  <a:pt x="3350" y="1699"/>
                </a:lnTo>
                <a:lnTo>
                  <a:pt x="3374" y="1629"/>
                </a:lnTo>
                <a:lnTo>
                  <a:pt x="3390" y="1554"/>
                </a:lnTo>
                <a:lnTo>
                  <a:pt x="3395" y="1476"/>
                </a:lnTo>
                <a:lnTo>
                  <a:pt x="3390" y="1398"/>
                </a:lnTo>
                <a:lnTo>
                  <a:pt x="3374" y="1322"/>
                </a:lnTo>
                <a:lnTo>
                  <a:pt x="3350" y="1252"/>
                </a:lnTo>
                <a:lnTo>
                  <a:pt x="3316" y="1185"/>
                </a:lnTo>
                <a:lnTo>
                  <a:pt x="3275" y="1125"/>
                </a:lnTo>
                <a:lnTo>
                  <a:pt x="3227" y="1069"/>
                </a:lnTo>
                <a:lnTo>
                  <a:pt x="3171" y="1021"/>
                </a:lnTo>
                <a:lnTo>
                  <a:pt x="3111" y="980"/>
                </a:lnTo>
                <a:lnTo>
                  <a:pt x="3044" y="945"/>
                </a:lnTo>
                <a:lnTo>
                  <a:pt x="2974" y="921"/>
                </a:lnTo>
                <a:lnTo>
                  <a:pt x="2899" y="906"/>
                </a:lnTo>
                <a:lnTo>
                  <a:pt x="2820" y="901"/>
                </a:lnTo>
                <a:close/>
                <a:moveTo>
                  <a:pt x="2820" y="0"/>
                </a:moveTo>
                <a:lnTo>
                  <a:pt x="2880" y="3"/>
                </a:lnTo>
                <a:lnTo>
                  <a:pt x="2938" y="15"/>
                </a:lnTo>
                <a:lnTo>
                  <a:pt x="2995" y="34"/>
                </a:lnTo>
                <a:lnTo>
                  <a:pt x="3049" y="60"/>
                </a:lnTo>
                <a:lnTo>
                  <a:pt x="3101" y="92"/>
                </a:lnTo>
                <a:lnTo>
                  <a:pt x="5427" y="1836"/>
                </a:lnTo>
                <a:lnTo>
                  <a:pt x="5480" y="1876"/>
                </a:lnTo>
                <a:lnTo>
                  <a:pt x="5528" y="1922"/>
                </a:lnTo>
                <a:lnTo>
                  <a:pt x="5567" y="1975"/>
                </a:lnTo>
                <a:lnTo>
                  <a:pt x="5600" y="2033"/>
                </a:lnTo>
                <a:lnTo>
                  <a:pt x="5623" y="2095"/>
                </a:lnTo>
                <a:lnTo>
                  <a:pt x="5639" y="2162"/>
                </a:lnTo>
                <a:lnTo>
                  <a:pt x="5644" y="2232"/>
                </a:lnTo>
                <a:lnTo>
                  <a:pt x="5639" y="2300"/>
                </a:lnTo>
                <a:lnTo>
                  <a:pt x="5623" y="2367"/>
                </a:lnTo>
                <a:lnTo>
                  <a:pt x="5601" y="2429"/>
                </a:lnTo>
                <a:lnTo>
                  <a:pt x="5569" y="2485"/>
                </a:lnTo>
                <a:lnTo>
                  <a:pt x="5529" y="2538"/>
                </a:lnTo>
                <a:lnTo>
                  <a:pt x="5483" y="2585"/>
                </a:lnTo>
                <a:lnTo>
                  <a:pt x="5432" y="2624"/>
                </a:lnTo>
                <a:lnTo>
                  <a:pt x="5374" y="2655"/>
                </a:lnTo>
                <a:lnTo>
                  <a:pt x="5312" y="2679"/>
                </a:lnTo>
                <a:lnTo>
                  <a:pt x="5247" y="2694"/>
                </a:lnTo>
                <a:lnTo>
                  <a:pt x="5177" y="2699"/>
                </a:lnTo>
                <a:lnTo>
                  <a:pt x="5162" y="2699"/>
                </a:lnTo>
                <a:lnTo>
                  <a:pt x="5162" y="4231"/>
                </a:lnTo>
                <a:lnTo>
                  <a:pt x="5227" y="4239"/>
                </a:lnTo>
                <a:lnTo>
                  <a:pt x="5290" y="4257"/>
                </a:lnTo>
                <a:lnTo>
                  <a:pt x="5348" y="4282"/>
                </a:lnTo>
                <a:lnTo>
                  <a:pt x="5401" y="4315"/>
                </a:lnTo>
                <a:lnTo>
                  <a:pt x="5451" y="4354"/>
                </a:lnTo>
                <a:lnTo>
                  <a:pt x="5493" y="4399"/>
                </a:lnTo>
                <a:lnTo>
                  <a:pt x="5529" y="4450"/>
                </a:lnTo>
                <a:lnTo>
                  <a:pt x="5560" y="4505"/>
                </a:lnTo>
                <a:lnTo>
                  <a:pt x="5581" y="4565"/>
                </a:lnTo>
                <a:lnTo>
                  <a:pt x="5594" y="4628"/>
                </a:lnTo>
                <a:lnTo>
                  <a:pt x="5600" y="4695"/>
                </a:lnTo>
                <a:lnTo>
                  <a:pt x="5594" y="4764"/>
                </a:lnTo>
                <a:lnTo>
                  <a:pt x="5581" y="4830"/>
                </a:lnTo>
                <a:lnTo>
                  <a:pt x="5557" y="4892"/>
                </a:lnTo>
                <a:lnTo>
                  <a:pt x="5524" y="4949"/>
                </a:lnTo>
                <a:lnTo>
                  <a:pt x="5485" y="5002"/>
                </a:lnTo>
                <a:lnTo>
                  <a:pt x="5439" y="5048"/>
                </a:lnTo>
                <a:lnTo>
                  <a:pt x="5387" y="5087"/>
                </a:lnTo>
                <a:lnTo>
                  <a:pt x="5329" y="5118"/>
                </a:lnTo>
                <a:lnTo>
                  <a:pt x="5268" y="5142"/>
                </a:lnTo>
                <a:lnTo>
                  <a:pt x="5203" y="5158"/>
                </a:lnTo>
                <a:lnTo>
                  <a:pt x="5133" y="5163"/>
                </a:lnTo>
                <a:lnTo>
                  <a:pt x="508" y="5163"/>
                </a:lnTo>
                <a:lnTo>
                  <a:pt x="440" y="5158"/>
                </a:lnTo>
                <a:lnTo>
                  <a:pt x="375" y="5142"/>
                </a:lnTo>
                <a:lnTo>
                  <a:pt x="311" y="5118"/>
                </a:lnTo>
                <a:lnTo>
                  <a:pt x="255" y="5087"/>
                </a:lnTo>
                <a:lnTo>
                  <a:pt x="202" y="5048"/>
                </a:lnTo>
                <a:lnTo>
                  <a:pt x="156" y="5002"/>
                </a:lnTo>
                <a:lnTo>
                  <a:pt x="118" y="4949"/>
                </a:lnTo>
                <a:lnTo>
                  <a:pt x="86" y="4892"/>
                </a:lnTo>
                <a:lnTo>
                  <a:pt x="62" y="4830"/>
                </a:lnTo>
                <a:lnTo>
                  <a:pt x="48" y="4764"/>
                </a:lnTo>
                <a:lnTo>
                  <a:pt x="43" y="4695"/>
                </a:lnTo>
                <a:lnTo>
                  <a:pt x="46" y="4628"/>
                </a:lnTo>
                <a:lnTo>
                  <a:pt x="60" y="4565"/>
                </a:lnTo>
                <a:lnTo>
                  <a:pt x="82" y="4505"/>
                </a:lnTo>
                <a:lnTo>
                  <a:pt x="111" y="4450"/>
                </a:lnTo>
                <a:lnTo>
                  <a:pt x="149" y="4399"/>
                </a:lnTo>
                <a:lnTo>
                  <a:pt x="192" y="4354"/>
                </a:lnTo>
                <a:lnTo>
                  <a:pt x="239" y="4315"/>
                </a:lnTo>
                <a:lnTo>
                  <a:pt x="294" y="4282"/>
                </a:lnTo>
                <a:lnTo>
                  <a:pt x="352" y="4257"/>
                </a:lnTo>
                <a:lnTo>
                  <a:pt x="414" y="4239"/>
                </a:lnTo>
                <a:lnTo>
                  <a:pt x="479" y="4231"/>
                </a:lnTo>
                <a:lnTo>
                  <a:pt x="479" y="2699"/>
                </a:lnTo>
                <a:lnTo>
                  <a:pt x="467" y="2699"/>
                </a:lnTo>
                <a:lnTo>
                  <a:pt x="400" y="2694"/>
                </a:lnTo>
                <a:lnTo>
                  <a:pt x="337" y="2681"/>
                </a:lnTo>
                <a:lnTo>
                  <a:pt x="277" y="2658"/>
                </a:lnTo>
                <a:lnTo>
                  <a:pt x="221" y="2628"/>
                </a:lnTo>
                <a:lnTo>
                  <a:pt x="168" y="2592"/>
                </a:lnTo>
                <a:lnTo>
                  <a:pt x="121" y="2547"/>
                </a:lnTo>
                <a:lnTo>
                  <a:pt x="82" y="2496"/>
                </a:lnTo>
                <a:lnTo>
                  <a:pt x="50" y="2441"/>
                </a:lnTo>
                <a:lnTo>
                  <a:pt x="24" y="2379"/>
                </a:lnTo>
                <a:lnTo>
                  <a:pt x="7" y="2316"/>
                </a:lnTo>
                <a:lnTo>
                  <a:pt x="0" y="2251"/>
                </a:lnTo>
                <a:lnTo>
                  <a:pt x="2" y="2186"/>
                </a:lnTo>
                <a:lnTo>
                  <a:pt x="14" y="2122"/>
                </a:lnTo>
                <a:lnTo>
                  <a:pt x="32" y="2062"/>
                </a:lnTo>
                <a:lnTo>
                  <a:pt x="60" y="2004"/>
                </a:lnTo>
                <a:lnTo>
                  <a:pt x="94" y="1951"/>
                </a:lnTo>
                <a:lnTo>
                  <a:pt x="137" y="1901"/>
                </a:lnTo>
                <a:lnTo>
                  <a:pt x="186" y="1858"/>
                </a:lnTo>
                <a:lnTo>
                  <a:pt x="2542" y="92"/>
                </a:lnTo>
                <a:lnTo>
                  <a:pt x="2593" y="60"/>
                </a:lnTo>
                <a:lnTo>
                  <a:pt x="2648" y="34"/>
                </a:lnTo>
                <a:lnTo>
                  <a:pt x="2704" y="15"/>
                </a:lnTo>
                <a:lnTo>
                  <a:pt x="2762" y="3"/>
                </a:lnTo>
                <a:lnTo>
                  <a:pt x="28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8" name="Straight Connector 17">
            <a:extLst>
              <a:ext uri="{FF2B5EF4-FFF2-40B4-BE49-F238E27FC236}">
                <a16:creationId xmlns:a16="http://schemas.microsoft.com/office/drawing/2014/main" id="{4B6AD9C7-F265-6447-AA27-48C449F644D2}"/>
              </a:ext>
            </a:extLst>
          </p:cNvPr>
          <p:cNvCxnSpPr>
            <a:cxnSpLocks/>
          </p:cNvCxnSpPr>
          <p:nvPr/>
        </p:nvCxnSpPr>
        <p:spPr>
          <a:xfrm>
            <a:off x="4444489" y="2734473"/>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9" name="Rectangle 18">
            <a:extLst>
              <a:ext uri="{FF2B5EF4-FFF2-40B4-BE49-F238E27FC236}">
                <a16:creationId xmlns:a16="http://schemas.microsoft.com/office/drawing/2014/main" id="{1641979D-B0BA-0B4D-99D7-E35CFEBE94E6}"/>
              </a:ext>
            </a:extLst>
          </p:cNvPr>
          <p:cNvSpPr/>
          <p:nvPr/>
        </p:nvSpPr>
        <p:spPr>
          <a:xfrm>
            <a:off x="4579222" y="2805166"/>
            <a:ext cx="1574133"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get trapped by thinking fallacies</a:t>
            </a:r>
            <a:endParaRPr lang="en-US" dirty="0">
              <a:solidFill>
                <a:schemeClr val="bg1"/>
              </a:solidFill>
            </a:endParaRPr>
          </a:p>
        </p:txBody>
      </p:sp>
      <p:cxnSp>
        <p:nvCxnSpPr>
          <p:cNvPr id="20" name="Straight Connector 19">
            <a:extLst>
              <a:ext uri="{FF2B5EF4-FFF2-40B4-BE49-F238E27FC236}">
                <a16:creationId xmlns:a16="http://schemas.microsoft.com/office/drawing/2014/main" id="{CA0FDF4B-B3AD-6B47-9007-FB499067B769}"/>
              </a:ext>
            </a:extLst>
          </p:cNvPr>
          <p:cNvCxnSpPr>
            <a:cxnSpLocks/>
          </p:cNvCxnSpPr>
          <p:nvPr/>
        </p:nvCxnSpPr>
        <p:spPr>
          <a:xfrm>
            <a:off x="1241913" y="2715511"/>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D67C0C2A-8AC2-AF4C-8130-53D3903155BA}"/>
              </a:ext>
            </a:extLst>
          </p:cNvPr>
          <p:cNvCxnSpPr>
            <a:cxnSpLocks/>
          </p:cNvCxnSpPr>
          <p:nvPr/>
        </p:nvCxnSpPr>
        <p:spPr>
          <a:xfrm>
            <a:off x="1253637"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03BBE3E-248D-1B45-BCCF-21B38D7E158E}"/>
              </a:ext>
            </a:extLst>
          </p:cNvPr>
          <p:cNvCxnSpPr>
            <a:cxnSpLocks/>
          </p:cNvCxnSpPr>
          <p:nvPr/>
        </p:nvCxnSpPr>
        <p:spPr>
          <a:xfrm>
            <a:off x="4456213" y="4397019"/>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4A601576-A127-B545-B871-E672659BDC9D}"/>
              </a:ext>
            </a:extLst>
          </p:cNvPr>
          <p:cNvCxnSpPr>
            <a:cxnSpLocks/>
          </p:cNvCxnSpPr>
          <p:nvPr/>
        </p:nvCxnSpPr>
        <p:spPr>
          <a:xfrm>
            <a:off x="7472280"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03FB24C6-5CBB-6544-A254-5535E460B1B5}"/>
              </a:ext>
            </a:extLst>
          </p:cNvPr>
          <p:cNvCxnSpPr>
            <a:cxnSpLocks/>
          </p:cNvCxnSpPr>
          <p:nvPr/>
        </p:nvCxnSpPr>
        <p:spPr>
          <a:xfrm>
            <a:off x="7484003"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25" name="Group 9">
            <a:extLst>
              <a:ext uri="{FF2B5EF4-FFF2-40B4-BE49-F238E27FC236}">
                <a16:creationId xmlns:a16="http://schemas.microsoft.com/office/drawing/2014/main" id="{AE62E397-E256-6443-AA34-84B27049B71F}"/>
              </a:ext>
            </a:extLst>
          </p:cNvPr>
          <p:cNvGrpSpPr>
            <a:grpSpLocks noChangeAspect="1"/>
          </p:cNvGrpSpPr>
          <p:nvPr/>
        </p:nvGrpSpPr>
        <p:grpSpPr bwMode="auto">
          <a:xfrm>
            <a:off x="508100" y="2781541"/>
            <a:ext cx="364375" cy="794813"/>
            <a:chOff x="3660" y="1776"/>
            <a:chExt cx="1241" cy="2707"/>
          </a:xfrm>
          <a:solidFill>
            <a:schemeClr val="bg1"/>
          </a:solidFill>
        </p:grpSpPr>
        <p:sp>
          <p:nvSpPr>
            <p:cNvPr id="26" name="Freeform 11">
              <a:extLst>
                <a:ext uri="{FF2B5EF4-FFF2-40B4-BE49-F238E27FC236}">
                  <a16:creationId xmlns:a16="http://schemas.microsoft.com/office/drawing/2014/main" id="{9CB78C10-B590-244B-950D-1F2C6B5F840B}"/>
                </a:ext>
              </a:extLst>
            </p:cNvPr>
            <p:cNvSpPr>
              <a:spLocks noEditPoints="1"/>
            </p:cNvSpPr>
            <p:nvPr/>
          </p:nvSpPr>
          <p:spPr bwMode="auto">
            <a:xfrm>
              <a:off x="3660" y="2565"/>
              <a:ext cx="1241" cy="1918"/>
            </a:xfrm>
            <a:custGeom>
              <a:avLst/>
              <a:gdLst>
                <a:gd name="T0" fmla="*/ 1636 w 2483"/>
                <a:gd name="T1" fmla="*/ 3490 h 3836"/>
                <a:gd name="T2" fmla="*/ 1972 w 2483"/>
                <a:gd name="T3" fmla="*/ 3155 h 3836"/>
                <a:gd name="T4" fmla="*/ 1070 w 2483"/>
                <a:gd name="T5" fmla="*/ 3155 h 3836"/>
                <a:gd name="T6" fmla="*/ 1404 w 2483"/>
                <a:gd name="T7" fmla="*/ 3490 h 3836"/>
                <a:gd name="T8" fmla="*/ 1070 w 2483"/>
                <a:gd name="T9" fmla="*/ 3155 h 3836"/>
                <a:gd name="T10" fmla="*/ 511 w 2483"/>
                <a:gd name="T11" fmla="*/ 3490 h 3836"/>
                <a:gd name="T12" fmla="*/ 845 w 2483"/>
                <a:gd name="T13" fmla="*/ 3155 h 3836"/>
                <a:gd name="T14" fmla="*/ 1636 w 2483"/>
                <a:gd name="T15" fmla="*/ 2549 h 3836"/>
                <a:gd name="T16" fmla="*/ 1972 w 2483"/>
                <a:gd name="T17" fmla="*/ 2884 h 3836"/>
                <a:gd name="T18" fmla="*/ 1636 w 2483"/>
                <a:gd name="T19" fmla="*/ 2549 h 3836"/>
                <a:gd name="T20" fmla="*/ 1070 w 2483"/>
                <a:gd name="T21" fmla="*/ 2884 h 3836"/>
                <a:gd name="T22" fmla="*/ 1404 w 2483"/>
                <a:gd name="T23" fmla="*/ 2549 h 3836"/>
                <a:gd name="T24" fmla="*/ 511 w 2483"/>
                <a:gd name="T25" fmla="*/ 2549 h 3836"/>
                <a:gd name="T26" fmla="*/ 845 w 2483"/>
                <a:gd name="T27" fmla="*/ 2884 h 3836"/>
                <a:gd name="T28" fmla="*/ 511 w 2483"/>
                <a:gd name="T29" fmla="*/ 2549 h 3836"/>
                <a:gd name="T30" fmla="*/ 1636 w 2483"/>
                <a:gd name="T31" fmla="*/ 2304 h 3836"/>
                <a:gd name="T32" fmla="*/ 1972 w 2483"/>
                <a:gd name="T33" fmla="*/ 1970 h 3836"/>
                <a:gd name="T34" fmla="*/ 1070 w 2483"/>
                <a:gd name="T35" fmla="*/ 1970 h 3836"/>
                <a:gd name="T36" fmla="*/ 1404 w 2483"/>
                <a:gd name="T37" fmla="*/ 2304 h 3836"/>
                <a:gd name="T38" fmla="*/ 1070 w 2483"/>
                <a:gd name="T39" fmla="*/ 1970 h 3836"/>
                <a:gd name="T40" fmla="*/ 511 w 2483"/>
                <a:gd name="T41" fmla="*/ 2304 h 3836"/>
                <a:gd name="T42" fmla="*/ 845 w 2483"/>
                <a:gd name="T43" fmla="*/ 1970 h 3836"/>
                <a:gd name="T44" fmla="*/ 276 w 2483"/>
                <a:gd name="T45" fmla="*/ 1003 h 3836"/>
                <a:gd name="T46" fmla="*/ 2167 w 2483"/>
                <a:gd name="T47" fmla="*/ 1758 h 3836"/>
                <a:gd name="T48" fmla="*/ 276 w 2483"/>
                <a:gd name="T49" fmla="*/ 1003 h 3836"/>
                <a:gd name="T50" fmla="*/ 293 w 2483"/>
                <a:gd name="T51" fmla="*/ 730 h 3836"/>
                <a:gd name="T52" fmla="*/ 2190 w 2483"/>
                <a:gd name="T53" fmla="*/ 0 h 3836"/>
                <a:gd name="T54" fmla="*/ 2293 w 2483"/>
                <a:gd name="T55" fmla="*/ 35 h 3836"/>
                <a:gd name="T56" fmla="*/ 2380 w 2483"/>
                <a:gd name="T57" fmla="*/ 99 h 3836"/>
                <a:gd name="T58" fmla="*/ 2443 w 2483"/>
                <a:gd name="T59" fmla="*/ 185 h 3836"/>
                <a:gd name="T60" fmla="*/ 2478 w 2483"/>
                <a:gd name="T61" fmla="*/ 290 h 3836"/>
                <a:gd name="T62" fmla="*/ 2483 w 2483"/>
                <a:gd name="T63" fmla="*/ 3483 h 3836"/>
                <a:gd name="T64" fmla="*/ 2464 w 2483"/>
                <a:gd name="T65" fmla="*/ 3595 h 3836"/>
                <a:gd name="T66" fmla="*/ 2414 w 2483"/>
                <a:gd name="T67" fmla="*/ 3691 h 3836"/>
                <a:gd name="T68" fmla="*/ 2338 w 2483"/>
                <a:gd name="T69" fmla="*/ 3768 h 3836"/>
                <a:gd name="T70" fmla="*/ 2241 w 2483"/>
                <a:gd name="T71" fmla="*/ 3818 h 3836"/>
                <a:gd name="T72" fmla="*/ 2130 w 2483"/>
                <a:gd name="T73" fmla="*/ 3836 h 3836"/>
                <a:gd name="T74" fmla="*/ 295 w 2483"/>
                <a:gd name="T75" fmla="*/ 3831 h 3836"/>
                <a:gd name="T76" fmla="*/ 190 w 2483"/>
                <a:gd name="T77" fmla="*/ 3796 h 3836"/>
                <a:gd name="T78" fmla="*/ 103 w 2483"/>
                <a:gd name="T79" fmla="*/ 3733 h 3836"/>
                <a:gd name="T80" fmla="*/ 40 w 2483"/>
                <a:gd name="T81" fmla="*/ 3645 h 3836"/>
                <a:gd name="T82" fmla="*/ 5 w 2483"/>
                <a:gd name="T83" fmla="*/ 3541 h 3836"/>
                <a:gd name="T84" fmla="*/ 0 w 2483"/>
                <a:gd name="T85" fmla="*/ 347 h 3836"/>
                <a:gd name="T86" fmla="*/ 18 w 2483"/>
                <a:gd name="T87" fmla="*/ 237 h 3836"/>
                <a:gd name="T88" fmla="*/ 68 w 2483"/>
                <a:gd name="T89" fmla="*/ 140 h 3836"/>
                <a:gd name="T90" fmla="*/ 143 w 2483"/>
                <a:gd name="T91" fmla="*/ 64 h 3836"/>
                <a:gd name="T92" fmla="*/ 240 w 2483"/>
                <a:gd name="T93" fmla="*/ 14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3" h="3836">
                  <a:moveTo>
                    <a:pt x="1636" y="3155"/>
                  </a:moveTo>
                  <a:lnTo>
                    <a:pt x="1636" y="3490"/>
                  </a:lnTo>
                  <a:lnTo>
                    <a:pt x="1972" y="3490"/>
                  </a:lnTo>
                  <a:lnTo>
                    <a:pt x="1972" y="3155"/>
                  </a:lnTo>
                  <a:lnTo>
                    <a:pt x="1636" y="3155"/>
                  </a:lnTo>
                  <a:close/>
                  <a:moveTo>
                    <a:pt x="1070" y="3155"/>
                  </a:moveTo>
                  <a:lnTo>
                    <a:pt x="1070" y="3490"/>
                  </a:lnTo>
                  <a:lnTo>
                    <a:pt x="1404" y="3490"/>
                  </a:lnTo>
                  <a:lnTo>
                    <a:pt x="1404" y="3155"/>
                  </a:lnTo>
                  <a:lnTo>
                    <a:pt x="1070" y="3155"/>
                  </a:lnTo>
                  <a:close/>
                  <a:moveTo>
                    <a:pt x="511" y="3155"/>
                  </a:moveTo>
                  <a:lnTo>
                    <a:pt x="511" y="3490"/>
                  </a:lnTo>
                  <a:lnTo>
                    <a:pt x="845" y="3490"/>
                  </a:lnTo>
                  <a:lnTo>
                    <a:pt x="845" y="3155"/>
                  </a:lnTo>
                  <a:lnTo>
                    <a:pt x="511" y="3155"/>
                  </a:lnTo>
                  <a:close/>
                  <a:moveTo>
                    <a:pt x="1636" y="2549"/>
                  </a:moveTo>
                  <a:lnTo>
                    <a:pt x="1636" y="2884"/>
                  </a:lnTo>
                  <a:lnTo>
                    <a:pt x="1972" y="2884"/>
                  </a:lnTo>
                  <a:lnTo>
                    <a:pt x="1972" y="2549"/>
                  </a:lnTo>
                  <a:lnTo>
                    <a:pt x="1636" y="2549"/>
                  </a:lnTo>
                  <a:close/>
                  <a:moveTo>
                    <a:pt x="1070" y="2549"/>
                  </a:moveTo>
                  <a:lnTo>
                    <a:pt x="1070" y="2884"/>
                  </a:lnTo>
                  <a:lnTo>
                    <a:pt x="1404" y="2884"/>
                  </a:lnTo>
                  <a:lnTo>
                    <a:pt x="1404" y="2549"/>
                  </a:lnTo>
                  <a:lnTo>
                    <a:pt x="1070" y="2549"/>
                  </a:lnTo>
                  <a:close/>
                  <a:moveTo>
                    <a:pt x="511" y="2549"/>
                  </a:moveTo>
                  <a:lnTo>
                    <a:pt x="511" y="2884"/>
                  </a:lnTo>
                  <a:lnTo>
                    <a:pt x="845" y="2884"/>
                  </a:lnTo>
                  <a:lnTo>
                    <a:pt x="845" y="2549"/>
                  </a:lnTo>
                  <a:lnTo>
                    <a:pt x="511" y="2549"/>
                  </a:lnTo>
                  <a:close/>
                  <a:moveTo>
                    <a:pt x="1636" y="1970"/>
                  </a:moveTo>
                  <a:lnTo>
                    <a:pt x="1636" y="2304"/>
                  </a:lnTo>
                  <a:lnTo>
                    <a:pt x="1972" y="2304"/>
                  </a:lnTo>
                  <a:lnTo>
                    <a:pt x="1972" y="1970"/>
                  </a:lnTo>
                  <a:lnTo>
                    <a:pt x="1636" y="1970"/>
                  </a:lnTo>
                  <a:close/>
                  <a:moveTo>
                    <a:pt x="1070" y="1970"/>
                  </a:moveTo>
                  <a:lnTo>
                    <a:pt x="1070" y="2304"/>
                  </a:lnTo>
                  <a:lnTo>
                    <a:pt x="1404" y="2304"/>
                  </a:lnTo>
                  <a:lnTo>
                    <a:pt x="1404" y="1970"/>
                  </a:lnTo>
                  <a:lnTo>
                    <a:pt x="1070" y="1970"/>
                  </a:lnTo>
                  <a:close/>
                  <a:moveTo>
                    <a:pt x="511" y="1970"/>
                  </a:moveTo>
                  <a:lnTo>
                    <a:pt x="511" y="2304"/>
                  </a:lnTo>
                  <a:lnTo>
                    <a:pt x="845" y="2304"/>
                  </a:lnTo>
                  <a:lnTo>
                    <a:pt x="845" y="1970"/>
                  </a:lnTo>
                  <a:lnTo>
                    <a:pt x="511" y="1970"/>
                  </a:lnTo>
                  <a:close/>
                  <a:moveTo>
                    <a:pt x="276" y="1003"/>
                  </a:moveTo>
                  <a:lnTo>
                    <a:pt x="276" y="1758"/>
                  </a:lnTo>
                  <a:lnTo>
                    <a:pt x="2167" y="1758"/>
                  </a:lnTo>
                  <a:lnTo>
                    <a:pt x="2167" y="1003"/>
                  </a:lnTo>
                  <a:lnTo>
                    <a:pt x="276" y="1003"/>
                  </a:lnTo>
                  <a:close/>
                  <a:moveTo>
                    <a:pt x="293" y="0"/>
                  </a:moveTo>
                  <a:lnTo>
                    <a:pt x="293" y="730"/>
                  </a:lnTo>
                  <a:lnTo>
                    <a:pt x="2190" y="730"/>
                  </a:lnTo>
                  <a:lnTo>
                    <a:pt x="2190" y="0"/>
                  </a:lnTo>
                  <a:lnTo>
                    <a:pt x="2243" y="14"/>
                  </a:lnTo>
                  <a:lnTo>
                    <a:pt x="2293" y="35"/>
                  </a:lnTo>
                  <a:lnTo>
                    <a:pt x="2340" y="64"/>
                  </a:lnTo>
                  <a:lnTo>
                    <a:pt x="2380" y="99"/>
                  </a:lnTo>
                  <a:lnTo>
                    <a:pt x="2414" y="140"/>
                  </a:lnTo>
                  <a:lnTo>
                    <a:pt x="2443" y="185"/>
                  </a:lnTo>
                  <a:lnTo>
                    <a:pt x="2464" y="237"/>
                  </a:lnTo>
                  <a:lnTo>
                    <a:pt x="2478" y="290"/>
                  </a:lnTo>
                  <a:lnTo>
                    <a:pt x="2483" y="347"/>
                  </a:lnTo>
                  <a:lnTo>
                    <a:pt x="2483" y="3483"/>
                  </a:lnTo>
                  <a:lnTo>
                    <a:pt x="2478" y="3541"/>
                  </a:lnTo>
                  <a:lnTo>
                    <a:pt x="2464" y="3595"/>
                  </a:lnTo>
                  <a:lnTo>
                    <a:pt x="2443" y="3645"/>
                  </a:lnTo>
                  <a:lnTo>
                    <a:pt x="2414" y="3691"/>
                  </a:lnTo>
                  <a:lnTo>
                    <a:pt x="2380" y="3733"/>
                  </a:lnTo>
                  <a:lnTo>
                    <a:pt x="2338" y="3768"/>
                  </a:lnTo>
                  <a:lnTo>
                    <a:pt x="2293" y="3796"/>
                  </a:lnTo>
                  <a:lnTo>
                    <a:pt x="2241" y="3818"/>
                  </a:lnTo>
                  <a:lnTo>
                    <a:pt x="2188" y="3831"/>
                  </a:lnTo>
                  <a:lnTo>
                    <a:pt x="2130" y="3836"/>
                  </a:lnTo>
                  <a:lnTo>
                    <a:pt x="351" y="3836"/>
                  </a:lnTo>
                  <a:lnTo>
                    <a:pt x="295" y="3831"/>
                  </a:lnTo>
                  <a:lnTo>
                    <a:pt x="241" y="3818"/>
                  </a:lnTo>
                  <a:lnTo>
                    <a:pt x="190" y="3796"/>
                  </a:lnTo>
                  <a:lnTo>
                    <a:pt x="145" y="3768"/>
                  </a:lnTo>
                  <a:lnTo>
                    <a:pt x="103" y="3733"/>
                  </a:lnTo>
                  <a:lnTo>
                    <a:pt x="68" y="3691"/>
                  </a:lnTo>
                  <a:lnTo>
                    <a:pt x="40" y="3645"/>
                  </a:lnTo>
                  <a:lnTo>
                    <a:pt x="18" y="3595"/>
                  </a:lnTo>
                  <a:lnTo>
                    <a:pt x="5" y="3541"/>
                  </a:lnTo>
                  <a:lnTo>
                    <a:pt x="0" y="3483"/>
                  </a:lnTo>
                  <a:lnTo>
                    <a:pt x="0" y="347"/>
                  </a:lnTo>
                  <a:lnTo>
                    <a:pt x="5" y="290"/>
                  </a:lnTo>
                  <a:lnTo>
                    <a:pt x="18" y="237"/>
                  </a:lnTo>
                  <a:lnTo>
                    <a:pt x="38" y="185"/>
                  </a:lnTo>
                  <a:lnTo>
                    <a:pt x="68" y="140"/>
                  </a:lnTo>
                  <a:lnTo>
                    <a:pt x="103" y="99"/>
                  </a:lnTo>
                  <a:lnTo>
                    <a:pt x="143" y="64"/>
                  </a:lnTo>
                  <a:lnTo>
                    <a:pt x="190" y="35"/>
                  </a:lnTo>
                  <a:lnTo>
                    <a:pt x="240" y="14"/>
                  </a:lnTo>
                  <a:lnTo>
                    <a:pt x="2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2">
              <a:extLst>
                <a:ext uri="{FF2B5EF4-FFF2-40B4-BE49-F238E27FC236}">
                  <a16:creationId xmlns:a16="http://schemas.microsoft.com/office/drawing/2014/main" id="{0D0F73D1-4603-C04A-917B-33DACCD66668}"/>
                </a:ext>
              </a:extLst>
            </p:cNvPr>
            <p:cNvSpPr>
              <a:spLocks/>
            </p:cNvSpPr>
            <p:nvPr/>
          </p:nvSpPr>
          <p:spPr bwMode="auto">
            <a:xfrm>
              <a:off x="3887" y="1776"/>
              <a:ext cx="454" cy="1091"/>
            </a:xfrm>
            <a:custGeom>
              <a:avLst/>
              <a:gdLst>
                <a:gd name="T0" fmla="*/ 173 w 909"/>
                <a:gd name="T1" fmla="*/ 0 h 2181"/>
                <a:gd name="T2" fmla="*/ 909 w 909"/>
                <a:gd name="T3" fmla="*/ 0 h 2181"/>
                <a:gd name="T4" fmla="*/ 905 w 909"/>
                <a:gd name="T5" fmla="*/ 35 h 2181"/>
                <a:gd name="T6" fmla="*/ 905 w 909"/>
                <a:gd name="T7" fmla="*/ 2181 h 2181"/>
                <a:gd name="T8" fmla="*/ 0 w 909"/>
                <a:gd name="T9" fmla="*/ 2181 h 2181"/>
                <a:gd name="T10" fmla="*/ 0 w 909"/>
                <a:gd name="T11" fmla="*/ 173 h 2181"/>
                <a:gd name="T12" fmla="*/ 5 w 909"/>
                <a:gd name="T13" fmla="*/ 133 h 2181"/>
                <a:gd name="T14" fmla="*/ 19 w 909"/>
                <a:gd name="T15" fmla="*/ 97 h 2181"/>
                <a:gd name="T16" fmla="*/ 39 w 909"/>
                <a:gd name="T17" fmla="*/ 65 h 2181"/>
                <a:gd name="T18" fmla="*/ 65 w 909"/>
                <a:gd name="T19" fmla="*/ 38 h 2181"/>
                <a:gd name="T20" fmla="*/ 98 w 909"/>
                <a:gd name="T21" fmla="*/ 17 h 2181"/>
                <a:gd name="T22" fmla="*/ 135 w 909"/>
                <a:gd name="T23" fmla="*/ 3 h 2181"/>
                <a:gd name="T24" fmla="*/ 173 w 909"/>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2181">
                  <a:moveTo>
                    <a:pt x="173" y="0"/>
                  </a:moveTo>
                  <a:lnTo>
                    <a:pt x="909" y="0"/>
                  </a:lnTo>
                  <a:lnTo>
                    <a:pt x="905" y="35"/>
                  </a:lnTo>
                  <a:lnTo>
                    <a:pt x="905" y="2181"/>
                  </a:lnTo>
                  <a:lnTo>
                    <a:pt x="0" y="2181"/>
                  </a:lnTo>
                  <a:lnTo>
                    <a:pt x="0" y="173"/>
                  </a:lnTo>
                  <a:lnTo>
                    <a:pt x="5" y="133"/>
                  </a:lnTo>
                  <a:lnTo>
                    <a:pt x="19" y="97"/>
                  </a:lnTo>
                  <a:lnTo>
                    <a:pt x="39" y="65"/>
                  </a:lnTo>
                  <a:lnTo>
                    <a:pt x="65" y="38"/>
                  </a:lnTo>
                  <a:lnTo>
                    <a:pt x="98" y="17"/>
                  </a:lnTo>
                  <a:lnTo>
                    <a:pt x="135"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3">
              <a:extLst>
                <a:ext uri="{FF2B5EF4-FFF2-40B4-BE49-F238E27FC236}">
                  <a16:creationId xmlns:a16="http://schemas.microsoft.com/office/drawing/2014/main" id="{E13F5CCA-75F6-4149-A5C2-4E5D4B8FE6C0}"/>
                </a:ext>
              </a:extLst>
            </p:cNvPr>
            <p:cNvSpPr>
              <a:spLocks/>
            </p:cNvSpPr>
            <p:nvPr/>
          </p:nvSpPr>
          <p:spPr bwMode="auto">
            <a:xfrm>
              <a:off x="4520" y="1776"/>
              <a:ext cx="154" cy="1091"/>
            </a:xfrm>
            <a:custGeom>
              <a:avLst/>
              <a:gdLst>
                <a:gd name="T0" fmla="*/ 0 w 307"/>
                <a:gd name="T1" fmla="*/ 0 h 2181"/>
                <a:gd name="T2" fmla="*/ 133 w 307"/>
                <a:gd name="T3" fmla="*/ 0 h 2181"/>
                <a:gd name="T4" fmla="*/ 173 w 307"/>
                <a:gd name="T5" fmla="*/ 3 h 2181"/>
                <a:gd name="T6" fmla="*/ 209 w 307"/>
                <a:gd name="T7" fmla="*/ 17 h 2181"/>
                <a:gd name="T8" fmla="*/ 243 w 307"/>
                <a:gd name="T9" fmla="*/ 38 h 2181"/>
                <a:gd name="T10" fmla="*/ 269 w 307"/>
                <a:gd name="T11" fmla="*/ 65 h 2181"/>
                <a:gd name="T12" fmla="*/ 289 w 307"/>
                <a:gd name="T13" fmla="*/ 97 h 2181"/>
                <a:gd name="T14" fmla="*/ 302 w 307"/>
                <a:gd name="T15" fmla="*/ 133 h 2181"/>
                <a:gd name="T16" fmla="*/ 307 w 307"/>
                <a:gd name="T17" fmla="*/ 173 h 2181"/>
                <a:gd name="T18" fmla="*/ 307 w 307"/>
                <a:gd name="T19" fmla="*/ 2181 h 2181"/>
                <a:gd name="T20" fmla="*/ 3 w 307"/>
                <a:gd name="T21" fmla="*/ 2181 h 2181"/>
                <a:gd name="T22" fmla="*/ 3 w 307"/>
                <a:gd name="T23" fmla="*/ 35 h 2181"/>
                <a:gd name="T24" fmla="*/ 0 w 307"/>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181">
                  <a:moveTo>
                    <a:pt x="0" y="0"/>
                  </a:moveTo>
                  <a:lnTo>
                    <a:pt x="133" y="0"/>
                  </a:lnTo>
                  <a:lnTo>
                    <a:pt x="173" y="3"/>
                  </a:lnTo>
                  <a:lnTo>
                    <a:pt x="209" y="17"/>
                  </a:lnTo>
                  <a:lnTo>
                    <a:pt x="243" y="38"/>
                  </a:lnTo>
                  <a:lnTo>
                    <a:pt x="269" y="65"/>
                  </a:lnTo>
                  <a:lnTo>
                    <a:pt x="289" y="97"/>
                  </a:lnTo>
                  <a:lnTo>
                    <a:pt x="302" y="133"/>
                  </a:lnTo>
                  <a:lnTo>
                    <a:pt x="307" y="173"/>
                  </a:lnTo>
                  <a:lnTo>
                    <a:pt x="307" y="2181"/>
                  </a:lnTo>
                  <a:lnTo>
                    <a:pt x="3" y="2181"/>
                  </a:lnTo>
                  <a:lnTo>
                    <a:pt x="3" y="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9" name="Freeform 18">
            <a:extLst>
              <a:ext uri="{FF2B5EF4-FFF2-40B4-BE49-F238E27FC236}">
                <a16:creationId xmlns:a16="http://schemas.microsoft.com/office/drawing/2014/main" id="{3746EE58-50AC-8347-934A-DF97D6DD6A3C}"/>
              </a:ext>
            </a:extLst>
          </p:cNvPr>
          <p:cNvSpPr>
            <a:spLocks noEditPoints="1"/>
          </p:cNvSpPr>
          <p:nvPr/>
        </p:nvSpPr>
        <p:spPr bwMode="auto">
          <a:xfrm>
            <a:off x="410027" y="4640579"/>
            <a:ext cx="565299" cy="455010"/>
          </a:xfrm>
          <a:custGeom>
            <a:avLst/>
            <a:gdLst>
              <a:gd name="T0" fmla="*/ 1595 w 3514"/>
              <a:gd name="T1" fmla="*/ 1695 h 2912"/>
              <a:gd name="T2" fmla="*/ 2036 w 3514"/>
              <a:gd name="T3" fmla="*/ 1776 h 2912"/>
              <a:gd name="T4" fmla="*/ 2293 w 3514"/>
              <a:gd name="T5" fmla="*/ 1767 h 2912"/>
              <a:gd name="T6" fmla="*/ 2547 w 3514"/>
              <a:gd name="T7" fmla="*/ 1770 h 2912"/>
              <a:gd name="T8" fmla="*/ 2723 w 3514"/>
              <a:gd name="T9" fmla="*/ 1862 h 2912"/>
              <a:gd name="T10" fmla="*/ 2733 w 3514"/>
              <a:gd name="T11" fmla="*/ 2056 h 2912"/>
              <a:gd name="T12" fmla="*/ 2545 w 3514"/>
              <a:gd name="T13" fmla="*/ 2159 h 2912"/>
              <a:gd name="T14" fmla="*/ 2256 w 3514"/>
              <a:gd name="T15" fmla="*/ 2196 h 2912"/>
              <a:gd name="T16" fmla="*/ 2136 w 3514"/>
              <a:gd name="T17" fmla="*/ 2235 h 2912"/>
              <a:gd name="T18" fmla="*/ 2445 w 3514"/>
              <a:gd name="T19" fmla="*/ 2371 h 2912"/>
              <a:gd name="T20" fmla="*/ 2724 w 3514"/>
              <a:gd name="T21" fmla="*/ 2419 h 2912"/>
              <a:gd name="T22" fmla="*/ 2968 w 3514"/>
              <a:gd name="T23" fmla="*/ 2239 h 2912"/>
              <a:gd name="T24" fmla="*/ 3162 w 3514"/>
              <a:gd name="T25" fmla="*/ 1988 h 2912"/>
              <a:gd name="T26" fmla="*/ 3375 w 3514"/>
              <a:gd name="T27" fmla="*/ 1837 h 2912"/>
              <a:gd name="T28" fmla="*/ 3504 w 3514"/>
              <a:gd name="T29" fmla="*/ 1872 h 2912"/>
              <a:gd name="T30" fmla="*/ 3468 w 3514"/>
              <a:gd name="T31" fmla="*/ 2121 h 2912"/>
              <a:gd name="T32" fmla="*/ 3285 w 3514"/>
              <a:gd name="T33" fmla="*/ 2528 h 2912"/>
              <a:gd name="T34" fmla="*/ 2986 w 3514"/>
              <a:gd name="T35" fmla="*/ 2798 h 2912"/>
              <a:gd name="T36" fmla="*/ 2428 w 3514"/>
              <a:gd name="T37" fmla="*/ 2912 h 2912"/>
              <a:gd name="T38" fmla="*/ 1842 w 3514"/>
              <a:gd name="T39" fmla="*/ 2864 h 2912"/>
              <a:gd name="T40" fmla="*/ 1283 w 3514"/>
              <a:gd name="T41" fmla="*/ 2789 h 2912"/>
              <a:gd name="T42" fmla="*/ 774 w 3514"/>
              <a:gd name="T43" fmla="*/ 2821 h 2912"/>
              <a:gd name="T44" fmla="*/ 153 w 3514"/>
              <a:gd name="T45" fmla="*/ 2244 h 2912"/>
              <a:gd name="T46" fmla="*/ 558 w 3514"/>
              <a:gd name="T47" fmla="*/ 1937 h 2912"/>
              <a:gd name="T48" fmla="*/ 1022 w 3514"/>
              <a:gd name="T49" fmla="*/ 1675 h 2912"/>
              <a:gd name="T50" fmla="*/ 2331 w 3514"/>
              <a:gd name="T51" fmla="*/ 1342 h 2912"/>
              <a:gd name="T52" fmla="*/ 2483 w 3514"/>
              <a:gd name="T53" fmla="*/ 1509 h 2912"/>
              <a:gd name="T54" fmla="*/ 2427 w 3514"/>
              <a:gd name="T55" fmla="*/ 1676 h 2912"/>
              <a:gd name="T56" fmla="*/ 2090 w 3514"/>
              <a:gd name="T57" fmla="*/ 1073 h 2912"/>
              <a:gd name="T58" fmla="*/ 1855 w 3514"/>
              <a:gd name="T59" fmla="*/ 943 h 2912"/>
              <a:gd name="T60" fmla="*/ 1845 w 3514"/>
              <a:gd name="T61" fmla="*/ 716 h 2912"/>
              <a:gd name="T62" fmla="*/ 2015 w 3514"/>
              <a:gd name="T63" fmla="*/ 573 h 2912"/>
              <a:gd name="T64" fmla="*/ 2491 w 3514"/>
              <a:gd name="T65" fmla="*/ 49 h 2912"/>
              <a:gd name="T66" fmla="*/ 3004 w 3514"/>
              <a:gd name="T67" fmla="*/ 336 h 2912"/>
              <a:gd name="T68" fmla="*/ 3328 w 3514"/>
              <a:gd name="T69" fmla="*/ 821 h 2912"/>
              <a:gd name="T70" fmla="*/ 3393 w 3514"/>
              <a:gd name="T71" fmla="*/ 1409 h 2912"/>
              <a:gd name="T72" fmla="*/ 3226 w 3514"/>
              <a:gd name="T73" fmla="*/ 1813 h 2912"/>
              <a:gd name="T74" fmla="*/ 3002 w 3514"/>
              <a:gd name="T75" fmla="*/ 2055 h 2912"/>
              <a:gd name="T76" fmla="*/ 2801 w 3514"/>
              <a:gd name="T77" fmla="*/ 2284 h 2912"/>
              <a:gd name="T78" fmla="*/ 2576 w 3514"/>
              <a:gd name="T79" fmla="*/ 2328 h 2912"/>
              <a:gd name="T80" fmla="*/ 2557 w 3514"/>
              <a:gd name="T81" fmla="*/ 2243 h 2912"/>
              <a:gd name="T82" fmla="*/ 2792 w 3514"/>
              <a:gd name="T83" fmla="*/ 2121 h 2912"/>
              <a:gd name="T84" fmla="*/ 2834 w 3514"/>
              <a:gd name="T85" fmla="*/ 1900 h 2912"/>
              <a:gd name="T86" fmla="*/ 2713 w 3514"/>
              <a:gd name="T87" fmla="*/ 1738 h 2912"/>
              <a:gd name="T88" fmla="*/ 2687 w 3514"/>
              <a:gd name="T89" fmla="*/ 1479 h 2912"/>
              <a:gd name="T90" fmla="*/ 2541 w 3514"/>
              <a:gd name="T91" fmla="*/ 1227 h 2912"/>
              <a:gd name="T92" fmla="*/ 2196 w 3514"/>
              <a:gd name="T93" fmla="*/ 1094 h 2912"/>
              <a:gd name="T94" fmla="*/ 2395 w 3514"/>
              <a:gd name="T95" fmla="*/ 652 h 2912"/>
              <a:gd name="T96" fmla="*/ 2649 w 3514"/>
              <a:gd name="T97" fmla="*/ 772 h 2912"/>
              <a:gd name="T98" fmla="*/ 2495 w 3514"/>
              <a:gd name="T99" fmla="*/ 497 h 2912"/>
              <a:gd name="T100" fmla="*/ 2196 w 3514"/>
              <a:gd name="T101" fmla="*/ 257 h 2912"/>
              <a:gd name="T102" fmla="*/ 1854 w 3514"/>
              <a:gd name="T103" fmla="*/ 455 h 2912"/>
              <a:gd name="T104" fmla="*/ 1648 w 3514"/>
              <a:gd name="T105" fmla="*/ 698 h 2912"/>
              <a:gd name="T106" fmla="*/ 1662 w 3514"/>
              <a:gd name="T107" fmla="*/ 1018 h 2912"/>
              <a:gd name="T108" fmla="*/ 1909 w 3514"/>
              <a:gd name="T109" fmla="*/ 1221 h 2912"/>
              <a:gd name="T110" fmla="*/ 1945 w 3514"/>
              <a:gd name="T111" fmla="*/ 1681 h 2912"/>
              <a:gd name="T112" fmla="*/ 1595 w 3514"/>
              <a:gd name="T113" fmla="*/ 1508 h 2912"/>
              <a:gd name="T114" fmla="*/ 1276 w 3514"/>
              <a:gd name="T115" fmla="*/ 1554 h 2912"/>
              <a:gd name="T116" fmla="*/ 917 w 3514"/>
              <a:gd name="T117" fmla="*/ 1544 h 2912"/>
              <a:gd name="T118" fmla="*/ 908 w 3514"/>
              <a:gd name="T119" fmla="*/ 986 h 2912"/>
              <a:gd name="T120" fmla="*/ 1165 w 3514"/>
              <a:gd name="T121" fmla="*/ 458 h 2912"/>
              <a:gd name="T122" fmla="*/ 1631 w 3514"/>
              <a:gd name="T123" fmla="*/ 107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 h="2912">
                <a:moveTo>
                  <a:pt x="1221" y="1639"/>
                </a:moveTo>
                <a:lnTo>
                  <a:pt x="1280" y="1640"/>
                </a:lnTo>
                <a:lnTo>
                  <a:pt x="1340" y="1646"/>
                </a:lnTo>
                <a:lnTo>
                  <a:pt x="1401" y="1654"/>
                </a:lnTo>
                <a:lnTo>
                  <a:pt x="1465" y="1666"/>
                </a:lnTo>
                <a:lnTo>
                  <a:pt x="1529" y="1679"/>
                </a:lnTo>
                <a:lnTo>
                  <a:pt x="1595" y="1695"/>
                </a:lnTo>
                <a:lnTo>
                  <a:pt x="1662" y="1711"/>
                </a:lnTo>
                <a:lnTo>
                  <a:pt x="1729" y="1727"/>
                </a:lnTo>
                <a:lnTo>
                  <a:pt x="1797" y="1741"/>
                </a:lnTo>
                <a:lnTo>
                  <a:pt x="1867" y="1755"/>
                </a:lnTo>
                <a:lnTo>
                  <a:pt x="1935" y="1766"/>
                </a:lnTo>
                <a:lnTo>
                  <a:pt x="2004" y="1774"/>
                </a:lnTo>
                <a:lnTo>
                  <a:pt x="2036" y="1776"/>
                </a:lnTo>
                <a:lnTo>
                  <a:pt x="2070" y="1777"/>
                </a:lnTo>
                <a:lnTo>
                  <a:pt x="2105" y="1777"/>
                </a:lnTo>
                <a:lnTo>
                  <a:pt x="2141" y="1776"/>
                </a:lnTo>
                <a:lnTo>
                  <a:pt x="2179" y="1774"/>
                </a:lnTo>
                <a:lnTo>
                  <a:pt x="2217" y="1772"/>
                </a:lnTo>
                <a:lnTo>
                  <a:pt x="2254" y="1769"/>
                </a:lnTo>
                <a:lnTo>
                  <a:pt x="2293" y="1767"/>
                </a:lnTo>
                <a:lnTo>
                  <a:pt x="2331" y="1764"/>
                </a:lnTo>
                <a:lnTo>
                  <a:pt x="2369" y="1762"/>
                </a:lnTo>
                <a:lnTo>
                  <a:pt x="2407" y="1762"/>
                </a:lnTo>
                <a:lnTo>
                  <a:pt x="2444" y="1762"/>
                </a:lnTo>
                <a:lnTo>
                  <a:pt x="2479" y="1763"/>
                </a:lnTo>
                <a:lnTo>
                  <a:pt x="2514" y="1766"/>
                </a:lnTo>
                <a:lnTo>
                  <a:pt x="2547" y="1770"/>
                </a:lnTo>
                <a:lnTo>
                  <a:pt x="2579" y="1776"/>
                </a:lnTo>
                <a:lnTo>
                  <a:pt x="2609" y="1783"/>
                </a:lnTo>
                <a:lnTo>
                  <a:pt x="2637" y="1794"/>
                </a:lnTo>
                <a:lnTo>
                  <a:pt x="2662" y="1807"/>
                </a:lnTo>
                <a:lnTo>
                  <a:pt x="2686" y="1822"/>
                </a:lnTo>
                <a:lnTo>
                  <a:pt x="2706" y="1840"/>
                </a:lnTo>
                <a:lnTo>
                  <a:pt x="2723" y="1862"/>
                </a:lnTo>
                <a:lnTo>
                  <a:pt x="2737" y="1888"/>
                </a:lnTo>
                <a:lnTo>
                  <a:pt x="2747" y="1916"/>
                </a:lnTo>
                <a:lnTo>
                  <a:pt x="2755" y="1949"/>
                </a:lnTo>
                <a:lnTo>
                  <a:pt x="2757" y="1980"/>
                </a:lnTo>
                <a:lnTo>
                  <a:pt x="2754" y="2008"/>
                </a:lnTo>
                <a:lnTo>
                  <a:pt x="2745" y="2034"/>
                </a:lnTo>
                <a:lnTo>
                  <a:pt x="2733" y="2056"/>
                </a:lnTo>
                <a:lnTo>
                  <a:pt x="2716" y="2077"/>
                </a:lnTo>
                <a:lnTo>
                  <a:pt x="2696" y="2096"/>
                </a:lnTo>
                <a:lnTo>
                  <a:pt x="2672" y="2112"/>
                </a:lnTo>
                <a:lnTo>
                  <a:pt x="2644" y="2127"/>
                </a:lnTo>
                <a:lnTo>
                  <a:pt x="2614" y="2139"/>
                </a:lnTo>
                <a:lnTo>
                  <a:pt x="2581" y="2150"/>
                </a:lnTo>
                <a:lnTo>
                  <a:pt x="2545" y="2159"/>
                </a:lnTo>
                <a:lnTo>
                  <a:pt x="2508" y="2168"/>
                </a:lnTo>
                <a:lnTo>
                  <a:pt x="2468" y="2174"/>
                </a:lnTo>
                <a:lnTo>
                  <a:pt x="2428" y="2180"/>
                </a:lnTo>
                <a:lnTo>
                  <a:pt x="2386" y="2184"/>
                </a:lnTo>
                <a:lnTo>
                  <a:pt x="2344" y="2189"/>
                </a:lnTo>
                <a:lnTo>
                  <a:pt x="2300" y="2193"/>
                </a:lnTo>
                <a:lnTo>
                  <a:pt x="2256" y="2196"/>
                </a:lnTo>
                <a:lnTo>
                  <a:pt x="2214" y="2199"/>
                </a:lnTo>
                <a:lnTo>
                  <a:pt x="2171" y="2201"/>
                </a:lnTo>
                <a:lnTo>
                  <a:pt x="2129" y="2204"/>
                </a:lnTo>
                <a:lnTo>
                  <a:pt x="2088" y="2208"/>
                </a:lnTo>
                <a:lnTo>
                  <a:pt x="2048" y="2211"/>
                </a:lnTo>
                <a:lnTo>
                  <a:pt x="2092" y="2221"/>
                </a:lnTo>
                <a:lnTo>
                  <a:pt x="2136" y="2235"/>
                </a:lnTo>
                <a:lnTo>
                  <a:pt x="2181" y="2251"/>
                </a:lnTo>
                <a:lnTo>
                  <a:pt x="2224" y="2270"/>
                </a:lnTo>
                <a:lnTo>
                  <a:pt x="2269" y="2290"/>
                </a:lnTo>
                <a:lnTo>
                  <a:pt x="2314" y="2311"/>
                </a:lnTo>
                <a:lnTo>
                  <a:pt x="2358" y="2332"/>
                </a:lnTo>
                <a:lnTo>
                  <a:pt x="2401" y="2352"/>
                </a:lnTo>
                <a:lnTo>
                  <a:pt x="2445" y="2371"/>
                </a:lnTo>
                <a:lnTo>
                  <a:pt x="2487" y="2389"/>
                </a:lnTo>
                <a:lnTo>
                  <a:pt x="2529" y="2403"/>
                </a:lnTo>
                <a:lnTo>
                  <a:pt x="2571" y="2415"/>
                </a:lnTo>
                <a:lnTo>
                  <a:pt x="2611" y="2423"/>
                </a:lnTo>
                <a:lnTo>
                  <a:pt x="2649" y="2428"/>
                </a:lnTo>
                <a:lnTo>
                  <a:pt x="2688" y="2425"/>
                </a:lnTo>
                <a:lnTo>
                  <a:pt x="2724" y="2419"/>
                </a:lnTo>
                <a:lnTo>
                  <a:pt x="2764" y="2405"/>
                </a:lnTo>
                <a:lnTo>
                  <a:pt x="2803" y="2387"/>
                </a:lnTo>
                <a:lnTo>
                  <a:pt x="2839" y="2363"/>
                </a:lnTo>
                <a:lnTo>
                  <a:pt x="2873" y="2337"/>
                </a:lnTo>
                <a:lnTo>
                  <a:pt x="2906" y="2307"/>
                </a:lnTo>
                <a:lnTo>
                  <a:pt x="2938" y="2274"/>
                </a:lnTo>
                <a:lnTo>
                  <a:pt x="2968" y="2239"/>
                </a:lnTo>
                <a:lnTo>
                  <a:pt x="2998" y="2203"/>
                </a:lnTo>
                <a:lnTo>
                  <a:pt x="3026" y="2167"/>
                </a:lnTo>
                <a:lnTo>
                  <a:pt x="3054" y="2129"/>
                </a:lnTo>
                <a:lnTo>
                  <a:pt x="3082" y="2092"/>
                </a:lnTo>
                <a:lnTo>
                  <a:pt x="3108" y="2056"/>
                </a:lnTo>
                <a:lnTo>
                  <a:pt x="3135" y="2020"/>
                </a:lnTo>
                <a:lnTo>
                  <a:pt x="3162" y="1988"/>
                </a:lnTo>
                <a:lnTo>
                  <a:pt x="3189" y="1957"/>
                </a:lnTo>
                <a:lnTo>
                  <a:pt x="3216" y="1930"/>
                </a:lnTo>
                <a:lnTo>
                  <a:pt x="3244" y="1905"/>
                </a:lnTo>
                <a:lnTo>
                  <a:pt x="3272" y="1885"/>
                </a:lnTo>
                <a:lnTo>
                  <a:pt x="3310" y="1864"/>
                </a:lnTo>
                <a:lnTo>
                  <a:pt x="3344" y="1849"/>
                </a:lnTo>
                <a:lnTo>
                  <a:pt x="3375" y="1837"/>
                </a:lnTo>
                <a:lnTo>
                  <a:pt x="3402" y="1830"/>
                </a:lnTo>
                <a:lnTo>
                  <a:pt x="3428" y="1828"/>
                </a:lnTo>
                <a:lnTo>
                  <a:pt x="3449" y="1830"/>
                </a:lnTo>
                <a:lnTo>
                  <a:pt x="3467" y="1835"/>
                </a:lnTo>
                <a:lnTo>
                  <a:pt x="3483" y="1843"/>
                </a:lnTo>
                <a:lnTo>
                  <a:pt x="3495" y="1856"/>
                </a:lnTo>
                <a:lnTo>
                  <a:pt x="3504" y="1872"/>
                </a:lnTo>
                <a:lnTo>
                  <a:pt x="3511" y="1891"/>
                </a:lnTo>
                <a:lnTo>
                  <a:pt x="3514" y="1912"/>
                </a:lnTo>
                <a:lnTo>
                  <a:pt x="3514" y="1936"/>
                </a:lnTo>
                <a:lnTo>
                  <a:pt x="3511" y="1963"/>
                </a:lnTo>
                <a:lnTo>
                  <a:pt x="3504" y="1992"/>
                </a:lnTo>
                <a:lnTo>
                  <a:pt x="3487" y="2057"/>
                </a:lnTo>
                <a:lnTo>
                  <a:pt x="3468" y="2121"/>
                </a:lnTo>
                <a:lnTo>
                  <a:pt x="3448" y="2184"/>
                </a:lnTo>
                <a:lnTo>
                  <a:pt x="3426" y="2247"/>
                </a:lnTo>
                <a:lnTo>
                  <a:pt x="3402" y="2307"/>
                </a:lnTo>
                <a:lnTo>
                  <a:pt x="3376" y="2364"/>
                </a:lnTo>
                <a:lnTo>
                  <a:pt x="3348" y="2421"/>
                </a:lnTo>
                <a:lnTo>
                  <a:pt x="3318" y="2476"/>
                </a:lnTo>
                <a:lnTo>
                  <a:pt x="3285" y="2528"/>
                </a:lnTo>
                <a:lnTo>
                  <a:pt x="3251" y="2576"/>
                </a:lnTo>
                <a:lnTo>
                  <a:pt x="3214" y="2622"/>
                </a:lnTo>
                <a:lnTo>
                  <a:pt x="3173" y="2664"/>
                </a:lnTo>
                <a:lnTo>
                  <a:pt x="3131" y="2704"/>
                </a:lnTo>
                <a:lnTo>
                  <a:pt x="3086" y="2739"/>
                </a:lnTo>
                <a:lnTo>
                  <a:pt x="3037" y="2771"/>
                </a:lnTo>
                <a:lnTo>
                  <a:pt x="2986" y="2798"/>
                </a:lnTo>
                <a:lnTo>
                  <a:pt x="2932" y="2821"/>
                </a:lnTo>
                <a:lnTo>
                  <a:pt x="2848" y="2849"/>
                </a:lnTo>
                <a:lnTo>
                  <a:pt x="2764" y="2871"/>
                </a:lnTo>
                <a:lnTo>
                  <a:pt x="2680" y="2888"/>
                </a:lnTo>
                <a:lnTo>
                  <a:pt x="2596" y="2899"/>
                </a:lnTo>
                <a:lnTo>
                  <a:pt x="2512" y="2908"/>
                </a:lnTo>
                <a:lnTo>
                  <a:pt x="2428" y="2912"/>
                </a:lnTo>
                <a:lnTo>
                  <a:pt x="2344" y="2912"/>
                </a:lnTo>
                <a:lnTo>
                  <a:pt x="2260" y="2910"/>
                </a:lnTo>
                <a:lnTo>
                  <a:pt x="2175" y="2904"/>
                </a:lnTo>
                <a:lnTo>
                  <a:pt x="2091" y="2897"/>
                </a:lnTo>
                <a:lnTo>
                  <a:pt x="2008" y="2888"/>
                </a:lnTo>
                <a:lnTo>
                  <a:pt x="1925" y="2877"/>
                </a:lnTo>
                <a:lnTo>
                  <a:pt x="1842" y="2864"/>
                </a:lnTo>
                <a:lnTo>
                  <a:pt x="1760" y="2853"/>
                </a:lnTo>
                <a:lnTo>
                  <a:pt x="1678" y="2840"/>
                </a:lnTo>
                <a:lnTo>
                  <a:pt x="1598" y="2828"/>
                </a:lnTo>
                <a:lnTo>
                  <a:pt x="1517" y="2816"/>
                </a:lnTo>
                <a:lnTo>
                  <a:pt x="1439" y="2805"/>
                </a:lnTo>
                <a:lnTo>
                  <a:pt x="1360" y="2796"/>
                </a:lnTo>
                <a:lnTo>
                  <a:pt x="1283" y="2789"/>
                </a:lnTo>
                <a:lnTo>
                  <a:pt x="1206" y="2782"/>
                </a:lnTo>
                <a:lnTo>
                  <a:pt x="1131" y="2780"/>
                </a:lnTo>
                <a:lnTo>
                  <a:pt x="1057" y="2780"/>
                </a:lnTo>
                <a:lnTo>
                  <a:pt x="984" y="2784"/>
                </a:lnTo>
                <a:lnTo>
                  <a:pt x="913" y="2792"/>
                </a:lnTo>
                <a:lnTo>
                  <a:pt x="843" y="2804"/>
                </a:lnTo>
                <a:lnTo>
                  <a:pt x="774" y="2821"/>
                </a:lnTo>
                <a:lnTo>
                  <a:pt x="708" y="2842"/>
                </a:lnTo>
                <a:lnTo>
                  <a:pt x="642" y="2870"/>
                </a:lnTo>
                <a:lnTo>
                  <a:pt x="579" y="2903"/>
                </a:lnTo>
                <a:lnTo>
                  <a:pt x="0" y="2331"/>
                </a:lnTo>
                <a:lnTo>
                  <a:pt x="50" y="2308"/>
                </a:lnTo>
                <a:lnTo>
                  <a:pt x="101" y="2278"/>
                </a:lnTo>
                <a:lnTo>
                  <a:pt x="153" y="2244"/>
                </a:lnTo>
                <a:lnTo>
                  <a:pt x="208" y="2208"/>
                </a:lnTo>
                <a:lnTo>
                  <a:pt x="262" y="2167"/>
                </a:lnTo>
                <a:lnTo>
                  <a:pt x="318" y="2122"/>
                </a:lnTo>
                <a:lnTo>
                  <a:pt x="377" y="2077"/>
                </a:lnTo>
                <a:lnTo>
                  <a:pt x="436" y="2031"/>
                </a:lnTo>
                <a:lnTo>
                  <a:pt x="496" y="1983"/>
                </a:lnTo>
                <a:lnTo>
                  <a:pt x="558" y="1937"/>
                </a:lnTo>
                <a:lnTo>
                  <a:pt x="621" y="1891"/>
                </a:lnTo>
                <a:lnTo>
                  <a:pt x="685" y="1847"/>
                </a:lnTo>
                <a:lnTo>
                  <a:pt x="750" y="1804"/>
                </a:lnTo>
                <a:lnTo>
                  <a:pt x="817" y="1767"/>
                </a:lnTo>
                <a:lnTo>
                  <a:pt x="884" y="1731"/>
                </a:lnTo>
                <a:lnTo>
                  <a:pt x="953" y="1700"/>
                </a:lnTo>
                <a:lnTo>
                  <a:pt x="1022" y="1675"/>
                </a:lnTo>
                <a:lnTo>
                  <a:pt x="1094" y="1656"/>
                </a:lnTo>
                <a:lnTo>
                  <a:pt x="1166" y="1643"/>
                </a:lnTo>
                <a:lnTo>
                  <a:pt x="1221" y="1639"/>
                </a:lnTo>
                <a:close/>
                <a:moveTo>
                  <a:pt x="2195" y="1297"/>
                </a:moveTo>
                <a:lnTo>
                  <a:pt x="2247" y="1312"/>
                </a:lnTo>
                <a:lnTo>
                  <a:pt x="2293" y="1327"/>
                </a:lnTo>
                <a:lnTo>
                  <a:pt x="2331" y="1342"/>
                </a:lnTo>
                <a:lnTo>
                  <a:pt x="2364" y="1358"/>
                </a:lnTo>
                <a:lnTo>
                  <a:pt x="2391" y="1375"/>
                </a:lnTo>
                <a:lnTo>
                  <a:pt x="2417" y="1396"/>
                </a:lnTo>
                <a:lnTo>
                  <a:pt x="2440" y="1420"/>
                </a:lnTo>
                <a:lnTo>
                  <a:pt x="2459" y="1448"/>
                </a:lnTo>
                <a:lnTo>
                  <a:pt x="2473" y="1477"/>
                </a:lnTo>
                <a:lnTo>
                  <a:pt x="2483" y="1509"/>
                </a:lnTo>
                <a:lnTo>
                  <a:pt x="2490" y="1543"/>
                </a:lnTo>
                <a:lnTo>
                  <a:pt x="2492" y="1581"/>
                </a:lnTo>
                <a:lnTo>
                  <a:pt x="2490" y="1615"/>
                </a:lnTo>
                <a:lnTo>
                  <a:pt x="2484" y="1647"/>
                </a:lnTo>
                <a:lnTo>
                  <a:pt x="2476" y="1677"/>
                </a:lnTo>
                <a:lnTo>
                  <a:pt x="2449" y="1677"/>
                </a:lnTo>
                <a:lnTo>
                  <a:pt x="2427" y="1676"/>
                </a:lnTo>
                <a:lnTo>
                  <a:pt x="2366" y="1677"/>
                </a:lnTo>
                <a:lnTo>
                  <a:pt x="2304" y="1680"/>
                </a:lnTo>
                <a:lnTo>
                  <a:pt x="2243" y="1684"/>
                </a:lnTo>
                <a:lnTo>
                  <a:pt x="2195" y="1688"/>
                </a:lnTo>
                <a:lnTo>
                  <a:pt x="2195" y="1297"/>
                </a:lnTo>
                <a:close/>
                <a:moveTo>
                  <a:pt x="2090" y="563"/>
                </a:moveTo>
                <a:lnTo>
                  <a:pt x="2090" y="1073"/>
                </a:lnTo>
                <a:lnTo>
                  <a:pt x="2043" y="1062"/>
                </a:lnTo>
                <a:lnTo>
                  <a:pt x="2000" y="1049"/>
                </a:lnTo>
                <a:lnTo>
                  <a:pt x="1961" y="1032"/>
                </a:lnTo>
                <a:lnTo>
                  <a:pt x="1926" y="1012"/>
                </a:lnTo>
                <a:lnTo>
                  <a:pt x="1895" y="989"/>
                </a:lnTo>
                <a:lnTo>
                  <a:pt x="1873" y="968"/>
                </a:lnTo>
                <a:lnTo>
                  <a:pt x="1855" y="943"/>
                </a:lnTo>
                <a:lnTo>
                  <a:pt x="1841" y="916"/>
                </a:lnTo>
                <a:lnTo>
                  <a:pt x="1830" y="887"/>
                </a:lnTo>
                <a:lnTo>
                  <a:pt x="1825" y="855"/>
                </a:lnTo>
                <a:lnTo>
                  <a:pt x="1823" y="820"/>
                </a:lnTo>
                <a:lnTo>
                  <a:pt x="1825" y="786"/>
                </a:lnTo>
                <a:lnTo>
                  <a:pt x="1833" y="751"/>
                </a:lnTo>
                <a:lnTo>
                  <a:pt x="1845" y="716"/>
                </a:lnTo>
                <a:lnTo>
                  <a:pt x="1862" y="683"/>
                </a:lnTo>
                <a:lnTo>
                  <a:pt x="1885" y="650"/>
                </a:lnTo>
                <a:lnTo>
                  <a:pt x="1904" y="629"/>
                </a:lnTo>
                <a:lnTo>
                  <a:pt x="1926" y="610"/>
                </a:lnTo>
                <a:lnTo>
                  <a:pt x="1952" y="594"/>
                </a:lnTo>
                <a:lnTo>
                  <a:pt x="1982" y="581"/>
                </a:lnTo>
                <a:lnTo>
                  <a:pt x="2015" y="573"/>
                </a:lnTo>
                <a:lnTo>
                  <a:pt x="2051" y="567"/>
                </a:lnTo>
                <a:lnTo>
                  <a:pt x="2090" y="563"/>
                </a:lnTo>
                <a:close/>
                <a:moveTo>
                  <a:pt x="2141" y="0"/>
                </a:moveTo>
                <a:lnTo>
                  <a:pt x="2232" y="4"/>
                </a:lnTo>
                <a:lnTo>
                  <a:pt x="2320" y="12"/>
                </a:lnTo>
                <a:lnTo>
                  <a:pt x="2407" y="28"/>
                </a:lnTo>
                <a:lnTo>
                  <a:pt x="2491" y="49"/>
                </a:lnTo>
                <a:lnTo>
                  <a:pt x="2573" y="75"/>
                </a:lnTo>
                <a:lnTo>
                  <a:pt x="2653" y="107"/>
                </a:lnTo>
                <a:lnTo>
                  <a:pt x="2729" y="144"/>
                </a:lnTo>
                <a:lnTo>
                  <a:pt x="2803" y="185"/>
                </a:lnTo>
                <a:lnTo>
                  <a:pt x="2873" y="231"/>
                </a:lnTo>
                <a:lnTo>
                  <a:pt x="2940" y="281"/>
                </a:lnTo>
                <a:lnTo>
                  <a:pt x="3004" y="336"/>
                </a:lnTo>
                <a:lnTo>
                  <a:pt x="3064" y="395"/>
                </a:lnTo>
                <a:lnTo>
                  <a:pt x="3119" y="458"/>
                </a:lnTo>
                <a:lnTo>
                  <a:pt x="3170" y="525"/>
                </a:lnTo>
                <a:lnTo>
                  <a:pt x="3217" y="594"/>
                </a:lnTo>
                <a:lnTo>
                  <a:pt x="3258" y="667"/>
                </a:lnTo>
                <a:lnTo>
                  <a:pt x="3296" y="742"/>
                </a:lnTo>
                <a:lnTo>
                  <a:pt x="3328" y="821"/>
                </a:lnTo>
                <a:lnTo>
                  <a:pt x="3354" y="901"/>
                </a:lnTo>
                <a:lnTo>
                  <a:pt x="3376" y="986"/>
                </a:lnTo>
                <a:lnTo>
                  <a:pt x="3392" y="1071"/>
                </a:lnTo>
                <a:lnTo>
                  <a:pt x="3400" y="1158"/>
                </a:lnTo>
                <a:lnTo>
                  <a:pt x="3403" y="1247"/>
                </a:lnTo>
                <a:lnTo>
                  <a:pt x="3401" y="1329"/>
                </a:lnTo>
                <a:lnTo>
                  <a:pt x="3393" y="1409"/>
                </a:lnTo>
                <a:lnTo>
                  <a:pt x="3380" y="1488"/>
                </a:lnTo>
                <a:lnTo>
                  <a:pt x="3362" y="1564"/>
                </a:lnTo>
                <a:lnTo>
                  <a:pt x="3338" y="1640"/>
                </a:lnTo>
                <a:lnTo>
                  <a:pt x="3312" y="1713"/>
                </a:lnTo>
                <a:lnTo>
                  <a:pt x="3280" y="1783"/>
                </a:lnTo>
                <a:lnTo>
                  <a:pt x="3253" y="1797"/>
                </a:lnTo>
                <a:lnTo>
                  <a:pt x="3226" y="1813"/>
                </a:lnTo>
                <a:lnTo>
                  <a:pt x="3191" y="1837"/>
                </a:lnTo>
                <a:lnTo>
                  <a:pt x="3157" y="1867"/>
                </a:lnTo>
                <a:lnTo>
                  <a:pt x="3125" y="1899"/>
                </a:lnTo>
                <a:lnTo>
                  <a:pt x="3093" y="1935"/>
                </a:lnTo>
                <a:lnTo>
                  <a:pt x="3063" y="1973"/>
                </a:lnTo>
                <a:lnTo>
                  <a:pt x="3033" y="2014"/>
                </a:lnTo>
                <a:lnTo>
                  <a:pt x="3002" y="2055"/>
                </a:lnTo>
                <a:lnTo>
                  <a:pt x="2974" y="2092"/>
                </a:lnTo>
                <a:lnTo>
                  <a:pt x="2946" y="2129"/>
                </a:lnTo>
                <a:lnTo>
                  <a:pt x="2919" y="2163"/>
                </a:lnTo>
                <a:lnTo>
                  <a:pt x="2890" y="2198"/>
                </a:lnTo>
                <a:lnTo>
                  <a:pt x="2861" y="2230"/>
                </a:lnTo>
                <a:lnTo>
                  <a:pt x="2831" y="2259"/>
                </a:lnTo>
                <a:lnTo>
                  <a:pt x="2801" y="2284"/>
                </a:lnTo>
                <a:lnTo>
                  <a:pt x="2769" y="2307"/>
                </a:lnTo>
                <a:lnTo>
                  <a:pt x="2736" y="2324"/>
                </a:lnTo>
                <a:lnTo>
                  <a:pt x="2702" y="2336"/>
                </a:lnTo>
                <a:lnTo>
                  <a:pt x="2674" y="2341"/>
                </a:lnTo>
                <a:lnTo>
                  <a:pt x="2643" y="2340"/>
                </a:lnTo>
                <a:lnTo>
                  <a:pt x="2611" y="2336"/>
                </a:lnTo>
                <a:lnTo>
                  <a:pt x="2576" y="2328"/>
                </a:lnTo>
                <a:lnTo>
                  <a:pt x="2540" y="2316"/>
                </a:lnTo>
                <a:lnTo>
                  <a:pt x="2501" y="2301"/>
                </a:lnTo>
                <a:lnTo>
                  <a:pt x="2462" y="2284"/>
                </a:lnTo>
                <a:lnTo>
                  <a:pt x="2421" y="2267"/>
                </a:lnTo>
                <a:lnTo>
                  <a:pt x="2468" y="2260"/>
                </a:lnTo>
                <a:lnTo>
                  <a:pt x="2514" y="2253"/>
                </a:lnTo>
                <a:lnTo>
                  <a:pt x="2557" y="2243"/>
                </a:lnTo>
                <a:lnTo>
                  <a:pt x="2599" y="2233"/>
                </a:lnTo>
                <a:lnTo>
                  <a:pt x="2639" y="2220"/>
                </a:lnTo>
                <a:lnTo>
                  <a:pt x="2675" y="2205"/>
                </a:lnTo>
                <a:lnTo>
                  <a:pt x="2709" y="2189"/>
                </a:lnTo>
                <a:lnTo>
                  <a:pt x="2740" y="2170"/>
                </a:lnTo>
                <a:lnTo>
                  <a:pt x="2768" y="2147"/>
                </a:lnTo>
                <a:lnTo>
                  <a:pt x="2792" y="2121"/>
                </a:lnTo>
                <a:lnTo>
                  <a:pt x="2811" y="2095"/>
                </a:lnTo>
                <a:lnTo>
                  <a:pt x="2825" y="2067"/>
                </a:lnTo>
                <a:lnTo>
                  <a:pt x="2836" y="2036"/>
                </a:lnTo>
                <a:lnTo>
                  <a:pt x="2842" y="2004"/>
                </a:lnTo>
                <a:lnTo>
                  <a:pt x="2843" y="1971"/>
                </a:lnTo>
                <a:lnTo>
                  <a:pt x="2840" y="1936"/>
                </a:lnTo>
                <a:lnTo>
                  <a:pt x="2834" y="1900"/>
                </a:lnTo>
                <a:lnTo>
                  <a:pt x="2823" y="1869"/>
                </a:lnTo>
                <a:lnTo>
                  <a:pt x="2810" y="1839"/>
                </a:lnTo>
                <a:lnTo>
                  <a:pt x="2794" y="1814"/>
                </a:lnTo>
                <a:lnTo>
                  <a:pt x="2777" y="1791"/>
                </a:lnTo>
                <a:lnTo>
                  <a:pt x="2757" y="1771"/>
                </a:lnTo>
                <a:lnTo>
                  <a:pt x="2736" y="1753"/>
                </a:lnTo>
                <a:lnTo>
                  <a:pt x="2713" y="1738"/>
                </a:lnTo>
                <a:lnTo>
                  <a:pt x="2689" y="1724"/>
                </a:lnTo>
                <a:lnTo>
                  <a:pt x="2664" y="1714"/>
                </a:lnTo>
                <a:lnTo>
                  <a:pt x="2675" y="1671"/>
                </a:lnTo>
                <a:lnTo>
                  <a:pt x="2683" y="1627"/>
                </a:lnTo>
                <a:lnTo>
                  <a:pt x="2688" y="1578"/>
                </a:lnTo>
                <a:lnTo>
                  <a:pt x="2689" y="1528"/>
                </a:lnTo>
                <a:lnTo>
                  <a:pt x="2687" y="1479"/>
                </a:lnTo>
                <a:lnTo>
                  <a:pt x="2680" y="1434"/>
                </a:lnTo>
                <a:lnTo>
                  <a:pt x="2669" y="1392"/>
                </a:lnTo>
                <a:lnTo>
                  <a:pt x="2653" y="1353"/>
                </a:lnTo>
                <a:lnTo>
                  <a:pt x="2631" y="1317"/>
                </a:lnTo>
                <a:lnTo>
                  <a:pt x="2606" y="1283"/>
                </a:lnTo>
                <a:lnTo>
                  <a:pt x="2576" y="1254"/>
                </a:lnTo>
                <a:lnTo>
                  <a:pt x="2541" y="1227"/>
                </a:lnTo>
                <a:lnTo>
                  <a:pt x="2512" y="1209"/>
                </a:lnTo>
                <a:lnTo>
                  <a:pt x="2476" y="1191"/>
                </a:lnTo>
                <a:lnTo>
                  <a:pt x="2433" y="1172"/>
                </a:lnTo>
                <a:lnTo>
                  <a:pt x="2383" y="1153"/>
                </a:lnTo>
                <a:lnTo>
                  <a:pt x="2328" y="1134"/>
                </a:lnTo>
                <a:lnTo>
                  <a:pt x="2265" y="1114"/>
                </a:lnTo>
                <a:lnTo>
                  <a:pt x="2196" y="1094"/>
                </a:lnTo>
                <a:lnTo>
                  <a:pt x="2196" y="566"/>
                </a:lnTo>
                <a:lnTo>
                  <a:pt x="2237" y="570"/>
                </a:lnTo>
                <a:lnTo>
                  <a:pt x="2276" y="577"/>
                </a:lnTo>
                <a:lnTo>
                  <a:pt x="2310" y="590"/>
                </a:lnTo>
                <a:lnTo>
                  <a:pt x="2342" y="606"/>
                </a:lnTo>
                <a:lnTo>
                  <a:pt x="2369" y="627"/>
                </a:lnTo>
                <a:lnTo>
                  <a:pt x="2395" y="652"/>
                </a:lnTo>
                <a:lnTo>
                  <a:pt x="2416" y="680"/>
                </a:lnTo>
                <a:lnTo>
                  <a:pt x="2433" y="712"/>
                </a:lnTo>
                <a:lnTo>
                  <a:pt x="2446" y="747"/>
                </a:lnTo>
                <a:lnTo>
                  <a:pt x="2456" y="783"/>
                </a:lnTo>
                <a:lnTo>
                  <a:pt x="2461" y="823"/>
                </a:lnTo>
                <a:lnTo>
                  <a:pt x="2654" y="823"/>
                </a:lnTo>
                <a:lnTo>
                  <a:pt x="2649" y="772"/>
                </a:lnTo>
                <a:lnTo>
                  <a:pt x="2641" y="723"/>
                </a:lnTo>
                <a:lnTo>
                  <a:pt x="2628" y="678"/>
                </a:lnTo>
                <a:lnTo>
                  <a:pt x="2611" y="636"/>
                </a:lnTo>
                <a:lnTo>
                  <a:pt x="2589" y="597"/>
                </a:lnTo>
                <a:lnTo>
                  <a:pt x="2562" y="560"/>
                </a:lnTo>
                <a:lnTo>
                  <a:pt x="2531" y="527"/>
                </a:lnTo>
                <a:lnTo>
                  <a:pt x="2495" y="497"/>
                </a:lnTo>
                <a:lnTo>
                  <a:pt x="2456" y="471"/>
                </a:lnTo>
                <a:lnTo>
                  <a:pt x="2412" y="449"/>
                </a:lnTo>
                <a:lnTo>
                  <a:pt x="2364" y="431"/>
                </a:lnTo>
                <a:lnTo>
                  <a:pt x="2312" y="416"/>
                </a:lnTo>
                <a:lnTo>
                  <a:pt x="2256" y="406"/>
                </a:lnTo>
                <a:lnTo>
                  <a:pt x="2196" y="399"/>
                </a:lnTo>
                <a:lnTo>
                  <a:pt x="2196" y="257"/>
                </a:lnTo>
                <a:lnTo>
                  <a:pt x="2091" y="257"/>
                </a:lnTo>
                <a:lnTo>
                  <a:pt x="2091" y="401"/>
                </a:lnTo>
                <a:lnTo>
                  <a:pt x="2037" y="403"/>
                </a:lnTo>
                <a:lnTo>
                  <a:pt x="1987" y="411"/>
                </a:lnTo>
                <a:lnTo>
                  <a:pt x="1939" y="421"/>
                </a:lnTo>
                <a:lnTo>
                  <a:pt x="1895" y="436"/>
                </a:lnTo>
                <a:lnTo>
                  <a:pt x="1854" y="455"/>
                </a:lnTo>
                <a:lnTo>
                  <a:pt x="1816" y="478"/>
                </a:lnTo>
                <a:lnTo>
                  <a:pt x="1780" y="506"/>
                </a:lnTo>
                <a:lnTo>
                  <a:pt x="1747" y="536"/>
                </a:lnTo>
                <a:lnTo>
                  <a:pt x="1715" y="575"/>
                </a:lnTo>
                <a:lnTo>
                  <a:pt x="1688" y="614"/>
                </a:lnTo>
                <a:lnTo>
                  <a:pt x="1665" y="655"/>
                </a:lnTo>
                <a:lnTo>
                  <a:pt x="1648" y="698"/>
                </a:lnTo>
                <a:lnTo>
                  <a:pt x="1636" y="741"/>
                </a:lnTo>
                <a:lnTo>
                  <a:pt x="1628" y="787"/>
                </a:lnTo>
                <a:lnTo>
                  <a:pt x="1626" y="833"/>
                </a:lnTo>
                <a:lnTo>
                  <a:pt x="1628" y="885"/>
                </a:lnTo>
                <a:lnTo>
                  <a:pt x="1635" y="932"/>
                </a:lnTo>
                <a:lnTo>
                  <a:pt x="1646" y="977"/>
                </a:lnTo>
                <a:lnTo>
                  <a:pt x="1662" y="1018"/>
                </a:lnTo>
                <a:lnTo>
                  <a:pt x="1684" y="1056"/>
                </a:lnTo>
                <a:lnTo>
                  <a:pt x="1709" y="1091"/>
                </a:lnTo>
                <a:lnTo>
                  <a:pt x="1739" y="1122"/>
                </a:lnTo>
                <a:lnTo>
                  <a:pt x="1774" y="1151"/>
                </a:lnTo>
                <a:lnTo>
                  <a:pt x="1815" y="1176"/>
                </a:lnTo>
                <a:lnTo>
                  <a:pt x="1859" y="1200"/>
                </a:lnTo>
                <a:lnTo>
                  <a:pt x="1909" y="1221"/>
                </a:lnTo>
                <a:lnTo>
                  <a:pt x="1965" y="1240"/>
                </a:lnTo>
                <a:lnTo>
                  <a:pt x="2025" y="1257"/>
                </a:lnTo>
                <a:lnTo>
                  <a:pt x="2091" y="1271"/>
                </a:lnTo>
                <a:lnTo>
                  <a:pt x="2091" y="1692"/>
                </a:lnTo>
                <a:lnTo>
                  <a:pt x="2051" y="1691"/>
                </a:lnTo>
                <a:lnTo>
                  <a:pt x="2013" y="1689"/>
                </a:lnTo>
                <a:lnTo>
                  <a:pt x="1945" y="1681"/>
                </a:lnTo>
                <a:lnTo>
                  <a:pt x="1878" y="1670"/>
                </a:lnTo>
                <a:lnTo>
                  <a:pt x="1810" y="1656"/>
                </a:lnTo>
                <a:lnTo>
                  <a:pt x="1804" y="1624"/>
                </a:lnTo>
                <a:lnTo>
                  <a:pt x="1797" y="1589"/>
                </a:lnTo>
                <a:lnTo>
                  <a:pt x="1792" y="1550"/>
                </a:lnTo>
                <a:lnTo>
                  <a:pt x="1789" y="1508"/>
                </a:lnTo>
                <a:lnTo>
                  <a:pt x="1595" y="1508"/>
                </a:lnTo>
                <a:lnTo>
                  <a:pt x="1596" y="1559"/>
                </a:lnTo>
                <a:lnTo>
                  <a:pt x="1600" y="1608"/>
                </a:lnTo>
                <a:lnTo>
                  <a:pt x="1533" y="1592"/>
                </a:lnTo>
                <a:lnTo>
                  <a:pt x="1467" y="1578"/>
                </a:lnTo>
                <a:lnTo>
                  <a:pt x="1402" y="1568"/>
                </a:lnTo>
                <a:lnTo>
                  <a:pt x="1339" y="1559"/>
                </a:lnTo>
                <a:lnTo>
                  <a:pt x="1276" y="1554"/>
                </a:lnTo>
                <a:lnTo>
                  <a:pt x="1214" y="1554"/>
                </a:lnTo>
                <a:lnTo>
                  <a:pt x="1154" y="1558"/>
                </a:lnTo>
                <a:lnTo>
                  <a:pt x="1099" y="1568"/>
                </a:lnTo>
                <a:lnTo>
                  <a:pt x="1044" y="1580"/>
                </a:lnTo>
                <a:lnTo>
                  <a:pt x="989" y="1596"/>
                </a:lnTo>
                <a:lnTo>
                  <a:pt x="936" y="1615"/>
                </a:lnTo>
                <a:lnTo>
                  <a:pt x="917" y="1544"/>
                </a:lnTo>
                <a:lnTo>
                  <a:pt x="901" y="1473"/>
                </a:lnTo>
                <a:lnTo>
                  <a:pt x="889" y="1399"/>
                </a:lnTo>
                <a:lnTo>
                  <a:pt x="883" y="1323"/>
                </a:lnTo>
                <a:lnTo>
                  <a:pt x="881" y="1247"/>
                </a:lnTo>
                <a:lnTo>
                  <a:pt x="884" y="1158"/>
                </a:lnTo>
                <a:lnTo>
                  <a:pt x="892" y="1071"/>
                </a:lnTo>
                <a:lnTo>
                  <a:pt x="908" y="986"/>
                </a:lnTo>
                <a:lnTo>
                  <a:pt x="930" y="901"/>
                </a:lnTo>
                <a:lnTo>
                  <a:pt x="956" y="821"/>
                </a:lnTo>
                <a:lnTo>
                  <a:pt x="988" y="742"/>
                </a:lnTo>
                <a:lnTo>
                  <a:pt x="1025" y="667"/>
                </a:lnTo>
                <a:lnTo>
                  <a:pt x="1067" y="594"/>
                </a:lnTo>
                <a:lnTo>
                  <a:pt x="1114" y="525"/>
                </a:lnTo>
                <a:lnTo>
                  <a:pt x="1165" y="458"/>
                </a:lnTo>
                <a:lnTo>
                  <a:pt x="1220" y="395"/>
                </a:lnTo>
                <a:lnTo>
                  <a:pt x="1280" y="336"/>
                </a:lnTo>
                <a:lnTo>
                  <a:pt x="1343" y="281"/>
                </a:lnTo>
                <a:lnTo>
                  <a:pt x="1410" y="231"/>
                </a:lnTo>
                <a:lnTo>
                  <a:pt x="1481" y="185"/>
                </a:lnTo>
                <a:lnTo>
                  <a:pt x="1555" y="144"/>
                </a:lnTo>
                <a:lnTo>
                  <a:pt x="1631" y="107"/>
                </a:lnTo>
                <a:lnTo>
                  <a:pt x="1710" y="75"/>
                </a:lnTo>
                <a:lnTo>
                  <a:pt x="1792" y="49"/>
                </a:lnTo>
                <a:lnTo>
                  <a:pt x="1877" y="28"/>
                </a:lnTo>
                <a:lnTo>
                  <a:pt x="1964" y="12"/>
                </a:lnTo>
                <a:lnTo>
                  <a:pt x="2052" y="4"/>
                </a:lnTo>
                <a:lnTo>
                  <a:pt x="21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9">
            <a:extLst>
              <a:ext uri="{FF2B5EF4-FFF2-40B4-BE49-F238E27FC236}">
                <a16:creationId xmlns:a16="http://schemas.microsoft.com/office/drawing/2014/main" id="{D38DBE03-0E9A-4248-B5EC-28F6E5855C16}"/>
              </a:ext>
            </a:extLst>
          </p:cNvPr>
          <p:cNvSpPr/>
          <p:nvPr/>
        </p:nvSpPr>
        <p:spPr>
          <a:xfrm>
            <a:off x="1394504" y="4438855"/>
            <a:ext cx="1540966"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try to change too much ( at the same time )</a:t>
            </a:r>
            <a:endParaRPr lang="en-US" dirty="0">
              <a:solidFill>
                <a:schemeClr val="bg1"/>
              </a:solidFill>
            </a:endParaRPr>
          </a:p>
        </p:txBody>
      </p:sp>
      <p:sp>
        <p:nvSpPr>
          <p:cNvPr id="31" name="Rectangle 30">
            <a:extLst>
              <a:ext uri="{FF2B5EF4-FFF2-40B4-BE49-F238E27FC236}">
                <a16:creationId xmlns:a16="http://schemas.microsoft.com/office/drawing/2014/main" id="{EA53ACC0-EB76-9648-B2FD-DED8C013E62B}"/>
              </a:ext>
            </a:extLst>
          </p:cNvPr>
          <p:cNvSpPr/>
          <p:nvPr/>
        </p:nvSpPr>
        <p:spPr>
          <a:xfrm>
            <a:off x="7689430" y="2805166"/>
            <a:ext cx="1540966"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try to </a:t>
            </a:r>
          </a:p>
          <a:p>
            <a:r>
              <a:rPr lang="en-US" dirty="0">
                <a:solidFill>
                  <a:schemeClr val="bg1"/>
                </a:solidFill>
                <a:latin typeface="Arial" panose="020B0604020202020204" pitchFamily="34" charset="0"/>
                <a:cs typeface="Arial" panose="020B0604020202020204" pitchFamily="34" charset="0"/>
              </a:rPr>
              <a:t>eat the </a:t>
            </a:r>
          </a:p>
          <a:p>
            <a:r>
              <a:rPr lang="en-US" dirty="0">
                <a:solidFill>
                  <a:schemeClr val="bg1"/>
                </a:solidFill>
                <a:latin typeface="Arial" panose="020B0604020202020204" pitchFamily="34" charset="0"/>
                <a:cs typeface="Arial" panose="020B0604020202020204" pitchFamily="34" charset="0"/>
              </a:rPr>
              <a:t>entire elephant</a:t>
            </a:r>
            <a:endParaRPr lang="en-US" dirty="0">
              <a:solidFill>
                <a:schemeClr val="bg1"/>
              </a:solidFill>
            </a:endParaRPr>
          </a:p>
        </p:txBody>
      </p:sp>
      <p:sp>
        <p:nvSpPr>
          <p:cNvPr id="32" name="Rectangle 31">
            <a:extLst>
              <a:ext uri="{FF2B5EF4-FFF2-40B4-BE49-F238E27FC236}">
                <a16:creationId xmlns:a16="http://schemas.microsoft.com/office/drawing/2014/main" id="{F5C14676-2075-EE47-AFCC-A9CDB661A228}"/>
              </a:ext>
            </a:extLst>
          </p:cNvPr>
          <p:cNvSpPr/>
          <p:nvPr/>
        </p:nvSpPr>
        <p:spPr>
          <a:xfrm>
            <a:off x="7689429" y="4438855"/>
            <a:ext cx="1540966" cy="1200329"/>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forget that failure is usually a given</a:t>
            </a:r>
            <a:endParaRPr lang="en-US" dirty="0">
              <a:solidFill>
                <a:schemeClr val="bg1"/>
              </a:solidFill>
            </a:endParaRPr>
          </a:p>
        </p:txBody>
      </p:sp>
      <p:sp>
        <p:nvSpPr>
          <p:cNvPr id="33" name="Freeform 23">
            <a:extLst>
              <a:ext uri="{FF2B5EF4-FFF2-40B4-BE49-F238E27FC236}">
                <a16:creationId xmlns:a16="http://schemas.microsoft.com/office/drawing/2014/main" id="{3A9C6025-D11F-B14B-A11D-58150EA97501}"/>
              </a:ext>
            </a:extLst>
          </p:cNvPr>
          <p:cNvSpPr>
            <a:spLocks noEditPoints="1"/>
          </p:cNvSpPr>
          <p:nvPr/>
        </p:nvSpPr>
        <p:spPr bwMode="auto">
          <a:xfrm>
            <a:off x="3609863" y="4492287"/>
            <a:ext cx="550360" cy="614935"/>
          </a:xfrm>
          <a:custGeom>
            <a:avLst/>
            <a:gdLst>
              <a:gd name="T0" fmla="*/ 1875 w 3488"/>
              <a:gd name="T1" fmla="*/ 3396 h 3836"/>
              <a:gd name="T2" fmla="*/ 1876 w 3488"/>
              <a:gd name="T3" fmla="*/ 3594 h 3836"/>
              <a:gd name="T4" fmla="*/ 2059 w 3488"/>
              <a:gd name="T5" fmla="*/ 3669 h 3836"/>
              <a:gd name="T6" fmla="*/ 2198 w 3488"/>
              <a:gd name="T7" fmla="*/ 3530 h 3836"/>
              <a:gd name="T8" fmla="*/ 2123 w 3488"/>
              <a:gd name="T9" fmla="*/ 3347 h 3836"/>
              <a:gd name="T10" fmla="*/ 1149 w 3488"/>
              <a:gd name="T11" fmla="*/ 1077 h 3836"/>
              <a:gd name="T12" fmla="*/ 1054 w 3488"/>
              <a:gd name="T13" fmla="*/ 1248 h 3836"/>
              <a:gd name="T14" fmla="*/ 860 w 3488"/>
              <a:gd name="T15" fmla="*/ 1407 h 3836"/>
              <a:gd name="T16" fmla="*/ 840 w 3488"/>
              <a:gd name="T17" fmla="*/ 1616 h 3836"/>
              <a:gd name="T18" fmla="*/ 950 w 3488"/>
              <a:gd name="T19" fmla="*/ 1769 h 3836"/>
              <a:gd name="T20" fmla="*/ 1170 w 3488"/>
              <a:gd name="T21" fmla="*/ 1849 h 3836"/>
              <a:gd name="T22" fmla="*/ 1352 w 3488"/>
              <a:gd name="T23" fmla="*/ 1921 h 3836"/>
              <a:gd name="T24" fmla="*/ 1373 w 3488"/>
              <a:gd name="T25" fmla="*/ 2002 h 3836"/>
              <a:gd name="T26" fmla="*/ 1261 w 3488"/>
              <a:gd name="T27" fmla="*/ 2076 h 3836"/>
              <a:gd name="T28" fmla="*/ 1006 w 3488"/>
              <a:gd name="T29" fmla="*/ 2013 h 3836"/>
              <a:gd name="T30" fmla="*/ 878 w 3488"/>
              <a:gd name="T31" fmla="*/ 1968 h 3836"/>
              <a:gd name="T32" fmla="*/ 798 w 3488"/>
              <a:gd name="T33" fmla="*/ 2069 h 3836"/>
              <a:gd name="T34" fmla="*/ 939 w 3488"/>
              <a:gd name="T35" fmla="*/ 2211 h 3836"/>
              <a:gd name="T36" fmla="*/ 1115 w 3488"/>
              <a:gd name="T37" fmla="*/ 2392 h 3836"/>
              <a:gd name="T38" fmla="*/ 1247 w 3488"/>
              <a:gd name="T39" fmla="*/ 2427 h 3836"/>
              <a:gd name="T40" fmla="*/ 1339 w 3488"/>
              <a:gd name="T41" fmla="*/ 2264 h 3836"/>
              <a:gd name="T42" fmla="*/ 1539 w 3488"/>
              <a:gd name="T43" fmla="*/ 2146 h 3836"/>
              <a:gd name="T44" fmla="*/ 1598 w 3488"/>
              <a:gd name="T45" fmla="*/ 1957 h 3836"/>
              <a:gd name="T46" fmla="*/ 1514 w 3488"/>
              <a:gd name="T47" fmla="*/ 1757 h 3836"/>
              <a:gd name="T48" fmla="*/ 1275 w 3488"/>
              <a:gd name="T49" fmla="*/ 1651 h 3836"/>
              <a:gd name="T50" fmla="*/ 1090 w 3488"/>
              <a:gd name="T51" fmla="*/ 1587 h 3836"/>
              <a:gd name="T52" fmla="*/ 1054 w 3488"/>
              <a:gd name="T53" fmla="*/ 1514 h 3836"/>
              <a:gd name="T54" fmla="*/ 1129 w 3488"/>
              <a:gd name="T55" fmla="*/ 1433 h 3836"/>
              <a:gd name="T56" fmla="*/ 1356 w 3488"/>
              <a:gd name="T57" fmla="*/ 1470 h 3836"/>
              <a:gd name="T58" fmla="*/ 1503 w 3488"/>
              <a:gd name="T59" fmla="*/ 1500 h 3836"/>
              <a:gd name="T60" fmla="*/ 1559 w 3488"/>
              <a:gd name="T61" fmla="*/ 1382 h 3836"/>
              <a:gd name="T62" fmla="*/ 1409 w 3488"/>
              <a:gd name="T63" fmla="*/ 1267 h 3836"/>
              <a:gd name="T64" fmla="*/ 1267 w 3488"/>
              <a:gd name="T65" fmla="*/ 1092 h 3836"/>
              <a:gd name="T66" fmla="*/ 1040 w 3488"/>
              <a:gd name="T67" fmla="*/ 453 h 3836"/>
              <a:gd name="T68" fmla="*/ 2108 w 3488"/>
              <a:gd name="T69" fmla="*/ 862 h 3836"/>
              <a:gd name="T70" fmla="*/ 2323 w 3488"/>
              <a:gd name="T71" fmla="*/ 970 h 3836"/>
              <a:gd name="T72" fmla="*/ 2371 w 3488"/>
              <a:gd name="T73" fmla="*/ 2762 h 3836"/>
              <a:gd name="T74" fmla="*/ 2241 w 3488"/>
              <a:gd name="T75" fmla="*/ 2952 h 3836"/>
              <a:gd name="T76" fmla="*/ 2037 w 3488"/>
              <a:gd name="T77" fmla="*/ 2978 h 3836"/>
              <a:gd name="T78" fmla="*/ 1001 w 3488"/>
              <a:gd name="T79" fmla="*/ 2608 h 3836"/>
              <a:gd name="T80" fmla="*/ 3023 w 3488"/>
              <a:gd name="T81" fmla="*/ 465 h 3836"/>
              <a:gd name="T82" fmla="*/ 2969 w 3488"/>
              <a:gd name="T83" fmla="*/ 0 h 3836"/>
              <a:gd name="T84" fmla="*/ 3294 w 3488"/>
              <a:gd name="T85" fmla="*/ 114 h 3836"/>
              <a:gd name="T86" fmla="*/ 3474 w 3488"/>
              <a:gd name="T87" fmla="*/ 400 h 3836"/>
              <a:gd name="T88" fmla="*/ 3458 w 3488"/>
              <a:gd name="T89" fmla="*/ 3492 h 3836"/>
              <a:gd name="T90" fmla="*/ 3247 w 3488"/>
              <a:gd name="T91" fmla="*/ 3755 h 3836"/>
              <a:gd name="T92" fmla="*/ 1078 w 3488"/>
              <a:gd name="T93" fmla="*/ 3836 h 3836"/>
              <a:gd name="T94" fmla="*/ 753 w 3488"/>
              <a:gd name="T95" fmla="*/ 3722 h 3836"/>
              <a:gd name="T96" fmla="*/ 572 w 3488"/>
              <a:gd name="T97" fmla="*/ 3436 h 3836"/>
              <a:gd name="T98" fmla="*/ 182 w 3488"/>
              <a:gd name="T99" fmla="*/ 2594 h 3836"/>
              <a:gd name="T100" fmla="*/ 14 w 3488"/>
              <a:gd name="T101" fmla="*/ 2427 h 3836"/>
              <a:gd name="T102" fmla="*/ 30 w 3488"/>
              <a:gd name="T103" fmla="*/ 1005 h 3836"/>
              <a:gd name="T104" fmla="*/ 223 w 3488"/>
              <a:gd name="T105" fmla="*/ 865 h 3836"/>
              <a:gd name="T106" fmla="*/ 588 w 3488"/>
              <a:gd name="T107" fmla="*/ 344 h 3836"/>
              <a:gd name="T108" fmla="*/ 800 w 3488"/>
              <a:gd name="T109" fmla="*/ 81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8" h="3836">
                <a:moveTo>
                  <a:pt x="2024" y="3317"/>
                </a:moveTo>
                <a:lnTo>
                  <a:pt x="1987" y="3320"/>
                </a:lnTo>
                <a:lnTo>
                  <a:pt x="1953" y="3331"/>
                </a:lnTo>
                <a:lnTo>
                  <a:pt x="1924" y="3347"/>
                </a:lnTo>
                <a:lnTo>
                  <a:pt x="1897" y="3369"/>
                </a:lnTo>
                <a:lnTo>
                  <a:pt x="1875" y="3396"/>
                </a:lnTo>
                <a:lnTo>
                  <a:pt x="1859" y="3425"/>
                </a:lnTo>
                <a:lnTo>
                  <a:pt x="1849" y="3459"/>
                </a:lnTo>
                <a:lnTo>
                  <a:pt x="1846" y="3495"/>
                </a:lnTo>
                <a:lnTo>
                  <a:pt x="1849" y="3530"/>
                </a:lnTo>
                <a:lnTo>
                  <a:pt x="1859" y="3564"/>
                </a:lnTo>
                <a:lnTo>
                  <a:pt x="1876" y="3594"/>
                </a:lnTo>
                <a:lnTo>
                  <a:pt x="1897" y="3620"/>
                </a:lnTo>
                <a:lnTo>
                  <a:pt x="1924" y="3642"/>
                </a:lnTo>
                <a:lnTo>
                  <a:pt x="1955" y="3659"/>
                </a:lnTo>
                <a:lnTo>
                  <a:pt x="1987" y="3669"/>
                </a:lnTo>
                <a:lnTo>
                  <a:pt x="2024" y="3673"/>
                </a:lnTo>
                <a:lnTo>
                  <a:pt x="2059" y="3669"/>
                </a:lnTo>
                <a:lnTo>
                  <a:pt x="2093" y="3659"/>
                </a:lnTo>
                <a:lnTo>
                  <a:pt x="2123" y="3642"/>
                </a:lnTo>
                <a:lnTo>
                  <a:pt x="2150" y="3620"/>
                </a:lnTo>
                <a:lnTo>
                  <a:pt x="2171" y="3594"/>
                </a:lnTo>
                <a:lnTo>
                  <a:pt x="2187" y="3564"/>
                </a:lnTo>
                <a:lnTo>
                  <a:pt x="2198" y="3530"/>
                </a:lnTo>
                <a:lnTo>
                  <a:pt x="2201" y="3495"/>
                </a:lnTo>
                <a:lnTo>
                  <a:pt x="2198" y="3459"/>
                </a:lnTo>
                <a:lnTo>
                  <a:pt x="2187" y="3425"/>
                </a:lnTo>
                <a:lnTo>
                  <a:pt x="2171" y="3395"/>
                </a:lnTo>
                <a:lnTo>
                  <a:pt x="2150" y="3369"/>
                </a:lnTo>
                <a:lnTo>
                  <a:pt x="2123" y="3347"/>
                </a:lnTo>
                <a:lnTo>
                  <a:pt x="2093" y="3331"/>
                </a:lnTo>
                <a:lnTo>
                  <a:pt x="2059" y="3320"/>
                </a:lnTo>
                <a:lnTo>
                  <a:pt x="2024" y="3317"/>
                </a:lnTo>
                <a:close/>
                <a:moveTo>
                  <a:pt x="1198" y="1064"/>
                </a:moveTo>
                <a:lnTo>
                  <a:pt x="1172" y="1067"/>
                </a:lnTo>
                <a:lnTo>
                  <a:pt x="1149" y="1077"/>
                </a:lnTo>
                <a:lnTo>
                  <a:pt x="1130" y="1092"/>
                </a:lnTo>
                <a:lnTo>
                  <a:pt x="1115" y="1112"/>
                </a:lnTo>
                <a:lnTo>
                  <a:pt x="1104" y="1135"/>
                </a:lnTo>
                <a:lnTo>
                  <a:pt x="1101" y="1161"/>
                </a:lnTo>
                <a:lnTo>
                  <a:pt x="1101" y="1236"/>
                </a:lnTo>
                <a:lnTo>
                  <a:pt x="1054" y="1248"/>
                </a:lnTo>
                <a:lnTo>
                  <a:pt x="1012" y="1263"/>
                </a:lnTo>
                <a:lnTo>
                  <a:pt x="972" y="1284"/>
                </a:lnTo>
                <a:lnTo>
                  <a:pt x="937" y="1309"/>
                </a:lnTo>
                <a:lnTo>
                  <a:pt x="906" y="1338"/>
                </a:lnTo>
                <a:lnTo>
                  <a:pt x="880" y="1371"/>
                </a:lnTo>
                <a:lnTo>
                  <a:pt x="860" y="1407"/>
                </a:lnTo>
                <a:lnTo>
                  <a:pt x="844" y="1447"/>
                </a:lnTo>
                <a:lnTo>
                  <a:pt x="835" y="1489"/>
                </a:lnTo>
                <a:lnTo>
                  <a:pt x="832" y="1535"/>
                </a:lnTo>
                <a:lnTo>
                  <a:pt x="832" y="1538"/>
                </a:lnTo>
                <a:lnTo>
                  <a:pt x="834" y="1578"/>
                </a:lnTo>
                <a:lnTo>
                  <a:pt x="840" y="1616"/>
                </a:lnTo>
                <a:lnTo>
                  <a:pt x="849" y="1649"/>
                </a:lnTo>
                <a:lnTo>
                  <a:pt x="862" y="1679"/>
                </a:lnTo>
                <a:lnTo>
                  <a:pt x="880" y="1705"/>
                </a:lnTo>
                <a:lnTo>
                  <a:pt x="899" y="1729"/>
                </a:lnTo>
                <a:lnTo>
                  <a:pt x="924" y="1750"/>
                </a:lnTo>
                <a:lnTo>
                  <a:pt x="950" y="1769"/>
                </a:lnTo>
                <a:lnTo>
                  <a:pt x="980" y="1785"/>
                </a:lnTo>
                <a:lnTo>
                  <a:pt x="1013" y="1800"/>
                </a:lnTo>
                <a:lnTo>
                  <a:pt x="1048" y="1813"/>
                </a:lnTo>
                <a:lnTo>
                  <a:pt x="1087" y="1826"/>
                </a:lnTo>
                <a:lnTo>
                  <a:pt x="1126" y="1838"/>
                </a:lnTo>
                <a:lnTo>
                  <a:pt x="1170" y="1849"/>
                </a:lnTo>
                <a:lnTo>
                  <a:pt x="1216" y="1862"/>
                </a:lnTo>
                <a:lnTo>
                  <a:pt x="1256" y="1874"/>
                </a:lnTo>
                <a:lnTo>
                  <a:pt x="1289" y="1885"/>
                </a:lnTo>
                <a:lnTo>
                  <a:pt x="1316" y="1897"/>
                </a:lnTo>
                <a:lnTo>
                  <a:pt x="1337" y="1909"/>
                </a:lnTo>
                <a:lnTo>
                  <a:pt x="1352" y="1921"/>
                </a:lnTo>
                <a:lnTo>
                  <a:pt x="1363" y="1933"/>
                </a:lnTo>
                <a:lnTo>
                  <a:pt x="1370" y="1947"/>
                </a:lnTo>
                <a:lnTo>
                  <a:pt x="1374" y="1963"/>
                </a:lnTo>
                <a:lnTo>
                  <a:pt x="1376" y="1979"/>
                </a:lnTo>
                <a:lnTo>
                  <a:pt x="1376" y="1981"/>
                </a:lnTo>
                <a:lnTo>
                  <a:pt x="1373" y="2002"/>
                </a:lnTo>
                <a:lnTo>
                  <a:pt x="1365" y="2022"/>
                </a:lnTo>
                <a:lnTo>
                  <a:pt x="1353" y="2038"/>
                </a:lnTo>
                <a:lnTo>
                  <a:pt x="1336" y="2051"/>
                </a:lnTo>
                <a:lnTo>
                  <a:pt x="1315" y="2063"/>
                </a:lnTo>
                <a:lnTo>
                  <a:pt x="1290" y="2071"/>
                </a:lnTo>
                <a:lnTo>
                  <a:pt x="1261" y="2076"/>
                </a:lnTo>
                <a:lnTo>
                  <a:pt x="1228" y="2077"/>
                </a:lnTo>
                <a:lnTo>
                  <a:pt x="1179" y="2075"/>
                </a:lnTo>
                <a:lnTo>
                  <a:pt x="1133" y="2066"/>
                </a:lnTo>
                <a:lnTo>
                  <a:pt x="1089" y="2052"/>
                </a:lnTo>
                <a:lnTo>
                  <a:pt x="1047" y="2035"/>
                </a:lnTo>
                <a:lnTo>
                  <a:pt x="1006" y="2013"/>
                </a:lnTo>
                <a:lnTo>
                  <a:pt x="967" y="1986"/>
                </a:lnTo>
                <a:lnTo>
                  <a:pt x="954" y="1978"/>
                </a:lnTo>
                <a:lnTo>
                  <a:pt x="940" y="1972"/>
                </a:lnTo>
                <a:lnTo>
                  <a:pt x="923" y="1967"/>
                </a:lnTo>
                <a:lnTo>
                  <a:pt x="903" y="1965"/>
                </a:lnTo>
                <a:lnTo>
                  <a:pt x="878" y="1968"/>
                </a:lnTo>
                <a:lnTo>
                  <a:pt x="856" y="1975"/>
                </a:lnTo>
                <a:lnTo>
                  <a:pt x="837" y="1988"/>
                </a:lnTo>
                <a:lnTo>
                  <a:pt x="821" y="2003"/>
                </a:lnTo>
                <a:lnTo>
                  <a:pt x="808" y="2023"/>
                </a:lnTo>
                <a:lnTo>
                  <a:pt x="801" y="2044"/>
                </a:lnTo>
                <a:lnTo>
                  <a:pt x="798" y="2069"/>
                </a:lnTo>
                <a:lnTo>
                  <a:pt x="801" y="2094"/>
                </a:lnTo>
                <a:lnTo>
                  <a:pt x="809" y="2118"/>
                </a:lnTo>
                <a:lnTo>
                  <a:pt x="823" y="2138"/>
                </a:lnTo>
                <a:lnTo>
                  <a:pt x="840" y="2153"/>
                </a:lnTo>
                <a:lnTo>
                  <a:pt x="889" y="2184"/>
                </a:lnTo>
                <a:lnTo>
                  <a:pt x="939" y="2211"/>
                </a:lnTo>
                <a:lnTo>
                  <a:pt x="992" y="2233"/>
                </a:lnTo>
                <a:lnTo>
                  <a:pt x="1046" y="2250"/>
                </a:lnTo>
                <a:lnTo>
                  <a:pt x="1101" y="2263"/>
                </a:lnTo>
                <a:lnTo>
                  <a:pt x="1101" y="2343"/>
                </a:lnTo>
                <a:lnTo>
                  <a:pt x="1104" y="2369"/>
                </a:lnTo>
                <a:lnTo>
                  <a:pt x="1115" y="2392"/>
                </a:lnTo>
                <a:lnTo>
                  <a:pt x="1130" y="2412"/>
                </a:lnTo>
                <a:lnTo>
                  <a:pt x="1149" y="2427"/>
                </a:lnTo>
                <a:lnTo>
                  <a:pt x="1172" y="2436"/>
                </a:lnTo>
                <a:lnTo>
                  <a:pt x="1198" y="2440"/>
                </a:lnTo>
                <a:lnTo>
                  <a:pt x="1223" y="2436"/>
                </a:lnTo>
                <a:lnTo>
                  <a:pt x="1247" y="2427"/>
                </a:lnTo>
                <a:lnTo>
                  <a:pt x="1267" y="2412"/>
                </a:lnTo>
                <a:lnTo>
                  <a:pt x="1282" y="2392"/>
                </a:lnTo>
                <a:lnTo>
                  <a:pt x="1291" y="2369"/>
                </a:lnTo>
                <a:lnTo>
                  <a:pt x="1295" y="2343"/>
                </a:lnTo>
                <a:lnTo>
                  <a:pt x="1295" y="2271"/>
                </a:lnTo>
                <a:lnTo>
                  <a:pt x="1339" y="2264"/>
                </a:lnTo>
                <a:lnTo>
                  <a:pt x="1380" y="2252"/>
                </a:lnTo>
                <a:lnTo>
                  <a:pt x="1419" y="2238"/>
                </a:lnTo>
                <a:lnTo>
                  <a:pt x="1454" y="2220"/>
                </a:lnTo>
                <a:lnTo>
                  <a:pt x="1487" y="2198"/>
                </a:lnTo>
                <a:lnTo>
                  <a:pt x="1515" y="2174"/>
                </a:lnTo>
                <a:lnTo>
                  <a:pt x="1539" y="2146"/>
                </a:lnTo>
                <a:lnTo>
                  <a:pt x="1560" y="2115"/>
                </a:lnTo>
                <a:lnTo>
                  <a:pt x="1577" y="2080"/>
                </a:lnTo>
                <a:lnTo>
                  <a:pt x="1588" y="2043"/>
                </a:lnTo>
                <a:lnTo>
                  <a:pt x="1596" y="2003"/>
                </a:lnTo>
                <a:lnTo>
                  <a:pt x="1598" y="1960"/>
                </a:lnTo>
                <a:lnTo>
                  <a:pt x="1598" y="1957"/>
                </a:lnTo>
                <a:lnTo>
                  <a:pt x="1596" y="1915"/>
                </a:lnTo>
                <a:lnTo>
                  <a:pt x="1588" y="1876"/>
                </a:lnTo>
                <a:lnTo>
                  <a:pt x="1577" y="1841"/>
                </a:lnTo>
                <a:lnTo>
                  <a:pt x="1560" y="1811"/>
                </a:lnTo>
                <a:lnTo>
                  <a:pt x="1539" y="1783"/>
                </a:lnTo>
                <a:lnTo>
                  <a:pt x="1514" y="1757"/>
                </a:lnTo>
                <a:lnTo>
                  <a:pt x="1484" y="1735"/>
                </a:lnTo>
                <a:lnTo>
                  <a:pt x="1450" y="1715"/>
                </a:lnTo>
                <a:lnTo>
                  <a:pt x="1413" y="1696"/>
                </a:lnTo>
                <a:lnTo>
                  <a:pt x="1371" y="1680"/>
                </a:lnTo>
                <a:lnTo>
                  <a:pt x="1324" y="1665"/>
                </a:lnTo>
                <a:lnTo>
                  <a:pt x="1275" y="1651"/>
                </a:lnTo>
                <a:lnTo>
                  <a:pt x="1229" y="1639"/>
                </a:lnTo>
                <a:lnTo>
                  <a:pt x="1191" y="1629"/>
                </a:lnTo>
                <a:lnTo>
                  <a:pt x="1158" y="1618"/>
                </a:lnTo>
                <a:lnTo>
                  <a:pt x="1130" y="1608"/>
                </a:lnTo>
                <a:lnTo>
                  <a:pt x="1108" y="1598"/>
                </a:lnTo>
                <a:lnTo>
                  <a:pt x="1090" y="1587"/>
                </a:lnTo>
                <a:lnTo>
                  <a:pt x="1076" y="1576"/>
                </a:lnTo>
                <a:lnTo>
                  <a:pt x="1066" y="1563"/>
                </a:lnTo>
                <a:lnTo>
                  <a:pt x="1060" y="1549"/>
                </a:lnTo>
                <a:lnTo>
                  <a:pt x="1055" y="1534"/>
                </a:lnTo>
                <a:lnTo>
                  <a:pt x="1054" y="1518"/>
                </a:lnTo>
                <a:lnTo>
                  <a:pt x="1054" y="1514"/>
                </a:lnTo>
                <a:lnTo>
                  <a:pt x="1056" y="1497"/>
                </a:lnTo>
                <a:lnTo>
                  <a:pt x="1063" y="1479"/>
                </a:lnTo>
                <a:lnTo>
                  <a:pt x="1074" y="1464"/>
                </a:lnTo>
                <a:lnTo>
                  <a:pt x="1088" y="1451"/>
                </a:lnTo>
                <a:lnTo>
                  <a:pt x="1107" y="1441"/>
                </a:lnTo>
                <a:lnTo>
                  <a:pt x="1129" y="1433"/>
                </a:lnTo>
                <a:lnTo>
                  <a:pt x="1156" y="1428"/>
                </a:lnTo>
                <a:lnTo>
                  <a:pt x="1186" y="1426"/>
                </a:lnTo>
                <a:lnTo>
                  <a:pt x="1228" y="1429"/>
                </a:lnTo>
                <a:lnTo>
                  <a:pt x="1270" y="1437"/>
                </a:lnTo>
                <a:lnTo>
                  <a:pt x="1312" y="1451"/>
                </a:lnTo>
                <a:lnTo>
                  <a:pt x="1356" y="1470"/>
                </a:lnTo>
                <a:lnTo>
                  <a:pt x="1400" y="1494"/>
                </a:lnTo>
                <a:lnTo>
                  <a:pt x="1418" y="1503"/>
                </a:lnTo>
                <a:lnTo>
                  <a:pt x="1436" y="1508"/>
                </a:lnTo>
                <a:lnTo>
                  <a:pt x="1457" y="1510"/>
                </a:lnTo>
                <a:lnTo>
                  <a:pt x="1481" y="1507"/>
                </a:lnTo>
                <a:lnTo>
                  <a:pt x="1503" y="1500"/>
                </a:lnTo>
                <a:lnTo>
                  <a:pt x="1523" y="1487"/>
                </a:lnTo>
                <a:lnTo>
                  <a:pt x="1539" y="1472"/>
                </a:lnTo>
                <a:lnTo>
                  <a:pt x="1551" y="1452"/>
                </a:lnTo>
                <a:lnTo>
                  <a:pt x="1559" y="1431"/>
                </a:lnTo>
                <a:lnTo>
                  <a:pt x="1562" y="1407"/>
                </a:lnTo>
                <a:lnTo>
                  <a:pt x="1559" y="1382"/>
                </a:lnTo>
                <a:lnTo>
                  <a:pt x="1551" y="1361"/>
                </a:lnTo>
                <a:lnTo>
                  <a:pt x="1541" y="1343"/>
                </a:lnTo>
                <a:lnTo>
                  <a:pt x="1526" y="1329"/>
                </a:lnTo>
                <a:lnTo>
                  <a:pt x="1512" y="1318"/>
                </a:lnTo>
                <a:lnTo>
                  <a:pt x="1462" y="1290"/>
                </a:lnTo>
                <a:lnTo>
                  <a:pt x="1409" y="1267"/>
                </a:lnTo>
                <a:lnTo>
                  <a:pt x="1353" y="1249"/>
                </a:lnTo>
                <a:lnTo>
                  <a:pt x="1295" y="1238"/>
                </a:lnTo>
                <a:lnTo>
                  <a:pt x="1295" y="1161"/>
                </a:lnTo>
                <a:lnTo>
                  <a:pt x="1291" y="1135"/>
                </a:lnTo>
                <a:lnTo>
                  <a:pt x="1282" y="1112"/>
                </a:lnTo>
                <a:lnTo>
                  <a:pt x="1267" y="1092"/>
                </a:lnTo>
                <a:lnTo>
                  <a:pt x="1247" y="1077"/>
                </a:lnTo>
                <a:lnTo>
                  <a:pt x="1223" y="1067"/>
                </a:lnTo>
                <a:lnTo>
                  <a:pt x="1198" y="1064"/>
                </a:lnTo>
                <a:close/>
                <a:moveTo>
                  <a:pt x="1078" y="443"/>
                </a:moveTo>
                <a:lnTo>
                  <a:pt x="1057" y="445"/>
                </a:lnTo>
                <a:lnTo>
                  <a:pt x="1040" y="453"/>
                </a:lnTo>
                <a:lnTo>
                  <a:pt x="1023" y="465"/>
                </a:lnTo>
                <a:lnTo>
                  <a:pt x="1012" y="480"/>
                </a:lnTo>
                <a:lnTo>
                  <a:pt x="1005" y="499"/>
                </a:lnTo>
                <a:lnTo>
                  <a:pt x="1001" y="519"/>
                </a:lnTo>
                <a:lnTo>
                  <a:pt x="1001" y="862"/>
                </a:lnTo>
                <a:lnTo>
                  <a:pt x="2108" y="862"/>
                </a:lnTo>
                <a:lnTo>
                  <a:pt x="2151" y="865"/>
                </a:lnTo>
                <a:lnTo>
                  <a:pt x="2192" y="875"/>
                </a:lnTo>
                <a:lnTo>
                  <a:pt x="2231" y="891"/>
                </a:lnTo>
                <a:lnTo>
                  <a:pt x="2265" y="913"/>
                </a:lnTo>
                <a:lnTo>
                  <a:pt x="2296" y="939"/>
                </a:lnTo>
                <a:lnTo>
                  <a:pt x="2323" y="970"/>
                </a:lnTo>
                <a:lnTo>
                  <a:pt x="2344" y="1005"/>
                </a:lnTo>
                <a:lnTo>
                  <a:pt x="2361" y="1043"/>
                </a:lnTo>
                <a:lnTo>
                  <a:pt x="2370" y="1084"/>
                </a:lnTo>
                <a:lnTo>
                  <a:pt x="2373" y="1127"/>
                </a:lnTo>
                <a:lnTo>
                  <a:pt x="2373" y="2722"/>
                </a:lnTo>
                <a:lnTo>
                  <a:pt x="2371" y="2762"/>
                </a:lnTo>
                <a:lnTo>
                  <a:pt x="2362" y="2802"/>
                </a:lnTo>
                <a:lnTo>
                  <a:pt x="2348" y="2838"/>
                </a:lnTo>
                <a:lnTo>
                  <a:pt x="2328" y="2872"/>
                </a:lnTo>
                <a:lnTo>
                  <a:pt x="2303" y="2902"/>
                </a:lnTo>
                <a:lnTo>
                  <a:pt x="2274" y="2929"/>
                </a:lnTo>
                <a:lnTo>
                  <a:pt x="2241" y="2952"/>
                </a:lnTo>
                <a:lnTo>
                  <a:pt x="2205" y="2970"/>
                </a:lnTo>
                <a:lnTo>
                  <a:pt x="2173" y="2979"/>
                </a:lnTo>
                <a:lnTo>
                  <a:pt x="2141" y="2985"/>
                </a:lnTo>
                <a:lnTo>
                  <a:pt x="2108" y="2987"/>
                </a:lnTo>
                <a:lnTo>
                  <a:pt x="2072" y="2985"/>
                </a:lnTo>
                <a:lnTo>
                  <a:pt x="2037" y="2978"/>
                </a:lnTo>
                <a:lnTo>
                  <a:pt x="2003" y="2965"/>
                </a:lnTo>
                <a:lnTo>
                  <a:pt x="1970" y="2949"/>
                </a:lnTo>
                <a:lnTo>
                  <a:pt x="1939" y="2928"/>
                </a:lnTo>
                <a:lnTo>
                  <a:pt x="1913" y="2902"/>
                </a:lnTo>
                <a:lnTo>
                  <a:pt x="1640" y="2608"/>
                </a:lnTo>
                <a:lnTo>
                  <a:pt x="1001" y="2608"/>
                </a:lnTo>
                <a:lnTo>
                  <a:pt x="1001" y="3111"/>
                </a:lnTo>
                <a:lnTo>
                  <a:pt x="3045" y="3111"/>
                </a:lnTo>
                <a:lnTo>
                  <a:pt x="3045" y="519"/>
                </a:lnTo>
                <a:lnTo>
                  <a:pt x="3043" y="499"/>
                </a:lnTo>
                <a:lnTo>
                  <a:pt x="3034" y="480"/>
                </a:lnTo>
                <a:lnTo>
                  <a:pt x="3023" y="465"/>
                </a:lnTo>
                <a:lnTo>
                  <a:pt x="3008" y="453"/>
                </a:lnTo>
                <a:lnTo>
                  <a:pt x="2989" y="445"/>
                </a:lnTo>
                <a:lnTo>
                  <a:pt x="2969" y="443"/>
                </a:lnTo>
                <a:lnTo>
                  <a:pt x="1078" y="443"/>
                </a:lnTo>
                <a:close/>
                <a:moveTo>
                  <a:pt x="1078" y="0"/>
                </a:moveTo>
                <a:lnTo>
                  <a:pt x="2969" y="0"/>
                </a:lnTo>
                <a:lnTo>
                  <a:pt x="3030" y="4"/>
                </a:lnTo>
                <a:lnTo>
                  <a:pt x="3088" y="13"/>
                </a:lnTo>
                <a:lnTo>
                  <a:pt x="3144" y="31"/>
                </a:lnTo>
                <a:lnTo>
                  <a:pt x="3197" y="53"/>
                </a:lnTo>
                <a:lnTo>
                  <a:pt x="3247" y="81"/>
                </a:lnTo>
                <a:lnTo>
                  <a:pt x="3294" y="114"/>
                </a:lnTo>
                <a:lnTo>
                  <a:pt x="3336" y="152"/>
                </a:lnTo>
                <a:lnTo>
                  <a:pt x="3374" y="194"/>
                </a:lnTo>
                <a:lnTo>
                  <a:pt x="3408" y="241"/>
                </a:lnTo>
                <a:lnTo>
                  <a:pt x="3436" y="291"/>
                </a:lnTo>
                <a:lnTo>
                  <a:pt x="3458" y="344"/>
                </a:lnTo>
                <a:lnTo>
                  <a:pt x="3474" y="400"/>
                </a:lnTo>
                <a:lnTo>
                  <a:pt x="3485" y="458"/>
                </a:lnTo>
                <a:lnTo>
                  <a:pt x="3488" y="519"/>
                </a:lnTo>
                <a:lnTo>
                  <a:pt x="3488" y="3318"/>
                </a:lnTo>
                <a:lnTo>
                  <a:pt x="3485" y="3378"/>
                </a:lnTo>
                <a:lnTo>
                  <a:pt x="3474" y="3436"/>
                </a:lnTo>
                <a:lnTo>
                  <a:pt x="3458" y="3492"/>
                </a:lnTo>
                <a:lnTo>
                  <a:pt x="3436" y="3545"/>
                </a:lnTo>
                <a:lnTo>
                  <a:pt x="3408" y="3596"/>
                </a:lnTo>
                <a:lnTo>
                  <a:pt x="3374" y="3641"/>
                </a:lnTo>
                <a:lnTo>
                  <a:pt x="3336" y="3684"/>
                </a:lnTo>
                <a:lnTo>
                  <a:pt x="3294" y="3722"/>
                </a:lnTo>
                <a:lnTo>
                  <a:pt x="3247" y="3755"/>
                </a:lnTo>
                <a:lnTo>
                  <a:pt x="3197" y="3783"/>
                </a:lnTo>
                <a:lnTo>
                  <a:pt x="3144" y="3806"/>
                </a:lnTo>
                <a:lnTo>
                  <a:pt x="3088" y="3822"/>
                </a:lnTo>
                <a:lnTo>
                  <a:pt x="3030" y="3832"/>
                </a:lnTo>
                <a:lnTo>
                  <a:pt x="2969" y="3836"/>
                </a:lnTo>
                <a:lnTo>
                  <a:pt x="1078" y="3836"/>
                </a:lnTo>
                <a:lnTo>
                  <a:pt x="1018" y="3832"/>
                </a:lnTo>
                <a:lnTo>
                  <a:pt x="959" y="3822"/>
                </a:lnTo>
                <a:lnTo>
                  <a:pt x="903" y="3806"/>
                </a:lnTo>
                <a:lnTo>
                  <a:pt x="850" y="3783"/>
                </a:lnTo>
                <a:lnTo>
                  <a:pt x="800" y="3755"/>
                </a:lnTo>
                <a:lnTo>
                  <a:pt x="753" y="3722"/>
                </a:lnTo>
                <a:lnTo>
                  <a:pt x="711" y="3684"/>
                </a:lnTo>
                <a:lnTo>
                  <a:pt x="672" y="3641"/>
                </a:lnTo>
                <a:lnTo>
                  <a:pt x="640" y="3596"/>
                </a:lnTo>
                <a:lnTo>
                  <a:pt x="612" y="3545"/>
                </a:lnTo>
                <a:lnTo>
                  <a:pt x="588" y="3492"/>
                </a:lnTo>
                <a:lnTo>
                  <a:pt x="572" y="3436"/>
                </a:lnTo>
                <a:lnTo>
                  <a:pt x="561" y="3378"/>
                </a:lnTo>
                <a:lnTo>
                  <a:pt x="558" y="3318"/>
                </a:lnTo>
                <a:lnTo>
                  <a:pt x="558" y="2608"/>
                </a:lnTo>
                <a:lnTo>
                  <a:pt x="267" y="2608"/>
                </a:lnTo>
                <a:lnTo>
                  <a:pt x="223" y="2605"/>
                </a:lnTo>
                <a:lnTo>
                  <a:pt x="182" y="2594"/>
                </a:lnTo>
                <a:lnTo>
                  <a:pt x="144" y="2579"/>
                </a:lnTo>
                <a:lnTo>
                  <a:pt x="110" y="2557"/>
                </a:lnTo>
                <a:lnTo>
                  <a:pt x="78" y="2530"/>
                </a:lnTo>
                <a:lnTo>
                  <a:pt x="51" y="2499"/>
                </a:lnTo>
                <a:lnTo>
                  <a:pt x="30" y="2464"/>
                </a:lnTo>
                <a:lnTo>
                  <a:pt x="14" y="2427"/>
                </a:lnTo>
                <a:lnTo>
                  <a:pt x="3" y="2386"/>
                </a:lnTo>
                <a:lnTo>
                  <a:pt x="0" y="2343"/>
                </a:lnTo>
                <a:lnTo>
                  <a:pt x="0" y="1127"/>
                </a:lnTo>
                <a:lnTo>
                  <a:pt x="3" y="1084"/>
                </a:lnTo>
                <a:lnTo>
                  <a:pt x="14" y="1043"/>
                </a:lnTo>
                <a:lnTo>
                  <a:pt x="30" y="1005"/>
                </a:lnTo>
                <a:lnTo>
                  <a:pt x="51" y="970"/>
                </a:lnTo>
                <a:lnTo>
                  <a:pt x="78" y="939"/>
                </a:lnTo>
                <a:lnTo>
                  <a:pt x="110" y="913"/>
                </a:lnTo>
                <a:lnTo>
                  <a:pt x="144" y="891"/>
                </a:lnTo>
                <a:lnTo>
                  <a:pt x="182" y="875"/>
                </a:lnTo>
                <a:lnTo>
                  <a:pt x="223" y="865"/>
                </a:lnTo>
                <a:lnTo>
                  <a:pt x="267" y="862"/>
                </a:lnTo>
                <a:lnTo>
                  <a:pt x="558" y="862"/>
                </a:lnTo>
                <a:lnTo>
                  <a:pt x="558" y="519"/>
                </a:lnTo>
                <a:lnTo>
                  <a:pt x="561" y="458"/>
                </a:lnTo>
                <a:lnTo>
                  <a:pt x="572" y="400"/>
                </a:lnTo>
                <a:lnTo>
                  <a:pt x="588" y="344"/>
                </a:lnTo>
                <a:lnTo>
                  <a:pt x="612" y="291"/>
                </a:lnTo>
                <a:lnTo>
                  <a:pt x="640" y="241"/>
                </a:lnTo>
                <a:lnTo>
                  <a:pt x="672" y="194"/>
                </a:lnTo>
                <a:lnTo>
                  <a:pt x="711" y="152"/>
                </a:lnTo>
                <a:lnTo>
                  <a:pt x="753" y="114"/>
                </a:lnTo>
                <a:lnTo>
                  <a:pt x="800" y="81"/>
                </a:lnTo>
                <a:lnTo>
                  <a:pt x="850" y="53"/>
                </a:lnTo>
                <a:lnTo>
                  <a:pt x="903" y="31"/>
                </a:lnTo>
                <a:lnTo>
                  <a:pt x="959" y="13"/>
                </a:lnTo>
                <a:lnTo>
                  <a:pt x="1018" y="4"/>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8072DC5A-79B6-AF42-AD62-7F0D4D722D76}"/>
              </a:ext>
            </a:extLst>
          </p:cNvPr>
          <p:cNvSpPr/>
          <p:nvPr/>
        </p:nvSpPr>
        <p:spPr>
          <a:xfrm>
            <a:off x="4661638" y="4438855"/>
            <a:ext cx="151332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under</a:t>
            </a:r>
          </a:p>
          <a:p>
            <a:r>
              <a:rPr lang="en-US" dirty="0">
                <a:solidFill>
                  <a:schemeClr val="bg1"/>
                </a:solidFill>
                <a:latin typeface="Arial" panose="020B0604020202020204" pitchFamily="34" charset="0"/>
                <a:cs typeface="Arial" panose="020B0604020202020204" pitchFamily="34" charset="0"/>
              </a:rPr>
              <a:t>estimate the process</a:t>
            </a:r>
            <a:endParaRPr lang="en-US" dirty="0">
              <a:solidFill>
                <a:schemeClr val="bg1"/>
              </a:solidFill>
            </a:endParaRPr>
          </a:p>
        </p:txBody>
      </p:sp>
      <p:grpSp>
        <p:nvGrpSpPr>
          <p:cNvPr id="35" name="Group 26">
            <a:extLst>
              <a:ext uri="{FF2B5EF4-FFF2-40B4-BE49-F238E27FC236}">
                <a16:creationId xmlns:a16="http://schemas.microsoft.com/office/drawing/2014/main" id="{42401D43-1658-DC44-BA75-5EF981DFF22B}"/>
              </a:ext>
            </a:extLst>
          </p:cNvPr>
          <p:cNvGrpSpPr>
            <a:grpSpLocks noChangeAspect="1"/>
          </p:cNvGrpSpPr>
          <p:nvPr/>
        </p:nvGrpSpPr>
        <p:grpSpPr bwMode="auto">
          <a:xfrm>
            <a:off x="6495869" y="2810679"/>
            <a:ext cx="721305" cy="646090"/>
            <a:chOff x="3648" y="1995"/>
            <a:chExt cx="2455" cy="2199"/>
          </a:xfrm>
          <a:solidFill>
            <a:schemeClr val="bg1"/>
          </a:solidFill>
        </p:grpSpPr>
        <p:sp>
          <p:nvSpPr>
            <p:cNvPr id="36" name="Freeform 28">
              <a:extLst>
                <a:ext uri="{FF2B5EF4-FFF2-40B4-BE49-F238E27FC236}">
                  <a16:creationId xmlns:a16="http://schemas.microsoft.com/office/drawing/2014/main" id="{1286E803-11AB-A341-8A4A-E33AFB952AF8}"/>
                </a:ext>
              </a:extLst>
            </p:cNvPr>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9">
              <a:extLst>
                <a:ext uri="{FF2B5EF4-FFF2-40B4-BE49-F238E27FC236}">
                  <a16:creationId xmlns:a16="http://schemas.microsoft.com/office/drawing/2014/main" id="{29D8A46E-1C9E-9744-98A8-5017026F271B}"/>
                </a:ext>
              </a:extLst>
            </p:cNvPr>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8" name="Freeform 34">
            <a:extLst>
              <a:ext uri="{FF2B5EF4-FFF2-40B4-BE49-F238E27FC236}">
                <a16:creationId xmlns:a16="http://schemas.microsoft.com/office/drawing/2014/main" id="{80B9A994-DA39-094A-9638-4AC7968C40A9}"/>
              </a:ext>
            </a:extLst>
          </p:cNvPr>
          <p:cNvSpPr>
            <a:spLocks noEditPoints="1"/>
          </p:cNvSpPr>
          <p:nvPr/>
        </p:nvSpPr>
        <p:spPr bwMode="auto">
          <a:xfrm>
            <a:off x="6478614"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2">
            <a:extLst>
              <a:ext uri="{FF2B5EF4-FFF2-40B4-BE49-F238E27FC236}">
                <a16:creationId xmlns:a16="http://schemas.microsoft.com/office/drawing/2014/main" id="{4A92073D-34FF-C348-BDBA-DF5859169F2B}"/>
              </a:ext>
            </a:extLst>
          </p:cNvPr>
          <p:cNvSpPr/>
          <p:nvPr/>
        </p:nvSpPr>
        <p:spPr>
          <a:xfrm>
            <a:off x="9105471" y="2364865"/>
            <a:ext cx="3063240" cy="1662546"/>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36DBDF1-C28D-5948-9BC3-B6EBF7A0ACC2}"/>
              </a:ext>
            </a:extLst>
          </p:cNvPr>
          <p:cNvSpPr/>
          <p:nvPr/>
        </p:nvSpPr>
        <p:spPr>
          <a:xfrm>
            <a:off x="9105471" y="4027411"/>
            <a:ext cx="3063240" cy="1662546"/>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47DD5DD3-E706-A141-B3CC-6BF1C34FC153}"/>
              </a:ext>
            </a:extLst>
          </p:cNvPr>
          <p:cNvCxnSpPr>
            <a:cxnSpLocks/>
          </p:cNvCxnSpPr>
          <p:nvPr/>
        </p:nvCxnSpPr>
        <p:spPr>
          <a:xfrm>
            <a:off x="10500214"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5B3C537F-171C-2E45-89F0-6CD25B543BC0}"/>
              </a:ext>
            </a:extLst>
          </p:cNvPr>
          <p:cNvCxnSpPr>
            <a:cxnSpLocks/>
          </p:cNvCxnSpPr>
          <p:nvPr/>
        </p:nvCxnSpPr>
        <p:spPr>
          <a:xfrm>
            <a:off x="10511937"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47" name="Rectangle 46">
            <a:extLst>
              <a:ext uri="{FF2B5EF4-FFF2-40B4-BE49-F238E27FC236}">
                <a16:creationId xmlns:a16="http://schemas.microsoft.com/office/drawing/2014/main" id="{5C12DC58-7C96-5F49-B2F4-100269DE9B2C}"/>
              </a:ext>
            </a:extLst>
          </p:cNvPr>
          <p:cNvSpPr/>
          <p:nvPr/>
        </p:nvSpPr>
        <p:spPr>
          <a:xfrm>
            <a:off x="10717364" y="2805166"/>
            <a:ext cx="1540966" cy="646331"/>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neglect the toolbox</a:t>
            </a:r>
            <a:endParaRPr lang="en-US" dirty="0">
              <a:solidFill>
                <a:schemeClr val="bg1"/>
              </a:solidFill>
            </a:endParaRPr>
          </a:p>
        </p:txBody>
      </p:sp>
      <p:sp>
        <p:nvSpPr>
          <p:cNvPr id="48" name="Rectangle 47">
            <a:extLst>
              <a:ext uri="{FF2B5EF4-FFF2-40B4-BE49-F238E27FC236}">
                <a16:creationId xmlns:a16="http://schemas.microsoft.com/office/drawing/2014/main" id="{A3A137E7-D856-8F4A-BABF-50A99EB019B6}"/>
              </a:ext>
            </a:extLst>
          </p:cNvPr>
          <p:cNvSpPr/>
          <p:nvPr/>
        </p:nvSpPr>
        <p:spPr>
          <a:xfrm>
            <a:off x="10717363" y="4438855"/>
            <a:ext cx="1540966"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don’t make a commitment</a:t>
            </a:r>
            <a:endParaRPr lang="en-US" dirty="0">
              <a:solidFill>
                <a:schemeClr val="bg1"/>
              </a:solidFill>
            </a:endParaRPr>
          </a:p>
        </p:txBody>
      </p:sp>
      <p:grpSp>
        <p:nvGrpSpPr>
          <p:cNvPr id="49" name="Group 26">
            <a:extLst>
              <a:ext uri="{FF2B5EF4-FFF2-40B4-BE49-F238E27FC236}">
                <a16:creationId xmlns:a16="http://schemas.microsoft.com/office/drawing/2014/main" id="{DA1EB566-5CC2-884D-9072-1E2247072269}"/>
              </a:ext>
            </a:extLst>
          </p:cNvPr>
          <p:cNvGrpSpPr>
            <a:grpSpLocks noChangeAspect="1"/>
          </p:cNvGrpSpPr>
          <p:nvPr/>
        </p:nvGrpSpPr>
        <p:grpSpPr bwMode="auto">
          <a:xfrm>
            <a:off x="9523803" y="2810679"/>
            <a:ext cx="721305" cy="646090"/>
            <a:chOff x="3648" y="1995"/>
            <a:chExt cx="2455" cy="2199"/>
          </a:xfrm>
          <a:solidFill>
            <a:schemeClr val="bg1"/>
          </a:solidFill>
        </p:grpSpPr>
        <p:sp>
          <p:nvSpPr>
            <p:cNvPr id="50" name="Freeform 28">
              <a:extLst>
                <a:ext uri="{FF2B5EF4-FFF2-40B4-BE49-F238E27FC236}">
                  <a16:creationId xmlns:a16="http://schemas.microsoft.com/office/drawing/2014/main" id="{1472C83A-D234-7542-A4D9-AABA40D33C0F}"/>
                </a:ext>
              </a:extLst>
            </p:cNvPr>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9">
              <a:extLst>
                <a:ext uri="{FF2B5EF4-FFF2-40B4-BE49-F238E27FC236}">
                  <a16:creationId xmlns:a16="http://schemas.microsoft.com/office/drawing/2014/main" id="{7E1A1CD0-AE89-D84B-ACBA-F48D59E42242}"/>
                </a:ext>
              </a:extLst>
            </p:cNvPr>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2" name="Freeform 34">
            <a:extLst>
              <a:ext uri="{FF2B5EF4-FFF2-40B4-BE49-F238E27FC236}">
                <a16:creationId xmlns:a16="http://schemas.microsoft.com/office/drawing/2014/main" id="{9E8F6140-EA49-E345-9EF0-BBC6EEEF4E6C}"/>
              </a:ext>
            </a:extLst>
          </p:cNvPr>
          <p:cNvSpPr>
            <a:spLocks noEditPoints="1"/>
          </p:cNvSpPr>
          <p:nvPr/>
        </p:nvSpPr>
        <p:spPr bwMode="auto">
          <a:xfrm>
            <a:off x="9506548"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53" name="Straight Connector 52">
            <a:extLst>
              <a:ext uri="{FF2B5EF4-FFF2-40B4-BE49-F238E27FC236}">
                <a16:creationId xmlns:a16="http://schemas.microsoft.com/office/drawing/2014/main" id="{C02FB270-BA36-8F40-8BDD-F43551771913}"/>
              </a:ext>
            </a:extLst>
          </p:cNvPr>
          <p:cNvCxnSpPr>
            <a:cxnSpLocks/>
          </p:cNvCxnSpPr>
          <p:nvPr/>
        </p:nvCxnSpPr>
        <p:spPr>
          <a:xfrm>
            <a:off x="10442547" y="2800376"/>
            <a:ext cx="11724" cy="923330"/>
          </a:xfrm>
          <a:prstGeom prst="line">
            <a:avLst/>
          </a:prstGeom>
          <a:ln w="12700">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F1C0D608-78BE-5840-A64B-BD9758293DB7}"/>
              </a:ext>
            </a:extLst>
          </p:cNvPr>
          <p:cNvCxnSpPr>
            <a:cxnSpLocks/>
          </p:cNvCxnSpPr>
          <p:nvPr/>
        </p:nvCxnSpPr>
        <p:spPr>
          <a:xfrm>
            <a:off x="10454270" y="4420097"/>
            <a:ext cx="11724" cy="923330"/>
          </a:xfrm>
          <a:prstGeom prst="line">
            <a:avLst/>
          </a:prstGeom>
          <a:ln w="12700">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9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521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p:cNvSpPr/>
          <p:nvPr/>
        </p:nvSpPr>
        <p:spPr>
          <a:xfrm>
            <a:off x="4352651"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797008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73521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4352651"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797008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204724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664679"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928211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204724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5664679"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928211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038407" y="3092263"/>
            <a:ext cx="2880319" cy="738664"/>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Driving an organization transformation involves changing old habits</a:t>
            </a:r>
          </a:p>
        </p:txBody>
      </p:sp>
      <p:sp>
        <p:nvSpPr>
          <p:cNvPr id="66" name="TextBox 65"/>
          <p:cNvSpPr txBox="1"/>
          <p:nvPr/>
        </p:nvSpPr>
        <p:spPr>
          <a:xfrm>
            <a:off x="4655842" y="3092263"/>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What is deep learning and how that can help me?</a:t>
            </a:r>
          </a:p>
        </p:txBody>
      </p:sp>
      <p:sp>
        <p:nvSpPr>
          <p:cNvPr id="67" name="TextBox 66"/>
          <p:cNvSpPr txBox="1"/>
          <p:nvPr/>
        </p:nvSpPr>
        <p:spPr>
          <a:xfrm>
            <a:off x="4655842" y="272930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Deep practicing</a:t>
            </a:r>
          </a:p>
        </p:txBody>
      </p:sp>
      <p:sp>
        <p:nvSpPr>
          <p:cNvPr id="68" name="TextBox 67"/>
          <p:cNvSpPr txBox="1"/>
          <p:nvPr/>
        </p:nvSpPr>
        <p:spPr>
          <a:xfrm>
            <a:off x="8273277" y="3092263"/>
            <a:ext cx="2880319" cy="307777"/>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Challenging situations motivates us</a:t>
            </a:r>
          </a:p>
        </p:txBody>
      </p:sp>
      <p:sp>
        <p:nvSpPr>
          <p:cNvPr id="69" name="TextBox 68"/>
          <p:cNvSpPr txBox="1"/>
          <p:nvPr/>
        </p:nvSpPr>
        <p:spPr>
          <a:xfrm>
            <a:off x="8273277" y="272930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Ignition for change</a:t>
            </a:r>
          </a:p>
        </p:txBody>
      </p:sp>
      <p:sp>
        <p:nvSpPr>
          <p:cNvPr id="70" name="TextBox 69"/>
          <p:cNvSpPr txBox="1"/>
          <p:nvPr/>
        </p:nvSpPr>
        <p:spPr>
          <a:xfrm>
            <a:off x="1038407" y="5675521"/>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 Role of the coach on the deep learning process</a:t>
            </a:r>
          </a:p>
        </p:txBody>
      </p:sp>
      <p:sp>
        <p:nvSpPr>
          <p:cNvPr id="71" name="TextBox 70"/>
          <p:cNvSpPr txBox="1"/>
          <p:nvPr/>
        </p:nvSpPr>
        <p:spPr>
          <a:xfrm>
            <a:off x="1038407" y="5139564"/>
            <a:ext cx="2880319" cy="584775"/>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Coaching on developing new skills</a:t>
            </a:r>
          </a:p>
        </p:txBody>
      </p:sp>
      <p:sp>
        <p:nvSpPr>
          <p:cNvPr id="72" name="TextBox 71"/>
          <p:cNvSpPr txBox="1"/>
          <p:nvPr/>
        </p:nvSpPr>
        <p:spPr>
          <a:xfrm>
            <a:off x="4655842" y="5502523"/>
            <a:ext cx="2880319" cy="738664"/>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Impact of deep learning and how to model one with those concepts in mind</a:t>
            </a:r>
          </a:p>
        </p:txBody>
      </p:sp>
      <p:sp>
        <p:nvSpPr>
          <p:cNvPr id="73" name="TextBox 72"/>
          <p:cNvSpPr txBox="1"/>
          <p:nvPr/>
        </p:nvSpPr>
        <p:spPr>
          <a:xfrm>
            <a:off x="4655842"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Dojo</a:t>
            </a:r>
          </a:p>
        </p:txBody>
      </p:sp>
      <p:sp>
        <p:nvSpPr>
          <p:cNvPr id="74" name="TextBox 73"/>
          <p:cNvSpPr txBox="1"/>
          <p:nvPr/>
        </p:nvSpPr>
        <p:spPr>
          <a:xfrm>
            <a:off x="8273277" y="5502523"/>
            <a:ext cx="2880319" cy="307777"/>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What is next?</a:t>
            </a:r>
          </a:p>
        </p:txBody>
      </p:sp>
      <p:sp>
        <p:nvSpPr>
          <p:cNvPr id="75" name="TextBox 74"/>
          <p:cNvSpPr txBox="1"/>
          <p:nvPr/>
        </p:nvSpPr>
        <p:spPr>
          <a:xfrm>
            <a:off x="8273277"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Conclusion</a:t>
            </a:r>
          </a:p>
        </p:txBody>
      </p:sp>
      <p:grpSp>
        <p:nvGrpSpPr>
          <p:cNvPr id="28" name="Group 27"/>
          <p:cNvGrpSpPr/>
          <p:nvPr/>
        </p:nvGrpSpPr>
        <p:grpSpPr>
          <a:xfrm>
            <a:off x="2321510" y="1969990"/>
            <a:ext cx="328733" cy="383086"/>
            <a:chOff x="11710988" y="139700"/>
            <a:chExt cx="4195763" cy="4889500"/>
          </a:xfrm>
          <a:solidFill>
            <a:schemeClr val="bg1"/>
          </a:solidFill>
        </p:grpSpPr>
        <p:sp>
          <p:nvSpPr>
            <p:cNvPr id="29" name="Freeform 6"/>
            <p:cNvSpPr>
              <a:spLocks/>
            </p:cNvSpPr>
            <p:nvPr/>
          </p:nvSpPr>
          <p:spPr bwMode="auto">
            <a:xfrm>
              <a:off x="13266738" y="2303463"/>
              <a:ext cx="1135063" cy="2055813"/>
            </a:xfrm>
            <a:custGeom>
              <a:avLst/>
              <a:gdLst>
                <a:gd name="T0" fmla="*/ 792 w 1430"/>
                <a:gd name="T1" fmla="*/ 23 h 2590"/>
                <a:gd name="T2" fmla="*/ 863 w 1430"/>
                <a:gd name="T3" fmla="*/ 115 h 2590"/>
                <a:gd name="T4" fmla="*/ 1158 w 1430"/>
                <a:gd name="T5" fmla="*/ 369 h 2590"/>
                <a:gd name="T6" fmla="*/ 1267 w 1430"/>
                <a:gd name="T7" fmla="*/ 414 h 2590"/>
                <a:gd name="T8" fmla="*/ 1312 w 1430"/>
                <a:gd name="T9" fmla="*/ 523 h 2590"/>
                <a:gd name="T10" fmla="*/ 1267 w 1430"/>
                <a:gd name="T11" fmla="*/ 632 h 2590"/>
                <a:gd name="T12" fmla="*/ 1158 w 1430"/>
                <a:gd name="T13" fmla="*/ 676 h 2590"/>
                <a:gd name="T14" fmla="*/ 449 w 1430"/>
                <a:gd name="T15" fmla="*/ 695 h 2590"/>
                <a:gd name="T16" fmla="*/ 346 w 1430"/>
                <a:gd name="T17" fmla="*/ 778 h 2590"/>
                <a:gd name="T18" fmla="*/ 307 w 1430"/>
                <a:gd name="T19" fmla="*/ 909 h 2590"/>
                <a:gd name="T20" fmla="*/ 346 w 1430"/>
                <a:gd name="T21" fmla="*/ 1038 h 2590"/>
                <a:gd name="T22" fmla="*/ 449 w 1430"/>
                <a:gd name="T23" fmla="*/ 1122 h 2590"/>
                <a:gd name="T24" fmla="*/ 891 w 1430"/>
                <a:gd name="T25" fmla="*/ 1141 h 2590"/>
                <a:gd name="T26" fmla="*/ 1117 w 1430"/>
                <a:gd name="T27" fmla="*/ 1190 h 2590"/>
                <a:gd name="T28" fmla="*/ 1297 w 1430"/>
                <a:gd name="T29" fmla="*/ 1326 h 2590"/>
                <a:gd name="T30" fmla="*/ 1407 w 1430"/>
                <a:gd name="T31" fmla="*/ 1523 h 2590"/>
                <a:gd name="T32" fmla="*/ 1424 w 1430"/>
                <a:gd name="T33" fmla="*/ 1759 h 2590"/>
                <a:gd name="T34" fmla="*/ 1344 w 1430"/>
                <a:gd name="T35" fmla="*/ 1971 h 2590"/>
                <a:gd name="T36" fmla="*/ 1188 w 1430"/>
                <a:gd name="T37" fmla="*/ 2130 h 2590"/>
                <a:gd name="T38" fmla="*/ 977 w 1430"/>
                <a:gd name="T39" fmla="*/ 2212 h 2590"/>
                <a:gd name="T40" fmla="*/ 868 w 1430"/>
                <a:gd name="T41" fmla="*/ 2437 h 2590"/>
                <a:gd name="T42" fmla="*/ 823 w 1430"/>
                <a:gd name="T43" fmla="*/ 2545 h 2590"/>
                <a:gd name="T44" fmla="*/ 715 w 1430"/>
                <a:gd name="T45" fmla="*/ 2590 h 2590"/>
                <a:gd name="T46" fmla="*/ 606 w 1430"/>
                <a:gd name="T47" fmla="*/ 2545 h 2590"/>
                <a:gd name="T48" fmla="*/ 562 w 1430"/>
                <a:gd name="T49" fmla="*/ 2437 h 2590"/>
                <a:gd name="T50" fmla="*/ 219 w 1430"/>
                <a:gd name="T51" fmla="*/ 2212 h 2590"/>
                <a:gd name="T52" fmla="*/ 128 w 1430"/>
                <a:gd name="T53" fmla="*/ 2143 h 2590"/>
                <a:gd name="T54" fmla="*/ 113 w 1430"/>
                <a:gd name="T55" fmla="*/ 2025 h 2590"/>
                <a:gd name="T56" fmla="*/ 182 w 1430"/>
                <a:gd name="T57" fmla="*/ 1931 h 2590"/>
                <a:gd name="T58" fmla="*/ 891 w 1430"/>
                <a:gd name="T59" fmla="*/ 1911 h 2590"/>
                <a:gd name="T60" fmla="*/ 1020 w 1430"/>
                <a:gd name="T61" fmla="*/ 1871 h 2590"/>
                <a:gd name="T62" fmla="*/ 1104 w 1430"/>
                <a:gd name="T63" fmla="*/ 1770 h 2590"/>
                <a:gd name="T64" fmla="*/ 1117 w 1430"/>
                <a:gd name="T65" fmla="*/ 1632 h 2590"/>
                <a:gd name="T66" fmla="*/ 1054 w 1430"/>
                <a:gd name="T67" fmla="*/ 1515 h 2590"/>
                <a:gd name="T68" fmla="*/ 938 w 1430"/>
                <a:gd name="T69" fmla="*/ 1452 h 2590"/>
                <a:gd name="T70" fmla="*/ 459 w 1430"/>
                <a:gd name="T71" fmla="*/ 1442 h 2590"/>
                <a:gd name="T72" fmla="*/ 245 w 1430"/>
                <a:gd name="T73" fmla="*/ 1360 h 2590"/>
                <a:gd name="T74" fmla="*/ 86 w 1430"/>
                <a:gd name="T75" fmla="*/ 1201 h 2590"/>
                <a:gd name="T76" fmla="*/ 6 w 1430"/>
                <a:gd name="T77" fmla="*/ 987 h 2590"/>
                <a:gd name="T78" fmla="*/ 23 w 1430"/>
                <a:gd name="T79" fmla="*/ 753 h 2590"/>
                <a:gd name="T80" fmla="*/ 133 w 1430"/>
                <a:gd name="T81" fmla="*/ 555 h 2590"/>
                <a:gd name="T82" fmla="*/ 313 w 1430"/>
                <a:gd name="T83" fmla="*/ 420 h 2590"/>
                <a:gd name="T84" fmla="*/ 539 w 1430"/>
                <a:gd name="T85" fmla="*/ 369 h 2590"/>
                <a:gd name="T86" fmla="*/ 565 w 1430"/>
                <a:gd name="T87" fmla="*/ 115 h 2590"/>
                <a:gd name="T88" fmla="*/ 636 w 1430"/>
                <a:gd name="T89" fmla="*/ 23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0" h="2590">
                  <a:moveTo>
                    <a:pt x="715" y="0"/>
                  </a:moveTo>
                  <a:lnTo>
                    <a:pt x="754" y="6"/>
                  </a:lnTo>
                  <a:lnTo>
                    <a:pt x="792" y="23"/>
                  </a:lnTo>
                  <a:lnTo>
                    <a:pt x="823" y="47"/>
                  </a:lnTo>
                  <a:lnTo>
                    <a:pt x="846" y="77"/>
                  </a:lnTo>
                  <a:lnTo>
                    <a:pt x="863" y="115"/>
                  </a:lnTo>
                  <a:lnTo>
                    <a:pt x="868" y="156"/>
                  </a:lnTo>
                  <a:lnTo>
                    <a:pt x="868" y="369"/>
                  </a:lnTo>
                  <a:lnTo>
                    <a:pt x="1158" y="369"/>
                  </a:lnTo>
                  <a:lnTo>
                    <a:pt x="1199" y="375"/>
                  </a:lnTo>
                  <a:lnTo>
                    <a:pt x="1235" y="390"/>
                  </a:lnTo>
                  <a:lnTo>
                    <a:pt x="1267" y="414"/>
                  </a:lnTo>
                  <a:lnTo>
                    <a:pt x="1291" y="446"/>
                  </a:lnTo>
                  <a:lnTo>
                    <a:pt x="1306" y="482"/>
                  </a:lnTo>
                  <a:lnTo>
                    <a:pt x="1312" y="523"/>
                  </a:lnTo>
                  <a:lnTo>
                    <a:pt x="1306" y="564"/>
                  </a:lnTo>
                  <a:lnTo>
                    <a:pt x="1291" y="600"/>
                  </a:lnTo>
                  <a:lnTo>
                    <a:pt x="1267" y="632"/>
                  </a:lnTo>
                  <a:lnTo>
                    <a:pt x="1235" y="656"/>
                  </a:lnTo>
                  <a:lnTo>
                    <a:pt x="1199" y="671"/>
                  </a:lnTo>
                  <a:lnTo>
                    <a:pt x="1158" y="676"/>
                  </a:lnTo>
                  <a:lnTo>
                    <a:pt x="539" y="676"/>
                  </a:lnTo>
                  <a:lnTo>
                    <a:pt x="492" y="680"/>
                  </a:lnTo>
                  <a:lnTo>
                    <a:pt x="449" y="695"/>
                  </a:lnTo>
                  <a:lnTo>
                    <a:pt x="410" y="716"/>
                  </a:lnTo>
                  <a:lnTo>
                    <a:pt x="375" y="744"/>
                  </a:lnTo>
                  <a:lnTo>
                    <a:pt x="346" y="778"/>
                  </a:lnTo>
                  <a:lnTo>
                    <a:pt x="326" y="819"/>
                  </a:lnTo>
                  <a:lnTo>
                    <a:pt x="313" y="862"/>
                  </a:lnTo>
                  <a:lnTo>
                    <a:pt x="307" y="909"/>
                  </a:lnTo>
                  <a:lnTo>
                    <a:pt x="313" y="956"/>
                  </a:lnTo>
                  <a:lnTo>
                    <a:pt x="326" y="999"/>
                  </a:lnTo>
                  <a:lnTo>
                    <a:pt x="346" y="1038"/>
                  </a:lnTo>
                  <a:lnTo>
                    <a:pt x="375" y="1072"/>
                  </a:lnTo>
                  <a:lnTo>
                    <a:pt x="410" y="1100"/>
                  </a:lnTo>
                  <a:lnTo>
                    <a:pt x="449" y="1122"/>
                  </a:lnTo>
                  <a:lnTo>
                    <a:pt x="492" y="1135"/>
                  </a:lnTo>
                  <a:lnTo>
                    <a:pt x="539" y="1141"/>
                  </a:lnTo>
                  <a:lnTo>
                    <a:pt x="891" y="1141"/>
                  </a:lnTo>
                  <a:lnTo>
                    <a:pt x="969" y="1147"/>
                  </a:lnTo>
                  <a:lnTo>
                    <a:pt x="1046" y="1163"/>
                  </a:lnTo>
                  <a:lnTo>
                    <a:pt x="1117" y="1190"/>
                  </a:lnTo>
                  <a:lnTo>
                    <a:pt x="1185" y="1227"/>
                  </a:lnTo>
                  <a:lnTo>
                    <a:pt x="1244" y="1272"/>
                  </a:lnTo>
                  <a:lnTo>
                    <a:pt x="1297" y="1326"/>
                  </a:lnTo>
                  <a:lnTo>
                    <a:pt x="1342" y="1386"/>
                  </a:lnTo>
                  <a:lnTo>
                    <a:pt x="1379" y="1452"/>
                  </a:lnTo>
                  <a:lnTo>
                    <a:pt x="1407" y="1523"/>
                  </a:lnTo>
                  <a:lnTo>
                    <a:pt x="1424" y="1600"/>
                  </a:lnTo>
                  <a:lnTo>
                    <a:pt x="1430" y="1678"/>
                  </a:lnTo>
                  <a:lnTo>
                    <a:pt x="1424" y="1759"/>
                  </a:lnTo>
                  <a:lnTo>
                    <a:pt x="1407" y="1834"/>
                  </a:lnTo>
                  <a:lnTo>
                    <a:pt x="1381" y="1905"/>
                  </a:lnTo>
                  <a:lnTo>
                    <a:pt x="1344" y="1971"/>
                  </a:lnTo>
                  <a:lnTo>
                    <a:pt x="1299" y="2030"/>
                  </a:lnTo>
                  <a:lnTo>
                    <a:pt x="1246" y="2083"/>
                  </a:lnTo>
                  <a:lnTo>
                    <a:pt x="1188" y="2130"/>
                  </a:lnTo>
                  <a:lnTo>
                    <a:pt x="1123" y="2165"/>
                  </a:lnTo>
                  <a:lnTo>
                    <a:pt x="1052" y="2193"/>
                  </a:lnTo>
                  <a:lnTo>
                    <a:pt x="977" y="2212"/>
                  </a:lnTo>
                  <a:lnTo>
                    <a:pt x="898" y="2218"/>
                  </a:lnTo>
                  <a:lnTo>
                    <a:pt x="868" y="2218"/>
                  </a:lnTo>
                  <a:lnTo>
                    <a:pt x="868" y="2437"/>
                  </a:lnTo>
                  <a:lnTo>
                    <a:pt x="863" y="2478"/>
                  </a:lnTo>
                  <a:lnTo>
                    <a:pt x="848" y="2516"/>
                  </a:lnTo>
                  <a:lnTo>
                    <a:pt x="823" y="2545"/>
                  </a:lnTo>
                  <a:lnTo>
                    <a:pt x="794" y="2570"/>
                  </a:lnTo>
                  <a:lnTo>
                    <a:pt x="756" y="2585"/>
                  </a:lnTo>
                  <a:lnTo>
                    <a:pt x="715" y="2590"/>
                  </a:lnTo>
                  <a:lnTo>
                    <a:pt x="674" y="2585"/>
                  </a:lnTo>
                  <a:lnTo>
                    <a:pt x="638" y="2570"/>
                  </a:lnTo>
                  <a:lnTo>
                    <a:pt x="606" y="2545"/>
                  </a:lnTo>
                  <a:lnTo>
                    <a:pt x="582" y="2516"/>
                  </a:lnTo>
                  <a:lnTo>
                    <a:pt x="567" y="2478"/>
                  </a:lnTo>
                  <a:lnTo>
                    <a:pt x="562" y="2437"/>
                  </a:lnTo>
                  <a:lnTo>
                    <a:pt x="562" y="2218"/>
                  </a:lnTo>
                  <a:lnTo>
                    <a:pt x="260" y="2218"/>
                  </a:lnTo>
                  <a:lnTo>
                    <a:pt x="219" y="2212"/>
                  </a:lnTo>
                  <a:lnTo>
                    <a:pt x="182" y="2197"/>
                  </a:lnTo>
                  <a:lnTo>
                    <a:pt x="152" y="2173"/>
                  </a:lnTo>
                  <a:lnTo>
                    <a:pt x="128" y="2143"/>
                  </a:lnTo>
                  <a:lnTo>
                    <a:pt x="113" y="2105"/>
                  </a:lnTo>
                  <a:lnTo>
                    <a:pt x="107" y="2064"/>
                  </a:lnTo>
                  <a:lnTo>
                    <a:pt x="113" y="2025"/>
                  </a:lnTo>
                  <a:lnTo>
                    <a:pt x="128" y="1987"/>
                  </a:lnTo>
                  <a:lnTo>
                    <a:pt x="152" y="1956"/>
                  </a:lnTo>
                  <a:lnTo>
                    <a:pt x="182" y="1931"/>
                  </a:lnTo>
                  <a:lnTo>
                    <a:pt x="219" y="1916"/>
                  </a:lnTo>
                  <a:lnTo>
                    <a:pt x="260" y="1911"/>
                  </a:lnTo>
                  <a:lnTo>
                    <a:pt x="891" y="1911"/>
                  </a:lnTo>
                  <a:lnTo>
                    <a:pt x="938" y="1907"/>
                  </a:lnTo>
                  <a:lnTo>
                    <a:pt x="981" y="1894"/>
                  </a:lnTo>
                  <a:lnTo>
                    <a:pt x="1020" y="1871"/>
                  </a:lnTo>
                  <a:lnTo>
                    <a:pt x="1054" y="1843"/>
                  </a:lnTo>
                  <a:lnTo>
                    <a:pt x="1084" y="1809"/>
                  </a:lnTo>
                  <a:lnTo>
                    <a:pt x="1104" y="1770"/>
                  </a:lnTo>
                  <a:lnTo>
                    <a:pt x="1117" y="1725"/>
                  </a:lnTo>
                  <a:lnTo>
                    <a:pt x="1123" y="1678"/>
                  </a:lnTo>
                  <a:lnTo>
                    <a:pt x="1117" y="1632"/>
                  </a:lnTo>
                  <a:lnTo>
                    <a:pt x="1104" y="1589"/>
                  </a:lnTo>
                  <a:lnTo>
                    <a:pt x="1084" y="1549"/>
                  </a:lnTo>
                  <a:lnTo>
                    <a:pt x="1054" y="1515"/>
                  </a:lnTo>
                  <a:lnTo>
                    <a:pt x="1020" y="1487"/>
                  </a:lnTo>
                  <a:lnTo>
                    <a:pt x="981" y="1465"/>
                  </a:lnTo>
                  <a:lnTo>
                    <a:pt x="938" y="1452"/>
                  </a:lnTo>
                  <a:lnTo>
                    <a:pt x="891" y="1448"/>
                  </a:lnTo>
                  <a:lnTo>
                    <a:pt x="539" y="1448"/>
                  </a:lnTo>
                  <a:lnTo>
                    <a:pt x="459" y="1442"/>
                  </a:lnTo>
                  <a:lnTo>
                    <a:pt x="384" y="1424"/>
                  </a:lnTo>
                  <a:lnTo>
                    <a:pt x="313" y="1397"/>
                  </a:lnTo>
                  <a:lnTo>
                    <a:pt x="245" y="1360"/>
                  </a:lnTo>
                  <a:lnTo>
                    <a:pt x="186" y="1315"/>
                  </a:lnTo>
                  <a:lnTo>
                    <a:pt x="133" y="1261"/>
                  </a:lnTo>
                  <a:lnTo>
                    <a:pt x="86" y="1201"/>
                  </a:lnTo>
                  <a:lnTo>
                    <a:pt x="51" y="1135"/>
                  </a:lnTo>
                  <a:lnTo>
                    <a:pt x="23" y="1064"/>
                  </a:lnTo>
                  <a:lnTo>
                    <a:pt x="6" y="987"/>
                  </a:lnTo>
                  <a:lnTo>
                    <a:pt x="0" y="909"/>
                  </a:lnTo>
                  <a:lnTo>
                    <a:pt x="6" y="828"/>
                  </a:lnTo>
                  <a:lnTo>
                    <a:pt x="23" y="753"/>
                  </a:lnTo>
                  <a:lnTo>
                    <a:pt x="51" y="680"/>
                  </a:lnTo>
                  <a:lnTo>
                    <a:pt x="86" y="615"/>
                  </a:lnTo>
                  <a:lnTo>
                    <a:pt x="133" y="555"/>
                  </a:lnTo>
                  <a:lnTo>
                    <a:pt x="186" y="502"/>
                  </a:lnTo>
                  <a:lnTo>
                    <a:pt x="245" y="456"/>
                  </a:lnTo>
                  <a:lnTo>
                    <a:pt x="313" y="420"/>
                  </a:lnTo>
                  <a:lnTo>
                    <a:pt x="384" y="392"/>
                  </a:lnTo>
                  <a:lnTo>
                    <a:pt x="459" y="375"/>
                  </a:lnTo>
                  <a:lnTo>
                    <a:pt x="539" y="369"/>
                  </a:lnTo>
                  <a:lnTo>
                    <a:pt x="560" y="369"/>
                  </a:lnTo>
                  <a:lnTo>
                    <a:pt x="560" y="156"/>
                  </a:lnTo>
                  <a:lnTo>
                    <a:pt x="565" y="115"/>
                  </a:lnTo>
                  <a:lnTo>
                    <a:pt x="582" y="77"/>
                  </a:lnTo>
                  <a:lnTo>
                    <a:pt x="606" y="47"/>
                  </a:lnTo>
                  <a:lnTo>
                    <a:pt x="636" y="23"/>
                  </a:lnTo>
                  <a:lnTo>
                    <a:pt x="674" y="6"/>
                  </a:lnTo>
                  <a:lnTo>
                    <a:pt x="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Freeform 7"/>
            <p:cNvSpPr>
              <a:spLocks noEditPoints="1"/>
            </p:cNvSpPr>
            <p:nvPr/>
          </p:nvSpPr>
          <p:spPr bwMode="auto">
            <a:xfrm>
              <a:off x="11710988" y="139700"/>
              <a:ext cx="4195763" cy="4889500"/>
            </a:xfrm>
            <a:custGeom>
              <a:avLst/>
              <a:gdLst>
                <a:gd name="T0" fmla="*/ 1910 w 5286"/>
                <a:gd name="T1" fmla="*/ 1957 h 6159"/>
                <a:gd name="T2" fmla="*/ 1590 w 5286"/>
                <a:gd name="T3" fmla="*/ 2236 h 6159"/>
                <a:gd name="T4" fmla="*/ 1199 w 5286"/>
                <a:gd name="T5" fmla="*/ 2653 h 6159"/>
                <a:gd name="T6" fmla="*/ 612 w 5286"/>
                <a:gd name="T7" fmla="*/ 3579 h 6159"/>
                <a:gd name="T8" fmla="*/ 333 w 5286"/>
                <a:gd name="T9" fmla="*/ 4560 h 6159"/>
                <a:gd name="T10" fmla="*/ 359 w 5286"/>
                <a:gd name="T11" fmla="*/ 5266 h 6159"/>
                <a:gd name="T12" fmla="*/ 638 w 5286"/>
                <a:gd name="T13" fmla="*/ 5657 h 6159"/>
                <a:gd name="T14" fmla="*/ 1089 w 5286"/>
                <a:gd name="T15" fmla="*/ 5846 h 6159"/>
                <a:gd name="T16" fmla="*/ 4375 w 5286"/>
                <a:gd name="T17" fmla="*/ 5807 h 6159"/>
                <a:gd name="T18" fmla="*/ 4751 w 5286"/>
                <a:gd name="T19" fmla="*/ 5560 h 6159"/>
                <a:gd name="T20" fmla="*/ 4957 w 5286"/>
                <a:gd name="T21" fmla="*/ 5157 h 6159"/>
                <a:gd name="T22" fmla="*/ 4922 w 5286"/>
                <a:gd name="T23" fmla="*/ 4359 h 6159"/>
                <a:gd name="T24" fmla="*/ 4579 w 5286"/>
                <a:gd name="T25" fmla="*/ 3388 h 6159"/>
                <a:gd name="T26" fmla="*/ 4005 w 5286"/>
                <a:gd name="T27" fmla="*/ 2560 h 6159"/>
                <a:gd name="T28" fmla="*/ 3623 w 5286"/>
                <a:gd name="T29" fmla="*/ 2168 h 6159"/>
                <a:gd name="T30" fmla="*/ 3324 w 5286"/>
                <a:gd name="T31" fmla="*/ 1917 h 6159"/>
                <a:gd name="T32" fmla="*/ 3541 w 5286"/>
                <a:gd name="T33" fmla="*/ 303 h 6159"/>
                <a:gd name="T34" fmla="*/ 3161 w 5286"/>
                <a:gd name="T35" fmla="*/ 412 h 6159"/>
                <a:gd name="T36" fmla="*/ 2806 w 5286"/>
                <a:gd name="T37" fmla="*/ 524 h 6159"/>
                <a:gd name="T38" fmla="*/ 2441 w 5286"/>
                <a:gd name="T39" fmla="*/ 457 h 6159"/>
                <a:gd name="T40" fmla="*/ 1975 w 5286"/>
                <a:gd name="T41" fmla="*/ 339 h 6159"/>
                <a:gd name="T42" fmla="*/ 1583 w 5286"/>
                <a:gd name="T43" fmla="*/ 414 h 6159"/>
                <a:gd name="T44" fmla="*/ 3788 w 5286"/>
                <a:gd name="T45" fmla="*/ 389 h 6159"/>
                <a:gd name="T46" fmla="*/ 3571 w 5286"/>
                <a:gd name="T47" fmla="*/ 305 h 6159"/>
                <a:gd name="T48" fmla="*/ 3788 w 5286"/>
                <a:gd name="T49" fmla="*/ 45 h 6159"/>
                <a:gd name="T50" fmla="*/ 4112 w 5286"/>
                <a:gd name="T51" fmla="*/ 271 h 6159"/>
                <a:gd name="T52" fmla="*/ 4117 w 5286"/>
                <a:gd name="T53" fmla="*/ 427 h 6159"/>
                <a:gd name="T54" fmla="*/ 3687 w 5286"/>
                <a:gd name="T55" fmla="*/ 1814 h 6159"/>
                <a:gd name="T56" fmla="*/ 4065 w 5286"/>
                <a:gd name="T57" fmla="*/ 2168 h 6159"/>
                <a:gd name="T58" fmla="*/ 4579 w 5286"/>
                <a:gd name="T59" fmla="*/ 2794 h 6159"/>
                <a:gd name="T60" fmla="*/ 5062 w 5286"/>
                <a:gd name="T61" fmla="*/ 3719 h 6159"/>
                <a:gd name="T62" fmla="*/ 5281 w 5286"/>
                <a:gd name="T63" fmla="*/ 4756 h 6159"/>
                <a:gd name="T64" fmla="*/ 5204 w 5286"/>
                <a:gd name="T65" fmla="*/ 5406 h 6159"/>
                <a:gd name="T66" fmla="*/ 4899 w 5286"/>
                <a:gd name="T67" fmla="*/ 5848 h 6159"/>
                <a:gd name="T68" fmla="*/ 4430 w 5286"/>
                <a:gd name="T69" fmla="*/ 6112 h 6159"/>
                <a:gd name="T70" fmla="*/ 1077 w 5286"/>
                <a:gd name="T71" fmla="*/ 6155 h 6159"/>
                <a:gd name="T72" fmla="*/ 559 w 5286"/>
                <a:gd name="T73" fmla="*/ 5977 h 6159"/>
                <a:gd name="T74" fmla="*/ 181 w 5286"/>
                <a:gd name="T75" fmla="*/ 5599 h 6159"/>
                <a:gd name="T76" fmla="*/ 6 w 5286"/>
                <a:gd name="T77" fmla="*/ 5082 h 6159"/>
                <a:gd name="T78" fmla="*/ 99 w 5286"/>
                <a:gd name="T79" fmla="*/ 4129 h 6159"/>
                <a:gd name="T80" fmla="*/ 486 w 5286"/>
                <a:gd name="T81" fmla="*/ 3150 h 6159"/>
                <a:gd name="T82" fmla="*/ 1061 w 5286"/>
                <a:gd name="T83" fmla="*/ 2343 h 6159"/>
                <a:gd name="T84" fmla="*/ 1489 w 5286"/>
                <a:gd name="T85" fmla="*/ 1912 h 6159"/>
                <a:gd name="T86" fmla="*/ 1811 w 5286"/>
                <a:gd name="T87" fmla="*/ 1648 h 6159"/>
                <a:gd name="T88" fmla="*/ 1089 w 5286"/>
                <a:gd name="T89" fmla="*/ 451 h 6159"/>
                <a:gd name="T90" fmla="*/ 1397 w 5286"/>
                <a:gd name="T91" fmla="*/ 168 h 6159"/>
                <a:gd name="T92" fmla="*/ 1895 w 5286"/>
                <a:gd name="T93" fmla="*/ 30 h 6159"/>
                <a:gd name="T94" fmla="*/ 2415 w 5286"/>
                <a:gd name="T95" fmla="*/ 125 h 6159"/>
                <a:gd name="T96" fmla="*/ 2778 w 5286"/>
                <a:gd name="T97" fmla="*/ 219 h 6159"/>
                <a:gd name="T98" fmla="*/ 3045 w 5286"/>
                <a:gd name="T99" fmla="*/ 129 h 6159"/>
                <a:gd name="T100" fmla="*/ 3451 w 5286"/>
                <a:gd name="T101" fmla="*/ 5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86" h="6159">
                  <a:moveTo>
                    <a:pt x="2067" y="1839"/>
                  </a:moveTo>
                  <a:lnTo>
                    <a:pt x="2039" y="1859"/>
                  </a:lnTo>
                  <a:lnTo>
                    <a:pt x="2003" y="1886"/>
                  </a:lnTo>
                  <a:lnTo>
                    <a:pt x="1960" y="1917"/>
                  </a:lnTo>
                  <a:lnTo>
                    <a:pt x="1910" y="1957"/>
                  </a:lnTo>
                  <a:lnTo>
                    <a:pt x="1856" y="2002"/>
                  </a:lnTo>
                  <a:lnTo>
                    <a:pt x="1796" y="2050"/>
                  </a:lnTo>
                  <a:lnTo>
                    <a:pt x="1730" y="2107"/>
                  </a:lnTo>
                  <a:lnTo>
                    <a:pt x="1661" y="2168"/>
                  </a:lnTo>
                  <a:lnTo>
                    <a:pt x="1590" y="2236"/>
                  </a:lnTo>
                  <a:lnTo>
                    <a:pt x="1515" y="2309"/>
                  </a:lnTo>
                  <a:lnTo>
                    <a:pt x="1437" y="2386"/>
                  </a:lnTo>
                  <a:lnTo>
                    <a:pt x="1358" y="2470"/>
                  </a:lnTo>
                  <a:lnTo>
                    <a:pt x="1280" y="2560"/>
                  </a:lnTo>
                  <a:lnTo>
                    <a:pt x="1199" y="2653"/>
                  </a:lnTo>
                  <a:lnTo>
                    <a:pt x="1057" y="2833"/>
                  </a:lnTo>
                  <a:lnTo>
                    <a:pt x="928" y="3015"/>
                  </a:lnTo>
                  <a:lnTo>
                    <a:pt x="810" y="3200"/>
                  </a:lnTo>
                  <a:lnTo>
                    <a:pt x="705" y="3388"/>
                  </a:lnTo>
                  <a:lnTo>
                    <a:pt x="612" y="3579"/>
                  </a:lnTo>
                  <a:lnTo>
                    <a:pt x="531" y="3770"/>
                  </a:lnTo>
                  <a:lnTo>
                    <a:pt x="464" y="3964"/>
                  </a:lnTo>
                  <a:lnTo>
                    <a:pt x="408" y="4161"/>
                  </a:lnTo>
                  <a:lnTo>
                    <a:pt x="363" y="4359"/>
                  </a:lnTo>
                  <a:lnTo>
                    <a:pt x="333" y="4560"/>
                  </a:lnTo>
                  <a:lnTo>
                    <a:pt x="314" y="4764"/>
                  </a:lnTo>
                  <a:lnTo>
                    <a:pt x="307" y="4968"/>
                  </a:lnTo>
                  <a:lnTo>
                    <a:pt x="312" y="5071"/>
                  </a:lnTo>
                  <a:lnTo>
                    <a:pt x="331" y="5170"/>
                  </a:lnTo>
                  <a:lnTo>
                    <a:pt x="359" y="5266"/>
                  </a:lnTo>
                  <a:lnTo>
                    <a:pt x="397" y="5356"/>
                  </a:lnTo>
                  <a:lnTo>
                    <a:pt x="445" y="5442"/>
                  </a:lnTo>
                  <a:lnTo>
                    <a:pt x="501" y="5521"/>
                  </a:lnTo>
                  <a:lnTo>
                    <a:pt x="567" y="5594"/>
                  </a:lnTo>
                  <a:lnTo>
                    <a:pt x="638" y="5657"/>
                  </a:lnTo>
                  <a:lnTo>
                    <a:pt x="718" y="5715"/>
                  </a:lnTo>
                  <a:lnTo>
                    <a:pt x="802" y="5762"/>
                  </a:lnTo>
                  <a:lnTo>
                    <a:pt x="894" y="5801"/>
                  </a:lnTo>
                  <a:lnTo>
                    <a:pt x="990" y="5830"/>
                  </a:lnTo>
                  <a:lnTo>
                    <a:pt x="1089" y="5846"/>
                  </a:lnTo>
                  <a:lnTo>
                    <a:pt x="1192" y="5852"/>
                  </a:lnTo>
                  <a:lnTo>
                    <a:pt x="4095" y="5852"/>
                  </a:lnTo>
                  <a:lnTo>
                    <a:pt x="4192" y="5848"/>
                  </a:lnTo>
                  <a:lnTo>
                    <a:pt x="4286" y="5831"/>
                  </a:lnTo>
                  <a:lnTo>
                    <a:pt x="4375" y="5807"/>
                  </a:lnTo>
                  <a:lnTo>
                    <a:pt x="4460" y="5773"/>
                  </a:lnTo>
                  <a:lnTo>
                    <a:pt x="4542" y="5732"/>
                  </a:lnTo>
                  <a:lnTo>
                    <a:pt x="4617" y="5682"/>
                  </a:lnTo>
                  <a:lnTo>
                    <a:pt x="4688" y="5624"/>
                  </a:lnTo>
                  <a:lnTo>
                    <a:pt x="4751" y="5560"/>
                  </a:lnTo>
                  <a:lnTo>
                    <a:pt x="4808" y="5491"/>
                  </a:lnTo>
                  <a:lnTo>
                    <a:pt x="4858" y="5414"/>
                  </a:lnTo>
                  <a:lnTo>
                    <a:pt x="4899" y="5333"/>
                  </a:lnTo>
                  <a:lnTo>
                    <a:pt x="4933" y="5247"/>
                  </a:lnTo>
                  <a:lnTo>
                    <a:pt x="4957" y="5157"/>
                  </a:lnTo>
                  <a:lnTo>
                    <a:pt x="4972" y="5064"/>
                  </a:lnTo>
                  <a:lnTo>
                    <a:pt x="4978" y="4968"/>
                  </a:lnTo>
                  <a:lnTo>
                    <a:pt x="4970" y="4762"/>
                  </a:lnTo>
                  <a:lnTo>
                    <a:pt x="4952" y="4560"/>
                  </a:lnTo>
                  <a:lnTo>
                    <a:pt x="4922" y="4359"/>
                  </a:lnTo>
                  <a:lnTo>
                    <a:pt x="4877" y="4161"/>
                  </a:lnTo>
                  <a:lnTo>
                    <a:pt x="4822" y="3964"/>
                  </a:lnTo>
                  <a:lnTo>
                    <a:pt x="4753" y="3770"/>
                  </a:lnTo>
                  <a:lnTo>
                    <a:pt x="4673" y="3579"/>
                  </a:lnTo>
                  <a:lnTo>
                    <a:pt x="4579" y="3388"/>
                  </a:lnTo>
                  <a:lnTo>
                    <a:pt x="4475" y="3200"/>
                  </a:lnTo>
                  <a:lnTo>
                    <a:pt x="4357" y="3015"/>
                  </a:lnTo>
                  <a:lnTo>
                    <a:pt x="4228" y="2833"/>
                  </a:lnTo>
                  <a:lnTo>
                    <a:pt x="4085" y="2653"/>
                  </a:lnTo>
                  <a:lnTo>
                    <a:pt x="4005" y="2560"/>
                  </a:lnTo>
                  <a:lnTo>
                    <a:pt x="3926" y="2470"/>
                  </a:lnTo>
                  <a:lnTo>
                    <a:pt x="3848" y="2386"/>
                  </a:lnTo>
                  <a:lnTo>
                    <a:pt x="3769" y="2309"/>
                  </a:lnTo>
                  <a:lnTo>
                    <a:pt x="3694" y="2236"/>
                  </a:lnTo>
                  <a:lnTo>
                    <a:pt x="3623" y="2168"/>
                  </a:lnTo>
                  <a:lnTo>
                    <a:pt x="3554" y="2107"/>
                  </a:lnTo>
                  <a:lnTo>
                    <a:pt x="3491" y="2050"/>
                  </a:lnTo>
                  <a:lnTo>
                    <a:pt x="3429" y="2000"/>
                  </a:lnTo>
                  <a:lnTo>
                    <a:pt x="3375" y="1957"/>
                  </a:lnTo>
                  <a:lnTo>
                    <a:pt x="3324" y="1917"/>
                  </a:lnTo>
                  <a:lnTo>
                    <a:pt x="3281" y="1886"/>
                  </a:lnTo>
                  <a:lnTo>
                    <a:pt x="3246" y="1859"/>
                  </a:lnTo>
                  <a:lnTo>
                    <a:pt x="3217" y="1839"/>
                  </a:lnTo>
                  <a:lnTo>
                    <a:pt x="2067" y="1839"/>
                  </a:lnTo>
                  <a:close/>
                  <a:moveTo>
                    <a:pt x="3541" y="303"/>
                  </a:moveTo>
                  <a:lnTo>
                    <a:pt x="3466" y="311"/>
                  </a:lnTo>
                  <a:lnTo>
                    <a:pt x="3393" y="326"/>
                  </a:lnTo>
                  <a:lnTo>
                    <a:pt x="3317" y="350"/>
                  </a:lnTo>
                  <a:lnTo>
                    <a:pt x="3240" y="380"/>
                  </a:lnTo>
                  <a:lnTo>
                    <a:pt x="3161" y="412"/>
                  </a:lnTo>
                  <a:lnTo>
                    <a:pt x="3092" y="440"/>
                  </a:lnTo>
                  <a:lnTo>
                    <a:pt x="3023" y="468"/>
                  </a:lnTo>
                  <a:lnTo>
                    <a:pt x="2952" y="492"/>
                  </a:lnTo>
                  <a:lnTo>
                    <a:pt x="2879" y="511"/>
                  </a:lnTo>
                  <a:lnTo>
                    <a:pt x="2806" y="524"/>
                  </a:lnTo>
                  <a:lnTo>
                    <a:pt x="2731" y="528"/>
                  </a:lnTo>
                  <a:lnTo>
                    <a:pt x="2671" y="524"/>
                  </a:lnTo>
                  <a:lnTo>
                    <a:pt x="2611" y="515"/>
                  </a:lnTo>
                  <a:lnTo>
                    <a:pt x="2553" y="498"/>
                  </a:lnTo>
                  <a:lnTo>
                    <a:pt x="2441" y="457"/>
                  </a:lnTo>
                  <a:lnTo>
                    <a:pt x="2336" y="421"/>
                  </a:lnTo>
                  <a:lnTo>
                    <a:pt x="2237" y="391"/>
                  </a:lnTo>
                  <a:lnTo>
                    <a:pt x="2146" y="367"/>
                  </a:lnTo>
                  <a:lnTo>
                    <a:pt x="2058" y="350"/>
                  </a:lnTo>
                  <a:lnTo>
                    <a:pt x="1975" y="339"/>
                  </a:lnTo>
                  <a:lnTo>
                    <a:pt x="1895" y="335"/>
                  </a:lnTo>
                  <a:lnTo>
                    <a:pt x="1813" y="339"/>
                  </a:lnTo>
                  <a:lnTo>
                    <a:pt x="1732" y="354"/>
                  </a:lnTo>
                  <a:lnTo>
                    <a:pt x="1657" y="380"/>
                  </a:lnTo>
                  <a:lnTo>
                    <a:pt x="1583" y="414"/>
                  </a:lnTo>
                  <a:lnTo>
                    <a:pt x="1508" y="460"/>
                  </a:lnTo>
                  <a:lnTo>
                    <a:pt x="1435" y="518"/>
                  </a:lnTo>
                  <a:lnTo>
                    <a:pt x="2104" y="1532"/>
                  </a:lnTo>
                  <a:lnTo>
                    <a:pt x="3173" y="1532"/>
                  </a:lnTo>
                  <a:lnTo>
                    <a:pt x="3788" y="389"/>
                  </a:lnTo>
                  <a:lnTo>
                    <a:pt x="3738" y="357"/>
                  </a:lnTo>
                  <a:lnTo>
                    <a:pt x="3689" y="333"/>
                  </a:lnTo>
                  <a:lnTo>
                    <a:pt x="3646" y="318"/>
                  </a:lnTo>
                  <a:lnTo>
                    <a:pt x="3607" y="309"/>
                  </a:lnTo>
                  <a:lnTo>
                    <a:pt x="3571" y="305"/>
                  </a:lnTo>
                  <a:lnTo>
                    <a:pt x="3541" y="303"/>
                  </a:lnTo>
                  <a:close/>
                  <a:moveTo>
                    <a:pt x="3541" y="0"/>
                  </a:moveTo>
                  <a:lnTo>
                    <a:pt x="3625" y="3"/>
                  </a:lnTo>
                  <a:lnTo>
                    <a:pt x="3708" y="18"/>
                  </a:lnTo>
                  <a:lnTo>
                    <a:pt x="3788" y="45"/>
                  </a:lnTo>
                  <a:lnTo>
                    <a:pt x="3865" y="78"/>
                  </a:lnTo>
                  <a:lnTo>
                    <a:pt x="3941" y="123"/>
                  </a:lnTo>
                  <a:lnTo>
                    <a:pt x="4016" y="180"/>
                  </a:lnTo>
                  <a:lnTo>
                    <a:pt x="4089" y="245"/>
                  </a:lnTo>
                  <a:lnTo>
                    <a:pt x="4112" y="271"/>
                  </a:lnTo>
                  <a:lnTo>
                    <a:pt x="4127" y="299"/>
                  </a:lnTo>
                  <a:lnTo>
                    <a:pt x="4134" y="331"/>
                  </a:lnTo>
                  <a:lnTo>
                    <a:pt x="4136" y="363"/>
                  </a:lnTo>
                  <a:lnTo>
                    <a:pt x="4130" y="397"/>
                  </a:lnTo>
                  <a:lnTo>
                    <a:pt x="4117" y="427"/>
                  </a:lnTo>
                  <a:lnTo>
                    <a:pt x="3464" y="1638"/>
                  </a:lnTo>
                  <a:lnTo>
                    <a:pt x="3511" y="1674"/>
                  </a:lnTo>
                  <a:lnTo>
                    <a:pt x="3564" y="1715"/>
                  </a:lnTo>
                  <a:lnTo>
                    <a:pt x="3623" y="1762"/>
                  </a:lnTo>
                  <a:lnTo>
                    <a:pt x="3687" y="1814"/>
                  </a:lnTo>
                  <a:lnTo>
                    <a:pt x="3756" y="1872"/>
                  </a:lnTo>
                  <a:lnTo>
                    <a:pt x="3827" y="1938"/>
                  </a:lnTo>
                  <a:lnTo>
                    <a:pt x="3904" y="2009"/>
                  </a:lnTo>
                  <a:lnTo>
                    <a:pt x="3983" y="2086"/>
                  </a:lnTo>
                  <a:lnTo>
                    <a:pt x="4065" y="2168"/>
                  </a:lnTo>
                  <a:lnTo>
                    <a:pt x="4147" y="2256"/>
                  </a:lnTo>
                  <a:lnTo>
                    <a:pt x="4231" y="2350"/>
                  </a:lnTo>
                  <a:lnTo>
                    <a:pt x="4317" y="2449"/>
                  </a:lnTo>
                  <a:lnTo>
                    <a:pt x="4452" y="2620"/>
                  </a:lnTo>
                  <a:lnTo>
                    <a:pt x="4579" y="2794"/>
                  </a:lnTo>
                  <a:lnTo>
                    <a:pt x="4695" y="2970"/>
                  </a:lnTo>
                  <a:lnTo>
                    <a:pt x="4800" y="3150"/>
                  </a:lnTo>
                  <a:lnTo>
                    <a:pt x="4897" y="3333"/>
                  </a:lnTo>
                  <a:lnTo>
                    <a:pt x="4981" y="3519"/>
                  </a:lnTo>
                  <a:lnTo>
                    <a:pt x="5062" y="3719"/>
                  </a:lnTo>
                  <a:lnTo>
                    <a:pt x="5131" y="3923"/>
                  </a:lnTo>
                  <a:lnTo>
                    <a:pt x="5187" y="4129"/>
                  </a:lnTo>
                  <a:lnTo>
                    <a:pt x="5230" y="4337"/>
                  </a:lnTo>
                  <a:lnTo>
                    <a:pt x="5262" y="4545"/>
                  </a:lnTo>
                  <a:lnTo>
                    <a:pt x="5281" y="4756"/>
                  </a:lnTo>
                  <a:lnTo>
                    <a:pt x="5286" y="4968"/>
                  </a:lnTo>
                  <a:lnTo>
                    <a:pt x="5281" y="5082"/>
                  </a:lnTo>
                  <a:lnTo>
                    <a:pt x="5266" y="5193"/>
                  </a:lnTo>
                  <a:lnTo>
                    <a:pt x="5240" y="5301"/>
                  </a:lnTo>
                  <a:lnTo>
                    <a:pt x="5204" y="5406"/>
                  </a:lnTo>
                  <a:lnTo>
                    <a:pt x="5159" y="5506"/>
                  </a:lnTo>
                  <a:lnTo>
                    <a:pt x="5105" y="5599"/>
                  </a:lnTo>
                  <a:lnTo>
                    <a:pt x="5043" y="5689"/>
                  </a:lnTo>
                  <a:lnTo>
                    <a:pt x="4974" y="5771"/>
                  </a:lnTo>
                  <a:lnTo>
                    <a:pt x="4899" y="5848"/>
                  </a:lnTo>
                  <a:lnTo>
                    <a:pt x="4815" y="5916"/>
                  </a:lnTo>
                  <a:lnTo>
                    <a:pt x="4727" y="5977"/>
                  </a:lnTo>
                  <a:lnTo>
                    <a:pt x="4634" y="6032"/>
                  </a:lnTo>
                  <a:lnTo>
                    <a:pt x="4533" y="6077"/>
                  </a:lnTo>
                  <a:lnTo>
                    <a:pt x="4430" y="6112"/>
                  </a:lnTo>
                  <a:lnTo>
                    <a:pt x="4321" y="6139"/>
                  </a:lnTo>
                  <a:lnTo>
                    <a:pt x="4211" y="6155"/>
                  </a:lnTo>
                  <a:lnTo>
                    <a:pt x="4095" y="6159"/>
                  </a:lnTo>
                  <a:lnTo>
                    <a:pt x="1192" y="6159"/>
                  </a:lnTo>
                  <a:lnTo>
                    <a:pt x="1077" y="6155"/>
                  </a:lnTo>
                  <a:lnTo>
                    <a:pt x="965" y="6139"/>
                  </a:lnTo>
                  <a:lnTo>
                    <a:pt x="857" y="6112"/>
                  </a:lnTo>
                  <a:lnTo>
                    <a:pt x="754" y="6077"/>
                  </a:lnTo>
                  <a:lnTo>
                    <a:pt x="655" y="6032"/>
                  </a:lnTo>
                  <a:lnTo>
                    <a:pt x="559" y="5977"/>
                  </a:lnTo>
                  <a:lnTo>
                    <a:pt x="471" y="5916"/>
                  </a:lnTo>
                  <a:lnTo>
                    <a:pt x="389" y="5848"/>
                  </a:lnTo>
                  <a:lnTo>
                    <a:pt x="312" y="5771"/>
                  </a:lnTo>
                  <a:lnTo>
                    <a:pt x="243" y="5689"/>
                  </a:lnTo>
                  <a:lnTo>
                    <a:pt x="181" y="5599"/>
                  </a:lnTo>
                  <a:lnTo>
                    <a:pt x="129" y="5506"/>
                  </a:lnTo>
                  <a:lnTo>
                    <a:pt x="84" y="5406"/>
                  </a:lnTo>
                  <a:lnTo>
                    <a:pt x="49" y="5301"/>
                  </a:lnTo>
                  <a:lnTo>
                    <a:pt x="22" y="5193"/>
                  </a:lnTo>
                  <a:lnTo>
                    <a:pt x="6" y="5082"/>
                  </a:lnTo>
                  <a:lnTo>
                    <a:pt x="0" y="4968"/>
                  </a:lnTo>
                  <a:lnTo>
                    <a:pt x="6" y="4756"/>
                  </a:lnTo>
                  <a:lnTo>
                    <a:pt x="26" y="4545"/>
                  </a:lnTo>
                  <a:lnTo>
                    <a:pt x="56" y="4337"/>
                  </a:lnTo>
                  <a:lnTo>
                    <a:pt x="99" y="4129"/>
                  </a:lnTo>
                  <a:lnTo>
                    <a:pt x="155" y="3923"/>
                  </a:lnTo>
                  <a:lnTo>
                    <a:pt x="224" y="3719"/>
                  </a:lnTo>
                  <a:lnTo>
                    <a:pt x="305" y="3519"/>
                  </a:lnTo>
                  <a:lnTo>
                    <a:pt x="391" y="3333"/>
                  </a:lnTo>
                  <a:lnTo>
                    <a:pt x="486" y="3150"/>
                  </a:lnTo>
                  <a:lnTo>
                    <a:pt x="593" y="2970"/>
                  </a:lnTo>
                  <a:lnTo>
                    <a:pt x="709" y="2794"/>
                  </a:lnTo>
                  <a:lnTo>
                    <a:pt x="834" y="2620"/>
                  </a:lnTo>
                  <a:lnTo>
                    <a:pt x="971" y="2449"/>
                  </a:lnTo>
                  <a:lnTo>
                    <a:pt x="1061" y="2343"/>
                  </a:lnTo>
                  <a:lnTo>
                    <a:pt x="1150" y="2243"/>
                  </a:lnTo>
                  <a:lnTo>
                    <a:pt x="1240" y="2150"/>
                  </a:lnTo>
                  <a:lnTo>
                    <a:pt x="1326" y="2063"/>
                  </a:lnTo>
                  <a:lnTo>
                    <a:pt x="1410" y="1985"/>
                  </a:lnTo>
                  <a:lnTo>
                    <a:pt x="1489" y="1912"/>
                  </a:lnTo>
                  <a:lnTo>
                    <a:pt x="1566" y="1844"/>
                  </a:lnTo>
                  <a:lnTo>
                    <a:pt x="1637" y="1784"/>
                  </a:lnTo>
                  <a:lnTo>
                    <a:pt x="1700" y="1732"/>
                  </a:lnTo>
                  <a:lnTo>
                    <a:pt x="1758" y="1687"/>
                  </a:lnTo>
                  <a:lnTo>
                    <a:pt x="1811" y="1648"/>
                  </a:lnTo>
                  <a:lnTo>
                    <a:pt x="1107" y="584"/>
                  </a:lnTo>
                  <a:lnTo>
                    <a:pt x="1091" y="552"/>
                  </a:lnTo>
                  <a:lnTo>
                    <a:pt x="1083" y="518"/>
                  </a:lnTo>
                  <a:lnTo>
                    <a:pt x="1083" y="483"/>
                  </a:lnTo>
                  <a:lnTo>
                    <a:pt x="1089" y="451"/>
                  </a:lnTo>
                  <a:lnTo>
                    <a:pt x="1104" y="419"/>
                  </a:lnTo>
                  <a:lnTo>
                    <a:pt x="1124" y="391"/>
                  </a:lnTo>
                  <a:lnTo>
                    <a:pt x="1214" y="305"/>
                  </a:lnTo>
                  <a:lnTo>
                    <a:pt x="1306" y="230"/>
                  </a:lnTo>
                  <a:lnTo>
                    <a:pt x="1397" y="168"/>
                  </a:lnTo>
                  <a:lnTo>
                    <a:pt x="1493" y="118"/>
                  </a:lnTo>
                  <a:lnTo>
                    <a:pt x="1588" y="80"/>
                  </a:lnTo>
                  <a:lnTo>
                    <a:pt x="1687" y="52"/>
                  </a:lnTo>
                  <a:lnTo>
                    <a:pt x="1790" y="35"/>
                  </a:lnTo>
                  <a:lnTo>
                    <a:pt x="1895" y="30"/>
                  </a:lnTo>
                  <a:lnTo>
                    <a:pt x="1992" y="33"/>
                  </a:lnTo>
                  <a:lnTo>
                    <a:pt x="2093" y="47"/>
                  </a:lnTo>
                  <a:lnTo>
                    <a:pt x="2196" y="65"/>
                  </a:lnTo>
                  <a:lnTo>
                    <a:pt x="2303" y="93"/>
                  </a:lnTo>
                  <a:lnTo>
                    <a:pt x="2415" y="125"/>
                  </a:lnTo>
                  <a:lnTo>
                    <a:pt x="2533" y="165"/>
                  </a:lnTo>
                  <a:lnTo>
                    <a:pt x="2660" y="211"/>
                  </a:lnTo>
                  <a:lnTo>
                    <a:pt x="2696" y="221"/>
                  </a:lnTo>
                  <a:lnTo>
                    <a:pt x="2733" y="223"/>
                  </a:lnTo>
                  <a:lnTo>
                    <a:pt x="2778" y="219"/>
                  </a:lnTo>
                  <a:lnTo>
                    <a:pt x="2828" y="209"/>
                  </a:lnTo>
                  <a:lnTo>
                    <a:pt x="2879" y="195"/>
                  </a:lnTo>
                  <a:lnTo>
                    <a:pt x="2933" y="176"/>
                  </a:lnTo>
                  <a:lnTo>
                    <a:pt x="2987" y="153"/>
                  </a:lnTo>
                  <a:lnTo>
                    <a:pt x="3045" y="129"/>
                  </a:lnTo>
                  <a:lnTo>
                    <a:pt x="3120" y="99"/>
                  </a:lnTo>
                  <a:lnTo>
                    <a:pt x="3199" y="69"/>
                  </a:lnTo>
                  <a:lnTo>
                    <a:pt x="3279" y="41"/>
                  </a:lnTo>
                  <a:lnTo>
                    <a:pt x="3363" y="20"/>
                  </a:lnTo>
                  <a:lnTo>
                    <a:pt x="3451" y="5"/>
                  </a:lnTo>
                  <a:lnTo>
                    <a:pt x="35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1" name="Group 30"/>
          <p:cNvGrpSpPr/>
          <p:nvPr/>
        </p:nvGrpSpPr>
        <p:grpSpPr>
          <a:xfrm>
            <a:off x="5890825" y="2002113"/>
            <a:ext cx="410350" cy="435881"/>
            <a:chOff x="10209213" y="2474913"/>
            <a:chExt cx="4899025" cy="5203826"/>
          </a:xfrm>
          <a:solidFill>
            <a:schemeClr val="bg1"/>
          </a:solidFill>
        </p:grpSpPr>
        <p:sp>
          <p:nvSpPr>
            <p:cNvPr id="32" name="Freeform 12"/>
            <p:cNvSpPr>
              <a:spLocks noEditPoints="1"/>
            </p:cNvSpPr>
            <p:nvPr/>
          </p:nvSpPr>
          <p:spPr bwMode="auto">
            <a:xfrm>
              <a:off x="11174413" y="2474913"/>
              <a:ext cx="2970213" cy="4187825"/>
            </a:xfrm>
            <a:custGeom>
              <a:avLst/>
              <a:gdLst>
                <a:gd name="T0" fmla="*/ 1096 w 3742"/>
                <a:gd name="T1" fmla="*/ 1736 h 5276"/>
                <a:gd name="T2" fmla="*/ 859 w 3742"/>
                <a:gd name="T3" fmla="*/ 2229 h 5276"/>
                <a:gd name="T4" fmla="*/ 592 w 3742"/>
                <a:gd name="T5" fmla="*/ 2641 h 5276"/>
                <a:gd name="T6" fmla="*/ 444 w 3742"/>
                <a:gd name="T7" fmla="*/ 2976 h 5276"/>
                <a:gd name="T8" fmla="*/ 382 w 3742"/>
                <a:gd name="T9" fmla="*/ 3337 h 5276"/>
                <a:gd name="T10" fmla="*/ 414 w 3742"/>
                <a:gd name="T11" fmla="*/ 3720 h 5276"/>
                <a:gd name="T12" fmla="*/ 540 w 3742"/>
                <a:gd name="T13" fmla="*/ 4076 h 5276"/>
                <a:gd name="T14" fmla="*/ 747 w 3742"/>
                <a:gd name="T15" fmla="*/ 4383 h 5276"/>
                <a:gd name="T16" fmla="*/ 1024 w 3742"/>
                <a:gd name="T17" fmla="*/ 4629 h 5276"/>
                <a:gd name="T18" fmla="*/ 1355 w 3742"/>
                <a:gd name="T19" fmla="*/ 4800 h 5276"/>
                <a:gd name="T20" fmla="*/ 1727 w 3742"/>
                <a:gd name="T21" fmla="*/ 4886 h 5276"/>
                <a:gd name="T22" fmla="*/ 1989 w 3742"/>
                <a:gd name="T23" fmla="*/ 4888 h 5276"/>
                <a:gd name="T24" fmla="*/ 2329 w 3742"/>
                <a:gd name="T25" fmla="*/ 4820 h 5276"/>
                <a:gd name="T26" fmla="*/ 2642 w 3742"/>
                <a:gd name="T27" fmla="*/ 4676 h 5276"/>
                <a:gd name="T28" fmla="*/ 2917 w 3742"/>
                <a:gd name="T29" fmla="*/ 4459 h 5276"/>
                <a:gd name="T30" fmla="*/ 3138 w 3742"/>
                <a:gd name="T31" fmla="*/ 4182 h 5276"/>
                <a:gd name="T32" fmla="*/ 3284 w 3742"/>
                <a:gd name="T33" fmla="*/ 3867 h 5276"/>
                <a:gd name="T34" fmla="*/ 3354 w 3742"/>
                <a:gd name="T35" fmla="*/ 3522 h 5276"/>
                <a:gd name="T36" fmla="*/ 3340 w 3742"/>
                <a:gd name="T37" fmla="*/ 3171 h 5276"/>
                <a:gd name="T38" fmla="*/ 3246 w 3742"/>
                <a:gd name="T39" fmla="*/ 2838 h 5276"/>
                <a:gd name="T40" fmla="*/ 3077 w 3742"/>
                <a:gd name="T41" fmla="*/ 2534 h 5276"/>
                <a:gd name="T42" fmla="*/ 2792 w 3742"/>
                <a:gd name="T43" fmla="*/ 2067 h 5276"/>
                <a:gd name="T44" fmla="*/ 2580 w 3742"/>
                <a:gd name="T45" fmla="*/ 1565 h 5276"/>
                <a:gd name="T46" fmla="*/ 1024 w 3742"/>
                <a:gd name="T47" fmla="*/ 385 h 5276"/>
                <a:gd name="T48" fmla="*/ 2714 w 3742"/>
                <a:gd name="T49" fmla="*/ 385 h 5276"/>
                <a:gd name="T50" fmla="*/ 3099 w 3742"/>
                <a:gd name="T51" fmla="*/ 0 h 5276"/>
                <a:gd name="T52" fmla="*/ 2983 w 3742"/>
                <a:gd name="T53" fmla="*/ 1553 h 5276"/>
                <a:gd name="T54" fmla="*/ 3202 w 3742"/>
                <a:gd name="T55" fmla="*/ 2019 h 5276"/>
                <a:gd name="T56" fmla="*/ 3469 w 3742"/>
                <a:gd name="T57" fmla="*/ 2432 h 5276"/>
                <a:gd name="T58" fmla="*/ 3653 w 3742"/>
                <a:gd name="T59" fmla="*/ 2829 h 5276"/>
                <a:gd name="T60" fmla="*/ 3736 w 3742"/>
                <a:gd name="T61" fmla="*/ 3255 h 5276"/>
                <a:gd name="T62" fmla="*/ 3722 w 3742"/>
                <a:gd name="T63" fmla="*/ 3674 h 5276"/>
                <a:gd name="T64" fmla="*/ 3623 w 3742"/>
                <a:gd name="T65" fmla="*/ 4062 h 5276"/>
                <a:gd name="T66" fmla="*/ 3443 w 3742"/>
                <a:gd name="T67" fmla="*/ 4417 h 5276"/>
                <a:gd name="T68" fmla="*/ 3188 w 3742"/>
                <a:gd name="T69" fmla="*/ 4732 h 5276"/>
                <a:gd name="T70" fmla="*/ 2875 w 3742"/>
                <a:gd name="T71" fmla="*/ 4983 h 5276"/>
                <a:gd name="T72" fmla="*/ 2523 w 3742"/>
                <a:gd name="T73" fmla="*/ 5159 h 5276"/>
                <a:gd name="T74" fmla="*/ 2138 w 3742"/>
                <a:gd name="T75" fmla="*/ 5256 h 5276"/>
                <a:gd name="T76" fmla="*/ 1857 w 3742"/>
                <a:gd name="T77" fmla="*/ 5276 h 5276"/>
                <a:gd name="T78" fmla="*/ 1431 w 3742"/>
                <a:gd name="T79" fmla="*/ 5225 h 5276"/>
                <a:gd name="T80" fmla="*/ 1032 w 3742"/>
                <a:gd name="T81" fmla="*/ 5077 h 5276"/>
                <a:gd name="T82" fmla="*/ 675 w 3742"/>
                <a:gd name="T83" fmla="*/ 4844 h 5276"/>
                <a:gd name="T84" fmla="*/ 376 w 3742"/>
                <a:gd name="T85" fmla="*/ 4531 h 5276"/>
                <a:gd name="T86" fmla="*/ 159 w 3742"/>
                <a:gd name="T87" fmla="*/ 4164 h 5276"/>
                <a:gd name="T88" fmla="*/ 32 w 3742"/>
                <a:gd name="T89" fmla="*/ 3759 h 5276"/>
                <a:gd name="T90" fmla="*/ 0 w 3742"/>
                <a:gd name="T91" fmla="*/ 3335 h 5276"/>
                <a:gd name="T92" fmla="*/ 57 w 3742"/>
                <a:gd name="T93" fmla="*/ 2930 h 5276"/>
                <a:gd name="T94" fmla="*/ 203 w 3742"/>
                <a:gd name="T95" fmla="*/ 2549 h 5276"/>
                <a:gd name="T96" fmla="*/ 446 w 3742"/>
                <a:gd name="T97" fmla="*/ 2169 h 5276"/>
                <a:gd name="T98" fmla="*/ 689 w 3742"/>
                <a:gd name="T99" fmla="*/ 1712 h 5276"/>
                <a:gd name="T100" fmla="*/ 641 w 3742"/>
                <a:gd name="T101" fmla="*/ 1391 h 5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42" h="5276">
                  <a:moveTo>
                    <a:pt x="1211" y="1391"/>
                  </a:moveTo>
                  <a:lnTo>
                    <a:pt x="1158" y="1565"/>
                  </a:lnTo>
                  <a:lnTo>
                    <a:pt x="1096" y="1736"/>
                  </a:lnTo>
                  <a:lnTo>
                    <a:pt x="1026" y="1904"/>
                  </a:lnTo>
                  <a:lnTo>
                    <a:pt x="946" y="2067"/>
                  </a:lnTo>
                  <a:lnTo>
                    <a:pt x="859" y="2229"/>
                  </a:lnTo>
                  <a:lnTo>
                    <a:pt x="763" y="2384"/>
                  </a:lnTo>
                  <a:lnTo>
                    <a:pt x="659" y="2537"/>
                  </a:lnTo>
                  <a:lnTo>
                    <a:pt x="592" y="2641"/>
                  </a:lnTo>
                  <a:lnTo>
                    <a:pt x="532" y="2749"/>
                  </a:lnTo>
                  <a:lnTo>
                    <a:pt x="484" y="2860"/>
                  </a:lnTo>
                  <a:lnTo>
                    <a:pt x="444" y="2976"/>
                  </a:lnTo>
                  <a:lnTo>
                    <a:pt x="414" y="3094"/>
                  </a:lnTo>
                  <a:lnTo>
                    <a:pt x="394" y="3213"/>
                  </a:lnTo>
                  <a:lnTo>
                    <a:pt x="382" y="3337"/>
                  </a:lnTo>
                  <a:lnTo>
                    <a:pt x="382" y="3460"/>
                  </a:lnTo>
                  <a:lnTo>
                    <a:pt x="394" y="3592"/>
                  </a:lnTo>
                  <a:lnTo>
                    <a:pt x="414" y="3720"/>
                  </a:lnTo>
                  <a:lnTo>
                    <a:pt x="446" y="3843"/>
                  </a:lnTo>
                  <a:lnTo>
                    <a:pt x="490" y="3963"/>
                  </a:lnTo>
                  <a:lnTo>
                    <a:pt x="540" y="4076"/>
                  </a:lnTo>
                  <a:lnTo>
                    <a:pt x="601" y="4184"/>
                  </a:lnTo>
                  <a:lnTo>
                    <a:pt x="671" y="4288"/>
                  </a:lnTo>
                  <a:lnTo>
                    <a:pt x="747" y="4383"/>
                  </a:lnTo>
                  <a:lnTo>
                    <a:pt x="833" y="4473"/>
                  </a:lnTo>
                  <a:lnTo>
                    <a:pt x="924" y="4555"/>
                  </a:lnTo>
                  <a:lnTo>
                    <a:pt x="1024" y="4629"/>
                  </a:lnTo>
                  <a:lnTo>
                    <a:pt x="1128" y="4696"/>
                  </a:lnTo>
                  <a:lnTo>
                    <a:pt x="1239" y="4752"/>
                  </a:lnTo>
                  <a:lnTo>
                    <a:pt x="1355" y="4800"/>
                  </a:lnTo>
                  <a:lnTo>
                    <a:pt x="1474" y="4840"/>
                  </a:lnTo>
                  <a:lnTo>
                    <a:pt x="1600" y="4868"/>
                  </a:lnTo>
                  <a:lnTo>
                    <a:pt x="1727" y="4886"/>
                  </a:lnTo>
                  <a:lnTo>
                    <a:pt x="1859" y="4892"/>
                  </a:lnTo>
                  <a:lnTo>
                    <a:pt x="1869" y="4892"/>
                  </a:lnTo>
                  <a:lnTo>
                    <a:pt x="1989" y="4888"/>
                  </a:lnTo>
                  <a:lnTo>
                    <a:pt x="2104" y="4874"/>
                  </a:lnTo>
                  <a:lnTo>
                    <a:pt x="2218" y="4852"/>
                  </a:lnTo>
                  <a:lnTo>
                    <a:pt x="2329" y="4820"/>
                  </a:lnTo>
                  <a:lnTo>
                    <a:pt x="2437" y="4780"/>
                  </a:lnTo>
                  <a:lnTo>
                    <a:pt x="2543" y="4732"/>
                  </a:lnTo>
                  <a:lnTo>
                    <a:pt x="2642" y="4676"/>
                  </a:lnTo>
                  <a:lnTo>
                    <a:pt x="2740" y="4613"/>
                  </a:lnTo>
                  <a:lnTo>
                    <a:pt x="2832" y="4539"/>
                  </a:lnTo>
                  <a:lnTo>
                    <a:pt x="2917" y="4459"/>
                  </a:lnTo>
                  <a:lnTo>
                    <a:pt x="2999" y="4373"/>
                  </a:lnTo>
                  <a:lnTo>
                    <a:pt x="3073" y="4280"/>
                  </a:lnTo>
                  <a:lnTo>
                    <a:pt x="3138" y="4182"/>
                  </a:lnTo>
                  <a:lnTo>
                    <a:pt x="3196" y="4080"/>
                  </a:lnTo>
                  <a:lnTo>
                    <a:pt x="3244" y="3977"/>
                  </a:lnTo>
                  <a:lnTo>
                    <a:pt x="3284" y="3867"/>
                  </a:lnTo>
                  <a:lnTo>
                    <a:pt x="3316" y="3755"/>
                  </a:lnTo>
                  <a:lnTo>
                    <a:pt x="3340" y="3640"/>
                  </a:lnTo>
                  <a:lnTo>
                    <a:pt x="3354" y="3522"/>
                  </a:lnTo>
                  <a:lnTo>
                    <a:pt x="3358" y="3403"/>
                  </a:lnTo>
                  <a:lnTo>
                    <a:pt x="3354" y="3287"/>
                  </a:lnTo>
                  <a:lnTo>
                    <a:pt x="3340" y="3171"/>
                  </a:lnTo>
                  <a:lnTo>
                    <a:pt x="3318" y="3058"/>
                  </a:lnTo>
                  <a:lnTo>
                    <a:pt x="3286" y="2946"/>
                  </a:lnTo>
                  <a:lnTo>
                    <a:pt x="3246" y="2838"/>
                  </a:lnTo>
                  <a:lnTo>
                    <a:pt x="3198" y="2733"/>
                  </a:lnTo>
                  <a:lnTo>
                    <a:pt x="3142" y="2631"/>
                  </a:lnTo>
                  <a:lnTo>
                    <a:pt x="3077" y="2534"/>
                  </a:lnTo>
                  <a:lnTo>
                    <a:pt x="2973" y="2382"/>
                  </a:lnTo>
                  <a:lnTo>
                    <a:pt x="2877" y="2227"/>
                  </a:lnTo>
                  <a:lnTo>
                    <a:pt x="2792" y="2067"/>
                  </a:lnTo>
                  <a:lnTo>
                    <a:pt x="2712" y="1904"/>
                  </a:lnTo>
                  <a:lnTo>
                    <a:pt x="2642" y="1736"/>
                  </a:lnTo>
                  <a:lnTo>
                    <a:pt x="2580" y="1565"/>
                  </a:lnTo>
                  <a:lnTo>
                    <a:pt x="2527" y="1391"/>
                  </a:lnTo>
                  <a:lnTo>
                    <a:pt x="1211" y="1391"/>
                  </a:lnTo>
                  <a:close/>
                  <a:moveTo>
                    <a:pt x="1024" y="385"/>
                  </a:moveTo>
                  <a:lnTo>
                    <a:pt x="1024" y="1009"/>
                  </a:lnTo>
                  <a:lnTo>
                    <a:pt x="2714" y="1009"/>
                  </a:lnTo>
                  <a:lnTo>
                    <a:pt x="2714" y="385"/>
                  </a:lnTo>
                  <a:lnTo>
                    <a:pt x="1024" y="385"/>
                  </a:lnTo>
                  <a:close/>
                  <a:moveTo>
                    <a:pt x="641" y="0"/>
                  </a:moveTo>
                  <a:lnTo>
                    <a:pt x="3099" y="0"/>
                  </a:lnTo>
                  <a:lnTo>
                    <a:pt x="3099" y="1391"/>
                  </a:lnTo>
                  <a:lnTo>
                    <a:pt x="2927" y="1391"/>
                  </a:lnTo>
                  <a:lnTo>
                    <a:pt x="2983" y="1553"/>
                  </a:lnTo>
                  <a:lnTo>
                    <a:pt x="3047" y="1712"/>
                  </a:lnTo>
                  <a:lnTo>
                    <a:pt x="3121" y="1868"/>
                  </a:lnTo>
                  <a:lnTo>
                    <a:pt x="3202" y="2019"/>
                  </a:lnTo>
                  <a:lnTo>
                    <a:pt x="3292" y="2165"/>
                  </a:lnTo>
                  <a:lnTo>
                    <a:pt x="3390" y="2308"/>
                  </a:lnTo>
                  <a:lnTo>
                    <a:pt x="3469" y="2432"/>
                  </a:lnTo>
                  <a:lnTo>
                    <a:pt x="3541" y="2559"/>
                  </a:lnTo>
                  <a:lnTo>
                    <a:pt x="3603" y="2691"/>
                  </a:lnTo>
                  <a:lnTo>
                    <a:pt x="3653" y="2829"/>
                  </a:lnTo>
                  <a:lnTo>
                    <a:pt x="3691" y="2968"/>
                  </a:lnTo>
                  <a:lnTo>
                    <a:pt x="3718" y="3110"/>
                  </a:lnTo>
                  <a:lnTo>
                    <a:pt x="3736" y="3255"/>
                  </a:lnTo>
                  <a:lnTo>
                    <a:pt x="3742" y="3403"/>
                  </a:lnTo>
                  <a:lnTo>
                    <a:pt x="3736" y="3540"/>
                  </a:lnTo>
                  <a:lnTo>
                    <a:pt x="3722" y="3674"/>
                  </a:lnTo>
                  <a:lnTo>
                    <a:pt x="3698" y="3805"/>
                  </a:lnTo>
                  <a:lnTo>
                    <a:pt x="3667" y="3935"/>
                  </a:lnTo>
                  <a:lnTo>
                    <a:pt x="3623" y="4062"/>
                  </a:lnTo>
                  <a:lnTo>
                    <a:pt x="3573" y="4184"/>
                  </a:lnTo>
                  <a:lnTo>
                    <a:pt x="3513" y="4304"/>
                  </a:lnTo>
                  <a:lnTo>
                    <a:pt x="3443" y="4417"/>
                  </a:lnTo>
                  <a:lnTo>
                    <a:pt x="3368" y="4527"/>
                  </a:lnTo>
                  <a:lnTo>
                    <a:pt x="3282" y="4632"/>
                  </a:lnTo>
                  <a:lnTo>
                    <a:pt x="3188" y="4732"/>
                  </a:lnTo>
                  <a:lnTo>
                    <a:pt x="3091" y="4824"/>
                  </a:lnTo>
                  <a:lnTo>
                    <a:pt x="2985" y="4908"/>
                  </a:lnTo>
                  <a:lnTo>
                    <a:pt x="2875" y="4983"/>
                  </a:lnTo>
                  <a:lnTo>
                    <a:pt x="2762" y="5051"/>
                  </a:lnTo>
                  <a:lnTo>
                    <a:pt x="2644" y="5109"/>
                  </a:lnTo>
                  <a:lnTo>
                    <a:pt x="2523" y="5159"/>
                  </a:lnTo>
                  <a:lnTo>
                    <a:pt x="2397" y="5201"/>
                  </a:lnTo>
                  <a:lnTo>
                    <a:pt x="2270" y="5234"/>
                  </a:lnTo>
                  <a:lnTo>
                    <a:pt x="2138" y="5256"/>
                  </a:lnTo>
                  <a:lnTo>
                    <a:pt x="2005" y="5270"/>
                  </a:lnTo>
                  <a:lnTo>
                    <a:pt x="1869" y="5276"/>
                  </a:lnTo>
                  <a:lnTo>
                    <a:pt x="1857" y="5276"/>
                  </a:lnTo>
                  <a:lnTo>
                    <a:pt x="1712" y="5268"/>
                  </a:lnTo>
                  <a:lnTo>
                    <a:pt x="1570" y="5252"/>
                  </a:lnTo>
                  <a:lnTo>
                    <a:pt x="1431" y="5225"/>
                  </a:lnTo>
                  <a:lnTo>
                    <a:pt x="1295" y="5185"/>
                  </a:lnTo>
                  <a:lnTo>
                    <a:pt x="1162" y="5137"/>
                  </a:lnTo>
                  <a:lnTo>
                    <a:pt x="1032" y="5077"/>
                  </a:lnTo>
                  <a:lnTo>
                    <a:pt x="908" y="5009"/>
                  </a:lnTo>
                  <a:lnTo>
                    <a:pt x="789" y="4931"/>
                  </a:lnTo>
                  <a:lnTo>
                    <a:pt x="675" y="4844"/>
                  </a:lnTo>
                  <a:lnTo>
                    <a:pt x="568" y="4746"/>
                  </a:lnTo>
                  <a:lnTo>
                    <a:pt x="468" y="4642"/>
                  </a:lnTo>
                  <a:lnTo>
                    <a:pt x="376" y="4531"/>
                  </a:lnTo>
                  <a:lnTo>
                    <a:pt x="295" y="4413"/>
                  </a:lnTo>
                  <a:lnTo>
                    <a:pt x="223" y="4292"/>
                  </a:lnTo>
                  <a:lnTo>
                    <a:pt x="159" y="4164"/>
                  </a:lnTo>
                  <a:lnTo>
                    <a:pt x="107" y="4032"/>
                  </a:lnTo>
                  <a:lnTo>
                    <a:pt x="63" y="3899"/>
                  </a:lnTo>
                  <a:lnTo>
                    <a:pt x="32" y="3759"/>
                  </a:lnTo>
                  <a:lnTo>
                    <a:pt x="10" y="3618"/>
                  </a:lnTo>
                  <a:lnTo>
                    <a:pt x="0" y="3474"/>
                  </a:lnTo>
                  <a:lnTo>
                    <a:pt x="0" y="3335"/>
                  </a:lnTo>
                  <a:lnTo>
                    <a:pt x="8" y="3197"/>
                  </a:lnTo>
                  <a:lnTo>
                    <a:pt x="28" y="3064"/>
                  </a:lnTo>
                  <a:lnTo>
                    <a:pt x="57" y="2930"/>
                  </a:lnTo>
                  <a:lnTo>
                    <a:pt x="97" y="2801"/>
                  </a:lnTo>
                  <a:lnTo>
                    <a:pt x="145" y="2673"/>
                  </a:lnTo>
                  <a:lnTo>
                    <a:pt x="203" y="2549"/>
                  </a:lnTo>
                  <a:lnTo>
                    <a:pt x="271" y="2430"/>
                  </a:lnTo>
                  <a:lnTo>
                    <a:pt x="346" y="2314"/>
                  </a:lnTo>
                  <a:lnTo>
                    <a:pt x="446" y="2169"/>
                  </a:lnTo>
                  <a:lnTo>
                    <a:pt x="536" y="2021"/>
                  </a:lnTo>
                  <a:lnTo>
                    <a:pt x="617" y="1868"/>
                  </a:lnTo>
                  <a:lnTo>
                    <a:pt x="689" y="1712"/>
                  </a:lnTo>
                  <a:lnTo>
                    <a:pt x="755" y="1553"/>
                  </a:lnTo>
                  <a:lnTo>
                    <a:pt x="811" y="1391"/>
                  </a:lnTo>
                  <a:lnTo>
                    <a:pt x="641" y="1391"/>
                  </a:lnTo>
                  <a:lnTo>
                    <a:pt x="6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13"/>
            <p:cNvSpPr>
              <a:spLocks noChangeArrowheads="1"/>
            </p:cNvSpPr>
            <p:nvPr/>
          </p:nvSpPr>
          <p:spPr bwMode="auto">
            <a:xfrm>
              <a:off x="12504738" y="7032626"/>
              <a:ext cx="304800" cy="6461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4"/>
            <p:cNvSpPr>
              <a:spLocks/>
            </p:cNvSpPr>
            <p:nvPr/>
          </p:nvSpPr>
          <p:spPr bwMode="auto">
            <a:xfrm>
              <a:off x="13773150" y="6494463"/>
              <a:ext cx="655638" cy="684213"/>
            </a:xfrm>
            <a:custGeom>
              <a:avLst/>
              <a:gdLst>
                <a:gd name="T0" fmla="*/ 287 w 825"/>
                <a:gd name="T1" fmla="*/ 0 h 863"/>
                <a:gd name="T2" fmla="*/ 825 w 825"/>
                <a:gd name="T3" fmla="*/ 608 h 863"/>
                <a:gd name="T4" fmla="*/ 538 w 825"/>
                <a:gd name="T5" fmla="*/ 863 h 863"/>
                <a:gd name="T6" fmla="*/ 0 w 825"/>
                <a:gd name="T7" fmla="*/ 255 h 863"/>
                <a:gd name="T8" fmla="*/ 287 w 825"/>
                <a:gd name="T9" fmla="*/ 0 h 863"/>
              </a:gdLst>
              <a:ahLst/>
              <a:cxnLst>
                <a:cxn ang="0">
                  <a:pos x="T0" y="T1"/>
                </a:cxn>
                <a:cxn ang="0">
                  <a:pos x="T2" y="T3"/>
                </a:cxn>
                <a:cxn ang="0">
                  <a:pos x="T4" y="T5"/>
                </a:cxn>
                <a:cxn ang="0">
                  <a:pos x="T6" y="T7"/>
                </a:cxn>
                <a:cxn ang="0">
                  <a:pos x="T8" y="T9"/>
                </a:cxn>
              </a:cxnLst>
              <a:rect l="0" t="0" r="r" b="b"/>
              <a:pathLst>
                <a:path w="825" h="863">
                  <a:moveTo>
                    <a:pt x="287" y="0"/>
                  </a:moveTo>
                  <a:lnTo>
                    <a:pt x="825" y="608"/>
                  </a:lnTo>
                  <a:lnTo>
                    <a:pt x="538" y="863"/>
                  </a:lnTo>
                  <a:lnTo>
                    <a:pt x="0" y="255"/>
                  </a:lnTo>
                  <a:lnTo>
                    <a:pt x="2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5"/>
            <p:cNvSpPr>
              <a:spLocks/>
            </p:cNvSpPr>
            <p:nvPr/>
          </p:nvSpPr>
          <p:spPr bwMode="auto">
            <a:xfrm>
              <a:off x="14430375" y="5360988"/>
              <a:ext cx="677863" cy="381000"/>
            </a:xfrm>
            <a:custGeom>
              <a:avLst/>
              <a:gdLst>
                <a:gd name="T0" fmla="*/ 48 w 855"/>
                <a:gd name="T1" fmla="*/ 0 h 480"/>
                <a:gd name="T2" fmla="*/ 855 w 855"/>
                <a:gd name="T3" fmla="*/ 97 h 480"/>
                <a:gd name="T4" fmla="*/ 807 w 855"/>
                <a:gd name="T5" fmla="*/ 480 h 480"/>
                <a:gd name="T6" fmla="*/ 0 w 855"/>
                <a:gd name="T7" fmla="*/ 381 h 480"/>
                <a:gd name="T8" fmla="*/ 48 w 855"/>
                <a:gd name="T9" fmla="*/ 0 h 480"/>
              </a:gdLst>
              <a:ahLst/>
              <a:cxnLst>
                <a:cxn ang="0">
                  <a:pos x="T0" y="T1"/>
                </a:cxn>
                <a:cxn ang="0">
                  <a:pos x="T2" y="T3"/>
                </a:cxn>
                <a:cxn ang="0">
                  <a:pos x="T4" y="T5"/>
                </a:cxn>
                <a:cxn ang="0">
                  <a:pos x="T6" y="T7"/>
                </a:cxn>
                <a:cxn ang="0">
                  <a:pos x="T8" y="T9"/>
                </a:cxn>
              </a:cxnLst>
              <a:rect l="0" t="0" r="r" b="b"/>
              <a:pathLst>
                <a:path w="855" h="480">
                  <a:moveTo>
                    <a:pt x="48" y="0"/>
                  </a:moveTo>
                  <a:lnTo>
                    <a:pt x="855" y="97"/>
                  </a:lnTo>
                  <a:lnTo>
                    <a:pt x="807" y="480"/>
                  </a:lnTo>
                  <a:lnTo>
                    <a:pt x="0" y="381"/>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6"/>
            <p:cNvSpPr>
              <a:spLocks/>
            </p:cNvSpPr>
            <p:nvPr/>
          </p:nvSpPr>
          <p:spPr bwMode="auto">
            <a:xfrm>
              <a:off x="10888663" y="6494463"/>
              <a:ext cx="655638" cy="684213"/>
            </a:xfrm>
            <a:custGeom>
              <a:avLst/>
              <a:gdLst>
                <a:gd name="T0" fmla="*/ 538 w 825"/>
                <a:gd name="T1" fmla="*/ 0 h 863"/>
                <a:gd name="T2" fmla="*/ 825 w 825"/>
                <a:gd name="T3" fmla="*/ 255 h 863"/>
                <a:gd name="T4" fmla="*/ 287 w 825"/>
                <a:gd name="T5" fmla="*/ 863 h 863"/>
                <a:gd name="T6" fmla="*/ 0 w 825"/>
                <a:gd name="T7" fmla="*/ 608 h 863"/>
                <a:gd name="T8" fmla="*/ 538 w 825"/>
                <a:gd name="T9" fmla="*/ 0 h 863"/>
              </a:gdLst>
              <a:ahLst/>
              <a:cxnLst>
                <a:cxn ang="0">
                  <a:pos x="T0" y="T1"/>
                </a:cxn>
                <a:cxn ang="0">
                  <a:pos x="T2" y="T3"/>
                </a:cxn>
                <a:cxn ang="0">
                  <a:pos x="T4" y="T5"/>
                </a:cxn>
                <a:cxn ang="0">
                  <a:pos x="T6" y="T7"/>
                </a:cxn>
                <a:cxn ang="0">
                  <a:pos x="T8" y="T9"/>
                </a:cxn>
              </a:cxnLst>
              <a:rect l="0" t="0" r="r" b="b"/>
              <a:pathLst>
                <a:path w="825" h="863">
                  <a:moveTo>
                    <a:pt x="538" y="0"/>
                  </a:moveTo>
                  <a:lnTo>
                    <a:pt x="825" y="255"/>
                  </a:lnTo>
                  <a:lnTo>
                    <a:pt x="287" y="863"/>
                  </a:lnTo>
                  <a:lnTo>
                    <a:pt x="0" y="608"/>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7"/>
            <p:cNvSpPr>
              <a:spLocks/>
            </p:cNvSpPr>
            <p:nvPr/>
          </p:nvSpPr>
          <p:spPr bwMode="auto">
            <a:xfrm>
              <a:off x="10209213" y="5359401"/>
              <a:ext cx="676275" cy="382588"/>
            </a:xfrm>
            <a:custGeom>
              <a:avLst/>
              <a:gdLst>
                <a:gd name="T0" fmla="*/ 807 w 853"/>
                <a:gd name="T1" fmla="*/ 0 h 482"/>
                <a:gd name="T2" fmla="*/ 853 w 853"/>
                <a:gd name="T3" fmla="*/ 383 h 482"/>
                <a:gd name="T4" fmla="*/ 48 w 853"/>
                <a:gd name="T5" fmla="*/ 482 h 482"/>
                <a:gd name="T6" fmla="*/ 0 w 853"/>
                <a:gd name="T7" fmla="*/ 99 h 482"/>
                <a:gd name="T8" fmla="*/ 807 w 853"/>
                <a:gd name="T9" fmla="*/ 0 h 482"/>
              </a:gdLst>
              <a:ahLst/>
              <a:cxnLst>
                <a:cxn ang="0">
                  <a:pos x="T0" y="T1"/>
                </a:cxn>
                <a:cxn ang="0">
                  <a:pos x="T2" y="T3"/>
                </a:cxn>
                <a:cxn ang="0">
                  <a:pos x="T4" y="T5"/>
                </a:cxn>
                <a:cxn ang="0">
                  <a:pos x="T6" y="T7"/>
                </a:cxn>
                <a:cxn ang="0">
                  <a:pos x="T8" y="T9"/>
                </a:cxn>
              </a:cxnLst>
              <a:rect l="0" t="0" r="r" b="b"/>
              <a:pathLst>
                <a:path w="853" h="482">
                  <a:moveTo>
                    <a:pt x="807" y="0"/>
                  </a:moveTo>
                  <a:lnTo>
                    <a:pt x="853" y="383"/>
                  </a:lnTo>
                  <a:lnTo>
                    <a:pt x="48" y="482"/>
                  </a:lnTo>
                  <a:lnTo>
                    <a:pt x="0" y="99"/>
                  </a:lnTo>
                  <a:lnTo>
                    <a:pt x="8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8" name="Group 37"/>
          <p:cNvGrpSpPr/>
          <p:nvPr/>
        </p:nvGrpSpPr>
        <p:grpSpPr>
          <a:xfrm>
            <a:off x="2356559" y="4386236"/>
            <a:ext cx="258632" cy="375630"/>
            <a:chOff x="-3209925" y="2014538"/>
            <a:chExt cx="3582988" cy="5203825"/>
          </a:xfrm>
          <a:solidFill>
            <a:schemeClr val="bg1"/>
          </a:solidFill>
        </p:grpSpPr>
        <p:sp>
          <p:nvSpPr>
            <p:cNvPr id="39" name="Freeform 22"/>
            <p:cNvSpPr>
              <a:spLocks noEditPoints="1"/>
            </p:cNvSpPr>
            <p:nvPr/>
          </p:nvSpPr>
          <p:spPr bwMode="auto">
            <a:xfrm>
              <a:off x="-3209925" y="2014538"/>
              <a:ext cx="3582988" cy="5203825"/>
            </a:xfrm>
            <a:custGeom>
              <a:avLst/>
              <a:gdLst>
                <a:gd name="T0" fmla="*/ 321 w 4514"/>
                <a:gd name="T1" fmla="*/ 5811 h 6556"/>
                <a:gd name="T2" fmla="*/ 348 w 4514"/>
                <a:gd name="T3" fmla="*/ 6223 h 6556"/>
                <a:gd name="T4" fmla="*/ 4166 w 4514"/>
                <a:gd name="T5" fmla="*/ 6223 h 6556"/>
                <a:gd name="T6" fmla="*/ 4193 w 4514"/>
                <a:gd name="T7" fmla="*/ 5811 h 6556"/>
                <a:gd name="T8" fmla="*/ 396 w 4514"/>
                <a:gd name="T9" fmla="*/ 5755 h 6556"/>
                <a:gd name="T10" fmla="*/ 3202 w 4514"/>
                <a:gd name="T11" fmla="*/ 5438 h 6556"/>
                <a:gd name="T12" fmla="*/ 816 w 4514"/>
                <a:gd name="T13" fmla="*/ 1118 h 6556"/>
                <a:gd name="T14" fmla="*/ 892 w 4514"/>
                <a:gd name="T15" fmla="*/ 1870 h 6556"/>
                <a:gd name="T16" fmla="*/ 2592 w 4514"/>
                <a:gd name="T17" fmla="*/ 2077 h 6556"/>
                <a:gd name="T18" fmla="*/ 2708 w 4514"/>
                <a:gd name="T19" fmla="*/ 2231 h 6556"/>
                <a:gd name="T20" fmla="*/ 2592 w 4514"/>
                <a:gd name="T21" fmla="*/ 2382 h 6556"/>
                <a:gd name="T22" fmla="*/ 2085 w 4514"/>
                <a:gd name="T23" fmla="*/ 3118 h 6556"/>
                <a:gd name="T24" fmla="*/ 2105 w 4514"/>
                <a:gd name="T25" fmla="*/ 3387 h 6556"/>
                <a:gd name="T26" fmla="*/ 934 w 4514"/>
                <a:gd name="T27" fmla="*/ 4625 h 6556"/>
                <a:gd name="T28" fmla="*/ 816 w 4514"/>
                <a:gd name="T29" fmla="*/ 4973 h 6556"/>
                <a:gd name="T30" fmla="*/ 2220 w 4514"/>
                <a:gd name="T31" fmla="*/ 4662 h 6556"/>
                <a:gd name="T32" fmla="*/ 3698 w 4514"/>
                <a:gd name="T33" fmla="*/ 5338 h 6556"/>
                <a:gd name="T34" fmla="*/ 3622 w 4514"/>
                <a:gd name="T35" fmla="*/ 4686 h 6556"/>
                <a:gd name="T36" fmla="*/ 2429 w 4514"/>
                <a:gd name="T37" fmla="*/ 3438 h 6556"/>
                <a:gd name="T38" fmla="*/ 2407 w 4514"/>
                <a:gd name="T39" fmla="*/ 3169 h 6556"/>
                <a:gd name="T40" fmla="*/ 3580 w 4514"/>
                <a:gd name="T41" fmla="*/ 1932 h 6556"/>
                <a:gd name="T42" fmla="*/ 3698 w 4514"/>
                <a:gd name="T43" fmla="*/ 1583 h 6556"/>
                <a:gd name="T44" fmla="*/ 338 w 4514"/>
                <a:gd name="T45" fmla="*/ 339 h 6556"/>
                <a:gd name="T46" fmla="*/ 338 w 4514"/>
                <a:gd name="T47" fmla="*/ 779 h 6556"/>
                <a:gd name="T48" fmla="*/ 4175 w 4514"/>
                <a:gd name="T49" fmla="*/ 779 h 6556"/>
                <a:gd name="T50" fmla="*/ 4175 w 4514"/>
                <a:gd name="T51" fmla="*/ 339 h 6556"/>
                <a:gd name="T52" fmla="*/ 4122 w 4514"/>
                <a:gd name="T53" fmla="*/ 0 h 6556"/>
                <a:gd name="T54" fmla="*/ 4399 w 4514"/>
                <a:gd name="T55" fmla="*/ 116 h 6556"/>
                <a:gd name="T56" fmla="*/ 4514 w 4514"/>
                <a:gd name="T57" fmla="*/ 393 h 6556"/>
                <a:gd name="T58" fmla="*/ 4438 w 4514"/>
                <a:gd name="T59" fmla="*/ 957 h 6556"/>
                <a:gd name="T60" fmla="*/ 4185 w 4514"/>
                <a:gd name="T61" fmla="*/ 1112 h 6556"/>
                <a:gd name="T62" fmla="*/ 3998 w 4514"/>
                <a:gd name="T63" fmla="*/ 1758 h 6556"/>
                <a:gd name="T64" fmla="*/ 3813 w 4514"/>
                <a:gd name="T65" fmla="*/ 2149 h 6556"/>
                <a:gd name="T66" fmla="*/ 2712 w 4514"/>
                <a:gd name="T67" fmla="*/ 3295 h 6556"/>
                <a:gd name="T68" fmla="*/ 3911 w 4514"/>
                <a:gd name="T69" fmla="*/ 4553 h 6556"/>
                <a:gd name="T70" fmla="*/ 4014 w 4514"/>
                <a:gd name="T71" fmla="*/ 4973 h 6556"/>
                <a:gd name="T72" fmla="*/ 4299 w 4514"/>
                <a:gd name="T73" fmla="*/ 5482 h 6556"/>
                <a:gd name="T74" fmla="*/ 4494 w 4514"/>
                <a:gd name="T75" fmla="*/ 5709 h 6556"/>
                <a:gd name="T76" fmla="*/ 4494 w 4514"/>
                <a:gd name="T77" fmla="*/ 6285 h 6556"/>
                <a:gd name="T78" fmla="*/ 4299 w 4514"/>
                <a:gd name="T79" fmla="*/ 6512 h 6556"/>
                <a:gd name="T80" fmla="*/ 330 w 4514"/>
                <a:gd name="T81" fmla="*/ 6550 h 6556"/>
                <a:gd name="T82" fmla="*/ 76 w 4514"/>
                <a:gd name="T83" fmla="*/ 6393 h 6556"/>
                <a:gd name="T84" fmla="*/ 0 w 4514"/>
                <a:gd name="T85" fmla="*/ 5834 h 6556"/>
                <a:gd name="T86" fmla="*/ 115 w 4514"/>
                <a:gd name="T87" fmla="*/ 5555 h 6556"/>
                <a:gd name="T88" fmla="*/ 396 w 4514"/>
                <a:gd name="T89" fmla="*/ 5438 h 6556"/>
                <a:gd name="T90" fmla="*/ 538 w 4514"/>
                <a:gd name="T91" fmla="*/ 4714 h 6556"/>
                <a:gd name="T92" fmla="*/ 759 w 4514"/>
                <a:gd name="T93" fmla="*/ 4343 h 6556"/>
                <a:gd name="T94" fmla="*/ 1794 w 4514"/>
                <a:gd name="T95" fmla="*/ 3249 h 6556"/>
                <a:gd name="T96" fmla="*/ 565 w 4514"/>
                <a:gd name="T97" fmla="*/ 1926 h 6556"/>
                <a:gd name="T98" fmla="*/ 498 w 4514"/>
                <a:gd name="T99" fmla="*/ 1118 h 6556"/>
                <a:gd name="T100" fmla="*/ 159 w 4514"/>
                <a:gd name="T101" fmla="*/ 1042 h 6556"/>
                <a:gd name="T102" fmla="*/ 4 w 4514"/>
                <a:gd name="T103" fmla="*/ 789 h 6556"/>
                <a:gd name="T104" fmla="*/ 44 w 4514"/>
                <a:gd name="T105" fmla="*/ 213 h 6556"/>
                <a:gd name="T106" fmla="*/ 269 w 4514"/>
                <a:gd name="T107" fmla="*/ 2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14" h="6556">
                  <a:moveTo>
                    <a:pt x="396" y="5755"/>
                  </a:moveTo>
                  <a:lnTo>
                    <a:pt x="370" y="5759"/>
                  </a:lnTo>
                  <a:lnTo>
                    <a:pt x="348" y="5771"/>
                  </a:lnTo>
                  <a:lnTo>
                    <a:pt x="332" y="5789"/>
                  </a:lnTo>
                  <a:lnTo>
                    <a:pt x="321" y="5811"/>
                  </a:lnTo>
                  <a:lnTo>
                    <a:pt x="317" y="5834"/>
                  </a:lnTo>
                  <a:lnTo>
                    <a:pt x="317" y="6159"/>
                  </a:lnTo>
                  <a:lnTo>
                    <a:pt x="321" y="6185"/>
                  </a:lnTo>
                  <a:lnTo>
                    <a:pt x="332" y="6207"/>
                  </a:lnTo>
                  <a:lnTo>
                    <a:pt x="348" y="6223"/>
                  </a:lnTo>
                  <a:lnTo>
                    <a:pt x="370" y="6235"/>
                  </a:lnTo>
                  <a:lnTo>
                    <a:pt x="396" y="6239"/>
                  </a:lnTo>
                  <a:lnTo>
                    <a:pt x="4118" y="6239"/>
                  </a:lnTo>
                  <a:lnTo>
                    <a:pt x="4144" y="6235"/>
                  </a:lnTo>
                  <a:lnTo>
                    <a:pt x="4166" y="6223"/>
                  </a:lnTo>
                  <a:lnTo>
                    <a:pt x="4181" y="6207"/>
                  </a:lnTo>
                  <a:lnTo>
                    <a:pt x="4193" y="6185"/>
                  </a:lnTo>
                  <a:lnTo>
                    <a:pt x="4197" y="6159"/>
                  </a:lnTo>
                  <a:lnTo>
                    <a:pt x="4197" y="5834"/>
                  </a:lnTo>
                  <a:lnTo>
                    <a:pt x="4193" y="5811"/>
                  </a:lnTo>
                  <a:lnTo>
                    <a:pt x="4181" y="5789"/>
                  </a:lnTo>
                  <a:lnTo>
                    <a:pt x="4166" y="5771"/>
                  </a:lnTo>
                  <a:lnTo>
                    <a:pt x="4144" y="5759"/>
                  </a:lnTo>
                  <a:lnTo>
                    <a:pt x="4118" y="5755"/>
                  </a:lnTo>
                  <a:lnTo>
                    <a:pt x="396" y="5755"/>
                  </a:lnTo>
                  <a:close/>
                  <a:moveTo>
                    <a:pt x="2236" y="4979"/>
                  </a:moveTo>
                  <a:lnTo>
                    <a:pt x="2196" y="4987"/>
                  </a:lnTo>
                  <a:lnTo>
                    <a:pt x="2158" y="5001"/>
                  </a:lnTo>
                  <a:lnTo>
                    <a:pt x="1312" y="5438"/>
                  </a:lnTo>
                  <a:lnTo>
                    <a:pt x="3202" y="5438"/>
                  </a:lnTo>
                  <a:lnTo>
                    <a:pt x="2356" y="5001"/>
                  </a:lnTo>
                  <a:lnTo>
                    <a:pt x="2318" y="4987"/>
                  </a:lnTo>
                  <a:lnTo>
                    <a:pt x="2278" y="4979"/>
                  </a:lnTo>
                  <a:lnTo>
                    <a:pt x="2236" y="4979"/>
                  </a:lnTo>
                  <a:close/>
                  <a:moveTo>
                    <a:pt x="816" y="1118"/>
                  </a:moveTo>
                  <a:lnTo>
                    <a:pt x="816" y="1583"/>
                  </a:lnTo>
                  <a:lnTo>
                    <a:pt x="820" y="1658"/>
                  </a:lnTo>
                  <a:lnTo>
                    <a:pt x="834" y="1732"/>
                  </a:lnTo>
                  <a:lnTo>
                    <a:pt x="858" y="1804"/>
                  </a:lnTo>
                  <a:lnTo>
                    <a:pt x="892" y="1870"/>
                  </a:lnTo>
                  <a:lnTo>
                    <a:pt x="934" y="1932"/>
                  </a:lnTo>
                  <a:lnTo>
                    <a:pt x="984" y="1989"/>
                  </a:lnTo>
                  <a:lnTo>
                    <a:pt x="1065" y="2071"/>
                  </a:lnTo>
                  <a:lnTo>
                    <a:pt x="2549" y="2071"/>
                  </a:lnTo>
                  <a:lnTo>
                    <a:pt x="2592" y="2077"/>
                  </a:lnTo>
                  <a:lnTo>
                    <a:pt x="2630" y="2093"/>
                  </a:lnTo>
                  <a:lnTo>
                    <a:pt x="2662" y="2117"/>
                  </a:lnTo>
                  <a:lnTo>
                    <a:pt x="2686" y="2151"/>
                  </a:lnTo>
                  <a:lnTo>
                    <a:pt x="2702" y="2189"/>
                  </a:lnTo>
                  <a:lnTo>
                    <a:pt x="2708" y="2231"/>
                  </a:lnTo>
                  <a:lnTo>
                    <a:pt x="2702" y="2272"/>
                  </a:lnTo>
                  <a:lnTo>
                    <a:pt x="2686" y="2310"/>
                  </a:lnTo>
                  <a:lnTo>
                    <a:pt x="2662" y="2342"/>
                  </a:lnTo>
                  <a:lnTo>
                    <a:pt x="2630" y="2366"/>
                  </a:lnTo>
                  <a:lnTo>
                    <a:pt x="2592" y="2382"/>
                  </a:lnTo>
                  <a:lnTo>
                    <a:pt x="2549" y="2388"/>
                  </a:lnTo>
                  <a:lnTo>
                    <a:pt x="1382" y="2388"/>
                  </a:lnTo>
                  <a:lnTo>
                    <a:pt x="2017" y="3024"/>
                  </a:lnTo>
                  <a:lnTo>
                    <a:pt x="2055" y="3068"/>
                  </a:lnTo>
                  <a:lnTo>
                    <a:pt x="2085" y="3118"/>
                  </a:lnTo>
                  <a:lnTo>
                    <a:pt x="2105" y="3169"/>
                  </a:lnTo>
                  <a:lnTo>
                    <a:pt x="2119" y="3223"/>
                  </a:lnTo>
                  <a:lnTo>
                    <a:pt x="2123" y="3279"/>
                  </a:lnTo>
                  <a:lnTo>
                    <a:pt x="2119" y="3333"/>
                  </a:lnTo>
                  <a:lnTo>
                    <a:pt x="2105" y="3387"/>
                  </a:lnTo>
                  <a:lnTo>
                    <a:pt x="2085" y="3438"/>
                  </a:lnTo>
                  <a:lnTo>
                    <a:pt x="2055" y="3488"/>
                  </a:lnTo>
                  <a:lnTo>
                    <a:pt x="2017" y="3532"/>
                  </a:lnTo>
                  <a:lnTo>
                    <a:pt x="984" y="4567"/>
                  </a:lnTo>
                  <a:lnTo>
                    <a:pt x="934" y="4625"/>
                  </a:lnTo>
                  <a:lnTo>
                    <a:pt x="892" y="4686"/>
                  </a:lnTo>
                  <a:lnTo>
                    <a:pt x="858" y="4754"/>
                  </a:lnTo>
                  <a:lnTo>
                    <a:pt x="834" y="4824"/>
                  </a:lnTo>
                  <a:lnTo>
                    <a:pt x="820" y="4898"/>
                  </a:lnTo>
                  <a:lnTo>
                    <a:pt x="816" y="4973"/>
                  </a:lnTo>
                  <a:lnTo>
                    <a:pt x="816" y="5336"/>
                  </a:lnTo>
                  <a:lnTo>
                    <a:pt x="2013" y="4720"/>
                  </a:lnTo>
                  <a:lnTo>
                    <a:pt x="2081" y="4690"/>
                  </a:lnTo>
                  <a:lnTo>
                    <a:pt x="2150" y="4672"/>
                  </a:lnTo>
                  <a:lnTo>
                    <a:pt x="2220" y="4662"/>
                  </a:lnTo>
                  <a:lnTo>
                    <a:pt x="2292" y="4662"/>
                  </a:lnTo>
                  <a:lnTo>
                    <a:pt x="2364" y="4672"/>
                  </a:lnTo>
                  <a:lnTo>
                    <a:pt x="2433" y="4690"/>
                  </a:lnTo>
                  <a:lnTo>
                    <a:pt x="2501" y="4720"/>
                  </a:lnTo>
                  <a:lnTo>
                    <a:pt x="3698" y="5338"/>
                  </a:lnTo>
                  <a:lnTo>
                    <a:pt x="3698" y="4973"/>
                  </a:lnTo>
                  <a:lnTo>
                    <a:pt x="3694" y="4898"/>
                  </a:lnTo>
                  <a:lnTo>
                    <a:pt x="3678" y="4824"/>
                  </a:lnTo>
                  <a:lnTo>
                    <a:pt x="3654" y="4754"/>
                  </a:lnTo>
                  <a:lnTo>
                    <a:pt x="3622" y="4686"/>
                  </a:lnTo>
                  <a:lnTo>
                    <a:pt x="3580" y="4625"/>
                  </a:lnTo>
                  <a:lnTo>
                    <a:pt x="3530" y="4567"/>
                  </a:lnTo>
                  <a:lnTo>
                    <a:pt x="2497" y="3532"/>
                  </a:lnTo>
                  <a:lnTo>
                    <a:pt x="2459" y="3488"/>
                  </a:lnTo>
                  <a:lnTo>
                    <a:pt x="2429" y="3438"/>
                  </a:lnTo>
                  <a:lnTo>
                    <a:pt x="2407" y="3387"/>
                  </a:lnTo>
                  <a:lnTo>
                    <a:pt x="2395" y="3333"/>
                  </a:lnTo>
                  <a:lnTo>
                    <a:pt x="2391" y="3279"/>
                  </a:lnTo>
                  <a:lnTo>
                    <a:pt x="2395" y="3223"/>
                  </a:lnTo>
                  <a:lnTo>
                    <a:pt x="2407" y="3169"/>
                  </a:lnTo>
                  <a:lnTo>
                    <a:pt x="2429" y="3118"/>
                  </a:lnTo>
                  <a:lnTo>
                    <a:pt x="2459" y="3068"/>
                  </a:lnTo>
                  <a:lnTo>
                    <a:pt x="2497" y="3024"/>
                  </a:lnTo>
                  <a:lnTo>
                    <a:pt x="3530" y="1989"/>
                  </a:lnTo>
                  <a:lnTo>
                    <a:pt x="3580" y="1932"/>
                  </a:lnTo>
                  <a:lnTo>
                    <a:pt x="3622" y="1870"/>
                  </a:lnTo>
                  <a:lnTo>
                    <a:pt x="3654" y="1804"/>
                  </a:lnTo>
                  <a:lnTo>
                    <a:pt x="3678" y="1732"/>
                  </a:lnTo>
                  <a:lnTo>
                    <a:pt x="3694" y="1658"/>
                  </a:lnTo>
                  <a:lnTo>
                    <a:pt x="3698" y="1583"/>
                  </a:lnTo>
                  <a:lnTo>
                    <a:pt x="3698" y="1118"/>
                  </a:lnTo>
                  <a:lnTo>
                    <a:pt x="816" y="1118"/>
                  </a:lnTo>
                  <a:close/>
                  <a:moveTo>
                    <a:pt x="392" y="317"/>
                  </a:moveTo>
                  <a:lnTo>
                    <a:pt x="362" y="323"/>
                  </a:lnTo>
                  <a:lnTo>
                    <a:pt x="338" y="339"/>
                  </a:lnTo>
                  <a:lnTo>
                    <a:pt x="323" y="363"/>
                  </a:lnTo>
                  <a:lnTo>
                    <a:pt x="317" y="393"/>
                  </a:lnTo>
                  <a:lnTo>
                    <a:pt x="317" y="726"/>
                  </a:lnTo>
                  <a:lnTo>
                    <a:pt x="323" y="755"/>
                  </a:lnTo>
                  <a:lnTo>
                    <a:pt x="338" y="779"/>
                  </a:lnTo>
                  <a:lnTo>
                    <a:pt x="362" y="795"/>
                  </a:lnTo>
                  <a:lnTo>
                    <a:pt x="392" y="801"/>
                  </a:lnTo>
                  <a:lnTo>
                    <a:pt x="4122" y="801"/>
                  </a:lnTo>
                  <a:lnTo>
                    <a:pt x="4152" y="795"/>
                  </a:lnTo>
                  <a:lnTo>
                    <a:pt x="4175" y="779"/>
                  </a:lnTo>
                  <a:lnTo>
                    <a:pt x="4191" y="755"/>
                  </a:lnTo>
                  <a:lnTo>
                    <a:pt x="4197" y="726"/>
                  </a:lnTo>
                  <a:lnTo>
                    <a:pt x="4197" y="393"/>
                  </a:lnTo>
                  <a:lnTo>
                    <a:pt x="4191" y="363"/>
                  </a:lnTo>
                  <a:lnTo>
                    <a:pt x="4175" y="339"/>
                  </a:lnTo>
                  <a:lnTo>
                    <a:pt x="4152" y="323"/>
                  </a:lnTo>
                  <a:lnTo>
                    <a:pt x="4122" y="317"/>
                  </a:lnTo>
                  <a:lnTo>
                    <a:pt x="392" y="317"/>
                  </a:lnTo>
                  <a:close/>
                  <a:moveTo>
                    <a:pt x="392" y="0"/>
                  </a:moveTo>
                  <a:lnTo>
                    <a:pt x="4122" y="0"/>
                  </a:lnTo>
                  <a:lnTo>
                    <a:pt x="4185" y="6"/>
                  </a:lnTo>
                  <a:lnTo>
                    <a:pt x="4245" y="20"/>
                  </a:lnTo>
                  <a:lnTo>
                    <a:pt x="4303" y="44"/>
                  </a:lnTo>
                  <a:lnTo>
                    <a:pt x="4353" y="76"/>
                  </a:lnTo>
                  <a:lnTo>
                    <a:pt x="4399" y="116"/>
                  </a:lnTo>
                  <a:lnTo>
                    <a:pt x="4438" y="161"/>
                  </a:lnTo>
                  <a:lnTo>
                    <a:pt x="4470" y="213"/>
                  </a:lnTo>
                  <a:lnTo>
                    <a:pt x="4494" y="269"/>
                  </a:lnTo>
                  <a:lnTo>
                    <a:pt x="4508" y="329"/>
                  </a:lnTo>
                  <a:lnTo>
                    <a:pt x="4514" y="393"/>
                  </a:lnTo>
                  <a:lnTo>
                    <a:pt x="4514" y="726"/>
                  </a:lnTo>
                  <a:lnTo>
                    <a:pt x="4508" y="789"/>
                  </a:lnTo>
                  <a:lnTo>
                    <a:pt x="4494" y="849"/>
                  </a:lnTo>
                  <a:lnTo>
                    <a:pt x="4470" y="905"/>
                  </a:lnTo>
                  <a:lnTo>
                    <a:pt x="4438" y="957"/>
                  </a:lnTo>
                  <a:lnTo>
                    <a:pt x="4399" y="1003"/>
                  </a:lnTo>
                  <a:lnTo>
                    <a:pt x="4353" y="1042"/>
                  </a:lnTo>
                  <a:lnTo>
                    <a:pt x="4303" y="1074"/>
                  </a:lnTo>
                  <a:lnTo>
                    <a:pt x="4245" y="1098"/>
                  </a:lnTo>
                  <a:lnTo>
                    <a:pt x="4185" y="1112"/>
                  </a:lnTo>
                  <a:lnTo>
                    <a:pt x="4122" y="1118"/>
                  </a:lnTo>
                  <a:lnTo>
                    <a:pt x="4014" y="1118"/>
                  </a:lnTo>
                  <a:lnTo>
                    <a:pt x="4014" y="1583"/>
                  </a:lnTo>
                  <a:lnTo>
                    <a:pt x="4010" y="1672"/>
                  </a:lnTo>
                  <a:lnTo>
                    <a:pt x="3998" y="1758"/>
                  </a:lnTo>
                  <a:lnTo>
                    <a:pt x="3976" y="1844"/>
                  </a:lnTo>
                  <a:lnTo>
                    <a:pt x="3949" y="1926"/>
                  </a:lnTo>
                  <a:lnTo>
                    <a:pt x="3911" y="2003"/>
                  </a:lnTo>
                  <a:lnTo>
                    <a:pt x="3865" y="2077"/>
                  </a:lnTo>
                  <a:lnTo>
                    <a:pt x="3813" y="2149"/>
                  </a:lnTo>
                  <a:lnTo>
                    <a:pt x="3753" y="2215"/>
                  </a:lnTo>
                  <a:lnTo>
                    <a:pt x="2720" y="3249"/>
                  </a:lnTo>
                  <a:lnTo>
                    <a:pt x="2712" y="3263"/>
                  </a:lnTo>
                  <a:lnTo>
                    <a:pt x="2708" y="3279"/>
                  </a:lnTo>
                  <a:lnTo>
                    <a:pt x="2712" y="3295"/>
                  </a:lnTo>
                  <a:lnTo>
                    <a:pt x="2720" y="3309"/>
                  </a:lnTo>
                  <a:lnTo>
                    <a:pt x="3753" y="4343"/>
                  </a:lnTo>
                  <a:lnTo>
                    <a:pt x="3813" y="4409"/>
                  </a:lnTo>
                  <a:lnTo>
                    <a:pt x="3865" y="4479"/>
                  </a:lnTo>
                  <a:lnTo>
                    <a:pt x="3911" y="4553"/>
                  </a:lnTo>
                  <a:lnTo>
                    <a:pt x="3949" y="4632"/>
                  </a:lnTo>
                  <a:lnTo>
                    <a:pt x="3976" y="4714"/>
                  </a:lnTo>
                  <a:lnTo>
                    <a:pt x="3998" y="4798"/>
                  </a:lnTo>
                  <a:lnTo>
                    <a:pt x="4010" y="4884"/>
                  </a:lnTo>
                  <a:lnTo>
                    <a:pt x="4014" y="4973"/>
                  </a:lnTo>
                  <a:lnTo>
                    <a:pt x="4014" y="5438"/>
                  </a:lnTo>
                  <a:lnTo>
                    <a:pt x="4118" y="5438"/>
                  </a:lnTo>
                  <a:lnTo>
                    <a:pt x="4181" y="5444"/>
                  </a:lnTo>
                  <a:lnTo>
                    <a:pt x="4243" y="5458"/>
                  </a:lnTo>
                  <a:lnTo>
                    <a:pt x="4299" y="5482"/>
                  </a:lnTo>
                  <a:lnTo>
                    <a:pt x="4351" y="5516"/>
                  </a:lnTo>
                  <a:lnTo>
                    <a:pt x="4399" y="5555"/>
                  </a:lnTo>
                  <a:lnTo>
                    <a:pt x="4438" y="5601"/>
                  </a:lnTo>
                  <a:lnTo>
                    <a:pt x="4470" y="5653"/>
                  </a:lnTo>
                  <a:lnTo>
                    <a:pt x="4494" y="5709"/>
                  </a:lnTo>
                  <a:lnTo>
                    <a:pt x="4508" y="5771"/>
                  </a:lnTo>
                  <a:lnTo>
                    <a:pt x="4514" y="5834"/>
                  </a:lnTo>
                  <a:lnTo>
                    <a:pt x="4514" y="6159"/>
                  </a:lnTo>
                  <a:lnTo>
                    <a:pt x="4508" y="6223"/>
                  </a:lnTo>
                  <a:lnTo>
                    <a:pt x="4494" y="6285"/>
                  </a:lnTo>
                  <a:lnTo>
                    <a:pt x="4470" y="6341"/>
                  </a:lnTo>
                  <a:lnTo>
                    <a:pt x="4438" y="6393"/>
                  </a:lnTo>
                  <a:lnTo>
                    <a:pt x="4399" y="6440"/>
                  </a:lnTo>
                  <a:lnTo>
                    <a:pt x="4351" y="6480"/>
                  </a:lnTo>
                  <a:lnTo>
                    <a:pt x="4299" y="6512"/>
                  </a:lnTo>
                  <a:lnTo>
                    <a:pt x="4243" y="6536"/>
                  </a:lnTo>
                  <a:lnTo>
                    <a:pt x="4181" y="6550"/>
                  </a:lnTo>
                  <a:lnTo>
                    <a:pt x="4118" y="6556"/>
                  </a:lnTo>
                  <a:lnTo>
                    <a:pt x="396" y="6556"/>
                  </a:lnTo>
                  <a:lnTo>
                    <a:pt x="330" y="6550"/>
                  </a:lnTo>
                  <a:lnTo>
                    <a:pt x="271" y="6536"/>
                  </a:lnTo>
                  <a:lnTo>
                    <a:pt x="213" y="6512"/>
                  </a:lnTo>
                  <a:lnTo>
                    <a:pt x="161" y="6480"/>
                  </a:lnTo>
                  <a:lnTo>
                    <a:pt x="115" y="6440"/>
                  </a:lnTo>
                  <a:lnTo>
                    <a:pt x="76" y="6393"/>
                  </a:lnTo>
                  <a:lnTo>
                    <a:pt x="44" y="6341"/>
                  </a:lnTo>
                  <a:lnTo>
                    <a:pt x="20" y="6285"/>
                  </a:lnTo>
                  <a:lnTo>
                    <a:pt x="4" y="6223"/>
                  </a:lnTo>
                  <a:lnTo>
                    <a:pt x="0" y="6159"/>
                  </a:lnTo>
                  <a:lnTo>
                    <a:pt x="0" y="5834"/>
                  </a:lnTo>
                  <a:lnTo>
                    <a:pt x="4" y="5771"/>
                  </a:lnTo>
                  <a:lnTo>
                    <a:pt x="20" y="5709"/>
                  </a:lnTo>
                  <a:lnTo>
                    <a:pt x="44" y="5653"/>
                  </a:lnTo>
                  <a:lnTo>
                    <a:pt x="76" y="5601"/>
                  </a:lnTo>
                  <a:lnTo>
                    <a:pt x="115" y="5555"/>
                  </a:lnTo>
                  <a:lnTo>
                    <a:pt x="161" y="5516"/>
                  </a:lnTo>
                  <a:lnTo>
                    <a:pt x="213" y="5482"/>
                  </a:lnTo>
                  <a:lnTo>
                    <a:pt x="271" y="5458"/>
                  </a:lnTo>
                  <a:lnTo>
                    <a:pt x="330" y="5444"/>
                  </a:lnTo>
                  <a:lnTo>
                    <a:pt x="396" y="5438"/>
                  </a:lnTo>
                  <a:lnTo>
                    <a:pt x="498" y="5438"/>
                  </a:lnTo>
                  <a:lnTo>
                    <a:pt x="498" y="4973"/>
                  </a:lnTo>
                  <a:lnTo>
                    <a:pt x="504" y="4884"/>
                  </a:lnTo>
                  <a:lnTo>
                    <a:pt x="516" y="4798"/>
                  </a:lnTo>
                  <a:lnTo>
                    <a:pt x="538" y="4714"/>
                  </a:lnTo>
                  <a:lnTo>
                    <a:pt x="565" y="4632"/>
                  </a:lnTo>
                  <a:lnTo>
                    <a:pt x="603" y="4553"/>
                  </a:lnTo>
                  <a:lnTo>
                    <a:pt x="647" y="4479"/>
                  </a:lnTo>
                  <a:lnTo>
                    <a:pt x="701" y="4409"/>
                  </a:lnTo>
                  <a:lnTo>
                    <a:pt x="759" y="4343"/>
                  </a:lnTo>
                  <a:lnTo>
                    <a:pt x="1794" y="3309"/>
                  </a:lnTo>
                  <a:lnTo>
                    <a:pt x="1802" y="3295"/>
                  </a:lnTo>
                  <a:lnTo>
                    <a:pt x="1806" y="3279"/>
                  </a:lnTo>
                  <a:lnTo>
                    <a:pt x="1802" y="3263"/>
                  </a:lnTo>
                  <a:lnTo>
                    <a:pt x="1794" y="3249"/>
                  </a:lnTo>
                  <a:lnTo>
                    <a:pt x="759" y="2215"/>
                  </a:lnTo>
                  <a:lnTo>
                    <a:pt x="701" y="2149"/>
                  </a:lnTo>
                  <a:lnTo>
                    <a:pt x="647" y="2077"/>
                  </a:lnTo>
                  <a:lnTo>
                    <a:pt x="603" y="2003"/>
                  </a:lnTo>
                  <a:lnTo>
                    <a:pt x="565" y="1926"/>
                  </a:lnTo>
                  <a:lnTo>
                    <a:pt x="538" y="1844"/>
                  </a:lnTo>
                  <a:lnTo>
                    <a:pt x="516" y="1758"/>
                  </a:lnTo>
                  <a:lnTo>
                    <a:pt x="504" y="1672"/>
                  </a:lnTo>
                  <a:lnTo>
                    <a:pt x="498" y="1583"/>
                  </a:lnTo>
                  <a:lnTo>
                    <a:pt x="498" y="1118"/>
                  </a:lnTo>
                  <a:lnTo>
                    <a:pt x="392" y="1118"/>
                  </a:lnTo>
                  <a:lnTo>
                    <a:pt x="329" y="1112"/>
                  </a:lnTo>
                  <a:lnTo>
                    <a:pt x="269" y="1098"/>
                  </a:lnTo>
                  <a:lnTo>
                    <a:pt x="211" y="1074"/>
                  </a:lnTo>
                  <a:lnTo>
                    <a:pt x="159" y="1042"/>
                  </a:lnTo>
                  <a:lnTo>
                    <a:pt x="115" y="1003"/>
                  </a:lnTo>
                  <a:lnTo>
                    <a:pt x="76" y="957"/>
                  </a:lnTo>
                  <a:lnTo>
                    <a:pt x="44" y="905"/>
                  </a:lnTo>
                  <a:lnTo>
                    <a:pt x="20" y="849"/>
                  </a:lnTo>
                  <a:lnTo>
                    <a:pt x="4" y="789"/>
                  </a:lnTo>
                  <a:lnTo>
                    <a:pt x="0" y="726"/>
                  </a:lnTo>
                  <a:lnTo>
                    <a:pt x="0" y="393"/>
                  </a:lnTo>
                  <a:lnTo>
                    <a:pt x="4" y="329"/>
                  </a:lnTo>
                  <a:lnTo>
                    <a:pt x="20" y="269"/>
                  </a:lnTo>
                  <a:lnTo>
                    <a:pt x="44" y="213"/>
                  </a:lnTo>
                  <a:lnTo>
                    <a:pt x="76" y="161"/>
                  </a:lnTo>
                  <a:lnTo>
                    <a:pt x="115" y="116"/>
                  </a:lnTo>
                  <a:lnTo>
                    <a:pt x="159" y="76"/>
                  </a:lnTo>
                  <a:lnTo>
                    <a:pt x="211" y="44"/>
                  </a:lnTo>
                  <a:lnTo>
                    <a:pt x="269" y="20"/>
                  </a:lnTo>
                  <a:lnTo>
                    <a:pt x="329" y="6"/>
                  </a:lnTo>
                  <a:lnTo>
                    <a:pt x="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 name="Freeform 23"/>
            <p:cNvSpPr>
              <a:spLocks/>
            </p:cNvSpPr>
            <p:nvPr/>
          </p:nvSpPr>
          <p:spPr bwMode="auto">
            <a:xfrm>
              <a:off x="-1544638" y="5065713"/>
              <a:ext cx="252413" cy="412750"/>
            </a:xfrm>
            <a:custGeom>
              <a:avLst/>
              <a:gdLst>
                <a:gd name="T0" fmla="*/ 157 w 316"/>
                <a:gd name="T1" fmla="*/ 0 h 520"/>
                <a:gd name="T2" fmla="*/ 201 w 316"/>
                <a:gd name="T3" fmla="*/ 6 h 520"/>
                <a:gd name="T4" fmla="*/ 239 w 316"/>
                <a:gd name="T5" fmla="*/ 22 h 520"/>
                <a:gd name="T6" fmla="*/ 270 w 316"/>
                <a:gd name="T7" fmla="*/ 48 h 520"/>
                <a:gd name="T8" fmla="*/ 294 w 316"/>
                <a:gd name="T9" fmla="*/ 80 h 520"/>
                <a:gd name="T10" fmla="*/ 310 w 316"/>
                <a:gd name="T11" fmla="*/ 118 h 520"/>
                <a:gd name="T12" fmla="*/ 316 w 316"/>
                <a:gd name="T13" fmla="*/ 160 h 520"/>
                <a:gd name="T14" fmla="*/ 316 w 316"/>
                <a:gd name="T15" fmla="*/ 363 h 520"/>
                <a:gd name="T16" fmla="*/ 310 w 316"/>
                <a:gd name="T17" fmla="*/ 405 h 520"/>
                <a:gd name="T18" fmla="*/ 294 w 316"/>
                <a:gd name="T19" fmla="*/ 443 h 520"/>
                <a:gd name="T20" fmla="*/ 270 w 316"/>
                <a:gd name="T21" fmla="*/ 475 h 520"/>
                <a:gd name="T22" fmla="*/ 239 w 316"/>
                <a:gd name="T23" fmla="*/ 498 h 520"/>
                <a:gd name="T24" fmla="*/ 201 w 316"/>
                <a:gd name="T25" fmla="*/ 514 h 520"/>
                <a:gd name="T26" fmla="*/ 157 w 316"/>
                <a:gd name="T27" fmla="*/ 520 h 520"/>
                <a:gd name="T28" fmla="*/ 115 w 316"/>
                <a:gd name="T29" fmla="*/ 514 h 520"/>
                <a:gd name="T30" fmla="*/ 77 w 316"/>
                <a:gd name="T31" fmla="*/ 498 h 520"/>
                <a:gd name="T32" fmla="*/ 45 w 316"/>
                <a:gd name="T33" fmla="*/ 475 h 520"/>
                <a:gd name="T34" fmla="*/ 22 w 316"/>
                <a:gd name="T35" fmla="*/ 443 h 520"/>
                <a:gd name="T36" fmla="*/ 6 w 316"/>
                <a:gd name="T37" fmla="*/ 405 h 520"/>
                <a:gd name="T38" fmla="*/ 0 w 316"/>
                <a:gd name="T39" fmla="*/ 363 h 520"/>
                <a:gd name="T40" fmla="*/ 0 w 316"/>
                <a:gd name="T41" fmla="*/ 160 h 520"/>
                <a:gd name="T42" fmla="*/ 6 w 316"/>
                <a:gd name="T43" fmla="*/ 118 h 520"/>
                <a:gd name="T44" fmla="*/ 22 w 316"/>
                <a:gd name="T45" fmla="*/ 80 h 520"/>
                <a:gd name="T46" fmla="*/ 45 w 316"/>
                <a:gd name="T47" fmla="*/ 48 h 520"/>
                <a:gd name="T48" fmla="*/ 77 w 316"/>
                <a:gd name="T49" fmla="*/ 22 h 520"/>
                <a:gd name="T50" fmla="*/ 115 w 316"/>
                <a:gd name="T51" fmla="*/ 6 h 520"/>
                <a:gd name="T52" fmla="*/ 157 w 316"/>
                <a:gd name="T5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520">
                  <a:moveTo>
                    <a:pt x="157" y="0"/>
                  </a:moveTo>
                  <a:lnTo>
                    <a:pt x="201" y="6"/>
                  </a:lnTo>
                  <a:lnTo>
                    <a:pt x="239" y="22"/>
                  </a:lnTo>
                  <a:lnTo>
                    <a:pt x="270" y="48"/>
                  </a:lnTo>
                  <a:lnTo>
                    <a:pt x="294" y="80"/>
                  </a:lnTo>
                  <a:lnTo>
                    <a:pt x="310" y="118"/>
                  </a:lnTo>
                  <a:lnTo>
                    <a:pt x="316" y="160"/>
                  </a:lnTo>
                  <a:lnTo>
                    <a:pt x="316" y="363"/>
                  </a:lnTo>
                  <a:lnTo>
                    <a:pt x="310" y="405"/>
                  </a:lnTo>
                  <a:lnTo>
                    <a:pt x="294" y="443"/>
                  </a:lnTo>
                  <a:lnTo>
                    <a:pt x="270" y="475"/>
                  </a:lnTo>
                  <a:lnTo>
                    <a:pt x="239" y="498"/>
                  </a:lnTo>
                  <a:lnTo>
                    <a:pt x="201" y="514"/>
                  </a:lnTo>
                  <a:lnTo>
                    <a:pt x="157" y="520"/>
                  </a:lnTo>
                  <a:lnTo>
                    <a:pt x="115" y="514"/>
                  </a:lnTo>
                  <a:lnTo>
                    <a:pt x="77" y="498"/>
                  </a:lnTo>
                  <a:lnTo>
                    <a:pt x="45" y="475"/>
                  </a:lnTo>
                  <a:lnTo>
                    <a:pt x="22" y="443"/>
                  </a:lnTo>
                  <a:lnTo>
                    <a:pt x="6" y="405"/>
                  </a:lnTo>
                  <a:lnTo>
                    <a:pt x="0" y="363"/>
                  </a:lnTo>
                  <a:lnTo>
                    <a:pt x="0" y="160"/>
                  </a:lnTo>
                  <a:lnTo>
                    <a:pt x="6" y="118"/>
                  </a:lnTo>
                  <a:lnTo>
                    <a:pt x="22" y="80"/>
                  </a:lnTo>
                  <a:lnTo>
                    <a:pt x="45" y="48"/>
                  </a:lnTo>
                  <a:lnTo>
                    <a:pt x="77" y="22"/>
                  </a:lnTo>
                  <a:lnTo>
                    <a:pt x="115" y="6"/>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p:cNvGrpSpPr/>
          <p:nvPr/>
        </p:nvGrpSpPr>
        <p:grpSpPr>
          <a:xfrm rot="3262793">
            <a:off x="9610899" y="1965083"/>
            <a:ext cx="209534" cy="380068"/>
            <a:chOff x="-2978150" y="-385763"/>
            <a:chExt cx="3155950" cy="5724525"/>
          </a:xfrm>
          <a:solidFill>
            <a:schemeClr val="bg1"/>
          </a:solidFill>
        </p:grpSpPr>
        <p:sp>
          <p:nvSpPr>
            <p:cNvPr id="10" name="Freeform 6"/>
            <p:cNvSpPr>
              <a:spLocks/>
            </p:cNvSpPr>
            <p:nvPr/>
          </p:nvSpPr>
          <p:spPr bwMode="auto">
            <a:xfrm>
              <a:off x="-823913" y="3430588"/>
              <a:ext cx="1000125" cy="1560513"/>
            </a:xfrm>
            <a:custGeom>
              <a:avLst/>
              <a:gdLst>
                <a:gd name="T0" fmla="*/ 0 w 630"/>
                <a:gd name="T1" fmla="*/ 0 h 983"/>
                <a:gd name="T2" fmla="*/ 455 w 630"/>
                <a:gd name="T3" fmla="*/ 0 h 983"/>
                <a:gd name="T4" fmla="*/ 488 w 630"/>
                <a:gd name="T5" fmla="*/ 2 h 983"/>
                <a:gd name="T6" fmla="*/ 518 w 630"/>
                <a:gd name="T7" fmla="*/ 11 h 983"/>
                <a:gd name="T8" fmla="*/ 545 w 630"/>
                <a:gd name="T9" fmla="*/ 24 h 983"/>
                <a:gd name="T10" fmla="*/ 569 w 630"/>
                <a:gd name="T11" fmla="*/ 43 h 983"/>
                <a:gd name="T12" fmla="*/ 590 w 630"/>
                <a:gd name="T13" fmla="*/ 65 h 983"/>
                <a:gd name="T14" fmla="*/ 607 w 630"/>
                <a:gd name="T15" fmla="*/ 90 h 983"/>
                <a:gd name="T16" fmla="*/ 620 w 630"/>
                <a:gd name="T17" fmla="*/ 118 h 983"/>
                <a:gd name="T18" fmla="*/ 628 w 630"/>
                <a:gd name="T19" fmla="*/ 150 h 983"/>
                <a:gd name="T20" fmla="*/ 630 w 630"/>
                <a:gd name="T21" fmla="*/ 182 h 983"/>
                <a:gd name="T22" fmla="*/ 630 w 630"/>
                <a:gd name="T23" fmla="*/ 400 h 983"/>
                <a:gd name="T24" fmla="*/ 431 w 630"/>
                <a:gd name="T25" fmla="*/ 400 h 983"/>
                <a:gd name="T26" fmla="*/ 407 w 630"/>
                <a:gd name="T27" fmla="*/ 404 h 983"/>
                <a:gd name="T28" fmla="*/ 385 w 630"/>
                <a:gd name="T29" fmla="*/ 412 h 983"/>
                <a:gd name="T30" fmla="*/ 366 w 630"/>
                <a:gd name="T31" fmla="*/ 427 h 983"/>
                <a:gd name="T32" fmla="*/ 352 w 630"/>
                <a:gd name="T33" fmla="*/ 445 h 983"/>
                <a:gd name="T34" fmla="*/ 343 w 630"/>
                <a:gd name="T35" fmla="*/ 467 h 983"/>
                <a:gd name="T36" fmla="*/ 340 w 630"/>
                <a:gd name="T37" fmla="*/ 492 h 983"/>
                <a:gd name="T38" fmla="*/ 343 w 630"/>
                <a:gd name="T39" fmla="*/ 516 h 983"/>
                <a:gd name="T40" fmla="*/ 352 w 630"/>
                <a:gd name="T41" fmla="*/ 538 h 983"/>
                <a:gd name="T42" fmla="*/ 366 w 630"/>
                <a:gd name="T43" fmla="*/ 556 h 983"/>
                <a:gd name="T44" fmla="*/ 385 w 630"/>
                <a:gd name="T45" fmla="*/ 571 h 983"/>
                <a:gd name="T46" fmla="*/ 407 w 630"/>
                <a:gd name="T47" fmla="*/ 580 h 983"/>
                <a:gd name="T48" fmla="*/ 431 w 630"/>
                <a:gd name="T49" fmla="*/ 583 h 983"/>
                <a:gd name="T50" fmla="*/ 630 w 630"/>
                <a:gd name="T51" fmla="*/ 583 h 983"/>
                <a:gd name="T52" fmla="*/ 630 w 630"/>
                <a:gd name="T53" fmla="*/ 802 h 983"/>
                <a:gd name="T54" fmla="*/ 628 w 630"/>
                <a:gd name="T55" fmla="*/ 833 h 983"/>
                <a:gd name="T56" fmla="*/ 620 w 630"/>
                <a:gd name="T57" fmla="*/ 864 h 983"/>
                <a:gd name="T58" fmla="*/ 607 w 630"/>
                <a:gd name="T59" fmla="*/ 893 h 983"/>
                <a:gd name="T60" fmla="*/ 590 w 630"/>
                <a:gd name="T61" fmla="*/ 918 h 983"/>
                <a:gd name="T62" fmla="*/ 569 w 630"/>
                <a:gd name="T63" fmla="*/ 940 h 983"/>
                <a:gd name="T64" fmla="*/ 545 w 630"/>
                <a:gd name="T65" fmla="*/ 959 h 983"/>
                <a:gd name="T66" fmla="*/ 518 w 630"/>
                <a:gd name="T67" fmla="*/ 972 h 983"/>
                <a:gd name="T68" fmla="*/ 488 w 630"/>
                <a:gd name="T69" fmla="*/ 981 h 983"/>
                <a:gd name="T70" fmla="*/ 455 w 630"/>
                <a:gd name="T71" fmla="*/ 983 h 983"/>
                <a:gd name="T72" fmla="*/ 0 w 630"/>
                <a:gd name="T73" fmla="*/ 983 h 983"/>
                <a:gd name="T74" fmla="*/ 0 w 630"/>
                <a:gd name="T75"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0" h="983">
                  <a:moveTo>
                    <a:pt x="0" y="0"/>
                  </a:moveTo>
                  <a:lnTo>
                    <a:pt x="455" y="0"/>
                  </a:lnTo>
                  <a:lnTo>
                    <a:pt x="488" y="2"/>
                  </a:lnTo>
                  <a:lnTo>
                    <a:pt x="518" y="11"/>
                  </a:lnTo>
                  <a:lnTo>
                    <a:pt x="545" y="24"/>
                  </a:lnTo>
                  <a:lnTo>
                    <a:pt x="569" y="43"/>
                  </a:lnTo>
                  <a:lnTo>
                    <a:pt x="590" y="65"/>
                  </a:lnTo>
                  <a:lnTo>
                    <a:pt x="607" y="90"/>
                  </a:lnTo>
                  <a:lnTo>
                    <a:pt x="620" y="118"/>
                  </a:lnTo>
                  <a:lnTo>
                    <a:pt x="628" y="150"/>
                  </a:lnTo>
                  <a:lnTo>
                    <a:pt x="630" y="182"/>
                  </a:lnTo>
                  <a:lnTo>
                    <a:pt x="630" y="400"/>
                  </a:lnTo>
                  <a:lnTo>
                    <a:pt x="431" y="400"/>
                  </a:lnTo>
                  <a:lnTo>
                    <a:pt x="407" y="404"/>
                  </a:lnTo>
                  <a:lnTo>
                    <a:pt x="385" y="412"/>
                  </a:lnTo>
                  <a:lnTo>
                    <a:pt x="366" y="427"/>
                  </a:lnTo>
                  <a:lnTo>
                    <a:pt x="352" y="445"/>
                  </a:lnTo>
                  <a:lnTo>
                    <a:pt x="343" y="467"/>
                  </a:lnTo>
                  <a:lnTo>
                    <a:pt x="340" y="492"/>
                  </a:lnTo>
                  <a:lnTo>
                    <a:pt x="343" y="516"/>
                  </a:lnTo>
                  <a:lnTo>
                    <a:pt x="352" y="538"/>
                  </a:lnTo>
                  <a:lnTo>
                    <a:pt x="366" y="556"/>
                  </a:lnTo>
                  <a:lnTo>
                    <a:pt x="385" y="571"/>
                  </a:lnTo>
                  <a:lnTo>
                    <a:pt x="407" y="580"/>
                  </a:lnTo>
                  <a:lnTo>
                    <a:pt x="431" y="583"/>
                  </a:lnTo>
                  <a:lnTo>
                    <a:pt x="630" y="583"/>
                  </a:lnTo>
                  <a:lnTo>
                    <a:pt x="630" y="802"/>
                  </a:lnTo>
                  <a:lnTo>
                    <a:pt x="628" y="833"/>
                  </a:lnTo>
                  <a:lnTo>
                    <a:pt x="620" y="864"/>
                  </a:lnTo>
                  <a:lnTo>
                    <a:pt x="607" y="893"/>
                  </a:lnTo>
                  <a:lnTo>
                    <a:pt x="590" y="918"/>
                  </a:lnTo>
                  <a:lnTo>
                    <a:pt x="569" y="940"/>
                  </a:lnTo>
                  <a:lnTo>
                    <a:pt x="545" y="959"/>
                  </a:lnTo>
                  <a:lnTo>
                    <a:pt x="518" y="972"/>
                  </a:lnTo>
                  <a:lnTo>
                    <a:pt x="488" y="981"/>
                  </a:lnTo>
                  <a:lnTo>
                    <a:pt x="455" y="983"/>
                  </a:lnTo>
                  <a:lnTo>
                    <a:pt x="0" y="9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7"/>
            <p:cNvSpPr>
              <a:spLocks noEditPoints="1"/>
            </p:cNvSpPr>
            <p:nvPr/>
          </p:nvSpPr>
          <p:spPr bwMode="auto">
            <a:xfrm>
              <a:off x="-2978150" y="-385763"/>
              <a:ext cx="3155950" cy="5724525"/>
            </a:xfrm>
            <a:custGeom>
              <a:avLst/>
              <a:gdLst>
                <a:gd name="T0" fmla="*/ 617 w 1988"/>
                <a:gd name="T1" fmla="*/ 376 h 3606"/>
                <a:gd name="T2" fmla="*/ 498 w 1988"/>
                <a:gd name="T3" fmla="*/ 437 h 3606"/>
                <a:gd name="T4" fmla="*/ 411 w 1988"/>
                <a:gd name="T5" fmla="*/ 536 h 3606"/>
                <a:gd name="T6" fmla="*/ 367 w 1988"/>
                <a:gd name="T7" fmla="*/ 663 h 3606"/>
                <a:gd name="T8" fmla="*/ 375 w 1988"/>
                <a:gd name="T9" fmla="*/ 802 h 3606"/>
                <a:gd name="T10" fmla="*/ 436 w 1988"/>
                <a:gd name="T11" fmla="*/ 922 h 3606"/>
                <a:gd name="T12" fmla="*/ 535 w 1988"/>
                <a:gd name="T13" fmla="*/ 1009 h 3606"/>
                <a:gd name="T14" fmla="*/ 662 w 1988"/>
                <a:gd name="T15" fmla="*/ 1053 h 3606"/>
                <a:gd name="T16" fmla="*/ 1326 w 1988"/>
                <a:gd name="T17" fmla="*/ 1053 h 3606"/>
                <a:gd name="T18" fmla="*/ 1453 w 1988"/>
                <a:gd name="T19" fmla="*/ 1009 h 3606"/>
                <a:gd name="T20" fmla="*/ 1552 w 1988"/>
                <a:gd name="T21" fmla="*/ 922 h 3606"/>
                <a:gd name="T22" fmla="*/ 1613 w 1988"/>
                <a:gd name="T23" fmla="*/ 802 h 3606"/>
                <a:gd name="T24" fmla="*/ 1621 w 1988"/>
                <a:gd name="T25" fmla="*/ 663 h 3606"/>
                <a:gd name="T26" fmla="*/ 1577 w 1988"/>
                <a:gd name="T27" fmla="*/ 536 h 3606"/>
                <a:gd name="T28" fmla="*/ 1490 w 1988"/>
                <a:gd name="T29" fmla="*/ 437 h 3606"/>
                <a:gd name="T30" fmla="*/ 1371 w 1988"/>
                <a:gd name="T31" fmla="*/ 376 h 3606"/>
                <a:gd name="T32" fmla="*/ 709 w 1988"/>
                <a:gd name="T33" fmla="*/ 364 h 3606"/>
                <a:gd name="T34" fmla="*/ 1347 w 1988"/>
                <a:gd name="T35" fmla="*/ 3 h 3606"/>
                <a:gd name="T36" fmla="*/ 1540 w 1988"/>
                <a:gd name="T37" fmla="*/ 50 h 3606"/>
                <a:gd name="T38" fmla="*/ 1708 w 1988"/>
                <a:gd name="T39" fmla="*/ 144 h 3606"/>
                <a:gd name="T40" fmla="*/ 1843 w 1988"/>
                <a:gd name="T41" fmla="*/ 281 h 3606"/>
                <a:gd name="T42" fmla="*/ 1939 w 1988"/>
                <a:gd name="T43" fmla="*/ 449 h 3606"/>
                <a:gd name="T44" fmla="*/ 1985 w 1988"/>
                <a:gd name="T45" fmla="*/ 642 h 3606"/>
                <a:gd name="T46" fmla="*/ 1976 w 1988"/>
                <a:gd name="T47" fmla="*/ 845 h 3606"/>
                <a:gd name="T48" fmla="*/ 1912 w 1988"/>
                <a:gd name="T49" fmla="*/ 1030 h 3606"/>
                <a:gd name="T50" fmla="*/ 1802 w 1988"/>
                <a:gd name="T51" fmla="*/ 1189 h 3606"/>
                <a:gd name="T52" fmla="*/ 1655 w 1988"/>
                <a:gd name="T53" fmla="*/ 1312 h 3606"/>
                <a:gd name="T54" fmla="*/ 1477 w 1988"/>
                <a:gd name="T55" fmla="*/ 1392 h 3606"/>
                <a:gd name="T56" fmla="*/ 1279 w 1988"/>
                <a:gd name="T57" fmla="*/ 1421 h 3606"/>
                <a:gd name="T58" fmla="*/ 1179 w 1988"/>
                <a:gd name="T59" fmla="*/ 1425 h 3606"/>
                <a:gd name="T60" fmla="*/ 1175 w 1988"/>
                <a:gd name="T61" fmla="*/ 1433 h 3606"/>
                <a:gd name="T62" fmla="*/ 1164 w 1988"/>
                <a:gd name="T63" fmla="*/ 3487 h 3606"/>
                <a:gd name="T64" fmla="*/ 1110 w 1988"/>
                <a:gd name="T65" fmla="*/ 3563 h 3606"/>
                <a:gd name="T66" fmla="*/ 1025 w 1988"/>
                <a:gd name="T67" fmla="*/ 3603 h 3606"/>
                <a:gd name="T68" fmla="*/ 930 w 1988"/>
                <a:gd name="T69" fmla="*/ 3595 h 3606"/>
                <a:gd name="T70" fmla="*/ 854 w 1988"/>
                <a:gd name="T71" fmla="*/ 3541 h 3606"/>
                <a:gd name="T72" fmla="*/ 814 w 1988"/>
                <a:gd name="T73" fmla="*/ 3456 h 3606"/>
                <a:gd name="T74" fmla="*/ 812 w 1988"/>
                <a:gd name="T75" fmla="*/ 1430 h 3606"/>
                <a:gd name="T76" fmla="*/ 818 w 1988"/>
                <a:gd name="T77" fmla="*/ 1423 h 3606"/>
                <a:gd name="T78" fmla="*/ 641 w 1988"/>
                <a:gd name="T79" fmla="*/ 1417 h 3606"/>
                <a:gd name="T80" fmla="*/ 448 w 1988"/>
                <a:gd name="T81" fmla="*/ 1371 h 3606"/>
                <a:gd name="T82" fmla="*/ 280 w 1988"/>
                <a:gd name="T83" fmla="*/ 1275 h 3606"/>
                <a:gd name="T84" fmla="*/ 145 w 1988"/>
                <a:gd name="T85" fmla="*/ 1139 h 3606"/>
                <a:gd name="T86" fmla="*/ 49 w 1988"/>
                <a:gd name="T87" fmla="*/ 971 h 3606"/>
                <a:gd name="T88" fmla="*/ 3 w 1988"/>
                <a:gd name="T89" fmla="*/ 779 h 3606"/>
                <a:gd name="T90" fmla="*/ 12 w 1988"/>
                <a:gd name="T91" fmla="*/ 575 h 3606"/>
                <a:gd name="T92" fmla="*/ 76 w 1988"/>
                <a:gd name="T93" fmla="*/ 390 h 3606"/>
                <a:gd name="T94" fmla="*/ 186 w 1988"/>
                <a:gd name="T95" fmla="*/ 231 h 3606"/>
                <a:gd name="T96" fmla="*/ 333 w 1988"/>
                <a:gd name="T97" fmla="*/ 108 h 3606"/>
                <a:gd name="T98" fmla="*/ 510 w 1988"/>
                <a:gd name="T99" fmla="*/ 28 h 3606"/>
                <a:gd name="T100" fmla="*/ 709 w 1988"/>
                <a:gd name="T101" fmla="*/ 0 h 3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8" h="3606">
                  <a:moveTo>
                    <a:pt x="709" y="364"/>
                  </a:moveTo>
                  <a:lnTo>
                    <a:pt x="662" y="368"/>
                  </a:lnTo>
                  <a:lnTo>
                    <a:pt x="617" y="376"/>
                  </a:lnTo>
                  <a:lnTo>
                    <a:pt x="574" y="392"/>
                  </a:lnTo>
                  <a:lnTo>
                    <a:pt x="535" y="412"/>
                  </a:lnTo>
                  <a:lnTo>
                    <a:pt x="498" y="437"/>
                  </a:lnTo>
                  <a:lnTo>
                    <a:pt x="464" y="465"/>
                  </a:lnTo>
                  <a:lnTo>
                    <a:pt x="436" y="498"/>
                  </a:lnTo>
                  <a:lnTo>
                    <a:pt x="411" y="536"/>
                  </a:lnTo>
                  <a:lnTo>
                    <a:pt x="391" y="575"/>
                  </a:lnTo>
                  <a:lnTo>
                    <a:pt x="375" y="618"/>
                  </a:lnTo>
                  <a:lnTo>
                    <a:pt x="367" y="663"/>
                  </a:lnTo>
                  <a:lnTo>
                    <a:pt x="363" y="711"/>
                  </a:lnTo>
                  <a:lnTo>
                    <a:pt x="367" y="757"/>
                  </a:lnTo>
                  <a:lnTo>
                    <a:pt x="375" y="802"/>
                  </a:lnTo>
                  <a:lnTo>
                    <a:pt x="391" y="845"/>
                  </a:lnTo>
                  <a:lnTo>
                    <a:pt x="411" y="884"/>
                  </a:lnTo>
                  <a:lnTo>
                    <a:pt x="436" y="922"/>
                  </a:lnTo>
                  <a:lnTo>
                    <a:pt x="464" y="955"/>
                  </a:lnTo>
                  <a:lnTo>
                    <a:pt x="498" y="984"/>
                  </a:lnTo>
                  <a:lnTo>
                    <a:pt x="535" y="1009"/>
                  </a:lnTo>
                  <a:lnTo>
                    <a:pt x="574" y="1029"/>
                  </a:lnTo>
                  <a:lnTo>
                    <a:pt x="617" y="1044"/>
                  </a:lnTo>
                  <a:lnTo>
                    <a:pt x="662" y="1053"/>
                  </a:lnTo>
                  <a:lnTo>
                    <a:pt x="709" y="1057"/>
                  </a:lnTo>
                  <a:lnTo>
                    <a:pt x="1279" y="1057"/>
                  </a:lnTo>
                  <a:lnTo>
                    <a:pt x="1326" y="1053"/>
                  </a:lnTo>
                  <a:lnTo>
                    <a:pt x="1371" y="1044"/>
                  </a:lnTo>
                  <a:lnTo>
                    <a:pt x="1413" y="1029"/>
                  </a:lnTo>
                  <a:lnTo>
                    <a:pt x="1453" y="1009"/>
                  </a:lnTo>
                  <a:lnTo>
                    <a:pt x="1490" y="984"/>
                  </a:lnTo>
                  <a:lnTo>
                    <a:pt x="1524" y="955"/>
                  </a:lnTo>
                  <a:lnTo>
                    <a:pt x="1552" y="922"/>
                  </a:lnTo>
                  <a:lnTo>
                    <a:pt x="1577" y="884"/>
                  </a:lnTo>
                  <a:lnTo>
                    <a:pt x="1597" y="845"/>
                  </a:lnTo>
                  <a:lnTo>
                    <a:pt x="1613" y="802"/>
                  </a:lnTo>
                  <a:lnTo>
                    <a:pt x="1621" y="757"/>
                  </a:lnTo>
                  <a:lnTo>
                    <a:pt x="1625" y="711"/>
                  </a:lnTo>
                  <a:lnTo>
                    <a:pt x="1621" y="663"/>
                  </a:lnTo>
                  <a:lnTo>
                    <a:pt x="1613" y="618"/>
                  </a:lnTo>
                  <a:lnTo>
                    <a:pt x="1597" y="575"/>
                  </a:lnTo>
                  <a:lnTo>
                    <a:pt x="1577" y="536"/>
                  </a:lnTo>
                  <a:lnTo>
                    <a:pt x="1552" y="498"/>
                  </a:lnTo>
                  <a:lnTo>
                    <a:pt x="1524" y="465"/>
                  </a:lnTo>
                  <a:lnTo>
                    <a:pt x="1490" y="437"/>
                  </a:lnTo>
                  <a:lnTo>
                    <a:pt x="1453" y="412"/>
                  </a:lnTo>
                  <a:lnTo>
                    <a:pt x="1413" y="392"/>
                  </a:lnTo>
                  <a:lnTo>
                    <a:pt x="1371" y="376"/>
                  </a:lnTo>
                  <a:lnTo>
                    <a:pt x="1326" y="368"/>
                  </a:lnTo>
                  <a:lnTo>
                    <a:pt x="1279" y="364"/>
                  </a:lnTo>
                  <a:lnTo>
                    <a:pt x="709" y="364"/>
                  </a:lnTo>
                  <a:close/>
                  <a:moveTo>
                    <a:pt x="709" y="0"/>
                  </a:moveTo>
                  <a:lnTo>
                    <a:pt x="1279" y="0"/>
                  </a:lnTo>
                  <a:lnTo>
                    <a:pt x="1347" y="3"/>
                  </a:lnTo>
                  <a:lnTo>
                    <a:pt x="1414" y="13"/>
                  </a:lnTo>
                  <a:lnTo>
                    <a:pt x="1477" y="28"/>
                  </a:lnTo>
                  <a:lnTo>
                    <a:pt x="1540" y="50"/>
                  </a:lnTo>
                  <a:lnTo>
                    <a:pt x="1599" y="76"/>
                  </a:lnTo>
                  <a:lnTo>
                    <a:pt x="1655" y="108"/>
                  </a:lnTo>
                  <a:lnTo>
                    <a:pt x="1708" y="144"/>
                  </a:lnTo>
                  <a:lnTo>
                    <a:pt x="1757" y="186"/>
                  </a:lnTo>
                  <a:lnTo>
                    <a:pt x="1802" y="231"/>
                  </a:lnTo>
                  <a:lnTo>
                    <a:pt x="1843" y="281"/>
                  </a:lnTo>
                  <a:lnTo>
                    <a:pt x="1880" y="334"/>
                  </a:lnTo>
                  <a:lnTo>
                    <a:pt x="1912" y="390"/>
                  </a:lnTo>
                  <a:lnTo>
                    <a:pt x="1939" y="449"/>
                  </a:lnTo>
                  <a:lnTo>
                    <a:pt x="1959" y="512"/>
                  </a:lnTo>
                  <a:lnTo>
                    <a:pt x="1976" y="575"/>
                  </a:lnTo>
                  <a:lnTo>
                    <a:pt x="1985" y="642"/>
                  </a:lnTo>
                  <a:lnTo>
                    <a:pt x="1988" y="711"/>
                  </a:lnTo>
                  <a:lnTo>
                    <a:pt x="1985" y="779"/>
                  </a:lnTo>
                  <a:lnTo>
                    <a:pt x="1976" y="845"/>
                  </a:lnTo>
                  <a:lnTo>
                    <a:pt x="1959" y="909"/>
                  </a:lnTo>
                  <a:lnTo>
                    <a:pt x="1939" y="971"/>
                  </a:lnTo>
                  <a:lnTo>
                    <a:pt x="1912" y="1030"/>
                  </a:lnTo>
                  <a:lnTo>
                    <a:pt x="1880" y="1086"/>
                  </a:lnTo>
                  <a:lnTo>
                    <a:pt x="1843" y="1139"/>
                  </a:lnTo>
                  <a:lnTo>
                    <a:pt x="1802" y="1189"/>
                  </a:lnTo>
                  <a:lnTo>
                    <a:pt x="1757" y="1235"/>
                  </a:lnTo>
                  <a:lnTo>
                    <a:pt x="1708" y="1275"/>
                  </a:lnTo>
                  <a:lnTo>
                    <a:pt x="1655" y="1312"/>
                  </a:lnTo>
                  <a:lnTo>
                    <a:pt x="1599" y="1344"/>
                  </a:lnTo>
                  <a:lnTo>
                    <a:pt x="1540" y="1371"/>
                  </a:lnTo>
                  <a:lnTo>
                    <a:pt x="1477" y="1392"/>
                  </a:lnTo>
                  <a:lnTo>
                    <a:pt x="1414" y="1407"/>
                  </a:lnTo>
                  <a:lnTo>
                    <a:pt x="1347" y="1417"/>
                  </a:lnTo>
                  <a:lnTo>
                    <a:pt x="1279" y="1421"/>
                  </a:lnTo>
                  <a:lnTo>
                    <a:pt x="1181" y="1421"/>
                  </a:lnTo>
                  <a:lnTo>
                    <a:pt x="1181" y="1423"/>
                  </a:lnTo>
                  <a:lnTo>
                    <a:pt x="1179" y="1425"/>
                  </a:lnTo>
                  <a:lnTo>
                    <a:pt x="1177" y="1428"/>
                  </a:lnTo>
                  <a:lnTo>
                    <a:pt x="1176" y="1430"/>
                  </a:lnTo>
                  <a:lnTo>
                    <a:pt x="1175" y="1433"/>
                  </a:lnTo>
                  <a:lnTo>
                    <a:pt x="1175" y="3424"/>
                  </a:lnTo>
                  <a:lnTo>
                    <a:pt x="1172" y="3456"/>
                  </a:lnTo>
                  <a:lnTo>
                    <a:pt x="1164" y="3487"/>
                  </a:lnTo>
                  <a:lnTo>
                    <a:pt x="1150" y="3515"/>
                  </a:lnTo>
                  <a:lnTo>
                    <a:pt x="1132" y="3541"/>
                  </a:lnTo>
                  <a:lnTo>
                    <a:pt x="1110" y="3563"/>
                  </a:lnTo>
                  <a:lnTo>
                    <a:pt x="1085" y="3581"/>
                  </a:lnTo>
                  <a:lnTo>
                    <a:pt x="1056" y="3595"/>
                  </a:lnTo>
                  <a:lnTo>
                    <a:pt x="1025" y="3603"/>
                  </a:lnTo>
                  <a:lnTo>
                    <a:pt x="993" y="3606"/>
                  </a:lnTo>
                  <a:lnTo>
                    <a:pt x="960" y="3603"/>
                  </a:lnTo>
                  <a:lnTo>
                    <a:pt x="930" y="3595"/>
                  </a:lnTo>
                  <a:lnTo>
                    <a:pt x="901" y="3581"/>
                  </a:lnTo>
                  <a:lnTo>
                    <a:pt x="876" y="3563"/>
                  </a:lnTo>
                  <a:lnTo>
                    <a:pt x="854" y="3541"/>
                  </a:lnTo>
                  <a:lnTo>
                    <a:pt x="836" y="3515"/>
                  </a:lnTo>
                  <a:lnTo>
                    <a:pt x="822" y="3487"/>
                  </a:lnTo>
                  <a:lnTo>
                    <a:pt x="814" y="3456"/>
                  </a:lnTo>
                  <a:lnTo>
                    <a:pt x="811" y="3424"/>
                  </a:lnTo>
                  <a:lnTo>
                    <a:pt x="811" y="1433"/>
                  </a:lnTo>
                  <a:lnTo>
                    <a:pt x="812" y="1430"/>
                  </a:lnTo>
                  <a:lnTo>
                    <a:pt x="813" y="1428"/>
                  </a:lnTo>
                  <a:lnTo>
                    <a:pt x="816" y="1425"/>
                  </a:lnTo>
                  <a:lnTo>
                    <a:pt x="818" y="1423"/>
                  </a:lnTo>
                  <a:lnTo>
                    <a:pt x="819" y="1421"/>
                  </a:lnTo>
                  <a:lnTo>
                    <a:pt x="709" y="1421"/>
                  </a:lnTo>
                  <a:lnTo>
                    <a:pt x="641" y="1417"/>
                  </a:lnTo>
                  <a:lnTo>
                    <a:pt x="574" y="1407"/>
                  </a:lnTo>
                  <a:lnTo>
                    <a:pt x="510" y="1392"/>
                  </a:lnTo>
                  <a:lnTo>
                    <a:pt x="448" y="1371"/>
                  </a:lnTo>
                  <a:lnTo>
                    <a:pt x="389" y="1344"/>
                  </a:lnTo>
                  <a:lnTo>
                    <a:pt x="333" y="1312"/>
                  </a:lnTo>
                  <a:lnTo>
                    <a:pt x="280" y="1275"/>
                  </a:lnTo>
                  <a:lnTo>
                    <a:pt x="231" y="1235"/>
                  </a:lnTo>
                  <a:lnTo>
                    <a:pt x="186" y="1189"/>
                  </a:lnTo>
                  <a:lnTo>
                    <a:pt x="145" y="1139"/>
                  </a:lnTo>
                  <a:lnTo>
                    <a:pt x="108" y="1086"/>
                  </a:lnTo>
                  <a:lnTo>
                    <a:pt x="76" y="1030"/>
                  </a:lnTo>
                  <a:lnTo>
                    <a:pt x="49" y="971"/>
                  </a:lnTo>
                  <a:lnTo>
                    <a:pt x="29" y="909"/>
                  </a:lnTo>
                  <a:lnTo>
                    <a:pt x="12" y="845"/>
                  </a:lnTo>
                  <a:lnTo>
                    <a:pt x="3" y="779"/>
                  </a:lnTo>
                  <a:lnTo>
                    <a:pt x="0" y="711"/>
                  </a:lnTo>
                  <a:lnTo>
                    <a:pt x="3" y="642"/>
                  </a:lnTo>
                  <a:lnTo>
                    <a:pt x="12" y="575"/>
                  </a:lnTo>
                  <a:lnTo>
                    <a:pt x="29" y="512"/>
                  </a:lnTo>
                  <a:lnTo>
                    <a:pt x="49" y="449"/>
                  </a:lnTo>
                  <a:lnTo>
                    <a:pt x="76" y="390"/>
                  </a:lnTo>
                  <a:lnTo>
                    <a:pt x="108" y="334"/>
                  </a:lnTo>
                  <a:lnTo>
                    <a:pt x="145" y="281"/>
                  </a:lnTo>
                  <a:lnTo>
                    <a:pt x="186" y="231"/>
                  </a:lnTo>
                  <a:lnTo>
                    <a:pt x="231" y="186"/>
                  </a:lnTo>
                  <a:lnTo>
                    <a:pt x="280" y="144"/>
                  </a:lnTo>
                  <a:lnTo>
                    <a:pt x="333" y="108"/>
                  </a:lnTo>
                  <a:lnTo>
                    <a:pt x="389" y="76"/>
                  </a:lnTo>
                  <a:lnTo>
                    <a:pt x="448" y="50"/>
                  </a:lnTo>
                  <a:lnTo>
                    <a:pt x="510" y="28"/>
                  </a:lnTo>
                  <a:lnTo>
                    <a:pt x="574" y="13"/>
                  </a:lnTo>
                  <a:lnTo>
                    <a:pt x="641" y="3"/>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p:cNvGrpSpPr/>
          <p:nvPr/>
        </p:nvGrpSpPr>
        <p:grpSpPr>
          <a:xfrm>
            <a:off x="5889366" y="4390107"/>
            <a:ext cx="413268" cy="367888"/>
            <a:chOff x="-8955088" y="968375"/>
            <a:chExt cx="6505575" cy="5791200"/>
          </a:xfrm>
          <a:solidFill>
            <a:schemeClr val="bg1"/>
          </a:solidFill>
        </p:grpSpPr>
        <p:sp>
          <p:nvSpPr>
            <p:cNvPr id="18" name="Freeform 12"/>
            <p:cNvSpPr>
              <a:spLocks noEditPoints="1"/>
            </p:cNvSpPr>
            <p:nvPr/>
          </p:nvSpPr>
          <p:spPr bwMode="auto">
            <a:xfrm>
              <a:off x="-8955088" y="968375"/>
              <a:ext cx="6505575" cy="5791200"/>
            </a:xfrm>
            <a:custGeom>
              <a:avLst/>
              <a:gdLst>
                <a:gd name="T0" fmla="*/ 1668 w 4098"/>
                <a:gd name="T1" fmla="*/ 3215 h 3648"/>
                <a:gd name="T2" fmla="*/ 1623 w 4098"/>
                <a:gd name="T3" fmla="*/ 3370 h 3648"/>
                <a:gd name="T4" fmla="*/ 2530 w 4098"/>
                <a:gd name="T5" fmla="*/ 3459 h 3648"/>
                <a:gd name="T6" fmla="*/ 2454 w 4098"/>
                <a:gd name="T7" fmla="*/ 3320 h 3648"/>
                <a:gd name="T8" fmla="*/ 2427 w 4098"/>
                <a:gd name="T9" fmla="*/ 3160 h 3648"/>
                <a:gd name="T10" fmla="*/ 189 w 4098"/>
                <a:gd name="T11" fmla="*/ 2237 h 3648"/>
                <a:gd name="T12" fmla="*/ 200 w 4098"/>
                <a:gd name="T13" fmla="*/ 2767 h 3648"/>
                <a:gd name="T14" fmla="*/ 247 w 4098"/>
                <a:gd name="T15" fmla="*/ 2792 h 3648"/>
                <a:gd name="T16" fmla="*/ 3886 w 4098"/>
                <a:gd name="T17" fmla="*/ 2779 h 3648"/>
                <a:gd name="T18" fmla="*/ 3909 w 4098"/>
                <a:gd name="T19" fmla="*/ 2732 h 3648"/>
                <a:gd name="T20" fmla="*/ 247 w 4098"/>
                <a:gd name="T21" fmla="*/ 189 h 3648"/>
                <a:gd name="T22" fmla="*/ 200 w 4098"/>
                <a:gd name="T23" fmla="*/ 212 h 3648"/>
                <a:gd name="T24" fmla="*/ 189 w 4098"/>
                <a:gd name="T25" fmla="*/ 2047 h 3648"/>
                <a:gd name="T26" fmla="*/ 3906 w 4098"/>
                <a:gd name="T27" fmla="*/ 229 h 3648"/>
                <a:gd name="T28" fmla="*/ 3870 w 4098"/>
                <a:gd name="T29" fmla="*/ 191 h 3648"/>
                <a:gd name="T30" fmla="*/ 247 w 4098"/>
                <a:gd name="T31" fmla="*/ 0 h 3648"/>
                <a:gd name="T32" fmla="*/ 3929 w 4098"/>
                <a:gd name="T33" fmla="*/ 13 h 3648"/>
                <a:gd name="T34" fmla="*/ 4026 w 4098"/>
                <a:gd name="T35" fmla="*/ 72 h 3648"/>
                <a:gd name="T36" fmla="*/ 4086 w 4098"/>
                <a:gd name="T37" fmla="*/ 169 h 3648"/>
                <a:gd name="T38" fmla="*/ 4098 w 4098"/>
                <a:gd name="T39" fmla="*/ 2732 h 3648"/>
                <a:gd name="T40" fmla="*/ 4071 w 4098"/>
                <a:gd name="T41" fmla="*/ 2846 h 3648"/>
                <a:gd name="T42" fmla="*/ 3996 w 4098"/>
                <a:gd name="T43" fmla="*/ 2932 h 3648"/>
                <a:gd name="T44" fmla="*/ 3891 w 4098"/>
                <a:gd name="T45" fmla="*/ 2977 h 3648"/>
                <a:gd name="T46" fmla="*/ 2617 w 4098"/>
                <a:gd name="T47" fmla="*/ 3160 h 3648"/>
                <a:gd name="T48" fmla="*/ 2649 w 4098"/>
                <a:gd name="T49" fmla="*/ 3297 h 3648"/>
                <a:gd name="T50" fmla="*/ 2738 w 4098"/>
                <a:gd name="T51" fmla="*/ 3401 h 3648"/>
                <a:gd name="T52" fmla="*/ 2866 w 4098"/>
                <a:gd name="T53" fmla="*/ 3454 h 3648"/>
                <a:gd name="T54" fmla="*/ 3213 w 4098"/>
                <a:gd name="T55" fmla="*/ 3462 h 3648"/>
                <a:gd name="T56" fmla="*/ 3268 w 4098"/>
                <a:gd name="T57" fmla="*/ 3505 h 3648"/>
                <a:gd name="T58" fmla="*/ 3278 w 4098"/>
                <a:gd name="T59" fmla="*/ 3579 h 3648"/>
                <a:gd name="T60" fmla="*/ 3235 w 4098"/>
                <a:gd name="T61" fmla="*/ 3634 h 3648"/>
                <a:gd name="T62" fmla="*/ 910 w 4098"/>
                <a:gd name="T63" fmla="*/ 3648 h 3648"/>
                <a:gd name="T64" fmla="*/ 844 w 4098"/>
                <a:gd name="T65" fmla="*/ 3619 h 3648"/>
                <a:gd name="T66" fmla="*/ 816 w 4098"/>
                <a:gd name="T67" fmla="*/ 3554 h 3648"/>
                <a:gd name="T68" fmla="*/ 844 w 4098"/>
                <a:gd name="T69" fmla="*/ 3487 h 3648"/>
                <a:gd name="T70" fmla="*/ 910 w 4098"/>
                <a:gd name="T71" fmla="*/ 3459 h 3648"/>
                <a:gd name="T72" fmla="*/ 1278 w 4098"/>
                <a:gd name="T73" fmla="*/ 3443 h 3648"/>
                <a:gd name="T74" fmla="*/ 1395 w 4098"/>
                <a:gd name="T75" fmla="*/ 3371 h 3648"/>
                <a:gd name="T76" fmla="*/ 1467 w 4098"/>
                <a:gd name="T77" fmla="*/ 3255 h 3648"/>
                <a:gd name="T78" fmla="*/ 1481 w 4098"/>
                <a:gd name="T79" fmla="*/ 2980 h 3648"/>
                <a:gd name="T80" fmla="*/ 169 w 4098"/>
                <a:gd name="T81" fmla="*/ 2967 h 3648"/>
                <a:gd name="T82" fmla="*/ 72 w 4098"/>
                <a:gd name="T83" fmla="*/ 2907 h 3648"/>
                <a:gd name="T84" fmla="*/ 12 w 4098"/>
                <a:gd name="T85" fmla="*/ 2810 h 3648"/>
                <a:gd name="T86" fmla="*/ 0 w 4098"/>
                <a:gd name="T87" fmla="*/ 247 h 3648"/>
                <a:gd name="T88" fmla="*/ 27 w 4098"/>
                <a:gd name="T89" fmla="*/ 134 h 3648"/>
                <a:gd name="T90" fmla="*/ 102 w 4098"/>
                <a:gd name="T91" fmla="*/ 47 h 3648"/>
                <a:gd name="T92" fmla="*/ 207 w 4098"/>
                <a:gd name="T93" fmla="*/ 4 h 3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98" h="3648">
                  <a:moveTo>
                    <a:pt x="1671" y="2980"/>
                  </a:moveTo>
                  <a:lnTo>
                    <a:pt x="1671" y="3160"/>
                  </a:lnTo>
                  <a:lnTo>
                    <a:pt x="1668" y="3215"/>
                  </a:lnTo>
                  <a:lnTo>
                    <a:pt x="1659" y="3270"/>
                  </a:lnTo>
                  <a:lnTo>
                    <a:pt x="1644" y="3320"/>
                  </a:lnTo>
                  <a:lnTo>
                    <a:pt x="1623" y="3370"/>
                  </a:lnTo>
                  <a:lnTo>
                    <a:pt x="1598" y="3416"/>
                  </a:lnTo>
                  <a:lnTo>
                    <a:pt x="1568" y="3459"/>
                  </a:lnTo>
                  <a:lnTo>
                    <a:pt x="2530" y="3459"/>
                  </a:lnTo>
                  <a:lnTo>
                    <a:pt x="2500" y="3416"/>
                  </a:lnTo>
                  <a:lnTo>
                    <a:pt x="2475" y="3370"/>
                  </a:lnTo>
                  <a:lnTo>
                    <a:pt x="2454" y="3320"/>
                  </a:lnTo>
                  <a:lnTo>
                    <a:pt x="2439" y="3270"/>
                  </a:lnTo>
                  <a:lnTo>
                    <a:pt x="2430" y="3215"/>
                  </a:lnTo>
                  <a:lnTo>
                    <a:pt x="2427" y="3160"/>
                  </a:lnTo>
                  <a:lnTo>
                    <a:pt x="2427" y="2980"/>
                  </a:lnTo>
                  <a:lnTo>
                    <a:pt x="1671" y="2980"/>
                  </a:lnTo>
                  <a:close/>
                  <a:moveTo>
                    <a:pt x="189" y="2237"/>
                  </a:moveTo>
                  <a:lnTo>
                    <a:pt x="189" y="2732"/>
                  </a:lnTo>
                  <a:lnTo>
                    <a:pt x="192" y="2751"/>
                  </a:lnTo>
                  <a:lnTo>
                    <a:pt x="200" y="2767"/>
                  </a:lnTo>
                  <a:lnTo>
                    <a:pt x="212" y="2779"/>
                  </a:lnTo>
                  <a:lnTo>
                    <a:pt x="228" y="2788"/>
                  </a:lnTo>
                  <a:lnTo>
                    <a:pt x="247" y="2792"/>
                  </a:lnTo>
                  <a:lnTo>
                    <a:pt x="3851" y="2792"/>
                  </a:lnTo>
                  <a:lnTo>
                    <a:pt x="3870" y="2788"/>
                  </a:lnTo>
                  <a:lnTo>
                    <a:pt x="3886" y="2779"/>
                  </a:lnTo>
                  <a:lnTo>
                    <a:pt x="3898" y="2767"/>
                  </a:lnTo>
                  <a:lnTo>
                    <a:pt x="3906" y="2751"/>
                  </a:lnTo>
                  <a:lnTo>
                    <a:pt x="3909" y="2732"/>
                  </a:lnTo>
                  <a:lnTo>
                    <a:pt x="3909" y="2237"/>
                  </a:lnTo>
                  <a:lnTo>
                    <a:pt x="189" y="2237"/>
                  </a:lnTo>
                  <a:close/>
                  <a:moveTo>
                    <a:pt x="247" y="189"/>
                  </a:moveTo>
                  <a:lnTo>
                    <a:pt x="228" y="191"/>
                  </a:lnTo>
                  <a:lnTo>
                    <a:pt x="212" y="200"/>
                  </a:lnTo>
                  <a:lnTo>
                    <a:pt x="200" y="212"/>
                  </a:lnTo>
                  <a:lnTo>
                    <a:pt x="192" y="229"/>
                  </a:lnTo>
                  <a:lnTo>
                    <a:pt x="189" y="247"/>
                  </a:lnTo>
                  <a:lnTo>
                    <a:pt x="189" y="2047"/>
                  </a:lnTo>
                  <a:lnTo>
                    <a:pt x="3909" y="2047"/>
                  </a:lnTo>
                  <a:lnTo>
                    <a:pt x="3909" y="247"/>
                  </a:lnTo>
                  <a:lnTo>
                    <a:pt x="3906" y="229"/>
                  </a:lnTo>
                  <a:lnTo>
                    <a:pt x="3898" y="212"/>
                  </a:lnTo>
                  <a:lnTo>
                    <a:pt x="3886" y="200"/>
                  </a:lnTo>
                  <a:lnTo>
                    <a:pt x="3870" y="191"/>
                  </a:lnTo>
                  <a:lnTo>
                    <a:pt x="3851" y="189"/>
                  </a:lnTo>
                  <a:lnTo>
                    <a:pt x="247" y="189"/>
                  </a:lnTo>
                  <a:close/>
                  <a:moveTo>
                    <a:pt x="247" y="0"/>
                  </a:moveTo>
                  <a:lnTo>
                    <a:pt x="3851" y="0"/>
                  </a:lnTo>
                  <a:lnTo>
                    <a:pt x="3891" y="4"/>
                  </a:lnTo>
                  <a:lnTo>
                    <a:pt x="3929" y="13"/>
                  </a:lnTo>
                  <a:lnTo>
                    <a:pt x="3964" y="28"/>
                  </a:lnTo>
                  <a:lnTo>
                    <a:pt x="3996" y="47"/>
                  </a:lnTo>
                  <a:lnTo>
                    <a:pt x="4026" y="72"/>
                  </a:lnTo>
                  <a:lnTo>
                    <a:pt x="4051" y="102"/>
                  </a:lnTo>
                  <a:lnTo>
                    <a:pt x="4071" y="134"/>
                  </a:lnTo>
                  <a:lnTo>
                    <a:pt x="4086" y="169"/>
                  </a:lnTo>
                  <a:lnTo>
                    <a:pt x="4094" y="207"/>
                  </a:lnTo>
                  <a:lnTo>
                    <a:pt x="4098" y="247"/>
                  </a:lnTo>
                  <a:lnTo>
                    <a:pt x="4098" y="2732"/>
                  </a:lnTo>
                  <a:lnTo>
                    <a:pt x="4094" y="2773"/>
                  </a:lnTo>
                  <a:lnTo>
                    <a:pt x="4086" y="2810"/>
                  </a:lnTo>
                  <a:lnTo>
                    <a:pt x="4071" y="2846"/>
                  </a:lnTo>
                  <a:lnTo>
                    <a:pt x="4051" y="2879"/>
                  </a:lnTo>
                  <a:lnTo>
                    <a:pt x="4026" y="2907"/>
                  </a:lnTo>
                  <a:lnTo>
                    <a:pt x="3996" y="2932"/>
                  </a:lnTo>
                  <a:lnTo>
                    <a:pt x="3964" y="2952"/>
                  </a:lnTo>
                  <a:lnTo>
                    <a:pt x="3929" y="2967"/>
                  </a:lnTo>
                  <a:lnTo>
                    <a:pt x="3891" y="2977"/>
                  </a:lnTo>
                  <a:lnTo>
                    <a:pt x="3851" y="2980"/>
                  </a:lnTo>
                  <a:lnTo>
                    <a:pt x="2617" y="2980"/>
                  </a:lnTo>
                  <a:lnTo>
                    <a:pt x="2617" y="3160"/>
                  </a:lnTo>
                  <a:lnTo>
                    <a:pt x="2620" y="3209"/>
                  </a:lnTo>
                  <a:lnTo>
                    <a:pt x="2631" y="3255"/>
                  </a:lnTo>
                  <a:lnTo>
                    <a:pt x="2649" y="3297"/>
                  </a:lnTo>
                  <a:lnTo>
                    <a:pt x="2674" y="3337"/>
                  </a:lnTo>
                  <a:lnTo>
                    <a:pt x="2703" y="3371"/>
                  </a:lnTo>
                  <a:lnTo>
                    <a:pt x="2738" y="3401"/>
                  </a:lnTo>
                  <a:lnTo>
                    <a:pt x="2778" y="3426"/>
                  </a:lnTo>
                  <a:lnTo>
                    <a:pt x="2820" y="3443"/>
                  </a:lnTo>
                  <a:lnTo>
                    <a:pt x="2866" y="3454"/>
                  </a:lnTo>
                  <a:lnTo>
                    <a:pt x="2916" y="3459"/>
                  </a:lnTo>
                  <a:lnTo>
                    <a:pt x="3188" y="3459"/>
                  </a:lnTo>
                  <a:lnTo>
                    <a:pt x="3213" y="3462"/>
                  </a:lnTo>
                  <a:lnTo>
                    <a:pt x="3235" y="3472"/>
                  </a:lnTo>
                  <a:lnTo>
                    <a:pt x="3254" y="3487"/>
                  </a:lnTo>
                  <a:lnTo>
                    <a:pt x="3268" y="3505"/>
                  </a:lnTo>
                  <a:lnTo>
                    <a:pt x="3278" y="3528"/>
                  </a:lnTo>
                  <a:lnTo>
                    <a:pt x="3282" y="3554"/>
                  </a:lnTo>
                  <a:lnTo>
                    <a:pt x="3278" y="3579"/>
                  </a:lnTo>
                  <a:lnTo>
                    <a:pt x="3268" y="3601"/>
                  </a:lnTo>
                  <a:lnTo>
                    <a:pt x="3254" y="3619"/>
                  </a:lnTo>
                  <a:lnTo>
                    <a:pt x="3235" y="3634"/>
                  </a:lnTo>
                  <a:lnTo>
                    <a:pt x="3213" y="3644"/>
                  </a:lnTo>
                  <a:lnTo>
                    <a:pt x="3188" y="3648"/>
                  </a:lnTo>
                  <a:lnTo>
                    <a:pt x="910" y="3648"/>
                  </a:lnTo>
                  <a:lnTo>
                    <a:pt x="885" y="3644"/>
                  </a:lnTo>
                  <a:lnTo>
                    <a:pt x="863" y="3634"/>
                  </a:lnTo>
                  <a:lnTo>
                    <a:pt x="844" y="3619"/>
                  </a:lnTo>
                  <a:lnTo>
                    <a:pt x="830" y="3601"/>
                  </a:lnTo>
                  <a:lnTo>
                    <a:pt x="820" y="3579"/>
                  </a:lnTo>
                  <a:lnTo>
                    <a:pt x="816" y="3554"/>
                  </a:lnTo>
                  <a:lnTo>
                    <a:pt x="820" y="3528"/>
                  </a:lnTo>
                  <a:lnTo>
                    <a:pt x="830" y="3505"/>
                  </a:lnTo>
                  <a:lnTo>
                    <a:pt x="844" y="3487"/>
                  </a:lnTo>
                  <a:lnTo>
                    <a:pt x="863" y="3472"/>
                  </a:lnTo>
                  <a:lnTo>
                    <a:pt x="885" y="3462"/>
                  </a:lnTo>
                  <a:lnTo>
                    <a:pt x="910" y="3459"/>
                  </a:lnTo>
                  <a:lnTo>
                    <a:pt x="1182" y="3459"/>
                  </a:lnTo>
                  <a:lnTo>
                    <a:pt x="1232" y="3454"/>
                  </a:lnTo>
                  <a:lnTo>
                    <a:pt x="1278" y="3443"/>
                  </a:lnTo>
                  <a:lnTo>
                    <a:pt x="1320" y="3426"/>
                  </a:lnTo>
                  <a:lnTo>
                    <a:pt x="1360" y="3401"/>
                  </a:lnTo>
                  <a:lnTo>
                    <a:pt x="1395" y="3371"/>
                  </a:lnTo>
                  <a:lnTo>
                    <a:pt x="1424" y="3337"/>
                  </a:lnTo>
                  <a:lnTo>
                    <a:pt x="1449" y="3297"/>
                  </a:lnTo>
                  <a:lnTo>
                    <a:pt x="1467" y="3255"/>
                  </a:lnTo>
                  <a:lnTo>
                    <a:pt x="1478" y="3209"/>
                  </a:lnTo>
                  <a:lnTo>
                    <a:pt x="1481" y="3160"/>
                  </a:lnTo>
                  <a:lnTo>
                    <a:pt x="1481" y="2980"/>
                  </a:lnTo>
                  <a:lnTo>
                    <a:pt x="247" y="2980"/>
                  </a:lnTo>
                  <a:lnTo>
                    <a:pt x="207" y="2977"/>
                  </a:lnTo>
                  <a:lnTo>
                    <a:pt x="169" y="2967"/>
                  </a:lnTo>
                  <a:lnTo>
                    <a:pt x="134" y="2952"/>
                  </a:lnTo>
                  <a:lnTo>
                    <a:pt x="102" y="2932"/>
                  </a:lnTo>
                  <a:lnTo>
                    <a:pt x="72" y="2907"/>
                  </a:lnTo>
                  <a:lnTo>
                    <a:pt x="47" y="2879"/>
                  </a:lnTo>
                  <a:lnTo>
                    <a:pt x="27" y="2846"/>
                  </a:lnTo>
                  <a:lnTo>
                    <a:pt x="12" y="2810"/>
                  </a:lnTo>
                  <a:lnTo>
                    <a:pt x="4" y="2773"/>
                  </a:lnTo>
                  <a:lnTo>
                    <a:pt x="0" y="2732"/>
                  </a:lnTo>
                  <a:lnTo>
                    <a:pt x="0" y="247"/>
                  </a:lnTo>
                  <a:lnTo>
                    <a:pt x="4" y="207"/>
                  </a:lnTo>
                  <a:lnTo>
                    <a:pt x="12" y="169"/>
                  </a:lnTo>
                  <a:lnTo>
                    <a:pt x="27" y="134"/>
                  </a:lnTo>
                  <a:lnTo>
                    <a:pt x="47" y="102"/>
                  </a:lnTo>
                  <a:lnTo>
                    <a:pt x="72" y="72"/>
                  </a:lnTo>
                  <a:lnTo>
                    <a:pt x="102" y="47"/>
                  </a:lnTo>
                  <a:lnTo>
                    <a:pt x="134" y="28"/>
                  </a:lnTo>
                  <a:lnTo>
                    <a:pt x="169" y="13"/>
                  </a:lnTo>
                  <a:lnTo>
                    <a:pt x="207" y="4"/>
                  </a:lnTo>
                  <a:lnTo>
                    <a:pt x="2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13"/>
            <p:cNvSpPr>
              <a:spLocks/>
            </p:cNvSpPr>
            <p:nvPr/>
          </p:nvSpPr>
          <p:spPr bwMode="auto">
            <a:xfrm>
              <a:off x="-5864226" y="4797425"/>
              <a:ext cx="323850" cy="323850"/>
            </a:xfrm>
            <a:custGeom>
              <a:avLst/>
              <a:gdLst>
                <a:gd name="T0" fmla="*/ 102 w 204"/>
                <a:gd name="T1" fmla="*/ 0 h 204"/>
                <a:gd name="T2" fmla="*/ 129 w 204"/>
                <a:gd name="T3" fmla="*/ 4 h 204"/>
                <a:gd name="T4" fmla="*/ 153 w 204"/>
                <a:gd name="T5" fmla="*/ 14 h 204"/>
                <a:gd name="T6" fmla="*/ 174 w 204"/>
                <a:gd name="T7" fmla="*/ 30 h 204"/>
                <a:gd name="T8" fmla="*/ 190 w 204"/>
                <a:gd name="T9" fmla="*/ 51 h 204"/>
                <a:gd name="T10" fmla="*/ 200 w 204"/>
                <a:gd name="T11" fmla="*/ 75 h 204"/>
                <a:gd name="T12" fmla="*/ 204 w 204"/>
                <a:gd name="T13" fmla="*/ 102 h 204"/>
                <a:gd name="T14" fmla="*/ 200 w 204"/>
                <a:gd name="T15" fmla="*/ 129 h 204"/>
                <a:gd name="T16" fmla="*/ 190 w 204"/>
                <a:gd name="T17" fmla="*/ 154 h 204"/>
                <a:gd name="T18" fmla="*/ 174 w 204"/>
                <a:gd name="T19" fmla="*/ 174 h 204"/>
                <a:gd name="T20" fmla="*/ 153 w 204"/>
                <a:gd name="T21" fmla="*/ 190 h 204"/>
                <a:gd name="T22" fmla="*/ 129 w 204"/>
                <a:gd name="T23" fmla="*/ 200 h 204"/>
                <a:gd name="T24" fmla="*/ 102 w 204"/>
                <a:gd name="T25" fmla="*/ 204 h 204"/>
                <a:gd name="T26" fmla="*/ 75 w 204"/>
                <a:gd name="T27" fmla="*/ 200 h 204"/>
                <a:gd name="T28" fmla="*/ 51 w 204"/>
                <a:gd name="T29" fmla="*/ 190 h 204"/>
                <a:gd name="T30" fmla="*/ 30 w 204"/>
                <a:gd name="T31" fmla="*/ 174 h 204"/>
                <a:gd name="T32" fmla="*/ 14 w 204"/>
                <a:gd name="T33" fmla="*/ 154 h 204"/>
                <a:gd name="T34" fmla="*/ 4 w 204"/>
                <a:gd name="T35" fmla="*/ 129 h 204"/>
                <a:gd name="T36" fmla="*/ 0 w 204"/>
                <a:gd name="T37" fmla="*/ 102 h 204"/>
                <a:gd name="T38" fmla="*/ 4 w 204"/>
                <a:gd name="T39" fmla="*/ 75 h 204"/>
                <a:gd name="T40" fmla="*/ 14 w 204"/>
                <a:gd name="T41" fmla="*/ 51 h 204"/>
                <a:gd name="T42" fmla="*/ 30 w 204"/>
                <a:gd name="T43" fmla="*/ 30 h 204"/>
                <a:gd name="T44" fmla="*/ 51 w 204"/>
                <a:gd name="T45" fmla="*/ 14 h 204"/>
                <a:gd name="T46" fmla="*/ 75 w 204"/>
                <a:gd name="T47" fmla="*/ 4 h 204"/>
                <a:gd name="T48" fmla="*/ 102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2" y="0"/>
                  </a:moveTo>
                  <a:lnTo>
                    <a:pt x="129" y="4"/>
                  </a:lnTo>
                  <a:lnTo>
                    <a:pt x="153" y="14"/>
                  </a:lnTo>
                  <a:lnTo>
                    <a:pt x="174" y="30"/>
                  </a:lnTo>
                  <a:lnTo>
                    <a:pt x="190" y="51"/>
                  </a:lnTo>
                  <a:lnTo>
                    <a:pt x="200" y="75"/>
                  </a:lnTo>
                  <a:lnTo>
                    <a:pt x="204" y="102"/>
                  </a:lnTo>
                  <a:lnTo>
                    <a:pt x="200" y="129"/>
                  </a:lnTo>
                  <a:lnTo>
                    <a:pt x="190" y="154"/>
                  </a:lnTo>
                  <a:lnTo>
                    <a:pt x="174" y="174"/>
                  </a:lnTo>
                  <a:lnTo>
                    <a:pt x="153" y="190"/>
                  </a:lnTo>
                  <a:lnTo>
                    <a:pt x="129" y="200"/>
                  </a:lnTo>
                  <a:lnTo>
                    <a:pt x="102" y="204"/>
                  </a:lnTo>
                  <a:lnTo>
                    <a:pt x="75" y="200"/>
                  </a:lnTo>
                  <a:lnTo>
                    <a:pt x="51" y="190"/>
                  </a:lnTo>
                  <a:lnTo>
                    <a:pt x="30" y="174"/>
                  </a:lnTo>
                  <a:lnTo>
                    <a:pt x="14" y="154"/>
                  </a:lnTo>
                  <a:lnTo>
                    <a:pt x="4" y="129"/>
                  </a:lnTo>
                  <a:lnTo>
                    <a:pt x="0" y="102"/>
                  </a:lnTo>
                  <a:lnTo>
                    <a:pt x="4" y="75"/>
                  </a:lnTo>
                  <a:lnTo>
                    <a:pt x="14" y="51"/>
                  </a:lnTo>
                  <a:lnTo>
                    <a:pt x="30" y="30"/>
                  </a:lnTo>
                  <a:lnTo>
                    <a:pt x="51" y="14"/>
                  </a:lnTo>
                  <a:lnTo>
                    <a:pt x="75" y="4"/>
                  </a:lnTo>
                  <a:lnTo>
                    <a:pt x="1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Freeform 14"/>
            <p:cNvSpPr>
              <a:spLocks/>
            </p:cNvSpPr>
            <p:nvPr/>
          </p:nvSpPr>
          <p:spPr bwMode="auto">
            <a:xfrm>
              <a:off x="-6761163" y="1957388"/>
              <a:ext cx="1358900" cy="1358900"/>
            </a:xfrm>
            <a:custGeom>
              <a:avLst/>
              <a:gdLst>
                <a:gd name="T0" fmla="*/ 751 w 856"/>
                <a:gd name="T1" fmla="*/ 0 h 856"/>
                <a:gd name="T2" fmla="*/ 773 w 856"/>
                <a:gd name="T3" fmla="*/ 0 h 856"/>
                <a:gd name="T4" fmla="*/ 792 w 856"/>
                <a:gd name="T5" fmla="*/ 5 h 856"/>
                <a:gd name="T6" fmla="*/ 812 w 856"/>
                <a:gd name="T7" fmla="*/ 14 h 856"/>
                <a:gd name="T8" fmla="*/ 828 w 856"/>
                <a:gd name="T9" fmla="*/ 27 h 856"/>
                <a:gd name="T10" fmla="*/ 842 w 856"/>
                <a:gd name="T11" fmla="*/ 45 h 856"/>
                <a:gd name="T12" fmla="*/ 852 w 856"/>
                <a:gd name="T13" fmla="*/ 63 h 856"/>
                <a:gd name="T14" fmla="*/ 856 w 856"/>
                <a:gd name="T15" fmla="*/ 83 h 856"/>
                <a:gd name="T16" fmla="*/ 856 w 856"/>
                <a:gd name="T17" fmla="*/ 104 h 856"/>
                <a:gd name="T18" fmla="*/ 852 w 856"/>
                <a:gd name="T19" fmla="*/ 124 h 856"/>
                <a:gd name="T20" fmla="*/ 842 w 856"/>
                <a:gd name="T21" fmla="*/ 144 h 856"/>
                <a:gd name="T22" fmla="*/ 828 w 856"/>
                <a:gd name="T23" fmla="*/ 161 h 856"/>
                <a:gd name="T24" fmla="*/ 162 w 856"/>
                <a:gd name="T25" fmla="*/ 828 h 856"/>
                <a:gd name="T26" fmla="*/ 147 w 856"/>
                <a:gd name="T27" fmla="*/ 840 h 856"/>
                <a:gd name="T28" fmla="*/ 131 w 856"/>
                <a:gd name="T29" fmla="*/ 849 h 856"/>
                <a:gd name="T30" fmla="*/ 113 w 856"/>
                <a:gd name="T31" fmla="*/ 854 h 856"/>
                <a:gd name="T32" fmla="*/ 95 w 856"/>
                <a:gd name="T33" fmla="*/ 856 h 856"/>
                <a:gd name="T34" fmla="*/ 76 w 856"/>
                <a:gd name="T35" fmla="*/ 854 h 856"/>
                <a:gd name="T36" fmla="*/ 59 w 856"/>
                <a:gd name="T37" fmla="*/ 849 h 856"/>
                <a:gd name="T38" fmla="*/ 42 w 856"/>
                <a:gd name="T39" fmla="*/ 840 h 856"/>
                <a:gd name="T40" fmla="*/ 27 w 856"/>
                <a:gd name="T41" fmla="*/ 828 h 856"/>
                <a:gd name="T42" fmla="*/ 14 w 856"/>
                <a:gd name="T43" fmla="*/ 810 h 856"/>
                <a:gd name="T44" fmla="*/ 5 w 856"/>
                <a:gd name="T45" fmla="*/ 792 h 856"/>
                <a:gd name="T46" fmla="*/ 0 w 856"/>
                <a:gd name="T47" fmla="*/ 772 h 856"/>
                <a:gd name="T48" fmla="*/ 0 w 856"/>
                <a:gd name="T49" fmla="*/ 751 h 856"/>
                <a:gd name="T50" fmla="*/ 5 w 856"/>
                <a:gd name="T51" fmla="*/ 731 h 856"/>
                <a:gd name="T52" fmla="*/ 14 w 856"/>
                <a:gd name="T53" fmla="*/ 711 h 856"/>
                <a:gd name="T54" fmla="*/ 27 w 856"/>
                <a:gd name="T55" fmla="*/ 695 h 856"/>
                <a:gd name="T56" fmla="*/ 696 w 856"/>
                <a:gd name="T57" fmla="*/ 27 h 856"/>
                <a:gd name="T58" fmla="*/ 713 w 856"/>
                <a:gd name="T59" fmla="*/ 14 h 856"/>
                <a:gd name="T60" fmla="*/ 732 w 856"/>
                <a:gd name="T61" fmla="*/ 5 h 856"/>
                <a:gd name="T62" fmla="*/ 751 w 856"/>
                <a:gd name="T63"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6" h="856">
                  <a:moveTo>
                    <a:pt x="751" y="0"/>
                  </a:moveTo>
                  <a:lnTo>
                    <a:pt x="773" y="0"/>
                  </a:lnTo>
                  <a:lnTo>
                    <a:pt x="792" y="5"/>
                  </a:lnTo>
                  <a:lnTo>
                    <a:pt x="812" y="14"/>
                  </a:lnTo>
                  <a:lnTo>
                    <a:pt x="828" y="27"/>
                  </a:lnTo>
                  <a:lnTo>
                    <a:pt x="842" y="45"/>
                  </a:lnTo>
                  <a:lnTo>
                    <a:pt x="852" y="63"/>
                  </a:lnTo>
                  <a:lnTo>
                    <a:pt x="856" y="83"/>
                  </a:lnTo>
                  <a:lnTo>
                    <a:pt x="856" y="104"/>
                  </a:lnTo>
                  <a:lnTo>
                    <a:pt x="852" y="124"/>
                  </a:lnTo>
                  <a:lnTo>
                    <a:pt x="842" y="144"/>
                  </a:lnTo>
                  <a:lnTo>
                    <a:pt x="828" y="161"/>
                  </a:lnTo>
                  <a:lnTo>
                    <a:pt x="162" y="828"/>
                  </a:lnTo>
                  <a:lnTo>
                    <a:pt x="147" y="840"/>
                  </a:lnTo>
                  <a:lnTo>
                    <a:pt x="131" y="849"/>
                  </a:lnTo>
                  <a:lnTo>
                    <a:pt x="113" y="854"/>
                  </a:lnTo>
                  <a:lnTo>
                    <a:pt x="95" y="856"/>
                  </a:lnTo>
                  <a:lnTo>
                    <a:pt x="76" y="854"/>
                  </a:lnTo>
                  <a:lnTo>
                    <a:pt x="59" y="849"/>
                  </a:lnTo>
                  <a:lnTo>
                    <a:pt x="42" y="840"/>
                  </a:lnTo>
                  <a:lnTo>
                    <a:pt x="27" y="828"/>
                  </a:lnTo>
                  <a:lnTo>
                    <a:pt x="14" y="810"/>
                  </a:lnTo>
                  <a:lnTo>
                    <a:pt x="5" y="792"/>
                  </a:lnTo>
                  <a:lnTo>
                    <a:pt x="0" y="772"/>
                  </a:lnTo>
                  <a:lnTo>
                    <a:pt x="0" y="751"/>
                  </a:lnTo>
                  <a:lnTo>
                    <a:pt x="5" y="731"/>
                  </a:lnTo>
                  <a:lnTo>
                    <a:pt x="14" y="711"/>
                  </a:lnTo>
                  <a:lnTo>
                    <a:pt x="27" y="695"/>
                  </a:lnTo>
                  <a:lnTo>
                    <a:pt x="696" y="27"/>
                  </a:lnTo>
                  <a:lnTo>
                    <a:pt x="713" y="14"/>
                  </a:lnTo>
                  <a:lnTo>
                    <a:pt x="732" y="5"/>
                  </a:lnTo>
                  <a:lnTo>
                    <a:pt x="7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5"/>
            <p:cNvSpPr>
              <a:spLocks/>
            </p:cNvSpPr>
            <p:nvPr/>
          </p:nvSpPr>
          <p:spPr bwMode="auto">
            <a:xfrm>
              <a:off x="-5492751" y="2571750"/>
              <a:ext cx="719138" cy="720725"/>
            </a:xfrm>
            <a:custGeom>
              <a:avLst/>
              <a:gdLst>
                <a:gd name="T0" fmla="*/ 349 w 453"/>
                <a:gd name="T1" fmla="*/ 0 h 454"/>
                <a:gd name="T2" fmla="*/ 370 w 453"/>
                <a:gd name="T3" fmla="*/ 0 h 454"/>
                <a:gd name="T4" fmla="*/ 390 w 453"/>
                <a:gd name="T5" fmla="*/ 4 h 454"/>
                <a:gd name="T6" fmla="*/ 408 w 453"/>
                <a:gd name="T7" fmla="*/ 14 h 454"/>
                <a:gd name="T8" fmla="*/ 426 w 453"/>
                <a:gd name="T9" fmla="*/ 27 h 454"/>
                <a:gd name="T10" fmla="*/ 439 w 453"/>
                <a:gd name="T11" fmla="*/ 44 h 454"/>
                <a:gd name="T12" fmla="*/ 448 w 453"/>
                <a:gd name="T13" fmla="*/ 63 h 454"/>
                <a:gd name="T14" fmla="*/ 453 w 453"/>
                <a:gd name="T15" fmla="*/ 83 h 454"/>
                <a:gd name="T16" fmla="*/ 453 w 453"/>
                <a:gd name="T17" fmla="*/ 104 h 454"/>
                <a:gd name="T18" fmla="*/ 448 w 453"/>
                <a:gd name="T19" fmla="*/ 124 h 454"/>
                <a:gd name="T20" fmla="*/ 439 w 453"/>
                <a:gd name="T21" fmla="*/ 143 h 454"/>
                <a:gd name="T22" fmla="*/ 426 w 453"/>
                <a:gd name="T23" fmla="*/ 160 h 454"/>
                <a:gd name="T24" fmla="*/ 160 w 453"/>
                <a:gd name="T25" fmla="*/ 426 h 454"/>
                <a:gd name="T26" fmla="*/ 145 w 453"/>
                <a:gd name="T27" fmla="*/ 438 h 454"/>
                <a:gd name="T28" fmla="*/ 129 w 453"/>
                <a:gd name="T29" fmla="*/ 447 h 454"/>
                <a:gd name="T30" fmla="*/ 111 w 453"/>
                <a:gd name="T31" fmla="*/ 452 h 454"/>
                <a:gd name="T32" fmla="*/ 93 w 453"/>
                <a:gd name="T33" fmla="*/ 454 h 454"/>
                <a:gd name="T34" fmla="*/ 75 w 453"/>
                <a:gd name="T35" fmla="*/ 452 h 454"/>
                <a:gd name="T36" fmla="*/ 58 w 453"/>
                <a:gd name="T37" fmla="*/ 447 h 454"/>
                <a:gd name="T38" fmla="*/ 41 w 453"/>
                <a:gd name="T39" fmla="*/ 438 h 454"/>
                <a:gd name="T40" fmla="*/ 26 w 453"/>
                <a:gd name="T41" fmla="*/ 426 h 454"/>
                <a:gd name="T42" fmla="*/ 12 w 453"/>
                <a:gd name="T43" fmla="*/ 410 h 454"/>
                <a:gd name="T44" fmla="*/ 3 w 453"/>
                <a:gd name="T45" fmla="*/ 390 h 454"/>
                <a:gd name="T46" fmla="*/ 0 w 453"/>
                <a:gd name="T47" fmla="*/ 370 h 454"/>
                <a:gd name="T48" fmla="*/ 0 w 453"/>
                <a:gd name="T49" fmla="*/ 349 h 454"/>
                <a:gd name="T50" fmla="*/ 3 w 453"/>
                <a:gd name="T51" fmla="*/ 329 h 454"/>
                <a:gd name="T52" fmla="*/ 12 w 453"/>
                <a:gd name="T53" fmla="*/ 309 h 454"/>
                <a:gd name="T54" fmla="*/ 26 w 453"/>
                <a:gd name="T55" fmla="*/ 293 h 454"/>
                <a:gd name="T56" fmla="*/ 293 w 453"/>
                <a:gd name="T57" fmla="*/ 27 h 454"/>
                <a:gd name="T58" fmla="*/ 309 w 453"/>
                <a:gd name="T59" fmla="*/ 14 h 454"/>
                <a:gd name="T60" fmla="*/ 329 w 453"/>
                <a:gd name="T61" fmla="*/ 4 h 454"/>
                <a:gd name="T62" fmla="*/ 349 w 453"/>
                <a:gd name="T63"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3" h="454">
                  <a:moveTo>
                    <a:pt x="349" y="0"/>
                  </a:moveTo>
                  <a:lnTo>
                    <a:pt x="370" y="0"/>
                  </a:lnTo>
                  <a:lnTo>
                    <a:pt x="390" y="4"/>
                  </a:lnTo>
                  <a:lnTo>
                    <a:pt x="408" y="14"/>
                  </a:lnTo>
                  <a:lnTo>
                    <a:pt x="426" y="27"/>
                  </a:lnTo>
                  <a:lnTo>
                    <a:pt x="439" y="44"/>
                  </a:lnTo>
                  <a:lnTo>
                    <a:pt x="448" y="63"/>
                  </a:lnTo>
                  <a:lnTo>
                    <a:pt x="453" y="83"/>
                  </a:lnTo>
                  <a:lnTo>
                    <a:pt x="453" y="104"/>
                  </a:lnTo>
                  <a:lnTo>
                    <a:pt x="448" y="124"/>
                  </a:lnTo>
                  <a:lnTo>
                    <a:pt x="439" y="143"/>
                  </a:lnTo>
                  <a:lnTo>
                    <a:pt x="426" y="160"/>
                  </a:lnTo>
                  <a:lnTo>
                    <a:pt x="160" y="426"/>
                  </a:lnTo>
                  <a:lnTo>
                    <a:pt x="145" y="438"/>
                  </a:lnTo>
                  <a:lnTo>
                    <a:pt x="129" y="447"/>
                  </a:lnTo>
                  <a:lnTo>
                    <a:pt x="111" y="452"/>
                  </a:lnTo>
                  <a:lnTo>
                    <a:pt x="93" y="454"/>
                  </a:lnTo>
                  <a:lnTo>
                    <a:pt x="75" y="452"/>
                  </a:lnTo>
                  <a:lnTo>
                    <a:pt x="58" y="447"/>
                  </a:lnTo>
                  <a:lnTo>
                    <a:pt x="41" y="438"/>
                  </a:lnTo>
                  <a:lnTo>
                    <a:pt x="26" y="426"/>
                  </a:lnTo>
                  <a:lnTo>
                    <a:pt x="12" y="410"/>
                  </a:lnTo>
                  <a:lnTo>
                    <a:pt x="3" y="390"/>
                  </a:lnTo>
                  <a:lnTo>
                    <a:pt x="0" y="370"/>
                  </a:lnTo>
                  <a:lnTo>
                    <a:pt x="0" y="349"/>
                  </a:lnTo>
                  <a:lnTo>
                    <a:pt x="3" y="329"/>
                  </a:lnTo>
                  <a:lnTo>
                    <a:pt x="12" y="309"/>
                  </a:lnTo>
                  <a:lnTo>
                    <a:pt x="26" y="293"/>
                  </a:lnTo>
                  <a:lnTo>
                    <a:pt x="293" y="27"/>
                  </a:lnTo>
                  <a:lnTo>
                    <a:pt x="309" y="14"/>
                  </a:lnTo>
                  <a:lnTo>
                    <a:pt x="329" y="4"/>
                  </a:lnTo>
                  <a:lnTo>
                    <a:pt x="3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2" name="Group 41"/>
          <p:cNvGrpSpPr/>
          <p:nvPr/>
        </p:nvGrpSpPr>
        <p:grpSpPr>
          <a:xfrm>
            <a:off x="9582997" y="4357713"/>
            <a:ext cx="260878" cy="432676"/>
            <a:chOff x="-5788026" y="-717550"/>
            <a:chExt cx="2998788" cy="4973638"/>
          </a:xfrm>
          <a:solidFill>
            <a:schemeClr val="bg1"/>
          </a:solidFill>
        </p:grpSpPr>
        <p:sp>
          <p:nvSpPr>
            <p:cNvPr id="27" name="Freeform 20"/>
            <p:cNvSpPr>
              <a:spLocks noEditPoints="1"/>
            </p:cNvSpPr>
            <p:nvPr/>
          </p:nvSpPr>
          <p:spPr bwMode="auto">
            <a:xfrm>
              <a:off x="-5788026" y="-717550"/>
              <a:ext cx="2998788" cy="4973638"/>
            </a:xfrm>
            <a:custGeom>
              <a:avLst/>
              <a:gdLst>
                <a:gd name="T0" fmla="*/ 315 w 3778"/>
                <a:gd name="T1" fmla="*/ 5779 h 6267"/>
                <a:gd name="T2" fmla="*/ 332 w 3778"/>
                <a:gd name="T3" fmla="*/ 5855 h 6267"/>
                <a:gd name="T4" fmla="*/ 380 w 3778"/>
                <a:gd name="T5" fmla="*/ 5914 h 6267"/>
                <a:gd name="T6" fmla="*/ 449 w 3778"/>
                <a:gd name="T7" fmla="*/ 5947 h 6267"/>
                <a:gd name="T8" fmla="*/ 3292 w 3778"/>
                <a:gd name="T9" fmla="*/ 5950 h 6267"/>
                <a:gd name="T10" fmla="*/ 3368 w 3778"/>
                <a:gd name="T11" fmla="*/ 5933 h 6267"/>
                <a:gd name="T12" fmla="*/ 3425 w 3778"/>
                <a:gd name="T13" fmla="*/ 5886 h 6267"/>
                <a:gd name="T14" fmla="*/ 3460 w 3778"/>
                <a:gd name="T15" fmla="*/ 5817 h 6267"/>
                <a:gd name="T16" fmla="*/ 3463 w 3778"/>
                <a:gd name="T17" fmla="*/ 5002 h 6267"/>
                <a:gd name="T18" fmla="*/ 315 w 3778"/>
                <a:gd name="T19" fmla="*/ 1128 h 6267"/>
                <a:gd name="T20" fmla="*/ 3463 w 3778"/>
                <a:gd name="T21" fmla="*/ 4689 h 6267"/>
                <a:gd name="T22" fmla="*/ 315 w 3778"/>
                <a:gd name="T23" fmla="*/ 1128 h 6267"/>
                <a:gd name="T24" fmla="*/ 449 w 3778"/>
                <a:gd name="T25" fmla="*/ 318 h 6267"/>
                <a:gd name="T26" fmla="*/ 380 w 3778"/>
                <a:gd name="T27" fmla="*/ 352 h 6267"/>
                <a:gd name="T28" fmla="*/ 332 w 3778"/>
                <a:gd name="T29" fmla="*/ 411 h 6267"/>
                <a:gd name="T30" fmla="*/ 315 w 3778"/>
                <a:gd name="T31" fmla="*/ 488 h 6267"/>
                <a:gd name="T32" fmla="*/ 3465 w 3778"/>
                <a:gd name="T33" fmla="*/ 815 h 6267"/>
                <a:gd name="T34" fmla="*/ 3460 w 3778"/>
                <a:gd name="T35" fmla="*/ 447 h 6267"/>
                <a:gd name="T36" fmla="*/ 3427 w 3778"/>
                <a:gd name="T37" fmla="*/ 379 h 6267"/>
                <a:gd name="T38" fmla="*/ 3368 w 3778"/>
                <a:gd name="T39" fmla="*/ 331 h 6267"/>
                <a:gd name="T40" fmla="*/ 3292 w 3778"/>
                <a:gd name="T41" fmla="*/ 314 h 6267"/>
                <a:gd name="T42" fmla="*/ 487 w 3778"/>
                <a:gd name="T43" fmla="*/ 0 h 6267"/>
                <a:gd name="T44" fmla="*/ 3364 w 3778"/>
                <a:gd name="T45" fmla="*/ 5 h 6267"/>
                <a:gd name="T46" fmla="*/ 3498 w 3778"/>
                <a:gd name="T47" fmla="*/ 45 h 6267"/>
                <a:gd name="T48" fmla="*/ 3612 w 3778"/>
                <a:gd name="T49" fmla="*/ 120 h 6267"/>
                <a:gd name="T50" fmla="*/ 3700 w 3778"/>
                <a:gd name="T51" fmla="*/ 223 h 6267"/>
                <a:gd name="T52" fmla="*/ 3759 w 3778"/>
                <a:gd name="T53" fmla="*/ 347 h 6267"/>
                <a:gd name="T54" fmla="*/ 3778 w 3778"/>
                <a:gd name="T55" fmla="*/ 488 h 6267"/>
                <a:gd name="T56" fmla="*/ 3774 w 3778"/>
                <a:gd name="T57" fmla="*/ 5849 h 6267"/>
                <a:gd name="T58" fmla="*/ 3734 w 3778"/>
                <a:gd name="T59" fmla="*/ 5983 h 6267"/>
                <a:gd name="T60" fmla="*/ 3660 w 3778"/>
                <a:gd name="T61" fmla="*/ 6097 h 6267"/>
                <a:gd name="T62" fmla="*/ 3557 w 3778"/>
                <a:gd name="T63" fmla="*/ 6187 h 6267"/>
                <a:gd name="T64" fmla="*/ 3433 w 3778"/>
                <a:gd name="T65" fmla="*/ 6246 h 6267"/>
                <a:gd name="T66" fmla="*/ 3292 w 3778"/>
                <a:gd name="T67" fmla="*/ 6267 h 6267"/>
                <a:gd name="T68" fmla="*/ 416 w 3778"/>
                <a:gd name="T69" fmla="*/ 6261 h 6267"/>
                <a:gd name="T70" fmla="*/ 282 w 3778"/>
                <a:gd name="T71" fmla="*/ 6221 h 6267"/>
                <a:gd name="T72" fmla="*/ 168 w 3778"/>
                <a:gd name="T73" fmla="*/ 6147 h 6267"/>
                <a:gd name="T74" fmla="*/ 78 w 3778"/>
                <a:gd name="T75" fmla="*/ 6044 h 6267"/>
                <a:gd name="T76" fmla="*/ 21 w 3778"/>
                <a:gd name="T77" fmla="*/ 5920 h 6267"/>
                <a:gd name="T78" fmla="*/ 0 w 3778"/>
                <a:gd name="T79" fmla="*/ 5779 h 6267"/>
                <a:gd name="T80" fmla="*/ 6 w 3778"/>
                <a:gd name="T81" fmla="*/ 415 h 6267"/>
                <a:gd name="T82" fmla="*/ 46 w 3778"/>
                <a:gd name="T83" fmla="*/ 282 h 6267"/>
                <a:gd name="T84" fmla="*/ 120 w 3778"/>
                <a:gd name="T85" fmla="*/ 167 h 6267"/>
                <a:gd name="T86" fmla="*/ 223 w 3778"/>
                <a:gd name="T87" fmla="*/ 78 h 6267"/>
                <a:gd name="T88" fmla="*/ 347 w 3778"/>
                <a:gd name="T89" fmla="*/ 21 h 6267"/>
                <a:gd name="T90" fmla="*/ 487 w 3778"/>
                <a:gd name="T91" fmla="*/ 0 h 6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78" h="6267">
                  <a:moveTo>
                    <a:pt x="315" y="5002"/>
                  </a:moveTo>
                  <a:lnTo>
                    <a:pt x="315" y="5779"/>
                  </a:lnTo>
                  <a:lnTo>
                    <a:pt x="319" y="5819"/>
                  </a:lnTo>
                  <a:lnTo>
                    <a:pt x="332" y="5855"/>
                  </a:lnTo>
                  <a:lnTo>
                    <a:pt x="353" y="5888"/>
                  </a:lnTo>
                  <a:lnTo>
                    <a:pt x="380" y="5914"/>
                  </a:lnTo>
                  <a:lnTo>
                    <a:pt x="412" y="5933"/>
                  </a:lnTo>
                  <a:lnTo>
                    <a:pt x="449" y="5947"/>
                  </a:lnTo>
                  <a:lnTo>
                    <a:pt x="487" y="5950"/>
                  </a:lnTo>
                  <a:lnTo>
                    <a:pt x="3292" y="5950"/>
                  </a:lnTo>
                  <a:lnTo>
                    <a:pt x="3330" y="5947"/>
                  </a:lnTo>
                  <a:lnTo>
                    <a:pt x="3368" y="5933"/>
                  </a:lnTo>
                  <a:lnTo>
                    <a:pt x="3398" y="5912"/>
                  </a:lnTo>
                  <a:lnTo>
                    <a:pt x="3425" y="5886"/>
                  </a:lnTo>
                  <a:lnTo>
                    <a:pt x="3446" y="5853"/>
                  </a:lnTo>
                  <a:lnTo>
                    <a:pt x="3460" y="5817"/>
                  </a:lnTo>
                  <a:lnTo>
                    <a:pt x="3463" y="5779"/>
                  </a:lnTo>
                  <a:lnTo>
                    <a:pt x="3463" y="5002"/>
                  </a:lnTo>
                  <a:lnTo>
                    <a:pt x="315" y="5002"/>
                  </a:lnTo>
                  <a:close/>
                  <a:moveTo>
                    <a:pt x="315" y="1128"/>
                  </a:moveTo>
                  <a:lnTo>
                    <a:pt x="315" y="4689"/>
                  </a:lnTo>
                  <a:lnTo>
                    <a:pt x="3463" y="4689"/>
                  </a:lnTo>
                  <a:lnTo>
                    <a:pt x="3463" y="1128"/>
                  </a:lnTo>
                  <a:lnTo>
                    <a:pt x="315" y="1128"/>
                  </a:lnTo>
                  <a:close/>
                  <a:moveTo>
                    <a:pt x="487" y="314"/>
                  </a:moveTo>
                  <a:lnTo>
                    <a:pt x="449" y="318"/>
                  </a:lnTo>
                  <a:lnTo>
                    <a:pt x="412" y="331"/>
                  </a:lnTo>
                  <a:lnTo>
                    <a:pt x="380" y="352"/>
                  </a:lnTo>
                  <a:lnTo>
                    <a:pt x="353" y="379"/>
                  </a:lnTo>
                  <a:lnTo>
                    <a:pt x="332" y="411"/>
                  </a:lnTo>
                  <a:lnTo>
                    <a:pt x="319" y="447"/>
                  </a:lnTo>
                  <a:lnTo>
                    <a:pt x="315" y="488"/>
                  </a:lnTo>
                  <a:lnTo>
                    <a:pt x="315" y="815"/>
                  </a:lnTo>
                  <a:lnTo>
                    <a:pt x="3465" y="815"/>
                  </a:lnTo>
                  <a:lnTo>
                    <a:pt x="3465" y="488"/>
                  </a:lnTo>
                  <a:lnTo>
                    <a:pt x="3460" y="447"/>
                  </a:lnTo>
                  <a:lnTo>
                    <a:pt x="3448" y="411"/>
                  </a:lnTo>
                  <a:lnTo>
                    <a:pt x="3427" y="379"/>
                  </a:lnTo>
                  <a:lnTo>
                    <a:pt x="3400" y="352"/>
                  </a:lnTo>
                  <a:lnTo>
                    <a:pt x="3368" y="331"/>
                  </a:lnTo>
                  <a:lnTo>
                    <a:pt x="3332" y="318"/>
                  </a:lnTo>
                  <a:lnTo>
                    <a:pt x="3292" y="314"/>
                  </a:lnTo>
                  <a:lnTo>
                    <a:pt x="487" y="314"/>
                  </a:lnTo>
                  <a:close/>
                  <a:moveTo>
                    <a:pt x="487" y="0"/>
                  </a:moveTo>
                  <a:lnTo>
                    <a:pt x="3292" y="0"/>
                  </a:lnTo>
                  <a:lnTo>
                    <a:pt x="3364" y="5"/>
                  </a:lnTo>
                  <a:lnTo>
                    <a:pt x="3433" y="21"/>
                  </a:lnTo>
                  <a:lnTo>
                    <a:pt x="3498" y="45"/>
                  </a:lnTo>
                  <a:lnTo>
                    <a:pt x="3557" y="80"/>
                  </a:lnTo>
                  <a:lnTo>
                    <a:pt x="3612" y="120"/>
                  </a:lnTo>
                  <a:lnTo>
                    <a:pt x="3660" y="167"/>
                  </a:lnTo>
                  <a:lnTo>
                    <a:pt x="3700" y="223"/>
                  </a:lnTo>
                  <a:lnTo>
                    <a:pt x="3734" y="282"/>
                  </a:lnTo>
                  <a:lnTo>
                    <a:pt x="3759" y="347"/>
                  </a:lnTo>
                  <a:lnTo>
                    <a:pt x="3774" y="415"/>
                  </a:lnTo>
                  <a:lnTo>
                    <a:pt x="3778" y="488"/>
                  </a:lnTo>
                  <a:lnTo>
                    <a:pt x="3778" y="5779"/>
                  </a:lnTo>
                  <a:lnTo>
                    <a:pt x="3774" y="5849"/>
                  </a:lnTo>
                  <a:lnTo>
                    <a:pt x="3759" y="5918"/>
                  </a:lnTo>
                  <a:lnTo>
                    <a:pt x="3734" y="5983"/>
                  </a:lnTo>
                  <a:lnTo>
                    <a:pt x="3700" y="6044"/>
                  </a:lnTo>
                  <a:lnTo>
                    <a:pt x="3660" y="6097"/>
                  </a:lnTo>
                  <a:lnTo>
                    <a:pt x="3610" y="6145"/>
                  </a:lnTo>
                  <a:lnTo>
                    <a:pt x="3557" y="6187"/>
                  </a:lnTo>
                  <a:lnTo>
                    <a:pt x="3498" y="6219"/>
                  </a:lnTo>
                  <a:lnTo>
                    <a:pt x="3433" y="6246"/>
                  </a:lnTo>
                  <a:lnTo>
                    <a:pt x="3364" y="6261"/>
                  </a:lnTo>
                  <a:lnTo>
                    <a:pt x="3292" y="6267"/>
                  </a:lnTo>
                  <a:lnTo>
                    <a:pt x="487" y="6267"/>
                  </a:lnTo>
                  <a:lnTo>
                    <a:pt x="416" y="6261"/>
                  </a:lnTo>
                  <a:lnTo>
                    <a:pt x="347" y="6246"/>
                  </a:lnTo>
                  <a:lnTo>
                    <a:pt x="282" y="6221"/>
                  </a:lnTo>
                  <a:lnTo>
                    <a:pt x="221" y="6187"/>
                  </a:lnTo>
                  <a:lnTo>
                    <a:pt x="168" y="6147"/>
                  </a:lnTo>
                  <a:lnTo>
                    <a:pt x="120" y="6099"/>
                  </a:lnTo>
                  <a:lnTo>
                    <a:pt x="78" y="6044"/>
                  </a:lnTo>
                  <a:lnTo>
                    <a:pt x="46" y="5985"/>
                  </a:lnTo>
                  <a:lnTo>
                    <a:pt x="21" y="5920"/>
                  </a:lnTo>
                  <a:lnTo>
                    <a:pt x="6" y="5851"/>
                  </a:lnTo>
                  <a:lnTo>
                    <a:pt x="0" y="5779"/>
                  </a:lnTo>
                  <a:lnTo>
                    <a:pt x="0" y="488"/>
                  </a:lnTo>
                  <a:lnTo>
                    <a:pt x="6" y="415"/>
                  </a:lnTo>
                  <a:lnTo>
                    <a:pt x="21" y="347"/>
                  </a:lnTo>
                  <a:lnTo>
                    <a:pt x="46" y="282"/>
                  </a:lnTo>
                  <a:lnTo>
                    <a:pt x="78" y="223"/>
                  </a:lnTo>
                  <a:lnTo>
                    <a:pt x="120" y="167"/>
                  </a:lnTo>
                  <a:lnTo>
                    <a:pt x="168" y="120"/>
                  </a:lnTo>
                  <a:lnTo>
                    <a:pt x="223" y="78"/>
                  </a:lnTo>
                  <a:lnTo>
                    <a:pt x="282" y="45"/>
                  </a:lnTo>
                  <a:lnTo>
                    <a:pt x="347" y="21"/>
                  </a:lnTo>
                  <a:lnTo>
                    <a:pt x="416" y="5"/>
                  </a:lnTo>
                  <a:lnTo>
                    <a:pt x="4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21"/>
            <p:cNvSpPr>
              <a:spLocks/>
            </p:cNvSpPr>
            <p:nvPr/>
          </p:nvSpPr>
          <p:spPr bwMode="auto">
            <a:xfrm>
              <a:off x="-4667251" y="3516313"/>
              <a:ext cx="757238" cy="249238"/>
            </a:xfrm>
            <a:custGeom>
              <a:avLst/>
              <a:gdLst>
                <a:gd name="T0" fmla="*/ 158 w 954"/>
                <a:gd name="T1" fmla="*/ 0 h 314"/>
                <a:gd name="T2" fmla="*/ 796 w 954"/>
                <a:gd name="T3" fmla="*/ 0 h 314"/>
                <a:gd name="T4" fmla="*/ 838 w 954"/>
                <a:gd name="T5" fmla="*/ 6 h 314"/>
                <a:gd name="T6" fmla="*/ 876 w 954"/>
                <a:gd name="T7" fmla="*/ 21 h 314"/>
                <a:gd name="T8" fmla="*/ 906 w 954"/>
                <a:gd name="T9" fmla="*/ 46 h 314"/>
                <a:gd name="T10" fmla="*/ 931 w 954"/>
                <a:gd name="T11" fmla="*/ 78 h 314"/>
                <a:gd name="T12" fmla="*/ 948 w 954"/>
                <a:gd name="T13" fmla="*/ 116 h 314"/>
                <a:gd name="T14" fmla="*/ 954 w 954"/>
                <a:gd name="T15" fmla="*/ 158 h 314"/>
                <a:gd name="T16" fmla="*/ 948 w 954"/>
                <a:gd name="T17" fmla="*/ 200 h 314"/>
                <a:gd name="T18" fmla="*/ 931 w 954"/>
                <a:gd name="T19" fmla="*/ 236 h 314"/>
                <a:gd name="T20" fmla="*/ 906 w 954"/>
                <a:gd name="T21" fmla="*/ 269 h 314"/>
                <a:gd name="T22" fmla="*/ 876 w 954"/>
                <a:gd name="T23" fmla="*/ 294 h 314"/>
                <a:gd name="T24" fmla="*/ 838 w 954"/>
                <a:gd name="T25" fmla="*/ 309 h 314"/>
                <a:gd name="T26" fmla="*/ 796 w 954"/>
                <a:gd name="T27" fmla="*/ 314 h 314"/>
                <a:gd name="T28" fmla="*/ 158 w 954"/>
                <a:gd name="T29" fmla="*/ 314 h 314"/>
                <a:gd name="T30" fmla="*/ 117 w 954"/>
                <a:gd name="T31" fmla="*/ 309 h 314"/>
                <a:gd name="T32" fmla="*/ 78 w 954"/>
                <a:gd name="T33" fmla="*/ 294 h 314"/>
                <a:gd name="T34" fmla="*/ 48 w 954"/>
                <a:gd name="T35" fmla="*/ 269 h 314"/>
                <a:gd name="T36" fmla="*/ 23 w 954"/>
                <a:gd name="T37" fmla="*/ 236 h 314"/>
                <a:gd name="T38" fmla="*/ 6 w 954"/>
                <a:gd name="T39" fmla="*/ 200 h 314"/>
                <a:gd name="T40" fmla="*/ 0 w 954"/>
                <a:gd name="T41" fmla="*/ 158 h 314"/>
                <a:gd name="T42" fmla="*/ 6 w 954"/>
                <a:gd name="T43" fmla="*/ 116 h 314"/>
                <a:gd name="T44" fmla="*/ 23 w 954"/>
                <a:gd name="T45" fmla="*/ 78 h 314"/>
                <a:gd name="T46" fmla="*/ 48 w 954"/>
                <a:gd name="T47" fmla="*/ 46 h 314"/>
                <a:gd name="T48" fmla="*/ 78 w 954"/>
                <a:gd name="T49" fmla="*/ 21 h 314"/>
                <a:gd name="T50" fmla="*/ 117 w 954"/>
                <a:gd name="T51" fmla="*/ 6 h 314"/>
                <a:gd name="T52" fmla="*/ 158 w 954"/>
                <a:gd name="T53"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4" h="314">
                  <a:moveTo>
                    <a:pt x="158" y="0"/>
                  </a:moveTo>
                  <a:lnTo>
                    <a:pt x="796" y="0"/>
                  </a:lnTo>
                  <a:lnTo>
                    <a:pt x="838" y="6"/>
                  </a:lnTo>
                  <a:lnTo>
                    <a:pt x="876" y="21"/>
                  </a:lnTo>
                  <a:lnTo>
                    <a:pt x="906" y="46"/>
                  </a:lnTo>
                  <a:lnTo>
                    <a:pt x="931" y="78"/>
                  </a:lnTo>
                  <a:lnTo>
                    <a:pt x="948" y="116"/>
                  </a:lnTo>
                  <a:lnTo>
                    <a:pt x="954" y="158"/>
                  </a:lnTo>
                  <a:lnTo>
                    <a:pt x="948" y="200"/>
                  </a:lnTo>
                  <a:lnTo>
                    <a:pt x="931" y="236"/>
                  </a:lnTo>
                  <a:lnTo>
                    <a:pt x="906" y="269"/>
                  </a:lnTo>
                  <a:lnTo>
                    <a:pt x="876" y="294"/>
                  </a:lnTo>
                  <a:lnTo>
                    <a:pt x="838" y="309"/>
                  </a:lnTo>
                  <a:lnTo>
                    <a:pt x="796" y="314"/>
                  </a:lnTo>
                  <a:lnTo>
                    <a:pt x="158" y="314"/>
                  </a:lnTo>
                  <a:lnTo>
                    <a:pt x="117" y="309"/>
                  </a:lnTo>
                  <a:lnTo>
                    <a:pt x="78" y="294"/>
                  </a:lnTo>
                  <a:lnTo>
                    <a:pt x="48" y="269"/>
                  </a:lnTo>
                  <a:lnTo>
                    <a:pt x="23" y="236"/>
                  </a:lnTo>
                  <a:lnTo>
                    <a:pt x="6" y="200"/>
                  </a:lnTo>
                  <a:lnTo>
                    <a:pt x="0" y="158"/>
                  </a:lnTo>
                  <a:lnTo>
                    <a:pt x="6" y="116"/>
                  </a:lnTo>
                  <a:lnTo>
                    <a:pt x="23" y="78"/>
                  </a:lnTo>
                  <a:lnTo>
                    <a:pt x="48" y="46"/>
                  </a:lnTo>
                  <a:lnTo>
                    <a:pt x="78" y="21"/>
                  </a:lnTo>
                  <a:lnTo>
                    <a:pt x="117" y="6"/>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4" name="TextBox 53">
            <a:extLst>
              <a:ext uri="{FF2B5EF4-FFF2-40B4-BE49-F238E27FC236}">
                <a16:creationId xmlns:a16="http://schemas.microsoft.com/office/drawing/2014/main" id="{1A3B7DA5-B0FD-F54D-86FA-E7EFB62CC25E}"/>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Learning goals</a:t>
            </a:r>
          </a:p>
        </p:txBody>
      </p:sp>
      <p:sp>
        <p:nvSpPr>
          <p:cNvPr id="50" name="TextBox 49">
            <a:extLst>
              <a:ext uri="{FF2B5EF4-FFF2-40B4-BE49-F238E27FC236}">
                <a16:creationId xmlns:a16="http://schemas.microsoft.com/office/drawing/2014/main" id="{81760A29-112D-9741-A1D8-96C3A0195C81}"/>
              </a:ext>
            </a:extLst>
          </p:cNvPr>
          <p:cNvSpPr txBox="1"/>
          <p:nvPr/>
        </p:nvSpPr>
        <p:spPr>
          <a:xfrm>
            <a:off x="1169144" y="2735632"/>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Introduction of the problem</a:t>
            </a:r>
          </a:p>
        </p:txBody>
      </p:sp>
    </p:spTree>
    <p:extLst>
      <p:ext uri="{BB962C8B-B14F-4D97-AF65-F5344CB8AC3E}">
        <p14:creationId xmlns:p14="http://schemas.microsoft.com/office/powerpoint/2010/main" val="132196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Deep Practice</a:t>
            </a:r>
          </a:p>
        </p:txBody>
      </p:sp>
      <p:pic>
        <p:nvPicPr>
          <p:cNvPr id="6" name="Picture 5">
            <a:extLst>
              <a:ext uri="{FF2B5EF4-FFF2-40B4-BE49-F238E27FC236}">
                <a16:creationId xmlns:a16="http://schemas.microsoft.com/office/drawing/2014/main" id="{88E29A97-5598-934D-8458-5248E8AC6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16" y="3741762"/>
            <a:ext cx="4111036" cy="2004130"/>
          </a:xfrm>
          <a:prstGeom prst="rect">
            <a:avLst/>
          </a:prstGeom>
        </p:spPr>
      </p:pic>
      <p:sp>
        <p:nvSpPr>
          <p:cNvPr id="9" name="Rectangle 8">
            <a:extLst>
              <a:ext uri="{FF2B5EF4-FFF2-40B4-BE49-F238E27FC236}">
                <a16:creationId xmlns:a16="http://schemas.microsoft.com/office/drawing/2014/main" id="{59BDEC17-E535-F948-AF6D-33A9E25F5BED}"/>
              </a:ext>
            </a:extLst>
          </p:cNvPr>
          <p:cNvSpPr/>
          <p:nvPr/>
        </p:nvSpPr>
        <p:spPr>
          <a:xfrm>
            <a:off x="0" y="2026965"/>
            <a:ext cx="12192000"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 have always maintained that excepting fools, men did not differ much in intellect, only in zeal and hard work.”</a:t>
            </a:r>
          </a:p>
          <a:p>
            <a:pPr algn="r"/>
            <a:r>
              <a:rPr lang="en-US" dirty="0"/>
              <a:t> – Charles Darwin</a:t>
            </a:r>
          </a:p>
        </p:txBody>
      </p:sp>
      <p:pic>
        <p:nvPicPr>
          <p:cNvPr id="10" name="Picture 9">
            <a:extLst>
              <a:ext uri="{FF2B5EF4-FFF2-40B4-BE49-F238E27FC236}">
                <a16:creationId xmlns:a16="http://schemas.microsoft.com/office/drawing/2014/main" id="{0257B11F-79AB-0543-993C-A90643DA47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621" y="3174877"/>
            <a:ext cx="4458863" cy="2961727"/>
          </a:xfrm>
          <a:prstGeom prst="rect">
            <a:avLst/>
          </a:prstGeom>
        </p:spPr>
      </p:pic>
    </p:spTree>
    <p:extLst>
      <p:ext uri="{BB962C8B-B14F-4D97-AF65-F5344CB8AC3E}">
        <p14:creationId xmlns:p14="http://schemas.microsoft.com/office/powerpoint/2010/main" val="22608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6094105" y="802955"/>
            <a:ext cx="4977976" cy="1454051"/>
          </a:xfrm>
          <a:prstGeom prst="rect">
            <a:avLst/>
          </a:prstGeom>
          <a:noFill/>
        </p:spPr>
        <p:txBody>
          <a:bodyPr wrap="square" rtlCol="0">
            <a:spAutoFit/>
          </a:bodyPr>
          <a:lstStyle>
            <a:defPPr>
              <a:defRPr lang="en-US"/>
            </a:defPPr>
            <a:lvl1pPr algn="ctr">
              <a:defRPr sz="4800" spc="-300">
                <a:solidFill>
                  <a:schemeClr val="accent1"/>
                </a:solidFill>
                <a:latin typeface="Arial" panose="020B0604020202020204" pitchFamily="34" charset="0"/>
                <a:cs typeface="Arial" panose="020B0604020202020204" pitchFamily="34" charset="0"/>
              </a:defRPr>
            </a:lvl1pPr>
          </a:lstStyle>
          <a:p>
            <a:r>
              <a:rPr lang="en-US" dirty="0"/>
              <a:t>Deep practice and skill building</a:t>
            </a:r>
          </a:p>
        </p:txBody>
      </p:sp>
      <p:sp>
        <p:nvSpPr>
          <p:cNvPr id="17"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289DEFDE-CAC2-784E-90D2-F17CFA77EB5D}"/>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7150" r="29271" b="1"/>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8" name="TextBox 7"/>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solidFill>
                  <a:srgbClr val="000000"/>
                </a:solidFill>
              </a:rPr>
              <a:t>Deep practice is a strange concept for two reasons:</a:t>
            </a:r>
          </a:p>
          <a:p>
            <a:pPr indent="-228600">
              <a:lnSpc>
                <a:spcPct val="90000"/>
              </a:lnSpc>
              <a:spcAft>
                <a:spcPts val="600"/>
              </a:spcAft>
              <a:buFont typeface="Arial" panose="020B0604020202020204" pitchFamily="34" charset="0"/>
              <a:buChar char="•"/>
            </a:pPr>
            <a:endParaRPr lang="en-US" sz="1700">
              <a:solidFill>
                <a:srgbClr val="000000"/>
              </a:solidFill>
            </a:endParaRPr>
          </a:p>
          <a:p>
            <a:pPr marL="285750" indent="-228600">
              <a:lnSpc>
                <a:spcPct val="90000"/>
              </a:lnSpc>
              <a:spcAft>
                <a:spcPts val="600"/>
              </a:spcAft>
              <a:buClr>
                <a:schemeClr val="accent1">
                  <a:lumMod val="75000"/>
                </a:schemeClr>
              </a:buClr>
              <a:buSzPct val="100000"/>
              <a:buFont typeface="Arial" panose="020B0604020202020204" pitchFamily="34" charset="0"/>
              <a:buChar char="•"/>
            </a:pPr>
            <a:r>
              <a:rPr lang="en-US" sz="1700">
                <a:solidFill>
                  <a:srgbClr val="000000"/>
                </a:solidFill>
              </a:rPr>
              <a:t>The first reason is that it cuts against our intuition about talent. </a:t>
            </a:r>
          </a:p>
          <a:p>
            <a:pPr marL="285750" indent="-228600">
              <a:lnSpc>
                <a:spcPct val="90000"/>
              </a:lnSpc>
              <a:spcAft>
                <a:spcPts val="600"/>
              </a:spcAft>
              <a:buClr>
                <a:schemeClr val="accent1">
                  <a:lumMod val="75000"/>
                </a:schemeClr>
              </a:buClr>
              <a:buSzPct val="100000"/>
              <a:buFont typeface="Arial" panose="020B0604020202020204" pitchFamily="34" charset="0"/>
              <a:buChar char="•"/>
            </a:pPr>
            <a:endParaRPr lang="en-US" sz="1700">
              <a:solidFill>
                <a:srgbClr val="000000"/>
              </a:solidFill>
            </a:endParaRPr>
          </a:p>
          <a:p>
            <a:pPr marL="285750" indent="-228600">
              <a:lnSpc>
                <a:spcPct val="90000"/>
              </a:lnSpc>
              <a:spcAft>
                <a:spcPts val="600"/>
              </a:spcAft>
              <a:buClr>
                <a:schemeClr val="accent1">
                  <a:lumMod val="75000"/>
                </a:schemeClr>
              </a:buClr>
              <a:buSzPct val="100000"/>
              <a:buFont typeface="Arial" panose="020B0604020202020204" pitchFamily="34" charset="0"/>
              <a:buChar char="•"/>
            </a:pPr>
            <a:r>
              <a:rPr lang="en-US" sz="1700">
                <a:solidFill>
                  <a:srgbClr val="000000"/>
                </a:solidFill>
              </a:rPr>
              <a:t>The second reason deep practice is a strange concept is that it takes events that we normally strive to avoid—namely, mistakes—and turns them into skills. To understand how deep practice works, then, it's first useful to consider the unexpected but crucial importance of errors to the learning process.</a:t>
            </a:r>
          </a:p>
        </p:txBody>
      </p:sp>
    </p:spTree>
    <p:extLst>
      <p:ext uri="{BB962C8B-B14F-4D97-AF65-F5344CB8AC3E}">
        <p14:creationId xmlns:p14="http://schemas.microsoft.com/office/powerpoint/2010/main" val="331757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1C31E5-AE8B-C54B-9EC1-1E6939D8EEE7}"/>
              </a:ext>
            </a:extLst>
          </p:cNvPr>
          <p:cNvSpPr/>
          <p:nvPr/>
        </p:nvSpPr>
        <p:spPr>
          <a:xfrm>
            <a:off x="0" y="2930769"/>
            <a:ext cx="12192000" cy="2637693"/>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2DDA724-7F0D-5C4E-8487-9055B9559CAB}"/>
              </a:ext>
            </a:extLst>
          </p:cNvPr>
          <p:cNvSpPr/>
          <p:nvPr/>
        </p:nvSpPr>
        <p:spPr>
          <a:xfrm>
            <a:off x="1934309" y="1688123"/>
            <a:ext cx="2098430" cy="206326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D50391B-F884-F044-9B24-647FEE738545}"/>
              </a:ext>
            </a:extLst>
          </p:cNvPr>
          <p:cNvSpPr/>
          <p:nvPr/>
        </p:nvSpPr>
        <p:spPr>
          <a:xfrm>
            <a:off x="4032739" y="2836984"/>
            <a:ext cx="2098430" cy="2063262"/>
          </a:xfrm>
          <a:prstGeom prst="ellips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198D6AF-5388-C64E-862B-6F325DE98A14}"/>
              </a:ext>
            </a:extLst>
          </p:cNvPr>
          <p:cNvSpPr/>
          <p:nvPr/>
        </p:nvSpPr>
        <p:spPr>
          <a:xfrm>
            <a:off x="1137138" y="3399691"/>
            <a:ext cx="1055077" cy="1055077"/>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9BCE003-09BA-634E-8D3A-6035B600EAF7}"/>
              </a:ext>
            </a:extLst>
          </p:cNvPr>
          <p:cNvSpPr/>
          <p:nvPr/>
        </p:nvSpPr>
        <p:spPr>
          <a:xfrm>
            <a:off x="2016371" y="4079630"/>
            <a:ext cx="2098430" cy="2063262"/>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4D6CB0-9807-A847-8938-53594B678CE2}"/>
              </a:ext>
            </a:extLst>
          </p:cNvPr>
          <p:cNvSpPr/>
          <p:nvPr/>
        </p:nvSpPr>
        <p:spPr>
          <a:xfrm>
            <a:off x="4220308" y="2063263"/>
            <a:ext cx="609602" cy="60960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19525A0-C5B4-B149-9AC0-99AC9D41DE9D}"/>
              </a:ext>
            </a:extLst>
          </p:cNvPr>
          <p:cNvSpPr/>
          <p:nvPr/>
        </p:nvSpPr>
        <p:spPr>
          <a:xfrm>
            <a:off x="4220308" y="5181601"/>
            <a:ext cx="574430" cy="539260"/>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2330AC-4B56-574F-B3C3-D73CEE0B31B5}"/>
              </a:ext>
            </a:extLst>
          </p:cNvPr>
          <p:cNvSpPr/>
          <p:nvPr/>
        </p:nvSpPr>
        <p:spPr>
          <a:xfrm>
            <a:off x="6729046" y="3188677"/>
            <a:ext cx="93785" cy="2192215"/>
          </a:xfrm>
          <a:prstGeom prst="rect">
            <a:avLst/>
          </a:prstGeom>
          <a:gradFill flip="none" rotWithShape="1">
            <a:gsLst>
              <a:gs pos="0">
                <a:schemeClr val="accent6">
                  <a:lumMod val="40000"/>
                  <a:lumOff val="60000"/>
                  <a:alpha val="0"/>
                </a:schemeClr>
              </a:gs>
              <a:gs pos="47000">
                <a:schemeClr val="tx2">
                  <a:lumMod val="60000"/>
                  <a:lumOff val="40000"/>
                </a:schemeClr>
              </a:gs>
              <a:gs pos="100000">
                <a:schemeClr val="accent6">
                  <a:lumMod val="60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2D56FD-41E0-7E47-AF37-4B130A035157}"/>
              </a:ext>
            </a:extLst>
          </p:cNvPr>
          <p:cNvSpPr/>
          <p:nvPr/>
        </p:nvSpPr>
        <p:spPr>
          <a:xfrm>
            <a:off x="2303586" y="4418764"/>
            <a:ext cx="1524001" cy="1077218"/>
          </a:xfrm>
          <a:prstGeom prst="rect">
            <a:avLst/>
          </a:prstGeom>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01</a:t>
            </a:r>
          </a:p>
          <a:p>
            <a:pPr algn="ctr"/>
            <a:r>
              <a:rPr lang="en-US" sz="2000" dirty="0">
                <a:solidFill>
                  <a:schemeClr val="bg1"/>
                </a:solidFill>
                <a:latin typeface="Arial" panose="020B0604020202020204" pitchFamily="34" charset="0"/>
                <a:cs typeface="Arial" panose="020B0604020202020204" pitchFamily="34" charset="0"/>
              </a:rPr>
              <a:t>Chunk it up</a:t>
            </a:r>
          </a:p>
        </p:txBody>
      </p:sp>
      <p:sp>
        <p:nvSpPr>
          <p:cNvPr id="11" name="Rectangle 10">
            <a:extLst>
              <a:ext uri="{FF2B5EF4-FFF2-40B4-BE49-F238E27FC236}">
                <a16:creationId xmlns:a16="http://schemas.microsoft.com/office/drawing/2014/main" id="{B17C27C9-32C9-8440-AB52-1B4E838E1388}"/>
              </a:ext>
            </a:extLst>
          </p:cNvPr>
          <p:cNvSpPr/>
          <p:nvPr/>
        </p:nvSpPr>
        <p:spPr>
          <a:xfrm>
            <a:off x="4319954" y="3176118"/>
            <a:ext cx="1524001" cy="1077218"/>
          </a:xfrm>
          <a:prstGeom prst="rect">
            <a:avLst/>
          </a:prstGeom>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02</a:t>
            </a:r>
          </a:p>
          <a:p>
            <a:pPr algn="ctr"/>
            <a:r>
              <a:rPr lang="en-US" sz="2000" dirty="0">
                <a:solidFill>
                  <a:schemeClr val="bg1"/>
                </a:solidFill>
                <a:latin typeface="Arial" panose="020B0604020202020204" pitchFamily="34" charset="0"/>
                <a:cs typeface="Arial" panose="020B0604020202020204" pitchFamily="34" charset="0"/>
              </a:rPr>
              <a:t>Repeat it</a:t>
            </a:r>
          </a:p>
        </p:txBody>
      </p:sp>
      <p:sp>
        <p:nvSpPr>
          <p:cNvPr id="12" name="Rectangle 11">
            <a:extLst>
              <a:ext uri="{FF2B5EF4-FFF2-40B4-BE49-F238E27FC236}">
                <a16:creationId xmlns:a16="http://schemas.microsoft.com/office/drawing/2014/main" id="{3B359EAC-CED2-CE4D-BDD4-2BBF2A805695}"/>
              </a:ext>
            </a:extLst>
          </p:cNvPr>
          <p:cNvSpPr/>
          <p:nvPr/>
        </p:nvSpPr>
        <p:spPr>
          <a:xfrm>
            <a:off x="2221524" y="2027257"/>
            <a:ext cx="1524001" cy="1384995"/>
          </a:xfrm>
          <a:prstGeom prst="rect">
            <a:avLst/>
          </a:prstGeom>
        </p:spPr>
        <p:txBody>
          <a:bodyPr wrap="square">
            <a:spAutoFit/>
          </a:bodyPr>
          <a:lstStyle/>
          <a:p>
            <a:pPr algn="ctr"/>
            <a:r>
              <a:rPr lang="en-US" sz="4400" dirty="0">
                <a:solidFill>
                  <a:schemeClr val="bg1"/>
                </a:solidFill>
                <a:latin typeface="Arial" panose="020B0604020202020204" pitchFamily="34" charset="0"/>
                <a:cs typeface="Arial" panose="020B0604020202020204" pitchFamily="34" charset="0"/>
              </a:rPr>
              <a:t>03</a:t>
            </a:r>
          </a:p>
          <a:p>
            <a:pPr algn="ctr"/>
            <a:r>
              <a:rPr lang="en-US" sz="2000" dirty="0">
                <a:solidFill>
                  <a:schemeClr val="bg1"/>
                </a:solidFill>
                <a:latin typeface="Arial" panose="020B0604020202020204" pitchFamily="34" charset="0"/>
                <a:cs typeface="Arial" panose="020B0604020202020204" pitchFamily="34" charset="0"/>
              </a:rPr>
              <a:t>Learn to feel it</a:t>
            </a:r>
          </a:p>
        </p:txBody>
      </p:sp>
      <p:sp>
        <p:nvSpPr>
          <p:cNvPr id="13" name="Rectangle 12">
            <a:extLst>
              <a:ext uri="{FF2B5EF4-FFF2-40B4-BE49-F238E27FC236}">
                <a16:creationId xmlns:a16="http://schemas.microsoft.com/office/drawing/2014/main" id="{65B2AC93-0A0D-904B-A92C-B4C9B31839ED}"/>
              </a:ext>
            </a:extLst>
          </p:cNvPr>
          <p:cNvSpPr/>
          <p:nvPr/>
        </p:nvSpPr>
        <p:spPr>
          <a:xfrm>
            <a:off x="7427424" y="3033769"/>
            <a:ext cx="4410737" cy="2677656"/>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Chunking takes place in three dimensions. First, the participants look at the task as a whole—as one big chunk, the </a:t>
            </a:r>
            <a:r>
              <a:rPr lang="en-US" dirty="0" err="1">
                <a:solidFill>
                  <a:schemeClr val="bg1"/>
                </a:solidFill>
                <a:latin typeface="Arial" panose="020B0604020202020204" pitchFamily="34" charset="0"/>
                <a:cs typeface="Arial" panose="020B0604020202020204" pitchFamily="34" charset="0"/>
              </a:rPr>
              <a:t>megacircuit</a:t>
            </a:r>
            <a:r>
              <a:rPr lang="en-US" dirty="0">
                <a:solidFill>
                  <a:schemeClr val="bg1"/>
                </a:solidFill>
                <a:latin typeface="Arial" panose="020B0604020202020204" pitchFamily="34" charset="0"/>
                <a:cs typeface="Arial" panose="020B0604020202020204" pitchFamily="34" charset="0"/>
              </a:rPr>
              <a:t>. Second, they divide it into its smallest possible chunks. Third, they play with time, slowing the action down, then speeding it up, to learn its inner architecture. </a:t>
            </a:r>
          </a:p>
          <a:p>
            <a:endParaRPr lang="en-US" sz="2400" dirty="0">
              <a:solidFill>
                <a:schemeClr val="bg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A693F4F-B532-1B4F-B44F-8904D8A32E40}"/>
              </a:ext>
            </a:extLst>
          </p:cNvPr>
          <p:cNvSpPr/>
          <p:nvPr/>
        </p:nvSpPr>
        <p:spPr>
          <a:xfrm>
            <a:off x="0" y="6184836"/>
            <a:ext cx="12192000" cy="600291"/>
          </a:xfrm>
          <a:prstGeom prst="rect">
            <a:avLst/>
          </a:prstGeom>
          <a:solidFill>
            <a:schemeClr val="accent5">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80ABAE3-2A76-B145-9C52-3C27075C2886}"/>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Three rules of deep practicing</a:t>
            </a:r>
          </a:p>
        </p:txBody>
      </p:sp>
      <p:sp>
        <p:nvSpPr>
          <p:cNvPr id="16" name="Rectangle 15">
            <a:extLst>
              <a:ext uri="{FF2B5EF4-FFF2-40B4-BE49-F238E27FC236}">
                <a16:creationId xmlns:a16="http://schemas.microsoft.com/office/drawing/2014/main" id="{F3875D57-4A00-9A4C-AE78-084221B76E02}"/>
              </a:ext>
            </a:extLst>
          </p:cNvPr>
          <p:cNvSpPr/>
          <p:nvPr/>
        </p:nvSpPr>
        <p:spPr>
          <a:xfrm>
            <a:off x="373487" y="6313196"/>
            <a:ext cx="11359167"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“Try again. Fail again. Fail better”  </a:t>
            </a:r>
            <a:r>
              <a:rPr lang="en-US" sz="1600" dirty="0">
                <a:solidFill>
                  <a:schemeClr val="bg1"/>
                </a:solidFill>
                <a:latin typeface="Arial" panose="020B0604020202020204" pitchFamily="34" charset="0"/>
                <a:cs typeface="Arial" panose="020B0604020202020204" pitchFamily="34" charset="0"/>
              </a:rPr>
              <a:t>- Samuel Becket</a:t>
            </a:r>
            <a:endParaRPr lang="en-US" dirty="0">
              <a:solidFill>
                <a:schemeClr val="bg1"/>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729BC2F0-A152-074D-BC8B-42E22DC4463B}"/>
              </a:ext>
            </a:extLst>
          </p:cNvPr>
          <p:cNvSpPr/>
          <p:nvPr/>
        </p:nvSpPr>
        <p:spPr>
          <a:xfrm>
            <a:off x="7369524" y="2993475"/>
            <a:ext cx="4410737" cy="2954655"/>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We're all familiar with the adage that practice is the best teacher. There is, biologically speaking, no substitute for attentive repetition. Nothing you can do—talking, thinking, reading, imagining—is more effective in building skill than executing the action, firing the impulse down the nerve fiber, fixing errors, honing the circuit. </a:t>
            </a:r>
          </a:p>
          <a:p>
            <a:endParaRPr lang="en-US" sz="2400"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32BFCAF9-4D2C-C744-8624-7AF2805ECBF7}"/>
              </a:ext>
            </a:extLst>
          </p:cNvPr>
          <p:cNvSpPr/>
          <p:nvPr/>
        </p:nvSpPr>
        <p:spPr>
          <a:xfrm>
            <a:off x="7321917" y="2980235"/>
            <a:ext cx="4410737" cy="2400657"/>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We need to fill the “muscle burning’ effect of the </a:t>
            </a:r>
            <a:r>
              <a:rPr lang="en-US" dirty="0" err="1">
                <a:solidFill>
                  <a:schemeClr val="bg1"/>
                </a:solidFill>
                <a:latin typeface="Arial" panose="020B0604020202020204" pitchFamily="34" charset="0"/>
                <a:cs typeface="Arial" panose="020B0604020202020204" pitchFamily="34" charset="0"/>
              </a:rPr>
              <a:t>learining</a:t>
            </a:r>
            <a:r>
              <a:rPr lang="en-US" dirty="0">
                <a:solidFill>
                  <a:schemeClr val="bg1"/>
                </a:solidFill>
                <a:latin typeface="Arial" panose="020B0604020202020204" pitchFamily="34" charset="0"/>
                <a:cs typeface="Arial" panose="020B0604020202020204" pitchFamily="34" charset="0"/>
              </a:rPr>
              <a:t>, on the right amount of struggle. That feeling that reminds your around the effort to develop the new skill and that you need to keep practicing to fill the gap, </a:t>
            </a:r>
            <a:r>
              <a:rPr lang="en-US" dirty="0" err="1">
                <a:solidFill>
                  <a:schemeClr val="bg1"/>
                </a:solidFill>
                <a:latin typeface="Arial" panose="020B0604020202020204" pitchFamily="34" charset="0"/>
                <a:cs typeface="Arial" panose="020B0604020202020204" pitchFamily="34" charset="0"/>
              </a:rPr>
              <a:t>everytime</a:t>
            </a:r>
            <a:r>
              <a:rPr lang="en-US" dirty="0">
                <a:solidFill>
                  <a:schemeClr val="bg1"/>
                </a:solidFill>
                <a:latin typeface="Arial" panose="020B0604020202020204" pitchFamily="34" charset="0"/>
                <a:cs typeface="Arial" panose="020B0604020202020204" pitchFamily="34" charset="0"/>
              </a:rPr>
              <a:t> smaller, between your current state and the target one.</a:t>
            </a:r>
          </a:p>
          <a:p>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51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3" grpId="1"/>
      <p:bldP spid="17" grpId="0"/>
      <p:bldP spid="17" grpId="1"/>
      <p:bldP spid="18" grpId="0"/>
    </p:bldLst>
  </p:timing>
</p:sld>
</file>

<file path=ppt/theme/theme1.xml><?xml version="1.0" encoding="utf-8"?>
<a:theme xmlns:a="http://schemas.openxmlformats.org/drawingml/2006/main" name="Office Theme">
  <a:themeElements>
    <a:clrScheme name="Corporate blue">
      <a:dk1>
        <a:sysClr val="windowText" lastClr="000000"/>
      </a:dk1>
      <a:lt1>
        <a:sysClr val="window" lastClr="FFFFFF"/>
      </a:lt1>
      <a:dk2>
        <a:srgbClr val="44546A"/>
      </a:dk2>
      <a:lt2>
        <a:srgbClr val="E7E6E6"/>
      </a:lt2>
      <a:accent1>
        <a:srgbClr val="009FEB"/>
      </a:accent1>
      <a:accent2>
        <a:srgbClr val="9EA9B4"/>
      </a:accent2>
      <a:accent3>
        <a:srgbClr val="0078B6"/>
      </a:accent3>
      <a:accent4>
        <a:srgbClr val="434F5A"/>
      </a:accent4>
      <a:accent5>
        <a:srgbClr val="009FEB"/>
      </a:accent5>
      <a:accent6>
        <a:srgbClr val="0078B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3062</Words>
  <Application>Microsoft Macintosh PowerPoint</Application>
  <PresentationFormat>Widescreen</PresentationFormat>
  <Paragraphs>366</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Souza Mattos, Leo</dc:creator>
  <cp:lastModifiedBy>Souza Mattos, Leo</cp:lastModifiedBy>
  <cp:revision>1</cp:revision>
  <dcterms:created xsi:type="dcterms:W3CDTF">2019-02-22T15:45:49Z</dcterms:created>
  <dcterms:modified xsi:type="dcterms:W3CDTF">2019-02-22T18:34:49Z</dcterms:modified>
</cp:coreProperties>
</file>