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notesMasterIdLst>
    <p:notesMasterId r:id="rId18"/>
  </p:notesMasterIdLst>
  <p:sldIdLst>
    <p:sldId id="306" r:id="rId2"/>
    <p:sldId id="258" r:id="rId3"/>
    <p:sldId id="294" r:id="rId4"/>
    <p:sldId id="296" r:id="rId5"/>
    <p:sldId id="298" r:id="rId6"/>
    <p:sldId id="295" r:id="rId7"/>
    <p:sldId id="304" r:id="rId8"/>
    <p:sldId id="299" r:id="rId9"/>
    <p:sldId id="300" r:id="rId10"/>
    <p:sldId id="264" r:id="rId11"/>
    <p:sldId id="308" r:id="rId12"/>
    <p:sldId id="267" r:id="rId13"/>
    <p:sldId id="307" r:id="rId14"/>
    <p:sldId id="302" r:id="rId15"/>
    <p:sldId id="261"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0" autoAdjust="0"/>
    <p:restoredTop sz="81962" autoAdjust="0"/>
  </p:normalViewPr>
  <p:slideViewPr>
    <p:cSldViewPr snapToGrid="0">
      <p:cViewPr varScale="1">
        <p:scale>
          <a:sx n="86" d="100"/>
          <a:sy n="86" d="100"/>
        </p:scale>
        <p:origin x="224" y="55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FCFD6-0401-43C5-B18D-781307A7DAE7}" type="datetimeFigureOut">
              <a:rPr lang="en-US" smtClean="0"/>
              <a:t>10/4/19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EE2B6-961E-4B89-9AD2-30FAB594CE91}" type="slidenum">
              <a:rPr lang="en-US" smtClean="0"/>
              <a:t>‹#›</a:t>
            </a:fld>
            <a:endParaRPr lang="en-US"/>
          </a:p>
        </p:txBody>
      </p:sp>
    </p:spTree>
    <p:extLst>
      <p:ext uri="{BB962C8B-B14F-4D97-AF65-F5344CB8AC3E}">
        <p14:creationId xmlns:p14="http://schemas.microsoft.com/office/powerpoint/2010/main" val="322958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agilealliance.org/glossary/velocity/"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ronjeffries.com/xprog/articles/bigvisiblechart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2161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teams find that estimation provides a useful forcing function to get team members to talk to each other. Estimation meetings or PBRs, can help get better understanding of various ways to implement upcoming stories, future architectural directions, and design problems in the code base.</a:t>
            </a:r>
          </a:p>
          <a:p>
            <a:endParaRPr lang="en-US" dirty="0"/>
          </a:p>
          <a:p>
            <a:r>
              <a:rPr lang="en-US" dirty="0"/>
              <a:t>About the “stop doing” side effect, the rational is that part of the decisions to do an estimation is to predict when some item or feature will be done. So, when the teams mature on the estimating skills, usually is result on better and size standardized stories, which might drive to on spot estimation just for some specific decision driven by this info, and not predictability or </a:t>
            </a:r>
            <a:r>
              <a:rPr lang="en-US" dirty="0" err="1"/>
              <a:t>previsibility</a:t>
            </a:r>
            <a:r>
              <a:rPr lang="en-US" dirty="0"/>
              <a:t> of delivery.</a:t>
            </a:r>
          </a:p>
        </p:txBody>
      </p:sp>
      <p:sp>
        <p:nvSpPr>
          <p:cNvPr id="4" name="Slide Number Placeholder 3"/>
          <p:cNvSpPr>
            <a:spLocks noGrp="1"/>
          </p:cNvSpPr>
          <p:nvPr>
            <p:ph type="sldNum" sz="quarter" idx="5"/>
          </p:nvPr>
        </p:nvSpPr>
        <p:spPr/>
        <p:txBody>
          <a:bodyPr/>
          <a:lstStyle/>
          <a:p>
            <a:fld id="{AAFEE2B6-961E-4B89-9AD2-30FAB594CE91}" type="slidenum">
              <a:rPr lang="en-US" smtClean="0"/>
              <a:t>13</a:t>
            </a:fld>
            <a:endParaRPr lang="en-US"/>
          </a:p>
        </p:txBody>
      </p:sp>
    </p:spTree>
    <p:extLst>
      <p:ext uri="{BB962C8B-B14F-4D97-AF65-F5344CB8AC3E}">
        <p14:creationId xmlns:p14="http://schemas.microsoft.com/office/powerpoint/2010/main" val="2036861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latin typeface="Arial" panose="020B0604020202020204" pitchFamily="34" charset="0"/>
                <a:cs typeface="Arial" panose="020B0604020202020204" pitchFamily="34" charset="0"/>
              </a:rPr>
              <a:t>Introduced by </a:t>
            </a:r>
            <a:r>
              <a:rPr lang="en-US" sz="1200" dirty="0" err="1">
                <a:solidFill>
                  <a:schemeClr val="bg1"/>
                </a:solidFill>
                <a:latin typeface="Arial" panose="020B0604020202020204" pitchFamily="34" charset="0"/>
                <a:cs typeface="Arial" panose="020B0604020202020204" pitchFamily="34" charset="0"/>
              </a:rPr>
              <a:t>Thoughtworks</a:t>
            </a:r>
            <a:r>
              <a:rPr lang="en-US" sz="1200" dirty="0">
                <a:solidFill>
                  <a:schemeClr val="bg1"/>
                </a:solidFill>
                <a:latin typeface="Arial" panose="020B0604020202020204" pitchFamily="34" charset="0"/>
                <a:cs typeface="Arial" panose="020B0604020202020204" pitchFamily="34" charset="0"/>
              </a:rPr>
              <a:t> consulting company after experience in tens of projects with clients</a:t>
            </a:r>
          </a:p>
          <a:p>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Over time, when doing the distribution in groups ( like buckets ) by points, they saw that most of the stories were getting into the same bucket</a:t>
            </a:r>
          </a:p>
          <a:p>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Comparing the burn up graphs based on story points or number of cards, they started to look all the same, independent of the size of the cards after a span of 2 weeks.</a:t>
            </a:r>
          </a:p>
          <a:p>
            <a:endParaRPr lang="en-US" dirty="0"/>
          </a:p>
          <a:p>
            <a:endParaRPr lang="en-US" dirty="0"/>
          </a:p>
          <a:p>
            <a:r>
              <a:rPr lang="en-US" dirty="0"/>
              <a:t>Benefits :</a:t>
            </a:r>
          </a:p>
          <a:p>
            <a:r>
              <a:rPr lang="en-US" dirty="0"/>
              <a:t>Fewer metrics, more conversations – in estimation meetings, we have shifted focus from numbers to a collaborative conversation. This provides a better platform for our team to discuss and eventually establish a shared understanding about what to build and how. We noticed that subsequent development work became much smoother after these conversations.</a:t>
            </a:r>
          </a:p>
          <a:p>
            <a:endParaRPr lang="en-US" dirty="0"/>
          </a:p>
          <a:p>
            <a:r>
              <a:rPr lang="en-US" dirty="0"/>
              <a:t>Less math, more effective planning – in scope planning meetings where we used points, we had to scratch our heads to figure the exact number of points to put in </a:t>
            </a:r>
            <a:r>
              <a:rPr lang="en-US" dirty="0" err="1"/>
              <a:t>ot</a:t>
            </a:r>
            <a:r>
              <a:rPr lang="en-US" dirty="0"/>
              <a:t> take out. Freed up from these calculations, we focus more on business value and being more responsive to ad-hoc requirements.</a:t>
            </a:r>
          </a:p>
        </p:txBody>
      </p:sp>
      <p:sp>
        <p:nvSpPr>
          <p:cNvPr id="4" name="Slide Number Placeholder 3"/>
          <p:cNvSpPr>
            <a:spLocks noGrp="1"/>
          </p:cNvSpPr>
          <p:nvPr>
            <p:ph type="sldNum" sz="quarter" idx="5"/>
          </p:nvPr>
        </p:nvSpPr>
        <p:spPr/>
        <p:txBody>
          <a:bodyPr/>
          <a:lstStyle/>
          <a:p>
            <a:fld id="{AAFEE2B6-961E-4B89-9AD2-30FAB594CE91}" type="slidenum">
              <a:rPr lang="en-US" smtClean="0"/>
              <a:t>14</a:t>
            </a:fld>
            <a:endParaRPr lang="en-US"/>
          </a:p>
        </p:txBody>
      </p:sp>
    </p:spTree>
    <p:extLst>
      <p:ext uri="{BB962C8B-B14F-4D97-AF65-F5344CB8AC3E}">
        <p14:creationId xmlns:p14="http://schemas.microsoft.com/office/powerpoint/2010/main" val="370463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https://pixabay.com/en/write-plan-business-startup-593333/</a:t>
            </a:r>
          </a:p>
        </p:txBody>
      </p:sp>
      <p:sp>
        <p:nvSpPr>
          <p:cNvPr id="4" name="Slide Number Placeholder 3"/>
          <p:cNvSpPr>
            <a:spLocks noGrp="1"/>
          </p:cNvSpPr>
          <p:nvPr>
            <p:ph type="sldNum" sz="quarter" idx="10"/>
          </p:nvPr>
        </p:nvSpPr>
        <p:spPr/>
        <p:txBody>
          <a:bodyPr/>
          <a:lstStyle/>
          <a:p>
            <a:fld id="{AAFEE2B6-961E-4B89-9AD2-30FAB594CE91}" type="slidenum">
              <a:rPr lang="en-US" smtClean="0"/>
              <a:t>2</a:t>
            </a:fld>
            <a:endParaRPr lang="en-US"/>
          </a:p>
        </p:txBody>
      </p:sp>
    </p:spTree>
    <p:extLst>
      <p:ext uri="{BB962C8B-B14F-4D97-AF65-F5344CB8AC3E}">
        <p14:creationId xmlns:p14="http://schemas.microsoft.com/office/powerpoint/2010/main" val="2790753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reflection on how do you guys do it today. What are the biggest challenges you face on estimation? </a:t>
            </a:r>
            <a:r>
              <a:rPr lang="en-US" dirty="0" err="1"/>
              <a:t>Acurracy</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Arial" panose="020B0604020202020204" pitchFamily="34" charset="0"/>
                <a:cs typeface="Arial" panose="020B0604020202020204" pitchFamily="34" charset="0"/>
              </a:rPr>
              <a:t>Estimation can be a difficult beast to deal with; more so on an agile project. How do you estimate when you don’t have a list of requirements that is complete or signed-off by the customer? Or a nailed-down schedule? What should your currency of estimation be? How do you estimate on distributed teams? Is it worth estimating at all?</a:t>
            </a:r>
          </a:p>
          <a:p>
            <a:endParaRPr lang="en-US" dirty="0"/>
          </a:p>
          <a:p>
            <a:r>
              <a:rPr lang="en-US" dirty="0"/>
              <a:t>Estimates also set expectations, and since estimates are usually too low, they set unrealistic expectations. Any increase in time or reduction in features is then seen as a loss. Due to loss a version, these losses have a magnified effect.</a:t>
            </a:r>
          </a:p>
          <a:p>
            <a:endParaRPr lang="en-US" dirty="0"/>
          </a:p>
          <a:p>
            <a:r>
              <a:rPr lang="en-US" dirty="0"/>
              <a:t>Faced with situations like this, its easy to see how people turn their angry glares towards estimation. This leads to an increasing notion that everyone indulging in estimating is “Not a true agilest”. Critics of agile say this means that agile development is about developers going off and doing vague stuff with promises that it’ll be done when its done and you will like it.</a:t>
            </a:r>
          </a:p>
          <a:p>
            <a:endParaRPr lang="en-US" dirty="0"/>
          </a:p>
          <a:p>
            <a:r>
              <a:rPr lang="en-US" dirty="0"/>
              <a:t>I don’t share this view of estimation as an inherently evil activity. If I’m asked if estimation is a bad thing, my answer is that standard consultants’ answer of “it depends”. Whenever someone answers “it depends” the follow up question is “upon what”.</a:t>
            </a: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3</a:t>
            </a:fld>
            <a:endParaRPr lang="en-US"/>
          </a:p>
        </p:txBody>
      </p:sp>
    </p:spTree>
    <p:extLst>
      <p:ext uri="{BB962C8B-B14F-4D97-AF65-F5344CB8AC3E}">
        <p14:creationId xmlns:p14="http://schemas.microsoft.com/office/powerpoint/2010/main" val="2695775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think together….  You can right down on your notes there : What are the decision you think estimation can help with on your space?</a:t>
            </a:r>
          </a:p>
        </p:txBody>
      </p:sp>
      <p:sp>
        <p:nvSpPr>
          <p:cNvPr id="4" name="Slide Number Placeholder 3"/>
          <p:cNvSpPr>
            <a:spLocks noGrp="1"/>
          </p:cNvSpPr>
          <p:nvPr>
            <p:ph type="sldNum" sz="quarter" idx="5"/>
          </p:nvPr>
        </p:nvSpPr>
        <p:spPr/>
        <p:txBody>
          <a:bodyPr/>
          <a:lstStyle/>
          <a:p>
            <a:fld id="{AAFEE2B6-961E-4B89-9AD2-30FAB594CE91}" type="slidenum">
              <a:rPr lang="en-US" smtClean="0"/>
              <a:t>6</a:t>
            </a:fld>
            <a:endParaRPr lang="en-US"/>
          </a:p>
        </p:txBody>
      </p:sp>
    </p:spTree>
    <p:extLst>
      <p:ext uri="{BB962C8B-B14F-4D97-AF65-F5344CB8AC3E}">
        <p14:creationId xmlns:p14="http://schemas.microsoft.com/office/powerpoint/2010/main" val="62706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lumMod val="50000"/>
                  </a:schemeClr>
                </a:solidFill>
                <a:latin typeface="Arial" panose="020B0604020202020204" pitchFamily="34" charset="0"/>
                <a:cs typeface="Arial" panose="020B0604020202020204" pitchFamily="34" charset="0"/>
              </a:rPr>
              <a:t>Estimation is hard. For software developers, its among the </a:t>
            </a:r>
            <a:r>
              <a:rPr lang="en-US" sz="1200" b="1" dirty="0">
                <a:solidFill>
                  <a:schemeClr val="tx2">
                    <a:lumMod val="50000"/>
                  </a:schemeClr>
                </a:solidFill>
                <a:latin typeface="Arial" panose="020B0604020202020204" pitchFamily="34" charset="0"/>
                <a:cs typeface="Arial" panose="020B0604020202020204" pitchFamily="34" charset="0"/>
              </a:rPr>
              <a:t>most difficult – if not the most difficult – aspects of the job. </a:t>
            </a:r>
            <a:r>
              <a:rPr lang="en-US" sz="1200" dirty="0">
                <a:solidFill>
                  <a:schemeClr val="tx2">
                    <a:lumMod val="50000"/>
                  </a:schemeClr>
                </a:solidFill>
                <a:latin typeface="Arial" panose="020B0604020202020204" pitchFamily="34" charset="0"/>
                <a:cs typeface="Arial" panose="020B0604020202020204" pitchFamily="34" charset="0"/>
              </a:rPr>
              <a:t>It must take into account a </a:t>
            </a:r>
            <a:r>
              <a:rPr lang="en-US" sz="1200" b="1" dirty="0">
                <a:solidFill>
                  <a:schemeClr val="tx2">
                    <a:lumMod val="50000"/>
                  </a:schemeClr>
                </a:solidFill>
                <a:latin typeface="Arial" panose="020B0604020202020204" pitchFamily="34" charset="0"/>
                <a:cs typeface="Arial" panose="020B0604020202020204" pitchFamily="34" charset="0"/>
              </a:rPr>
              <a:t>slew of factors that help product owners make decisions </a:t>
            </a:r>
            <a:r>
              <a:rPr lang="en-US" sz="1200" dirty="0">
                <a:solidFill>
                  <a:schemeClr val="tx2">
                    <a:lumMod val="50000"/>
                  </a:schemeClr>
                </a:solidFill>
                <a:latin typeface="Arial" panose="020B0604020202020204" pitchFamily="34" charset="0"/>
                <a:cs typeface="Arial" panose="020B0604020202020204" pitchFamily="34" charset="0"/>
              </a:rPr>
              <a:t>that affect the entire team – and the business. With all that at stake, it’s no wonder everyone from developers to upper management is prone to getting their undies in a bunch about it. But that’s a mistake. </a:t>
            </a:r>
            <a:r>
              <a:rPr lang="en-US" sz="1200" b="1" dirty="0">
                <a:solidFill>
                  <a:schemeClr val="tx2">
                    <a:lumMod val="50000"/>
                  </a:schemeClr>
                </a:solidFill>
                <a:latin typeface="Arial" panose="020B0604020202020204" pitchFamily="34" charset="0"/>
                <a:cs typeface="Arial" panose="020B0604020202020204" pitchFamily="34" charset="0"/>
              </a:rPr>
              <a:t>Agile estimation is just that: an estimate. Not a blood-oath</a:t>
            </a:r>
            <a:endParaRPr lang="en-US" sz="1200" dirty="0">
              <a:solidFill>
                <a:schemeClr val="tx2">
                  <a:lumMod val="50000"/>
                </a:schemeClr>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7</a:t>
            </a:fld>
            <a:endParaRPr lang="en-US"/>
          </a:p>
        </p:txBody>
      </p:sp>
    </p:spTree>
    <p:extLst>
      <p:ext uri="{BB962C8B-B14F-4D97-AF65-F5344CB8AC3E}">
        <p14:creationId xmlns:p14="http://schemas.microsoft.com/office/powerpoint/2010/main" val="3678601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8</a:t>
            </a:fld>
            <a:endParaRPr lang="en-US"/>
          </a:p>
        </p:txBody>
      </p:sp>
    </p:spTree>
    <p:extLst>
      <p:ext uri="{BB962C8B-B14F-4D97-AF65-F5344CB8AC3E}">
        <p14:creationId xmlns:p14="http://schemas.microsoft.com/office/powerpoint/2010/main" val="3141004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an slide to open the discussion around why not hours. What is the problem with hours and why we should be doing relative estimation.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solidFill>
                <a:latin typeface="Arial" panose="020B0604020202020204" pitchFamily="34" charset="0"/>
                <a:cs typeface="Arial" panose="020B0604020202020204" pitchFamily="34" charset="0"/>
              </a:rPr>
              <a:t>1) Not accurate anyway : Dates don’t account for non-project related work that inevitably creeps into our days : emails, meetings, and interviews that a team member may be involved in</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US" sz="1200" dirty="0">
                <a:solidFill>
                  <a:schemeClr val="accent4"/>
                </a:solidFill>
                <a:latin typeface="Arial" panose="020B0604020202020204" pitchFamily="34" charset="0"/>
                <a:cs typeface="Arial" panose="020B0604020202020204" pitchFamily="34" charset="0"/>
              </a:rPr>
              <a:t> Emotional : Dates have an emotional attachment to them. Relative estimation removes it.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Political : </a:t>
            </a:r>
            <a:r>
              <a:rPr lang="en-US" sz="1200" dirty="0">
                <a:solidFill>
                  <a:schemeClr val="accent4"/>
                </a:solidFill>
                <a:latin typeface="Arial" panose="020B0604020202020204" pitchFamily="34" charset="0"/>
                <a:cs typeface="Arial" panose="020B0604020202020204" pitchFamily="34" charset="0"/>
              </a:rPr>
              <a:t>Each team will estimate work on slightly different scale, which means their velocity will naturally be different. This, in turn, makes it impossible to play politics using velocity as a weapon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More complex : </a:t>
            </a:r>
            <a:r>
              <a:rPr lang="en-US" sz="1200" dirty="0">
                <a:solidFill>
                  <a:schemeClr val="accent4"/>
                </a:solidFill>
                <a:latin typeface="Arial" panose="020B0604020202020204" pitchFamily="34" charset="0"/>
                <a:cs typeface="Arial" panose="020B0604020202020204" pitchFamily="34" charset="0"/>
              </a:rPr>
              <a:t>Once you agree on the relative effort of each story point value, you can assign points quickly without much debate.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Reward the wrong thing ( Trophy ): </a:t>
            </a:r>
            <a:r>
              <a:rPr lang="en-US" sz="1200" dirty="0">
                <a:solidFill>
                  <a:schemeClr val="accent4"/>
                </a:solidFill>
                <a:latin typeface="Arial" panose="020B0604020202020204" pitchFamily="34" charset="0"/>
                <a:cs typeface="Arial" panose="020B0604020202020204" pitchFamily="34" charset="0"/>
              </a:rPr>
              <a:t>Story points reward team members for solving problems based on difficulty, not time spent. This keeps team members focused on shipping value, not spending time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10</a:t>
            </a:fld>
            <a:endParaRPr lang="en-US"/>
          </a:p>
        </p:txBody>
      </p:sp>
    </p:spTree>
    <p:extLst>
      <p:ext uri="{BB962C8B-B14F-4D97-AF65-F5344CB8AC3E}">
        <p14:creationId xmlns:p14="http://schemas.microsoft.com/office/powerpoint/2010/main" val="1109777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Why? Advantages </a:t>
            </a:r>
          </a:p>
          <a:p>
            <a:r>
              <a:rPr lang="en-US" sz="1200" b="1" i="0" kern="1200" dirty="0">
                <a:solidFill>
                  <a:schemeClr val="tx1"/>
                </a:solidFill>
                <a:effectLst/>
                <a:latin typeface="+mn-lt"/>
                <a:ea typeface="+mn-ea"/>
                <a:cs typeface="+mn-cs"/>
              </a:rPr>
              <a:t>Comparing</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faster</a:t>
            </a:r>
            <a:r>
              <a:rPr lang="en-US" sz="1200" b="0" i="0" kern="1200" dirty="0">
                <a:solidFill>
                  <a:schemeClr val="tx1"/>
                </a:solidFill>
                <a:effectLst/>
                <a:latin typeface="+mn-lt"/>
                <a:ea typeface="+mn-ea"/>
                <a:cs typeface="+mn-cs"/>
              </a:rPr>
              <a:t> than analyzing.</a:t>
            </a:r>
          </a:p>
          <a:p>
            <a:r>
              <a:rPr lang="en-US" sz="1200" b="1" i="0" kern="1200" dirty="0">
                <a:solidFill>
                  <a:schemeClr val="tx1"/>
                </a:solidFill>
                <a:effectLst/>
                <a:latin typeface="+mn-lt"/>
                <a:ea typeface="+mn-ea"/>
                <a:cs typeface="+mn-cs"/>
              </a:rPr>
              <a:t>Comparing</a:t>
            </a:r>
            <a:r>
              <a:rPr lang="en-US" sz="1200" b="0" i="0" kern="1200" dirty="0">
                <a:solidFill>
                  <a:schemeClr val="tx1"/>
                </a:solidFill>
                <a:effectLst/>
                <a:latin typeface="+mn-lt"/>
                <a:ea typeface="+mn-ea"/>
                <a:cs typeface="+mn-cs"/>
              </a:rPr>
              <a:t> is usually more </a:t>
            </a:r>
            <a:r>
              <a:rPr lang="en-US" sz="1200" b="1" i="0" kern="1200" dirty="0">
                <a:solidFill>
                  <a:schemeClr val="tx1"/>
                </a:solidFill>
                <a:effectLst/>
                <a:latin typeface="+mn-lt"/>
                <a:ea typeface="+mn-ea"/>
                <a:cs typeface="+mn-cs"/>
              </a:rPr>
              <a:t>accurate </a:t>
            </a:r>
            <a:r>
              <a:rPr lang="en-US" sz="1200" b="0" i="0" kern="1200" dirty="0">
                <a:solidFill>
                  <a:schemeClr val="tx1"/>
                </a:solidFill>
                <a:effectLst/>
                <a:latin typeface="+mn-lt"/>
                <a:ea typeface="+mn-ea"/>
                <a:cs typeface="+mn-cs"/>
              </a:rPr>
              <a:t>than analyzing.</a:t>
            </a:r>
          </a:p>
          <a:p>
            <a:r>
              <a:rPr lang="en-US" sz="1200" b="0" i="0" kern="1200" dirty="0">
                <a:solidFill>
                  <a:schemeClr val="tx1"/>
                </a:solidFill>
                <a:effectLst/>
                <a:latin typeface="+mn-lt"/>
                <a:ea typeface="+mn-ea"/>
                <a:cs typeface="+mn-cs"/>
              </a:rPr>
              <a:t>C</a:t>
            </a:r>
            <a:r>
              <a:rPr lang="en-US" sz="1200" b="1" i="0" kern="1200" dirty="0">
                <a:solidFill>
                  <a:schemeClr val="tx1"/>
                </a:solidFill>
                <a:effectLst/>
                <a:latin typeface="+mn-lt"/>
                <a:ea typeface="+mn-ea"/>
                <a:cs typeface="+mn-cs"/>
              </a:rPr>
              <a:t>omparing</a:t>
            </a:r>
            <a:r>
              <a:rPr lang="en-US" sz="1200" b="0" i="0" kern="1200" dirty="0">
                <a:solidFill>
                  <a:schemeClr val="tx1"/>
                </a:solidFill>
                <a:effectLst/>
                <a:latin typeface="+mn-lt"/>
                <a:ea typeface="+mn-ea"/>
                <a:cs typeface="+mn-cs"/>
              </a:rPr>
              <a:t> does not have the </a:t>
            </a:r>
            <a:r>
              <a:rPr lang="en-US" sz="1200" b="1" i="0" kern="1200" dirty="0">
                <a:solidFill>
                  <a:schemeClr val="tx1"/>
                </a:solidFill>
                <a:effectLst/>
                <a:latin typeface="+mn-lt"/>
                <a:ea typeface="+mn-ea"/>
                <a:cs typeface="+mn-cs"/>
              </a:rPr>
              <a:t>“accurate”</a:t>
            </a:r>
            <a:r>
              <a:rPr lang="en-US" sz="1200" b="0" i="0" kern="1200" dirty="0">
                <a:solidFill>
                  <a:schemeClr val="tx1"/>
                </a:solidFill>
                <a:effectLst/>
                <a:latin typeface="+mn-lt"/>
                <a:ea typeface="+mn-ea"/>
                <a:cs typeface="+mn-cs"/>
              </a:rPr>
              <a:t> feeling.</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Estimating in arbitrary units lets you report on the natural wins and losses in a less confusing manner. Great week? “We finished 30 points!” Run into some difficulties? “We only finished 17 points.” You put forth the same effort in each case, so there’s nothing odd to explain.</a:t>
            </a:r>
          </a:p>
          <a:p>
            <a:pPr fontAlgn="base"/>
            <a:r>
              <a:rPr lang="en-US" sz="1200" b="0" i="0" kern="1200" dirty="0">
                <a:solidFill>
                  <a:schemeClr val="tx1"/>
                </a:solidFill>
                <a:effectLst/>
                <a:latin typeface="+mn-lt"/>
                <a:ea typeface="+mn-ea"/>
                <a:cs typeface="+mn-cs"/>
              </a:rPr>
              <a:t>Tracking your </a:t>
            </a:r>
            <a:r>
              <a:rPr lang="en-US" sz="1200" b="0" i="0" kern="1200" dirty="0">
                <a:solidFill>
                  <a:schemeClr val="tx1"/>
                </a:solidFill>
                <a:effectLst/>
                <a:latin typeface="+mn-lt"/>
                <a:ea typeface="+mn-ea"/>
                <a:cs typeface="+mn-cs"/>
                <a:hlinkClick r:id="rId3"/>
              </a:rPr>
              <a:t>project velocity</a:t>
            </a:r>
            <a:r>
              <a:rPr lang="en-US" sz="1200" b="0" i="0" kern="1200" dirty="0">
                <a:solidFill>
                  <a:schemeClr val="tx1"/>
                </a:solidFill>
                <a:effectLst/>
                <a:latin typeface="+mn-lt"/>
                <a:ea typeface="+mn-ea"/>
                <a:cs typeface="+mn-cs"/>
              </a:rPr>
              <a:t> lets you turn your estimation units into actual time (and hence a calendar and cost for the business). It’s really simple: you simply measure and track the amount of work the team finishes in each iteration. The team’s velocity is the rate at which they can complete work. In our experience, teams takes 2-3 weeks (iterations, in our case) to find their stable velocity. Teams that have worked together before, or similar recent projects may even shorten this stabilization time.</a:t>
            </a:r>
          </a:p>
          <a:p>
            <a:pPr fontAlgn="base"/>
            <a:r>
              <a:rPr lang="en-US" sz="1200" b="0" i="0" kern="1200" dirty="0">
                <a:solidFill>
                  <a:schemeClr val="tx1"/>
                </a:solidFill>
                <a:effectLst/>
                <a:latin typeface="+mn-lt"/>
                <a:ea typeface="+mn-ea"/>
                <a:cs typeface="+mn-cs"/>
              </a:rPr>
              <a:t>If you’ve estimated the project in points, and you’re tracking velocity, then you simply divide the total number of points of work remaining by the velocity to know how many iterations you expect are required to finish the project. We usually report this to the customer with a </a:t>
            </a:r>
            <a:r>
              <a:rPr lang="en-US" sz="1200" b="0" i="0" kern="1200" dirty="0">
                <a:solidFill>
                  <a:schemeClr val="tx1"/>
                </a:solidFill>
                <a:effectLst/>
                <a:latin typeface="+mn-lt"/>
                <a:ea typeface="+mn-ea"/>
                <a:cs typeface="+mn-cs"/>
                <a:hlinkClick r:id="rId4"/>
              </a:rPr>
              <a:t>burndown chart.</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final advantage I’ll point out about using relative complexity points and tracking velocity is the way they naturally account for the difference between an ideal 8 hour workday and the hacked-up, interrupted, full-of-meetings, occasionally longer-lunch, day. Team velocity represents the team’s capacity with all the messy details of real work situations already accounted for.</a:t>
            </a:r>
          </a:p>
          <a:p>
            <a:br>
              <a:rPr lang="en-US"/>
            </a:b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11</a:t>
            </a:fld>
            <a:endParaRPr lang="en-US"/>
          </a:p>
        </p:txBody>
      </p:sp>
    </p:spTree>
    <p:extLst>
      <p:ext uri="{BB962C8B-B14F-4D97-AF65-F5344CB8AC3E}">
        <p14:creationId xmlns:p14="http://schemas.microsoft.com/office/powerpoint/2010/main" val="199021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first point, if you have already some medium size stories, then use them. If not, select the one you think its medium size and use as reference to compare.</a:t>
            </a:r>
          </a:p>
          <a:p>
            <a:endParaRPr lang="en-US" dirty="0"/>
          </a:p>
          <a:p>
            <a:r>
              <a:rPr lang="en-US" dirty="0"/>
              <a:t>I always prefer to use just 3 scaled , that can be 2, 4 and 8. That is because I think that thinking inn term of numbers like ( double, half, triple is easier than compare t shirt sizes. ) </a:t>
            </a:r>
          </a:p>
          <a:p>
            <a:endParaRPr lang="en-US" dirty="0"/>
          </a:p>
          <a:p>
            <a:r>
              <a:rPr lang="en-US" dirty="0"/>
              <a:t>At the last steps, its optional and needs to be done in group. You can shift the bucket if required.</a:t>
            </a:r>
          </a:p>
        </p:txBody>
      </p:sp>
      <p:sp>
        <p:nvSpPr>
          <p:cNvPr id="4" name="Slide Number Placeholder 3"/>
          <p:cNvSpPr>
            <a:spLocks noGrp="1"/>
          </p:cNvSpPr>
          <p:nvPr>
            <p:ph type="sldNum" sz="quarter" idx="5"/>
          </p:nvPr>
        </p:nvSpPr>
        <p:spPr/>
        <p:txBody>
          <a:bodyPr/>
          <a:lstStyle/>
          <a:p>
            <a:fld id="{AAFEE2B6-961E-4B89-9AD2-30FAB594CE91}" type="slidenum">
              <a:rPr lang="en-US" smtClean="0"/>
              <a:t>12</a:t>
            </a:fld>
            <a:endParaRPr lang="en-US"/>
          </a:p>
        </p:txBody>
      </p:sp>
    </p:spTree>
    <p:extLst>
      <p:ext uri="{BB962C8B-B14F-4D97-AF65-F5344CB8AC3E}">
        <p14:creationId xmlns:p14="http://schemas.microsoft.com/office/powerpoint/2010/main" val="193938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5B2E-9677-EC48-895D-3CC41F3471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3FA4EC-18C1-D642-80E6-30A542B22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522880-8B47-2043-9CDD-E0D0B156A96A}"/>
              </a:ext>
            </a:extLst>
          </p:cNvPr>
          <p:cNvSpPr>
            <a:spLocks noGrp="1"/>
          </p:cNvSpPr>
          <p:nvPr>
            <p:ph type="dt" sz="half" idx="10"/>
          </p:nvPr>
        </p:nvSpPr>
        <p:spPr/>
        <p:txBody>
          <a:bodyPr/>
          <a:lstStyle/>
          <a:p>
            <a:fld id="{2023E1CB-02FE-4B52-8CC6-FE219341CDC5}" type="datetimeFigureOut">
              <a:rPr lang="en-US" smtClean="0"/>
              <a:t>10/4/19</a:t>
            </a:fld>
            <a:endParaRPr lang="en-US"/>
          </a:p>
        </p:txBody>
      </p:sp>
      <p:sp>
        <p:nvSpPr>
          <p:cNvPr id="5" name="Footer Placeholder 4">
            <a:extLst>
              <a:ext uri="{FF2B5EF4-FFF2-40B4-BE49-F238E27FC236}">
                <a16:creationId xmlns:a16="http://schemas.microsoft.com/office/drawing/2014/main" id="{584473B7-DE33-EE48-9D8A-EC5D64F80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B6353-A868-364F-B11E-AE092FC6882F}"/>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2559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D586-9CFE-9D41-A698-DFA0A0A5C3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981FC3-ED10-184D-B08C-DC4FC8DDA3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01186-07A8-B945-B9BB-EF1B1ABD6B15}"/>
              </a:ext>
            </a:extLst>
          </p:cNvPr>
          <p:cNvSpPr>
            <a:spLocks noGrp="1"/>
          </p:cNvSpPr>
          <p:nvPr>
            <p:ph type="dt" sz="half" idx="10"/>
          </p:nvPr>
        </p:nvSpPr>
        <p:spPr/>
        <p:txBody>
          <a:bodyPr/>
          <a:lstStyle/>
          <a:p>
            <a:fld id="{2023E1CB-02FE-4B52-8CC6-FE219341CDC5}" type="datetimeFigureOut">
              <a:rPr lang="en-US" smtClean="0"/>
              <a:t>10/4/19</a:t>
            </a:fld>
            <a:endParaRPr lang="en-US"/>
          </a:p>
        </p:txBody>
      </p:sp>
      <p:sp>
        <p:nvSpPr>
          <p:cNvPr id="5" name="Footer Placeholder 4">
            <a:extLst>
              <a:ext uri="{FF2B5EF4-FFF2-40B4-BE49-F238E27FC236}">
                <a16:creationId xmlns:a16="http://schemas.microsoft.com/office/drawing/2014/main" id="{C3CD481E-BD69-374D-BFBC-8657FFEBF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7432F-891B-FD40-826C-650414466354}"/>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47238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AD95AA-8AC5-8548-9C09-67924B5783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EF554D-2330-4743-AE8E-AA9B447CFA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154DF-1C96-D84C-81D7-D92D0837B0DA}"/>
              </a:ext>
            </a:extLst>
          </p:cNvPr>
          <p:cNvSpPr>
            <a:spLocks noGrp="1"/>
          </p:cNvSpPr>
          <p:nvPr>
            <p:ph type="dt" sz="half" idx="10"/>
          </p:nvPr>
        </p:nvSpPr>
        <p:spPr/>
        <p:txBody>
          <a:bodyPr/>
          <a:lstStyle/>
          <a:p>
            <a:fld id="{2023E1CB-02FE-4B52-8CC6-FE219341CDC5}" type="datetimeFigureOut">
              <a:rPr lang="en-US" smtClean="0"/>
              <a:t>10/4/19</a:t>
            </a:fld>
            <a:endParaRPr lang="en-US"/>
          </a:p>
        </p:txBody>
      </p:sp>
      <p:sp>
        <p:nvSpPr>
          <p:cNvPr id="5" name="Footer Placeholder 4">
            <a:extLst>
              <a:ext uri="{FF2B5EF4-FFF2-40B4-BE49-F238E27FC236}">
                <a16:creationId xmlns:a16="http://schemas.microsoft.com/office/drawing/2014/main" id="{7FF2FB51-58D5-DC4A-B732-8540D7035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9DA7A-C6D5-124C-9A23-A79649C216F4}"/>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1183654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hoto - Horizont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52657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EF04-48B9-044F-B6D8-C9C0C3179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819A29-C3D3-5648-A389-53821F6212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2A482-3A01-A04F-B904-3917B3A3EFAB}"/>
              </a:ext>
            </a:extLst>
          </p:cNvPr>
          <p:cNvSpPr>
            <a:spLocks noGrp="1"/>
          </p:cNvSpPr>
          <p:nvPr>
            <p:ph type="dt" sz="half" idx="10"/>
          </p:nvPr>
        </p:nvSpPr>
        <p:spPr/>
        <p:txBody>
          <a:bodyPr/>
          <a:lstStyle/>
          <a:p>
            <a:fld id="{2023E1CB-02FE-4B52-8CC6-FE219341CDC5}" type="datetimeFigureOut">
              <a:rPr lang="en-US" smtClean="0"/>
              <a:t>10/4/19</a:t>
            </a:fld>
            <a:endParaRPr lang="en-US"/>
          </a:p>
        </p:txBody>
      </p:sp>
      <p:sp>
        <p:nvSpPr>
          <p:cNvPr id="5" name="Footer Placeholder 4">
            <a:extLst>
              <a:ext uri="{FF2B5EF4-FFF2-40B4-BE49-F238E27FC236}">
                <a16:creationId xmlns:a16="http://schemas.microsoft.com/office/drawing/2014/main" id="{13AB5460-3FAA-1243-AF48-D69431C2B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6898B-93BC-4746-86A8-E7EDDF7D9D91}"/>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08768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2662-38F4-0344-99D3-DEDFA55C9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59AE96-DEF8-C54D-AFF4-BCE21AA48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CBDD35-4AC0-5049-8656-2F6D28BF6CF7}"/>
              </a:ext>
            </a:extLst>
          </p:cNvPr>
          <p:cNvSpPr>
            <a:spLocks noGrp="1"/>
          </p:cNvSpPr>
          <p:nvPr>
            <p:ph type="dt" sz="half" idx="10"/>
          </p:nvPr>
        </p:nvSpPr>
        <p:spPr/>
        <p:txBody>
          <a:bodyPr/>
          <a:lstStyle/>
          <a:p>
            <a:fld id="{2023E1CB-02FE-4B52-8CC6-FE219341CDC5}" type="datetimeFigureOut">
              <a:rPr lang="en-US" smtClean="0"/>
              <a:t>10/4/19</a:t>
            </a:fld>
            <a:endParaRPr lang="en-US"/>
          </a:p>
        </p:txBody>
      </p:sp>
      <p:sp>
        <p:nvSpPr>
          <p:cNvPr id="5" name="Footer Placeholder 4">
            <a:extLst>
              <a:ext uri="{FF2B5EF4-FFF2-40B4-BE49-F238E27FC236}">
                <a16:creationId xmlns:a16="http://schemas.microsoft.com/office/drawing/2014/main" id="{04A1EB05-0B19-D549-875B-BCFFB68A0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229CF-B676-7943-8C48-74923D93353A}"/>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98414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DEF5-1702-9C45-9DBF-FC812CE7C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9A428A-10BA-1D4C-895B-522017E8E3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6B6466-3CD7-8E45-A241-E05630520A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639D67-C536-084B-835B-E744D5F9DF59}"/>
              </a:ext>
            </a:extLst>
          </p:cNvPr>
          <p:cNvSpPr>
            <a:spLocks noGrp="1"/>
          </p:cNvSpPr>
          <p:nvPr>
            <p:ph type="dt" sz="half" idx="10"/>
          </p:nvPr>
        </p:nvSpPr>
        <p:spPr/>
        <p:txBody>
          <a:bodyPr/>
          <a:lstStyle/>
          <a:p>
            <a:fld id="{2023E1CB-02FE-4B52-8CC6-FE219341CDC5}" type="datetimeFigureOut">
              <a:rPr lang="en-US" smtClean="0"/>
              <a:t>10/4/19</a:t>
            </a:fld>
            <a:endParaRPr lang="en-US"/>
          </a:p>
        </p:txBody>
      </p:sp>
      <p:sp>
        <p:nvSpPr>
          <p:cNvPr id="6" name="Footer Placeholder 5">
            <a:extLst>
              <a:ext uri="{FF2B5EF4-FFF2-40B4-BE49-F238E27FC236}">
                <a16:creationId xmlns:a16="http://schemas.microsoft.com/office/drawing/2014/main" id="{AA0B73D7-C0D8-F842-B72B-B8A74B967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DB658C-A9F5-0749-BD91-53C6858AF4FA}"/>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131925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252A-61EF-BF45-978B-DC4071805E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F2E6C3-4651-4F4C-8D8B-981DF1BE4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CA7C-30F4-FA4F-A670-30EC084B6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331841-7BAC-A549-A13D-D43A8654E4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4A77DA-B020-9442-B610-97C8702554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AAABBA-D305-0741-99CC-373D0F2A99BE}"/>
              </a:ext>
            </a:extLst>
          </p:cNvPr>
          <p:cNvSpPr>
            <a:spLocks noGrp="1"/>
          </p:cNvSpPr>
          <p:nvPr>
            <p:ph type="dt" sz="half" idx="10"/>
          </p:nvPr>
        </p:nvSpPr>
        <p:spPr/>
        <p:txBody>
          <a:bodyPr/>
          <a:lstStyle/>
          <a:p>
            <a:fld id="{C764DE79-268F-4C1A-8933-263129D2AF90}" type="datetimeFigureOut">
              <a:rPr lang="en-US" smtClean="0"/>
              <a:t>10/4/19</a:t>
            </a:fld>
            <a:endParaRPr lang="en-US" dirty="0"/>
          </a:p>
        </p:txBody>
      </p:sp>
      <p:sp>
        <p:nvSpPr>
          <p:cNvPr id="8" name="Footer Placeholder 7">
            <a:extLst>
              <a:ext uri="{FF2B5EF4-FFF2-40B4-BE49-F238E27FC236}">
                <a16:creationId xmlns:a16="http://schemas.microsoft.com/office/drawing/2014/main" id="{9F1BFE5C-7628-F747-86DE-08D84CEAD65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6D505FE-578B-D04C-B4BC-5ACFE9A7317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2785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DACE-D171-894A-BFDC-0FD35A0CB9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57DC13-3F45-B042-BC8A-C8909C97D856}"/>
              </a:ext>
            </a:extLst>
          </p:cNvPr>
          <p:cNvSpPr>
            <a:spLocks noGrp="1"/>
          </p:cNvSpPr>
          <p:nvPr>
            <p:ph type="dt" sz="half" idx="10"/>
          </p:nvPr>
        </p:nvSpPr>
        <p:spPr/>
        <p:txBody>
          <a:bodyPr/>
          <a:lstStyle/>
          <a:p>
            <a:fld id="{2023E1CB-02FE-4B52-8CC6-FE219341CDC5}" type="datetimeFigureOut">
              <a:rPr lang="en-US" smtClean="0"/>
              <a:t>10/4/19</a:t>
            </a:fld>
            <a:endParaRPr lang="en-US"/>
          </a:p>
        </p:txBody>
      </p:sp>
      <p:sp>
        <p:nvSpPr>
          <p:cNvPr id="4" name="Footer Placeholder 3">
            <a:extLst>
              <a:ext uri="{FF2B5EF4-FFF2-40B4-BE49-F238E27FC236}">
                <a16:creationId xmlns:a16="http://schemas.microsoft.com/office/drawing/2014/main" id="{CE56626E-A8E0-2F40-B2DF-E91C6EA3D1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4A05C5-F8D5-B94F-ABEE-06FE8B890DBB}"/>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29915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1F15C8-E723-4642-90D2-2D01977DCD12}"/>
              </a:ext>
            </a:extLst>
          </p:cNvPr>
          <p:cNvSpPr>
            <a:spLocks noGrp="1"/>
          </p:cNvSpPr>
          <p:nvPr>
            <p:ph type="dt" sz="half" idx="10"/>
          </p:nvPr>
        </p:nvSpPr>
        <p:spPr/>
        <p:txBody>
          <a:bodyPr/>
          <a:lstStyle/>
          <a:p>
            <a:fld id="{2023E1CB-02FE-4B52-8CC6-FE219341CDC5}" type="datetimeFigureOut">
              <a:rPr lang="en-US" smtClean="0"/>
              <a:t>10/4/19</a:t>
            </a:fld>
            <a:endParaRPr lang="en-US"/>
          </a:p>
        </p:txBody>
      </p:sp>
      <p:sp>
        <p:nvSpPr>
          <p:cNvPr id="3" name="Footer Placeholder 2">
            <a:extLst>
              <a:ext uri="{FF2B5EF4-FFF2-40B4-BE49-F238E27FC236}">
                <a16:creationId xmlns:a16="http://schemas.microsoft.com/office/drawing/2014/main" id="{B61188C1-FD53-7F4B-9C3C-173C52477A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52220B-3F17-0442-8642-4AF3233A5499}"/>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4020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3AEA-E52C-6F43-8605-EF5F2D499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F493A9-BBEA-2740-A89F-134F9382A4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592064-3D62-F644-906E-87A8EDFF4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E775E-CFFE-7D49-AA5F-0CF1C2647E81}"/>
              </a:ext>
            </a:extLst>
          </p:cNvPr>
          <p:cNvSpPr>
            <a:spLocks noGrp="1"/>
          </p:cNvSpPr>
          <p:nvPr>
            <p:ph type="dt" sz="half" idx="10"/>
          </p:nvPr>
        </p:nvSpPr>
        <p:spPr/>
        <p:txBody>
          <a:bodyPr/>
          <a:lstStyle/>
          <a:p>
            <a:fld id="{2023E1CB-02FE-4B52-8CC6-FE219341CDC5}" type="datetimeFigureOut">
              <a:rPr lang="en-US" smtClean="0"/>
              <a:t>10/4/19</a:t>
            </a:fld>
            <a:endParaRPr lang="en-US"/>
          </a:p>
        </p:txBody>
      </p:sp>
      <p:sp>
        <p:nvSpPr>
          <p:cNvPr id="6" name="Footer Placeholder 5">
            <a:extLst>
              <a:ext uri="{FF2B5EF4-FFF2-40B4-BE49-F238E27FC236}">
                <a16:creationId xmlns:a16="http://schemas.microsoft.com/office/drawing/2014/main" id="{3F9424E3-C2C2-3241-B9B3-0BA691C6B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E6B98-C5B2-744F-BB9B-EAE521DFAC2E}"/>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403015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54BA-9AF1-C54C-954E-C093B2650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4349AF-856D-2941-8D35-286D702309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4F7A6F-91F0-794B-ABD0-6E3DFB452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9E3746-E571-1748-A623-1BA7D8F4AE77}"/>
              </a:ext>
            </a:extLst>
          </p:cNvPr>
          <p:cNvSpPr>
            <a:spLocks noGrp="1"/>
          </p:cNvSpPr>
          <p:nvPr>
            <p:ph type="dt" sz="half" idx="10"/>
          </p:nvPr>
        </p:nvSpPr>
        <p:spPr/>
        <p:txBody>
          <a:bodyPr/>
          <a:lstStyle/>
          <a:p>
            <a:fld id="{C764DE79-268F-4C1A-8933-263129D2AF90}" type="datetimeFigureOut">
              <a:rPr lang="en-US" smtClean="0"/>
              <a:t>10/4/19</a:t>
            </a:fld>
            <a:endParaRPr lang="en-US" dirty="0"/>
          </a:p>
        </p:txBody>
      </p:sp>
      <p:sp>
        <p:nvSpPr>
          <p:cNvPr id="6" name="Footer Placeholder 5">
            <a:extLst>
              <a:ext uri="{FF2B5EF4-FFF2-40B4-BE49-F238E27FC236}">
                <a16:creationId xmlns:a16="http://schemas.microsoft.com/office/drawing/2014/main" id="{36B28D6B-6C42-F544-9474-03D9C76E10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B2F7A75-FA90-DC49-800F-C76EFACFFAA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9478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E613BB-5307-234A-B987-C18088832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174412-C281-344C-989A-DE604EAB1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26E94-6110-2B49-9250-2CB7C6E61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10/4/19</a:t>
            </a:fld>
            <a:endParaRPr lang="en-US" dirty="0"/>
          </a:p>
        </p:txBody>
      </p:sp>
      <p:sp>
        <p:nvSpPr>
          <p:cNvPr id="5" name="Footer Placeholder 4">
            <a:extLst>
              <a:ext uri="{FF2B5EF4-FFF2-40B4-BE49-F238E27FC236}">
                <a16:creationId xmlns:a16="http://schemas.microsoft.com/office/drawing/2014/main" id="{A916BF62-082F-8A4A-AEF2-9A9934459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0205D3B-5A50-6B41-9D68-6597434003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grpSp>
        <p:nvGrpSpPr>
          <p:cNvPr id="7" name="Group 6">
            <a:extLst>
              <a:ext uri="{FF2B5EF4-FFF2-40B4-BE49-F238E27FC236}">
                <a16:creationId xmlns:a16="http://schemas.microsoft.com/office/drawing/2014/main" id="{54577E25-FDD8-604D-8680-BBA2EE11B9E1}"/>
              </a:ext>
            </a:extLst>
          </p:cNvPr>
          <p:cNvGrpSpPr/>
          <p:nvPr userDrawn="1"/>
        </p:nvGrpSpPr>
        <p:grpSpPr>
          <a:xfrm>
            <a:off x="0" y="6781800"/>
            <a:ext cx="12192000" cy="76200"/>
            <a:chOff x="0" y="0"/>
            <a:chExt cx="7006728" cy="363557"/>
          </a:xfrm>
        </p:grpSpPr>
        <p:sp>
          <p:nvSpPr>
            <p:cNvPr id="8" name="Rectangle 7">
              <a:extLst>
                <a:ext uri="{FF2B5EF4-FFF2-40B4-BE49-F238E27FC236}">
                  <a16:creationId xmlns:a16="http://schemas.microsoft.com/office/drawing/2014/main" id="{3AF06054-F00A-2F41-8938-CFCCEC451519}"/>
                </a:ext>
              </a:extLst>
            </p:cNvPr>
            <p:cNvSpPr/>
            <p:nvPr/>
          </p:nvSpPr>
          <p:spPr>
            <a:xfrm>
              <a:off x="0" y="0"/>
              <a:ext cx="1751682" cy="363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738DCF-68C5-5246-91B0-6ACF034A2036}"/>
                </a:ext>
              </a:extLst>
            </p:cNvPr>
            <p:cNvSpPr/>
            <p:nvPr/>
          </p:nvSpPr>
          <p:spPr>
            <a:xfrm>
              <a:off x="1751682" y="0"/>
              <a:ext cx="1751682" cy="36355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DB8507-F61F-7F4A-9C47-FD9521BDCF34}"/>
                </a:ext>
              </a:extLst>
            </p:cNvPr>
            <p:cNvSpPr/>
            <p:nvPr/>
          </p:nvSpPr>
          <p:spPr>
            <a:xfrm>
              <a:off x="3503364" y="0"/>
              <a:ext cx="1751682" cy="36355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73F7E2-F26E-E244-A31A-A8FEBE4347C9}"/>
                </a:ext>
              </a:extLst>
            </p:cNvPr>
            <p:cNvSpPr/>
            <p:nvPr/>
          </p:nvSpPr>
          <p:spPr>
            <a:xfrm>
              <a:off x="5255046" y="0"/>
              <a:ext cx="1751682" cy="36355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5126208"/>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sv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emf"/></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svg"/><Relationship Id="rId3" Type="http://schemas.openxmlformats.org/officeDocument/2006/relationships/image" Target="../media/image33.jpg"/><Relationship Id="rId7" Type="http://schemas.openxmlformats.org/officeDocument/2006/relationships/image" Target="../media/image37.svg"/><Relationship Id="rId12"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41.svg"/><Relationship Id="rId5" Type="http://schemas.openxmlformats.org/officeDocument/2006/relationships/image" Target="../media/image35.sv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sv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6.jpeg"/><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3.png"/><Relationship Id="rId7"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jpeg"/><Relationship Id="rId5" Type="http://schemas.microsoft.com/office/2007/relationships/hdphoto" Target="../media/hdphoto1.wdp"/><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stylishcorpse.wordpress.com/2009/1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26AC2C-764F-0944-AE66-C92717E83E14}"/>
              </a:ext>
            </a:extLst>
          </p:cNvPr>
          <p:cNvPicPr>
            <a:picLocks/>
          </p:cNvPicPr>
          <p:nvPr/>
        </p:nvPicPr>
        <p:blipFill>
          <a:blip r:embed="rId3"/>
          <a:stretch>
            <a:fillRect/>
          </a:stretch>
        </p:blipFill>
        <p:spPr>
          <a:xfrm>
            <a:off x="-4" y="264351"/>
            <a:ext cx="12192001" cy="6789534"/>
          </a:xfrm>
          <a:prstGeom prst="rect">
            <a:avLst/>
          </a:prstGeom>
        </p:spPr>
      </p:pic>
      <p:pic>
        <p:nvPicPr>
          <p:cNvPr id="22" name="Graphic 21">
            <a:extLst>
              <a:ext uri="{FF2B5EF4-FFF2-40B4-BE49-F238E27FC236}">
                <a16:creationId xmlns:a16="http://schemas.microsoft.com/office/drawing/2014/main" id="{D52735B2-88F7-2546-B0F5-5ABF2DC488C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81353" y="5570812"/>
            <a:ext cx="1577028" cy="1577028"/>
          </a:xfrm>
          <a:prstGeom prst="rect">
            <a:avLst/>
          </a:prstGeom>
        </p:spPr>
      </p:pic>
      <p:sp>
        <p:nvSpPr>
          <p:cNvPr id="28" name="Name of Talk">
            <a:extLst>
              <a:ext uri="{FF2B5EF4-FFF2-40B4-BE49-F238E27FC236}">
                <a16:creationId xmlns:a16="http://schemas.microsoft.com/office/drawing/2014/main" id="{7E7F34DC-C824-5443-9A6F-54B257FAAFC3}"/>
              </a:ext>
            </a:extLst>
          </p:cNvPr>
          <p:cNvSpPr txBox="1">
            <a:spLocks/>
          </p:cNvSpPr>
          <p:nvPr/>
        </p:nvSpPr>
        <p:spPr>
          <a:xfrm>
            <a:off x="443945" y="2230148"/>
            <a:ext cx="11139290" cy="124951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noAutofit/>
          </a:bodyPr>
          <a:lstStyle>
            <a:lvl1pPr marL="0" marR="0" indent="0" algn="ctr" defTabSz="825500" rtl="0" latinLnBrk="0">
              <a:lnSpc>
                <a:spcPct val="90000"/>
              </a:lnSpc>
              <a:spcBef>
                <a:spcPts val="0"/>
              </a:spcBef>
              <a:spcAft>
                <a:spcPts val="0"/>
              </a:spcAft>
              <a:buClrTx/>
              <a:buSzTx/>
              <a:buFontTx/>
              <a:buNone/>
              <a:tabLst/>
              <a:defRPr sz="7600" b="1" i="0" u="none" strike="noStrike" cap="none" spc="0" baseline="0">
                <a:ln>
                  <a:noFill/>
                </a:ln>
                <a:solidFill>
                  <a:srgbClr val="FFFFFF"/>
                </a:solidFill>
                <a:uFillTx/>
                <a:latin typeface="Calibri"/>
                <a:ea typeface="Calibri"/>
                <a:cs typeface="Calibri"/>
                <a:sym typeface="Calibri"/>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9pPr>
          </a:lstStyle>
          <a:p>
            <a:pPr hangingPunct="1"/>
            <a:r>
              <a:rPr lang="en-US" sz="4200" dirty="0"/>
              <a:t>Estimation : Stop guesstimating and start sizing to reach predictability</a:t>
            </a:r>
          </a:p>
        </p:txBody>
      </p:sp>
      <p:sp>
        <p:nvSpPr>
          <p:cNvPr id="38" name="@YourTwitterHandle">
            <a:extLst>
              <a:ext uri="{FF2B5EF4-FFF2-40B4-BE49-F238E27FC236}">
                <a16:creationId xmlns:a16="http://schemas.microsoft.com/office/drawing/2014/main" id="{AA9294D9-F208-204F-8648-669B7BD6ED56}"/>
              </a:ext>
            </a:extLst>
          </p:cNvPr>
          <p:cNvSpPr txBox="1"/>
          <p:nvPr/>
        </p:nvSpPr>
        <p:spPr>
          <a:xfrm>
            <a:off x="3232298" y="4582358"/>
            <a:ext cx="2172326" cy="3744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4200" b="0">
                <a:latin typeface="Calibri"/>
                <a:ea typeface="Calibri"/>
                <a:cs typeface="Calibri"/>
                <a:sym typeface="Calibri"/>
              </a:defRPr>
            </a:lvl1pPr>
          </a:lstStyle>
          <a:p>
            <a:r>
              <a:rPr sz="2100" dirty="0">
                <a:solidFill>
                  <a:schemeClr val="bg2">
                    <a:lumMod val="40000"/>
                    <a:lumOff val="60000"/>
                  </a:schemeClr>
                </a:solidFill>
              </a:rPr>
              <a:t>@</a:t>
            </a:r>
            <a:r>
              <a:rPr lang="en-US" sz="2100" dirty="0" err="1">
                <a:solidFill>
                  <a:schemeClr val="bg2">
                    <a:lumMod val="40000"/>
                    <a:lumOff val="60000"/>
                  </a:schemeClr>
                </a:solidFill>
              </a:rPr>
              <a:t>mattos_leonardo</a:t>
            </a:r>
            <a:endParaRPr sz="2100" dirty="0">
              <a:solidFill>
                <a:schemeClr val="bg2">
                  <a:lumMod val="40000"/>
                  <a:lumOff val="60000"/>
                </a:schemeClr>
              </a:solidFill>
            </a:endParaRPr>
          </a:p>
        </p:txBody>
      </p:sp>
      <p:sp>
        <p:nvSpPr>
          <p:cNvPr id="40" name="yourname@email.com">
            <a:extLst>
              <a:ext uri="{FF2B5EF4-FFF2-40B4-BE49-F238E27FC236}">
                <a16:creationId xmlns:a16="http://schemas.microsoft.com/office/drawing/2014/main" id="{88E1F380-5040-FF49-B60A-E688ED6E44D8}"/>
              </a:ext>
            </a:extLst>
          </p:cNvPr>
          <p:cNvSpPr txBox="1"/>
          <p:nvPr/>
        </p:nvSpPr>
        <p:spPr>
          <a:xfrm>
            <a:off x="6835129" y="4582358"/>
            <a:ext cx="3287375" cy="3744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4200" b="0">
                <a:latin typeface="Calibri"/>
                <a:ea typeface="Calibri"/>
                <a:cs typeface="Calibri"/>
                <a:sym typeface="Calibri"/>
              </a:defRPr>
            </a:lvl1pPr>
          </a:lstStyle>
          <a:p>
            <a:r>
              <a:rPr lang="en-US" sz="2100" dirty="0" err="1">
                <a:solidFill>
                  <a:schemeClr val="bg2">
                    <a:lumMod val="40000"/>
                    <a:lumOff val="60000"/>
                  </a:schemeClr>
                </a:solidFill>
              </a:rPr>
              <a:t>Leonardo.mattos@gmail.com</a:t>
            </a:r>
            <a:endParaRPr sz="2100" dirty="0">
              <a:solidFill>
                <a:schemeClr val="bg2">
                  <a:lumMod val="40000"/>
                  <a:lumOff val="60000"/>
                </a:schemeClr>
              </a:solidFill>
            </a:endParaRPr>
          </a:p>
        </p:txBody>
      </p:sp>
      <p:sp>
        <p:nvSpPr>
          <p:cNvPr id="41" name="Rectangle">
            <a:extLst>
              <a:ext uri="{FF2B5EF4-FFF2-40B4-BE49-F238E27FC236}">
                <a16:creationId xmlns:a16="http://schemas.microsoft.com/office/drawing/2014/main" id="{FD4F875A-D3D7-0F40-8EAB-9FE3DA91E363}"/>
              </a:ext>
            </a:extLst>
          </p:cNvPr>
          <p:cNvSpPr/>
          <p:nvPr/>
        </p:nvSpPr>
        <p:spPr>
          <a:xfrm>
            <a:off x="520700" y="5760499"/>
            <a:ext cx="11188998" cy="14040"/>
          </a:xfrm>
          <a:prstGeom prst="rect">
            <a:avLst/>
          </a:prstGeom>
          <a:solidFill>
            <a:srgbClr val="EA2C31"/>
          </a:solidFill>
          <a:ln w="12700">
            <a:miter lim="400000"/>
          </a:ln>
        </p:spPr>
        <p:txBody>
          <a:bodyPr lIns="25400" tIns="25400" rIns="25400" bIns="25400" anchor="ctr"/>
          <a:lstStyle/>
          <a:p>
            <a:pPr>
              <a:defRPr sz="3200" b="0">
                <a:latin typeface="+mn-lt"/>
                <a:ea typeface="+mn-ea"/>
                <a:cs typeface="+mn-cs"/>
                <a:sym typeface="Helvetica Neue Medium"/>
              </a:defRPr>
            </a:pPr>
            <a:endParaRPr sz="1600"/>
          </a:p>
        </p:txBody>
      </p:sp>
      <p:sp>
        <p:nvSpPr>
          <p:cNvPr id="42" name="Your Name, Your Title, Company Name">
            <a:extLst>
              <a:ext uri="{FF2B5EF4-FFF2-40B4-BE49-F238E27FC236}">
                <a16:creationId xmlns:a16="http://schemas.microsoft.com/office/drawing/2014/main" id="{CA69822E-71A7-1F41-BB76-9F031AA7A13D}"/>
              </a:ext>
            </a:extLst>
          </p:cNvPr>
          <p:cNvSpPr txBox="1">
            <a:spLocks/>
          </p:cNvSpPr>
          <p:nvPr/>
        </p:nvSpPr>
        <p:spPr>
          <a:xfrm>
            <a:off x="646352" y="3367269"/>
            <a:ext cx="10809437" cy="87987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t">
            <a:noAutofit/>
          </a:bodyPr>
          <a:lstStyle>
            <a:lvl1pPr marL="0" marR="0" indent="0" algn="ctr" defTabSz="82550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Calibri"/>
                <a:ea typeface="Calibri"/>
                <a:cs typeface="Calibri"/>
                <a:sym typeface="Calibri"/>
              </a:defRPr>
            </a:lvl1pPr>
            <a:lvl2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2pPr>
            <a:lvl3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3pPr>
            <a:lvl4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4pPr>
            <a:lvl5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9pPr>
          </a:lstStyle>
          <a:p>
            <a:pPr hangingPunct="1"/>
            <a:r>
              <a:rPr lang="en-US" sz="2800" dirty="0"/>
              <a:t>Leo Mattos, Agile Delivery Operations </a:t>
            </a:r>
            <a:r>
              <a:rPr lang="en-US" sz="2800" dirty="0" err="1"/>
              <a:t>CoE</a:t>
            </a:r>
            <a:r>
              <a:rPr lang="en-US" sz="2800" dirty="0"/>
              <a:t>, SAP</a:t>
            </a:r>
          </a:p>
        </p:txBody>
      </p:sp>
      <p:pic>
        <p:nvPicPr>
          <p:cNvPr id="8" name="Picture 7">
            <a:extLst>
              <a:ext uri="{FF2B5EF4-FFF2-40B4-BE49-F238E27FC236}">
                <a16:creationId xmlns:a16="http://schemas.microsoft.com/office/drawing/2014/main" id="{A831E33C-BE53-424E-99D2-649379916745}"/>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833286" y="4624338"/>
            <a:ext cx="359541" cy="293026"/>
          </a:xfrm>
          <a:prstGeom prst="rect">
            <a:avLst/>
          </a:prstGeom>
        </p:spPr>
      </p:pic>
      <p:pic>
        <p:nvPicPr>
          <p:cNvPr id="10" name="Picture 9">
            <a:extLst>
              <a:ext uri="{FF2B5EF4-FFF2-40B4-BE49-F238E27FC236}">
                <a16:creationId xmlns:a16="http://schemas.microsoft.com/office/drawing/2014/main" id="{BF9C9244-871F-644C-9CE3-F3D496547B07}"/>
              </a:ext>
            </a:extLst>
          </p:cNvPr>
          <p:cNvPicPr>
            <a:picLocks noChangeAspect="1"/>
          </p:cNvPicPr>
          <p:nvPr/>
        </p:nvPicPr>
        <p:blipFill>
          <a:blip r:embed="rId7"/>
          <a:stretch>
            <a:fillRect/>
          </a:stretch>
        </p:blipFill>
        <p:spPr>
          <a:xfrm>
            <a:off x="6403860" y="4677702"/>
            <a:ext cx="339305" cy="244615"/>
          </a:xfrm>
          <a:prstGeom prst="rect">
            <a:avLst/>
          </a:prstGeom>
        </p:spPr>
      </p:pic>
      <p:pic>
        <p:nvPicPr>
          <p:cNvPr id="12" name="Picture 11">
            <a:extLst>
              <a:ext uri="{FF2B5EF4-FFF2-40B4-BE49-F238E27FC236}">
                <a16:creationId xmlns:a16="http://schemas.microsoft.com/office/drawing/2014/main" id="{071138FE-9F44-4B4A-AF7F-3512C9EA3C9C}"/>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370369" y="5910306"/>
            <a:ext cx="1924372" cy="898041"/>
          </a:xfrm>
          <a:prstGeom prst="rect">
            <a:avLst/>
          </a:prstGeom>
        </p:spPr>
      </p:pic>
      <p:sp>
        <p:nvSpPr>
          <p:cNvPr id="27" name="Right Triangle 26">
            <a:extLst>
              <a:ext uri="{FF2B5EF4-FFF2-40B4-BE49-F238E27FC236}">
                <a16:creationId xmlns:a16="http://schemas.microsoft.com/office/drawing/2014/main" id="{60D56DC3-3D3D-DB4F-982A-B95AC77155BD}"/>
              </a:ext>
            </a:extLst>
          </p:cNvPr>
          <p:cNvSpPr/>
          <p:nvPr/>
        </p:nvSpPr>
        <p:spPr>
          <a:xfrm rot="5400000">
            <a:off x="642250" y="-172813"/>
            <a:ext cx="1249513" cy="2534012"/>
          </a:xfrm>
          <a:prstGeom prst="rtTriangl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1" name="Right Triangle 30">
            <a:extLst>
              <a:ext uri="{FF2B5EF4-FFF2-40B4-BE49-F238E27FC236}">
                <a16:creationId xmlns:a16="http://schemas.microsoft.com/office/drawing/2014/main" id="{E5185765-D872-A442-B378-ED87E0E5478E}"/>
              </a:ext>
            </a:extLst>
          </p:cNvPr>
          <p:cNvSpPr/>
          <p:nvPr/>
        </p:nvSpPr>
        <p:spPr>
          <a:xfrm rot="10800000">
            <a:off x="1003000" y="629623"/>
            <a:ext cx="11188998" cy="1075990"/>
          </a:xfrm>
          <a:prstGeom prst="rtTriangl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2" name="Rectangle 31">
            <a:extLst>
              <a:ext uri="{FF2B5EF4-FFF2-40B4-BE49-F238E27FC236}">
                <a16:creationId xmlns:a16="http://schemas.microsoft.com/office/drawing/2014/main" id="{3D28C471-5ED9-274B-978C-BC9EFA171457}"/>
              </a:ext>
            </a:extLst>
          </p:cNvPr>
          <p:cNvSpPr/>
          <p:nvPr/>
        </p:nvSpPr>
        <p:spPr>
          <a:xfrm>
            <a:off x="0" y="2041"/>
            <a:ext cx="12192000" cy="693134"/>
          </a:xfrm>
          <a:prstGeom prst="rect">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dirty="0">
              <a:solidFill>
                <a:srgbClr val="FFFFFF"/>
              </a:solidFill>
              <a:sym typeface="Helvetica Neue Medium"/>
            </a:endParaRPr>
          </a:p>
        </p:txBody>
      </p:sp>
      <p:sp>
        <p:nvSpPr>
          <p:cNvPr id="33" name="Right Triangle 32">
            <a:extLst>
              <a:ext uri="{FF2B5EF4-FFF2-40B4-BE49-F238E27FC236}">
                <a16:creationId xmlns:a16="http://schemas.microsoft.com/office/drawing/2014/main" id="{6FF3DE7E-8CF1-4F45-AFF8-87E03AD7B181}"/>
              </a:ext>
            </a:extLst>
          </p:cNvPr>
          <p:cNvSpPr/>
          <p:nvPr/>
        </p:nvSpPr>
        <p:spPr>
          <a:xfrm rot="10800000">
            <a:off x="0" y="598664"/>
            <a:ext cx="12191999" cy="682862"/>
          </a:xfrm>
          <a:prstGeom prst="rtTriangle">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5" name="Right Triangle 34">
            <a:extLst>
              <a:ext uri="{FF2B5EF4-FFF2-40B4-BE49-F238E27FC236}">
                <a16:creationId xmlns:a16="http://schemas.microsoft.com/office/drawing/2014/main" id="{37B84344-84CA-D343-A816-C60022A5C660}"/>
              </a:ext>
            </a:extLst>
          </p:cNvPr>
          <p:cNvSpPr/>
          <p:nvPr/>
        </p:nvSpPr>
        <p:spPr>
          <a:xfrm rot="5400000">
            <a:off x="1070541" y="395989"/>
            <a:ext cx="1059319" cy="884495"/>
          </a:xfrm>
          <a:prstGeom prst="rtTriangle">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endParaRPr lang="en-US" sz="1600">
              <a:solidFill>
                <a:srgbClr val="FFFFFF"/>
              </a:solidFill>
              <a:sym typeface="Helvetica Neue Medium"/>
            </a:endParaRPr>
          </a:p>
        </p:txBody>
      </p:sp>
      <p:sp>
        <p:nvSpPr>
          <p:cNvPr id="37" name="#AgileCamp2018">
            <a:extLst>
              <a:ext uri="{FF2B5EF4-FFF2-40B4-BE49-F238E27FC236}">
                <a16:creationId xmlns:a16="http://schemas.microsoft.com/office/drawing/2014/main" id="{F5F65D4A-DC55-F14F-8BEF-BAA9F5AD6C67}"/>
              </a:ext>
            </a:extLst>
          </p:cNvPr>
          <p:cNvSpPr txBox="1"/>
          <p:nvPr/>
        </p:nvSpPr>
        <p:spPr>
          <a:xfrm>
            <a:off x="5542569" y="224661"/>
            <a:ext cx="1901161" cy="3744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lgn="l">
              <a:defRPr sz="4200" b="0">
                <a:latin typeface="Calibri"/>
                <a:ea typeface="Calibri"/>
                <a:cs typeface="Calibri"/>
                <a:sym typeface="Calibri"/>
              </a:defRPr>
            </a:lvl1pPr>
          </a:lstStyle>
          <a:p>
            <a:r>
              <a:rPr sz="2100" dirty="0"/>
              <a:t>#AgileCamp201</a:t>
            </a:r>
            <a:r>
              <a:rPr lang="en-US" sz="2100" dirty="0"/>
              <a:t>9</a:t>
            </a:r>
            <a:endParaRPr sz="2100" dirty="0"/>
          </a:p>
        </p:txBody>
      </p:sp>
      <p:sp>
        <p:nvSpPr>
          <p:cNvPr id="52" name="AgileCamp">
            <a:extLst>
              <a:ext uri="{FF2B5EF4-FFF2-40B4-BE49-F238E27FC236}">
                <a16:creationId xmlns:a16="http://schemas.microsoft.com/office/drawing/2014/main" id="{D8AA02FB-32F9-794E-980D-12AA787AB5F8}"/>
              </a:ext>
            </a:extLst>
          </p:cNvPr>
          <p:cNvSpPr txBox="1"/>
          <p:nvPr/>
        </p:nvSpPr>
        <p:spPr>
          <a:xfrm>
            <a:off x="10494460" y="224661"/>
            <a:ext cx="1215239" cy="3744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l">
              <a:defRPr sz="4200" b="0">
                <a:latin typeface="Calibri"/>
                <a:ea typeface="Calibri"/>
                <a:cs typeface="Calibri"/>
                <a:sym typeface="Calibri"/>
              </a:defRPr>
            </a:lvl1pPr>
          </a:lstStyle>
          <a:p>
            <a:r>
              <a:rPr sz="2100" dirty="0" err="1"/>
              <a:t>AgileCamp</a:t>
            </a:r>
            <a:endParaRPr sz="2100" dirty="0"/>
          </a:p>
        </p:txBody>
      </p:sp>
      <p:pic>
        <p:nvPicPr>
          <p:cNvPr id="53" name="Image" descr="Image">
            <a:extLst>
              <a:ext uri="{FF2B5EF4-FFF2-40B4-BE49-F238E27FC236}">
                <a16:creationId xmlns:a16="http://schemas.microsoft.com/office/drawing/2014/main" id="{2BFA737A-22F6-DE4D-A7D3-FD3B8627C0AC}"/>
              </a:ext>
            </a:extLst>
          </p:cNvPr>
          <p:cNvPicPr>
            <a:picLocks noChangeAspect="1"/>
          </p:cNvPicPr>
          <p:nvPr/>
        </p:nvPicPr>
        <p:blipFill>
          <a:blip r:embed="rId9"/>
          <a:stretch>
            <a:fillRect/>
          </a:stretch>
        </p:blipFill>
        <p:spPr>
          <a:xfrm>
            <a:off x="10188567" y="300767"/>
            <a:ext cx="222250" cy="222251"/>
          </a:xfrm>
          <a:prstGeom prst="rect">
            <a:avLst/>
          </a:prstGeom>
          <a:ln w="12700" cap="flat">
            <a:noFill/>
            <a:miter lim="400000"/>
          </a:ln>
          <a:effectLst/>
        </p:spPr>
      </p:pic>
      <p:sp>
        <p:nvSpPr>
          <p:cNvPr id="54" name="@GoAgileCamp">
            <a:extLst>
              <a:ext uri="{FF2B5EF4-FFF2-40B4-BE49-F238E27FC236}">
                <a16:creationId xmlns:a16="http://schemas.microsoft.com/office/drawing/2014/main" id="{470B3F54-C575-D943-9310-A4FF293733A5}"/>
              </a:ext>
            </a:extLst>
          </p:cNvPr>
          <p:cNvSpPr txBox="1"/>
          <p:nvPr/>
        </p:nvSpPr>
        <p:spPr>
          <a:xfrm>
            <a:off x="8077385" y="224661"/>
            <a:ext cx="1774525" cy="3744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lgn="l">
              <a:defRPr sz="4200" b="0">
                <a:latin typeface="Calibri"/>
                <a:ea typeface="Calibri"/>
                <a:cs typeface="Calibri"/>
                <a:sym typeface="Calibri"/>
              </a:defRPr>
            </a:lvl1pPr>
          </a:lstStyle>
          <a:p>
            <a:r>
              <a:rPr sz="2100" dirty="0"/>
              <a:t>@</a:t>
            </a:r>
            <a:r>
              <a:rPr sz="2100" dirty="0" err="1"/>
              <a:t>GoAgileCamp</a:t>
            </a:r>
            <a:endParaRPr sz="2100" dirty="0"/>
          </a:p>
        </p:txBody>
      </p:sp>
      <p:pic>
        <p:nvPicPr>
          <p:cNvPr id="55" name="Picture 54">
            <a:extLst>
              <a:ext uri="{FF2B5EF4-FFF2-40B4-BE49-F238E27FC236}">
                <a16:creationId xmlns:a16="http://schemas.microsoft.com/office/drawing/2014/main" id="{557A2807-1CD5-7C41-87B3-F453816CFB09}"/>
              </a:ext>
            </a:extLst>
          </p:cNvPr>
          <p:cNvPicPr>
            <a:picLocks noChangeAspect="1"/>
          </p:cNvPicPr>
          <p:nvPr/>
        </p:nvPicPr>
        <p:blipFill>
          <a:blip r:embed="rId10"/>
          <a:stretch>
            <a:fillRect/>
          </a:stretch>
        </p:blipFill>
        <p:spPr>
          <a:xfrm>
            <a:off x="463551" y="236019"/>
            <a:ext cx="3011170" cy="362954"/>
          </a:xfrm>
          <a:prstGeom prst="rect">
            <a:avLst/>
          </a:prstGeom>
        </p:spPr>
      </p:pic>
      <p:pic>
        <p:nvPicPr>
          <p:cNvPr id="56" name="Picture 55">
            <a:extLst>
              <a:ext uri="{FF2B5EF4-FFF2-40B4-BE49-F238E27FC236}">
                <a16:creationId xmlns:a16="http://schemas.microsoft.com/office/drawing/2014/main" id="{E726C0DE-C819-ED44-8036-31080BA6EBE2}"/>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66968" y="286618"/>
            <a:ext cx="307422" cy="250549"/>
          </a:xfrm>
          <a:prstGeom prst="rect">
            <a:avLst/>
          </a:prstGeom>
        </p:spPr>
      </p:pic>
      <p:pic>
        <p:nvPicPr>
          <p:cNvPr id="4" name="Picture 3">
            <a:extLst>
              <a:ext uri="{FF2B5EF4-FFF2-40B4-BE49-F238E27FC236}">
                <a16:creationId xmlns:a16="http://schemas.microsoft.com/office/drawing/2014/main" id="{AE280E4B-4243-784A-998D-C4DA9C623FB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69647" y="6143462"/>
            <a:ext cx="1422787" cy="385756"/>
          </a:xfrm>
          <a:prstGeom prst="rect">
            <a:avLst/>
          </a:prstGeom>
        </p:spPr>
      </p:pic>
      <p:pic>
        <p:nvPicPr>
          <p:cNvPr id="7" name="Picture 6">
            <a:extLst>
              <a:ext uri="{FF2B5EF4-FFF2-40B4-BE49-F238E27FC236}">
                <a16:creationId xmlns:a16="http://schemas.microsoft.com/office/drawing/2014/main" id="{010518E7-7CC5-7341-84E6-19E3851AE5C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08918" y="6105128"/>
            <a:ext cx="2089514" cy="530698"/>
          </a:xfrm>
          <a:prstGeom prst="rect">
            <a:avLst/>
          </a:prstGeom>
        </p:spPr>
      </p:pic>
      <p:pic>
        <p:nvPicPr>
          <p:cNvPr id="13" name="Picture 12">
            <a:extLst>
              <a:ext uri="{FF2B5EF4-FFF2-40B4-BE49-F238E27FC236}">
                <a16:creationId xmlns:a16="http://schemas.microsoft.com/office/drawing/2014/main" id="{71EB153C-1161-C345-9660-BA9E0358C84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42545" y="6225913"/>
            <a:ext cx="1632969" cy="266825"/>
          </a:xfrm>
          <a:prstGeom prst="rect">
            <a:avLst/>
          </a:prstGeom>
        </p:spPr>
      </p:pic>
    </p:spTree>
    <p:extLst>
      <p:ext uri="{BB962C8B-B14F-4D97-AF65-F5344CB8AC3E}">
        <p14:creationId xmlns:p14="http://schemas.microsoft.com/office/powerpoint/2010/main" val="162394254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extBox 6"/>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not hours?</a:t>
            </a:r>
          </a:p>
        </p:txBody>
      </p:sp>
      <p:sp>
        <p:nvSpPr>
          <p:cNvPr id="16" name="Rectangle 15"/>
          <p:cNvSpPr/>
          <p:nvPr/>
        </p:nvSpPr>
        <p:spPr>
          <a:xfrm>
            <a:off x="6601037" y="3302018"/>
            <a:ext cx="3044511" cy="369332"/>
          </a:xfrm>
          <a:prstGeom prst="rect">
            <a:avLst/>
          </a:prstGeom>
        </p:spPr>
        <p:txBody>
          <a:bodyPr wrap="square">
            <a:spAutoFit/>
          </a:bodyPr>
          <a:lstStyle/>
          <a:p>
            <a:r>
              <a:rPr lang="en-US" dirty="0">
                <a:solidFill>
                  <a:schemeClr val="tx2">
                    <a:lumMod val="50000"/>
                  </a:schemeClr>
                </a:solidFill>
                <a:latin typeface="Arial" panose="020B0604020202020204" pitchFamily="34" charset="0"/>
                <a:cs typeface="Arial" panose="020B0604020202020204" pitchFamily="34" charset="0"/>
              </a:rPr>
              <a:t>Reward the wrong thing</a:t>
            </a:r>
            <a:endParaRPr lang="en-US" dirty="0">
              <a:solidFill>
                <a:schemeClr val="tx2">
                  <a:lumMod val="50000"/>
                </a:schemeClr>
              </a:solidFill>
            </a:endParaRPr>
          </a:p>
        </p:txBody>
      </p:sp>
      <p:sp>
        <p:nvSpPr>
          <p:cNvPr id="59" name="Oval 58">
            <a:extLst>
              <a:ext uri="{FF2B5EF4-FFF2-40B4-BE49-F238E27FC236}">
                <a16:creationId xmlns:a16="http://schemas.microsoft.com/office/drawing/2014/main" id="{840DE8CB-3493-3441-B0CD-E8EF2A5DB642}"/>
              </a:ext>
            </a:extLst>
          </p:cNvPr>
          <p:cNvSpPr/>
          <p:nvPr/>
        </p:nvSpPr>
        <p:spPr>
          <a:xfrm>
            <a:off x="5465377" y="3000856"/>
            <a:ext cx="1005840" cy="10058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7B934B5-2746-2247-BA6C-BB26ECC65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748" y="4243779"/>
            <a:ext cx="7704398" cy="2379803"/>
          </a:xfrm>
          <a:prstGeom prst="rect">
            <a:avLst/>
          </a:prstGeom>
        </p:spPr>
      </p:pic>
      <p:grpSp>
        <p:nvGrpSpPr>
          <p:cNvPr id="52" name="Group 51">
            <a:extLst>
              <a:ext uri="{FF2B5EF4-FFF2-40B4-BE49-F238E27FC236}">
                <a16:creationId xmlns:a16="http://schemas.microsoft.com/office/drawing/2014/main" id="{BF3CC74A-4858-5E49-AB4A-EB8445319F86}"/>
              </a:ext>
            </a:extLst>
          </p:cNvPr>
          <p:cNvGrpSpPr/>
          <p:nvPr/>
        </p:nvGrpSpPr>
        <p:grpSpPr>
          <a:xfrm>
            <a:off x="1073888" y="1801197"/>
            <a:ext cx="4220920" cy="1005840"/>
            <a:chOff x="1073888" y="1801197"/>
            <a:chExt cx="4220920" cy="1005840"/>
          </a:xfrm>
        </p:grpSpPr>
        <p:sp>
          <p:nvSpPr>
            <p:cNvPr id="76" name="Oval 75">
              <a:extLst>
                <a:ext uri="{FF2B5EF4-FFF2-40B4-BE49-F238E27FC236}">
                  <a16:creationId xmlns:a16="http://schemas.microsoft.com/office/drawing/2014/main" id="{D2611401-DBC3-1248-8517-A8C192A0FB55}"/>
                </a:ext>
              </a:extLst>
            </p:cNvPr>
            <p:cNvSpPr/>
            <p:nvPr/>
          </p:nvSpPr>
          <p:spPr>
            <a:xfrm>
              <a:off x="1073888" y="1801197"/>
              <a:ext cx="1005840" cy="100584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7DDE08C-760B-5447-92B9-1DD65EC318A6}"/>
                </a:ext>
              </a:extLst>
            </p:cNvPr>
            <p:cNvSpPr/>
            <p:nvPr/>
          </p:nvSpPr>
          <p:spPr>
            <a:xfrm>
              <a:off x="2250297" y="2089711"/>
              <a:ext cx="3044511" cy="369332"/>
            </a:xfrm>
            <a:prstGeom prst="rect">
              <a:avLst/>
            </a:prstGeom>
          </p:spPr>
          <p:txBody>
            <a:bodyPr wrap="square">
              <a:spAutoFit/>
            </a:bodyPr>
            <a:lstStyle/>
            <a:p>
              <a:r>
                <a:rPr lang="en-US" dirty="0">
                  <a:solidFill>
                    <a:schemeClr val="tx2">
                      <a:lumMod val="50000"/>
                    </a:schemeClr>
                  </a:solidFill>
                  <a:latin typeface="Arial" panose="020B0604020202020204" pitchFamily="34" charset="0"/>
                  <a:cs typeface="Arial" panose="020B0604020202020204" pitchFamily="34" charset="0"/>
                </a:rPr>
                <a:t>Emotional attachment</a:t>
              </a:r>
              <a:endParaRPr lang="en-US" dirty="0">
                <a:solidFill>
                  <a:schemeClr val="tx2">
                    <a:lumMod val="50000"/>
                  </a:schemeClr>
                </a:solidFill>
              </a:endParaRPr>
            </a:p>
          </p:txBody>
        </p:sp>
        <p:pic>
          <p:nvPicPr>
            <p:cNvPr id="22" name="Graphic 21" descr="Ring">
              <a:extLst>
                <a:ext uri="{FF2B5EF4-FFF2-40B4-BE49-F238E27FC236}">
                  <a16:creationId xmlns:a16="http://schemas.microsoft.com/office/drawing/2014/main" id="{61EE2A7B-5405-284C-9C16-CE6924490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6290" y="1853336"/>
              <a:ext cx="914400" cy="914400"/>
            </a:xfrm>
            <a:prstGeom prst="rect">
              <a:avLst/>
            </a:prstGeom>
          </p:spPr>
        </p:pic>
      </p:grpSp>
      <p:sp>
        <p:nvSpPr>
          <p:cNvPr id="83" name="Oval 82">
            <a:extLst>
              <a:ext uri="{FF2B5EF4-FFF2-40B4-BE49-F238E27FC236}">
                <a16:creationId xmlns:a16="http://schemas.microsoft.com/office/drawing/2014/main" id="{D7ACE162-FEC6-AF47-9BB0-E33F42AFFA92}"/>
              </a:ext>
            </a:extLst>
          </p:cNvPr>
          <p:cNvSpPr/>
          <p:nvPr/>
        </p:nvSpPr>
        <p:spPr>
          <a:xfrm>
            <a:off x="8418835" y="1799923"/>
            <a:ext cx="1005840" cy="100584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2BD4EB2-EFBF-F94B-9CCE-B6E0D03BAE84}"/>
              </a:ext>
            </a:extLst>
          </p:cNvPr>
          <p:cNvSpPr/>
          <p:nvPr/>
        </p:nvSpPr>
        <p:spPr>
          <a:xfrm>
            <a:off x="9516254" y="2079453"/>
            <a:ext cx="3044511" cy="369332"/>
          </a:xfrm>
          <a:prstGeom prst="rect">
            <a:avLst/>
          </a:prstGeom>
        </p:spPr>
        <p:txBody>
          <a:bodyPr wrap="square">
            <a:spAutoFit/>
          </a:bodyPr>
          <a:lstStyle/>
          <a:p>
            <a:r>
              <a:rPr lang="en-US" dirty="0">
                <a:solidFill>
                  <a:schemeClr val="tx2">
                    <a:lumMod val="50000"/>
                  </a:schemeClr>
                </a:solidFill>
                <a:latin typeface="Arial" panose="020B0604020202020204" pitchFamily="34" charset="0"/>
                <a:cs typeface="Arial" panose="020B0604020202020204" pitchFamily="34" charset="0"/>
              </a:rPr>
              <a:t>Not accurate anyway</a:t>
            </a:r>
            <a:endParaRPr lang="en-US" dirty="0">
              <a:solidFill>
                <a:schemeClr val="tx2">
                  <a:lumMod val="50000"/>
                </a:schemeClr>
              </a:solidFill>
            </a:endParaRPr>
          </a:p>
        </p:txBody>
      </p:sp>
      <p:pic>
        <p:nvPicPr>
          <p:cNvPr id="27" name="Graphic 26" descr="Bullseye">
            <a:extLst>
              <a:ext uri="{FF2B5EF4-FFF2-40B4-BE49-F238E27FC236}">
                <a16:creationId xmlns:a16="http://schemas.microsoft.com/office/drawing/2014/main" id="{E90B499E-A75E-DC49-A91A-7F12AD9ECE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9934" y="1968715"/>
            <a:ext cx="683641" cy="683641"/>
          </a:xfrm>
          <a:prstGeom prst="rect">
            <a:avLst/>
          </a:prstGeom>
        </p:spPr>
      </p:pic>
      <p:pic>
        <p:nvPicPr>
          <p:cNvPr id="35" name="Graphic 34" descr="Trophy">
            <a:extLst>
              <a:ext uri="{FF2B5EF4-FFF2-40B4-BE49-F238E27FC236}">
                <a16:creationId xmlns:a16="http://schemas.microsoft.com/office/drawing/2014/main" id="{ACDF7593-3B3E-214F-B920-5F8A49B9E8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3212678"/>
            <a:ext cx="659309" cy="659309"/>
          </a:xfrm>
          <a:prstGeom prst="rect">
            <a:avLst/>
          </a:prstGeom>
        </p:spPr>
      </p:pic>
      <p:grpSp>
        <p:nvGrpSpPr>
          <p:cNvPr id="53" name="Group 52">
            <a:extLst>
              <a:ext uri="{FF2B5EF4-FFF2-40B4-BE49-F238E27FC236}">
                <a16:creationId xmlns:a16="http://schemas.microsoft.com/office/drawing/2014/main" id="{1108F00B-2F17-554E-999F-77D0D1951513}"/>
              </a:ext>
            </a:extLst>
          </p:cNvPr>
          <p:cNvGrpSpPr/>
          <p:nvPr/>
        </p:nvGrpSpPr>
        <p:grpSpPr>
          <a:xfrm>
            <a:off x="1080024" y="3022488"/>
            <a:ext cx="4141930" cy="1005840"/>
            <a:chOff x="1080024" y="3022488"/>
            <a:chExt cx="4141930" cy="1005840"/>
          </a:xfrm>
        </p:grpSpPr>
        <p:sp>
          <p:nvSpPr>
            <p:cNvPr id="61" name="Oval 60">
              <a:extLst>
                <a:ext uri="{FF2B5EF4-FFF2-40B4-BE49-F238E27FC236}">
                  <a16:creationId xmlns:a16="http://schemas.microsoft.com/office/drawing/2014/main" id="{C6D64615-DCF5-0544-AC24-951F1063C845}"/>
                </a:ext>
              </a:extLst>
            </p:cNvPr>
            <p:cNvSpPr/>
            <p:nvPr/>
          </p:nvSpPr>
          <p:spPr>
            <a:xfrm>
              <a:off x="1080024" y="3022488"/>
              <a:ext cx="1005840" cy="100584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B0EE67F-1AF4-1649-A1EF-8E74F736AA1F}"/>
                </a:ext>
              </a:extLst>
            </p:cNvPr>
            <p:cNvSpPr/>
            <p:nvPr/>
          </p:nvSpPr>
          <p:spPr>
            <a:xfrm>
              <a:off x="2177443" y="3302018"/>
              <a:ext cx="3044511" cy="369332"/>
            </a:xfrm>
            <a:prstGeom prst="rect">
              <a:avLst/>
            </a:prstGeom>
          </p:spPr>
          <p:txBody>
            <a:bodyPr wrap="square">
              <a:spAutoFit/>
            </a:bodyPr>
            <a:lstStyle/>
            <a:p>
              <a:r>
                <a:rPr lang="en-US" dirty="0">
                  <a:solidFill>
                    <a:schemeClr val="tx2">
                      <a:lumMod val="50000"/>
                    </a:schemeClr>
                  </a:solidFill>
                  <a:latin typeface="Arial" panose="020B0604020202020204" pitchFamily="34" charset="0"/>
                  <a:cs typeface="Arial" panose="020B0604020202020204" pitchFamily="34" charset="0"/>
                </a:rPr>
                <a:t>Increase complexity</a:t>
              </a:r>
              <a:endParaRPr lang="en-US" dirty="0">
                <a:solidFill>
                  <a:schemeClr val="tx2">
                    <a:lumMod val="50000"/>
                  </a:schemeClr>
                </a:solidFill>
              </a:endParaRPr>
            </a:p>
          </p:txBody>
        </p:sp>
        <p:pic>
          <p:nvPicPr>
            <p:cNvPr id="39" name="Graphic 38" descr="Questions">
              <a:extLst>
                <a:ext uri="{FF2B5EF4-FFF2-40B4-BE49-F238E27FC236}">
                  <a16:creationId xmlns:a16="http://schemas.microsoft.com/office/drawing/2014/main" id="{47561EF9-807B-DA4A-9AD5-A6BF8271065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72310" y="3195398"/>
              <a:ext cx="661710" cy="661710"/>
            </a:xfrm>
            <a:prstGeom prst="rect">
              <a:avLst/>
            </a:prstGeom>
          </p:spPr>
        </p:pic>
      </p:grpSp>
      <p:grpSp>
        <p:nvGrpSpPr>
          <p:cNvPr id="54" name="Group 53">
            <a:extLst>
              <a:ext uri="{FF2B5EF4-FFF2-40B4-BE49-F238E27FC236}">
                <a16:creationId xmlns:a16="http://schemas.microsoft.com/office/drawing/2014/main" id="{DCDB30A2-5EF8-C841-8299-7E6878281427}"/>
              </a:ext>
            </a:extLst>
          </p:cNvPr>
          <p:cNvGrpSpPr/>
          <p:nvPr/>
        </p:nvGrpSpPr>
        <p:grpSpPr>
          <a:xfrm>
            <a:off x="5465377" y="1846983"/>
            <a:ext cx="4158801" cy="1005840"/>
            <a:chOff x="5465377" y="1846983"/>
            <a:chExt cx="4158801" cy="1005840"/>
          </a:xfrm>
        </p:grpSpPr>
        <p:sp>
          <p:nvSpPr>
            <p:cNvPr id="14" name="Rectangle 13"/>
            <p:cNvSpPr/>
            <p:nvPr/>
          </p:nvSpPr>
          <p:spPr>
            <a:xfrm>
              <a:off x="6579667" y="2117771"/>
              <a:ext cx="3044511" cy="369332"/>
            </a:xfrm>
            <a:prstGeom prst="rect">
              <a:avLst/>
            </a:prstGeom>
          </p:spPr>
          <p:txBody>
            <a:bodyPr wrap="square">
              <a:spAutoFit/>
            </a:bodyPr>
            <a:lstStyle/>
            <a:p>
              <a:r>
                <a:rPr lang="en-US" dirty="0">
                  <a:solidFill>
                    <a:schemeClr val="tx2">
                      <a:lumMod val="50000"/>
                    </a:schemeClr>
                  </a:solidFill>
                  <a:latin typeface="Arial" panose="020B0604020202020204" pitchFamily="34" charset="0"/>
                  <a:cs typeface="Arial" panose="020B0604020202020204" pitchFamily="34" charset="0"/>
                </a:rPr>
                <a:t>Political</a:t>
              </a:r>
              <a:endParaRPr lang="en-US" dirty="0">
                <a:solidFill>
                  <a:schemeClr val="tx2">
                    <a:lumMod val="50000"/>
                  </a:schemeClr>
                </a:solidFill>
              </a:endParaRPr>
            </a:p>
          </p:txBody>
        </p:sp>
        <p:sp>
          <p:nvSpPr>
            <p:cNvPr id="58" name="Oval 57">
              <a:extLst>
                <a:ext uri="{FF2B5EF4-FFF2-40B4-BE49-F238E27FC236}">
                  <a16:creationId xmlns:a16="http://schemas.microsoft.com/office/drawing/2014/main" id="{253E8931-4427-DA40-A755-2A4233A1EA45}"/>
                </a:ext>
              </a:extLst>
            </p:cNvPr>
            <p:cNvSpPr/>
            <p:nvPr/>
          </p:nvSpPr>
          <p:spPr>
            <a:xfrm>
              <a:off x="5465377" y="1846983"/>
              <a:ext cx="1005840" cy="10058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Graphic 50" descr="Devil face with solid fill">
              <a:extLst>
                <a:ext uri="{FF2B5EF4-FFF2-40B4-BE49-F238E27FC236}">
                  <a16:creationId xmlns:a16="http://schemas.microsoft.com/office/drawing/2014/main" id="{CD7C0506-93F4-7344-9164-9759E53FE70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1624" y="2072065"/>
              <a:ext cx="620727" cy="620727"/>
            </a:xfrm>
            <a:prstGeom prst="rect">
              <a:avLst/>
            </a:prstGeom>
          </p:spPr>
        </p:pic>
      </p:grpSp>
    </p:spTree>
    <p:extLst>
      <p:ext uri="{BB962C8B-B14F-4D97-AF65-F5344CB8AC3E}">
        <p14:creationId xmlns:p14="http://schemas.microsoft.com/office/powerpoint/2010/main" val="392862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dissolv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dissolve">
                                      <p:cBhvr>
                                        <p:cTn id="22" dur="500"/>
                                        <p:tgtEl>
                                          <p:spTgt spid="59"/>
                                        </p:tgtEl>
                                      </p:cBhvr>
                                    </p:animEffect>
                                  </p:childTnLst>
                                </p:cTn>
                              </p:par>
                              <p:par>
                                <p:cTn id="23" presetID="9"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dissolve">
                                      <p:cBhvr>
                                        <p:cTn id="25" dur="500"/>
                                        <p:tgtEl>
                                          <p:spTgt spid="3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dissolve">
                                      <p:cBhvr>
                                        <p:cTn id="33" dur="500"/>
                                        <p:tgtEl>
                                          <p:spTgt spid="84"/>
                                        </p:tgtEl>
                                      </p:cBhvr>
                                    </p:animEffect>
                                  </p:childTnLst>
                                </p:cTn>
                              </p:par>
                              <p:par>
                                <p:cTn id="34" presetID="9"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dissolve">
                                      <p:cBhvr>
                                        <p:cTn id="3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9" grpId="0" animBg="1"/>
      <p:bldP spid="83" grpId="0" animBg="1"/>
      <p:bldP spid="8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AA803F-EA3F-EB43-B413-3760DCDD3E4B}"/>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Relative estimation</a:t>
            </a:r>
          </a:p>
        </p:txBody>
      </p:sp>
      <p:pic>
        <p:nvPicPr>
          <p:cNvPr id="4" name="Picture 3">
            <a:extLst>
              <a:ext uri="{FF2B5EF4-FFF2-40B4-BE49-F238E27FC236}">
                <a16:creationId xmlns:a16="http://schemas.microsoft.com/office/drawing/2014/main" id="{B6D80EEB-4D4B-314C-9582-73360EEBF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050" y="1442434"/>
            <a:ext cx="8597900" cy="5029200"/>
          </a:xfrm>
          <a:prstGeom prst="rect">
            <a:avLst/>
          </a:prstGeom>
        </p:spPr>
      </p:pic>
    </p:spTree>
    <p:extLst>
      <p:ext uri="{BB962C8B-B14F-4D97-AF65-F5344CB8AC3E}">
        <p14:creationId xmlns:p14="http://schemas.microsoft.com/office/powerpoint/2010/main" val="354745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ight Arrow 9"/>
          <p:cNvSpPr/>
          <p:nvPr/>
        </p:nvSpPr>
        <p:spPr>
          <a:xfrm>
            <a:off x="621324" y="3501528"/>
            <a:ext cx="11078307" cy="578417"/>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614827" y="3093214"/>
            <a:ext cx="1406769" cy="1395046"/>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407050" y="4696953"/>
            <a:ext cx="1822321" cy="2062103"/>
          </a:xfrm>
          <a:prstGeom prst="rect">
            <a:avLst/>
          </a:prstGeom>
        </p:spPr>
        <p:txBody>
          <a:bodyPr wrap="square">
            <a:spAutoFit/>
          </a:bodyPr>
          <a:lstStyle/>
          <a:p>
            <a:pPr algn="ctr"/>
            <a:r>
              <a:rPr lang="en-US" sz="1600" dirty="0">
                <a:solidFill>
                  <a:schemeClr val="tx1">
                    <a:lumMod val="75000"/>
                    <a:lumOff val="25000"/>
                  </a:schemeClr>
                </a:solidFill>
                <a:latin typeface="Arial" panose="020B0604020202020204" pitchFamily="34" charset="0"/>
                <a:cs typeface="Arial" panose="020B0604020202020204" pitchFamily="34" charset="0"/>
              </a:rPr>
              <a:t>Always estimate stories against each other. We thus need a frame of reference, to relatively size stories </a:t>
            </a:r>
          </a:p>
        </p:txBody>
      </p:sp>
      <p:sp>
        <p:nvSpPr>
          <p:cNvPr id="8" name="Rectangle 7"/>
          <p:cNvSpPr/>
          <p:nvPr/>
        </p:nvSpPr>
        <p:spPr>
          <a:xfrm>
            <a:off x="1512275" y="1875237"/>
            <a:ext cx="9319846" cy="646331"/>
          </a:xfrm>
          <a:prstGeom prst="rect">
            <a:avLst/>
          </a:prstGeom>
        </p:spPr>
        <p:txBody>
          <a:bodyPr wrap="square">
            <a:spAutoFit/>
          </a:bodyP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This is a iterative process you must do during your PBRs ( my preference ) or as part of estimation meeting, for all stories marked as “ready” on your backlog.</a:t>
            </a:r>
          </a:p>
        </p:txBody>
      </p:sp>
      <p:sp>
        <p:nvSpPr>
          <p:cNvPr id="38" name="TextBox 37">
            <a:extLst>
              <a:ext uri="{FF2B5EF4-FFF2-40B4-BE49-F238E27FC236}">
                <a16:creationId xmlns:a16="http://schemas.microsoft.com/office/drawing/2014/main" id="{DEF53C2C-17F5-F24D-99AF-A37141CC1E40}"/>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How to size effectively</a:t>
            </a:r>
          </a:p>
        </p:txBody>
      </p:sp>
      <p:grpSp>
        <p:nvGrpSpPr>
          <p:cNvPr id="23" name="Group 22">
            <a:extLst>
              <a:ext uri="{FF2B5EF4-FFF2-40B4-BE49-F238E27FC236}">
                <a16:creationId xmlns:a16="http://schemas.microsoft.com/office/drawing/2014/main" id="{62E19CDF-3F00-4645-9CD1-92F84F79F08D}"/>
              </a:ext>
            </a:extLst>
          </p:cNvPr>
          <p:cNvGrpSpPr/>
          <p:nvPr/>
        </p:nvGrpSpPr>
        <p:grpSpPr>
          <a:xfrm>
            <a:off x="1538583" y="3093214"/>
            <a:ext cx="1682400" cy="3230621"/>
            <a:chOff x="1538583" y="3093214"/>
            <a:chExt cx="1682400" cy="3230621"/>
          </a:xfrm>
        </p:grpSpPr>
        <p:sp>
          <p:nvSpPr>
            <p:cNvPr id="2" name="Oval 1"/>
            <p:cNvSpPr/>
            <p:nvPr/>
          </p:nvSpPr>
          <p:spPr>
            <a:xfrm>
              <a:off x="1676399" y="3093214"/>
              <a:ext cx="1406769" cy="1395046"/>
            </a:xfrm>
            <a:prstGeom prst="ellipse">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538583" y="4754175"/>
              <a:ext cx="1682400" cy="1569660"/>
            </a:xfrm>
            <a:prstGeom prst="rect">
              <a:avLst/>
            </a:prstGeom>
          </p:spPr>
          <p:txBody>
            <a:bodyPr wrap="square">
              <a:spAutoFit/>
            </a:bodyPr>
            <a:lstStyle/>
            <a:p>
              <a:pPr algn="ctr"/>
              <a:r>
                <a:rPr lang="en-US" sz="1600" dirty="0">
                  <a:solidFill>
                    <a:schemeClr val="tx1">
                      <a:lumMod val="75000"/>
                      <a:lumOff val="25000"/>
                    </a:schemeClr>
                  </a:solidFill>
                  <a:latin typeface="Arial" panose="020B0604020202020204" pitchFamily="34" charset="0"/>
                  <a:cs typeface="Arial" panose="020B0604020202020204" pitchFamily="34" charset="0"/>
                </a:rPr>
                <a:t>Define the buckets you will have. My suggestion to have at most 4 buckets.</a:t>
              </a:r>
            </a:p>
          </p:txBody>
        </p:sp>
        <p:pic>
          <p:nvPicPr>
            <p:cNvPr id="9" name="Graphic 8" descr="Shirt">
              <a:extLst>
                <a:ext uri="{FF2B5EF4-FFF2-40B4-BE49-F238E27FC236}">
                  <a16:creationId xmlns:a16="http://schemas.microsoft.com/office/drawing/2014/main" id="{431ACD3B-90A6-3748-B200-C294AEED9A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94218" y="3333536"/>
              <a:ext cx="914400" cy="914400"/>
            </a:xfrm>
            <a:prstGeom prst="rect">
              <a:avLst/>
            </a:prstGeom>
          </p:spPr>
        </p:pic>
      </p:grpSp>
      <p:grpSp>
        <p:nvGrpSpPr>
          <p:cNvPr id="27" name="Group 26">
            <a:extLst>
              <a:ext uri="{FF2B5EF4-FFF2-40B4-BE49-F238E27FC236}">
                <a16:creationId xmlns:a16="http://schemas.microsoft.com/office/drawing/2014/main" id="{062E47D5-BD24-BC4D-B88C-6DE40227402C}"/>
              </a:ext>
            </a:extLst>
          </p:cNvPr>
          <p:cNvGrpSpPr/>
          <p:nvPr/>
        </p:nvGrpSpPr>
        <p:grpSpPr>
          <a:xfrm>
            <a:off x="9137696" y="3093214"/>
            <a:ext cx="1972354" cy="3416452"/>
            <a:chOff x="9137696" y="3093214"/>
            <a:chExt cx="1972354" cy="3416452"/>
          </a:xfrm>
        </p:grpSpPr>
        <p:sp>
          <p:nvSpPr>
            <p:cNvPr id="5" name="Oval 4"/>
            <p:cNvSpPr/>
            <p:nvPr/>
          </p:nvSpPr>
          <p:spPr>
            <a:xfrm>
              <a:off x="9425352" y="3093214"/>
              <a:ext cx="1406769" cy="1395046"/>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9137696" y="4693784"/>
              <a:ext cx="1972354" cy="1815882"/>
            </a:xfrm>
            <a:prstGeom prst="rect">
              <a:avLst/>
            </a:prstGeom>
          </p:spPr>
          <p:txBody>
            <a:bodyPr wrap="square">
              <a:spAutoFit/>
            </a:bodyPr>
            <a:lstStyle/>
            <a:p>
              <a:pPr algn="ctr"/>
              <a:r>
                <a:rPr lang="en-US" sz="1600" dirty="0">
                  <a:solidFill>
                    <a:schemeClr val="tx1">
                      <a:lumMod val="75000"/>
                      <a:lumOff val="25000"/>
                    </a:schemeClr>
                  </a:solidFill>
                  <a:latin typeface="Arial" panose="020B0604020202020204" pitchFamily="34" charset="0"/>
                  <a:cs typeface="Arial" panose="020B0604020202020204" pitchFamily="34" charset="0"/>
                </a:rPr>
                <a:t>At the end, for each story bucket, do a quick review of the stories in them. Validate they are all reasonably close in “size” to each other.</a:t>
              </a:r>
            </a:p>
          </p:txBody>
        </p:sp>
        <p:pic>
          <p:nvPicPr>
            <p:cNvPr id="13" name="Graphic 12" descr="Target Audience">
              <a:extLst>
                <a:ext uri="{FF2B5EF4-FFF2-40B4-BE49-F238E27FC236}">
                  <a16:creationId xmlns:a16="http://schemas.microsoft.com/office/drawing/2014/main" id="{00D2B7BC-DFC4-9248-AFFD-D5FFEB9B01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66673" y="3367314"/>
              <a:ext cx="914400" cy="914400"/>
            </a:xfrm>
            <a:prstGeom prst="rect">
              <a:avLst/>
            </a:prstGeom>
          </p:spPr>
        </p:pic>
      </p:grpSp>
      <p:grpSp>
        <p:nvGrpSpPr>
          <p:cNvPr id="26" name="Group 25">
            <a:extLst>
              <a:ext uri="{FF2B5EF4-FFF2-40B4-BE49-F238E27FC236}">
                <a16:creationId xmlns:a16="http://schemas.microsoft.com/office/drawing/2014/main" id="{C04FB748-A83E-D24E-B027-9C4E1790F9D7}"/>
              </a:ext>
            </a:extLst>
          </p:cNvPr>
          <p:cNvGrpSpPr/>
          <p:nvPr/>
        </p:nvGrpSpPr>
        <p:grpSpPr>
          <a:xfrm>
            <a:off x="7410414" y="3093214"/>
            <a:ext cx="1544922" cy="2468818"/>
            <a:chOff x="7410414" y="3093214"/>
            <a:chExt cx="1544922" cy="2468818"/>
          </a:xfrm>
        </p:grpSpPr>
        <p:sp>
          <p:nvSpPr>
            <p:cNvPr id="4" name="Oval 3"/>
            <p:cNvSpPr/>
            <p:nvPr/>
          </p:nvSpPr>
          <p:spPr>
            <a:xfrm>
              <a:off x="7456824" y="3093214"/>
              <a:ext cx="1406769" cy="1395046"/>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410414" y="4731035"/>
              <a:ext cx="1544922" cy="830997"/>
            </a:xfrm>
            <a:prstGeom prst="rect">
              <a:avLst/>
            </a:prstGeom>
          </p:spPr>
          <p:txBody>
            <a:bodyPr wrap="square">
              <a:spAutoFit/>
            </a:bodyPr>
            <a:lstStyle/>
            <a:p>
              <a:pPr algn="ctr"/>
              <a:r>
                <a:rPr lang="en-US" sz="1600" dirty="0">
                  <a:solidFill>
                    <a:schemeClr val="tx1">
                      <a:lumMod val="75000"/>
                      <a:lumOff val="25000"/>
                    </a:schemeClr>
                  </a:solidFill>
                  <a:latin typeface="Arial" panose="020B0604020202020204" pitchFamily="34" charset="0"/>
                  <a:cs typeface="Arial" panose="020B0604020202020204" pitchFamily="34" charset="0"/>
                </a:rPr>
                <a:t>Place each story into a bucket</a:t>
              </a:r>
            </a:p>
          </p:txBody>
        </p:sp>
        <p:pic>
          <p:nvPicPr>
            <p:cNvPr id="17" name="Graphic 16" descr="Popcorn">
              <a:extLst>
                <a:ext uri="{FF2B5EF4-FFF2-40B4-BE49-F238E27FC236}">
                  <a16:creationId xmlns:a16="http://schemas.microsoft.com/office/drawing/2014/main" id="{C8654A44-871D-EF43-9261-F8693A0F28D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03008" y="3323805"/>
              <a:ext cx="914400" cy="914400"/>
            </a:xfrm>
            <a:prstGeom prst="rect">
              <a:avLst/>
            </a:prstGeom>
          </p:spPr>
        </p:pic>
      </p:grpSp>
      <p:pic>
        <p:nvPicPr>
          <p:cNvPr id="19" name="Graphic 18" descr="Man with kid">
            <a:extLst>
              <a:ext uri="{FF2B5EF4-FFF2-40B4-BE49-F238E27FC236}">
                <a16:creationId xmlns:a16="http://schemas.microsoft.com/office/drawing/2014/main" id="{41BFEE67-1E78-CB44-9DA9-DF83144DCA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88393" y="3323805"/>
            <a:ext cx="914400" cy="914400"/>
          </a:xfrm>
          <a:prstGeom prst="rect">
            <a:avLst/>
          </a:prstGeom>
        </p:spPr>
      </p:pic>
      <p:grpSp>
        <p:nvGrpSpPr>
          <p:cNvPr id="24" name="Group 23">
            <a:extLst>
              <a:ext uri="{FF2B5EF4-FFF2-40B4-BE49-F238E27FC236}">
                <a16:creationId xmlns:a16="http://schemas.microsoft.com/office/drawing/2014/main" id="{1CEA2865-2637-AE49-81B4-BD8F0E21F074}"/>
              </a:ext>
            </a:extLst>
          </p:cNvPr>
          <p:cNvGrpSpPr/>
          <p:nvPr/>
        </p:nvGrpSpPr>
        <p:grpSpPr>
          <a:xfrm>
            <a:off x="5266724" y="2976802"/>
            <a:ext cx="1972354" cy="3547088"/>
            <a:chOff x="5266724" y="2976802"/>
            <a:chExt cx="1972354" cy="3547088"/>
          </a:xfrm>
        </p:grpSpPr>
        <p:sp>
          <p:nvSpPr>
            <p:cNvPr id="6" name="Oval 5"/>
            <p:cNvSpPr/>
            <p:nvPr/>
          </p:nvSpPr>
          <p:spPr>
            <a:xfrm>
              <a:off x="5421921" y="2976802"/>
              <a:ext cx="1500554" cy="1408350"/>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C540BA7-5E34-024E-9A4B-9DB3B5A91B38}"/>
                </a:ext>
              </a:extLst>
            </p:cNvPr>
            <p:cNvSpPr/>
            <p:nvPr/>
          </p:nvSpPr>
          <p:spPr>
            <a:xfrm>
              <a:off x="5266724" y="4708008"/>
              <a:ext cx="1972354" cy="1815882"/>
            </a:xfrm>
            <a:prstGeom prst="rect">
              <a:avLst/>
            </a:prstGeom>
          </p:spPr>
          <p:txBody>
            <a:bodyPr wrap="square">
              <a:spAutoFit/>
            </a:bodyPr>
            <a:lstStyle/>
            <a:p>
              <a:pPr algn="ctr"/>
              <a:r>
                <a:rPr lang="en-US" sz="1600" dirty="0">
                  <a:solidFill>
                    <a:schemeClr val="tx1">
                      <a:lumMod val="75000"/>
                      <a:lumOff val="25000"/>
                    </a:schemeClr>
                  </a:solidFill>
                  <a:latin typeface="Arial" panose="020B0604020202020204" pitchFamily="34" charset="0"/>
                  <a:cs typeface="Arial" panose="020B0604020202020204" pitchFamily="34" charset="0"/>
                </a:rPr>
                <a:t>Relatively size each story against benchmark story by discussing only the implementation details that affect its size</a:t>
              </a:r>
            </a:p>
          </p:txBody>
        </p:sp>
        <p:pic>
          <p:nvPicPr>
            <p:cNvPr id="21" name="Graphic 20" descr="Blackboard">
              <a:extLst>
                <a:ext uri="{FF2B5EF4-FFF2-40B4-BE49-F238E27FC236}">
                  <a16:creationId xmlns:a16="http://schemas.microsoft.com/office/drawing/2014/main" id="{1057471F-220C-844C-970F-C9BE5A25ADE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55578" y="3223777"/>
              <a:ext cx="914400" cy="914400"/>
            </a:xfrm>
            <a:prstGeom prst="rect">
              <a:avLst/>
            </a:prstGeom>
          </p:spPr>
        </p:pic>
      </p:grpSp>
    </p:spTree>
    <p:extLst>
      <p:ext uri="{BB962C8B-B14F-4D97-AF65-F5344CB8AC3E}">
        <p14:creationId xmlns:p14="http://schemas.microsoft.com/office/powerpoint/2010/main" val="190451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dissolv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dissolve">
                                      <p:cBhvr>
                                        <p:cTn id="18" dur="500"/>
                                        <p:tgtEl>
                                          <p:spTgt spid="1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dissolve">
                                      <p:cBhvr>
                                        <p:cTn id="24" dur="500"/>
                                        <p:tgtEl>
                                          <p:spTgt spid="5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dissolv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dissolve">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0-#ppt_w/2"/>
                                          </p:val>
                                        </p:tav>
                                        <p:tav tm="100000">
                                          <p:val>
                                            <p:strVal val="#ppt_x"/>
                                          </p:val>
                                        </p:tav>
                                      </p:tavLst>
                                    </p:anim>
                                    <p:anim calcmode="lin" valueType="num">
                                      <p:cBhvr additive="base">
                                        <p:cTn id="4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55"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E06AE-EA43-A44A-9A1B-7E8C6D3B064E}"/>
              </a:ext>
            </a:extLst>
          </p:cNvPr>
          <p:cNvSpPr/>
          <p:nvPr/>
        </p:nvSpPr>
        <p:spPr>
          <a:xfrm>
            <a:off x="0" y="2125014"/>
            <a:ext cx="12192000" cy="3477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Side effects</a:t>
            </a:r>
          </a:p>
        </p:txBody>
      </p:sp>
      <p:pic>
        <p:nvPicPr>
          <p:cNvPr id="5" name="Picture 4">
            <a:extLst>
              <a:ext uri="{FF2B5EF4-FFF2-40B4-BE49-F238E27FC236}">
                <a16:creationId xmlns:a16="http://schemas.microsoft.com/office/drawing/2014/main" id="{B186EA3B-5FF4-1747-8706-8F3B9207D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627" y="2220955"/>
            <a:ext cx="4946233" cy="3285454"/>
          </a:xfrm>
          <a:prstGeom prst="rect">
            <a:avLst/>
          </a:prstGeom>
        </p:spPr>
      </p:pic>
      <p:pic>
        <p:nvPicPr>
          <p:cNvPr id="29" name="Graphic 28" descr="Warning">
            <a:extLst>
              <a:ext uri="{FF2B5EF4-FFF2-40B4-BE49-F238E27FC236}">
                <a16:creationId xmlns:a16="http://schemas.microsoft.com/office/drawing/2014/main" id="{BE27DEE3-36E6-1540-BE2B-0CC500C7B3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20660" y="3142905"/>
            <a:ext cx="914400" cy="914400"/>
          </a:xfrm>
          <a:prstGeom prst="rect">
            <a:avLst/>
          </a:prstGeom>
        </p:spPr>
      </p:pic>
      <p:sp>
        <p:nvSpPr>
          <p:cNvPr id="30" name="TextBox 29">
            <a:extLst>
              <a:ext uri="{FF2B5EF4-FFF2-40B4-BE49-F238E27FC236}">
                <a16:creationId xmlns:a16="http://schemas.microsoft.com/office/drawing/2014/main" id="{71EF2AF6-A24A-9C45-9A06-CA5BF838DAC7}"/>
              </a:ext>
            </a:extLst>
          </p:cNvPr>
          <p:cNvSpPr txBox="1"/>
          <p:nvPr/>
        </p:nvSpPr>
        <p:spPr>
          <a:xfrm>
            <a:off x="6058926" y="3142905"/>
            <a:ext cx="5815395" cy="954107"/>
          </a:xfrm>
          <a:prstGeom prst="rect">
            <a:avLst/>
          </a:prstGeom>
          <a:noFill/>
        </p:spPr>
        <p:txBody>
          <a:bodyPr wrap="square" rtlCol="0">
            <a:spAutoFit/>
          </a:bodyPr>
          <a:lstStyle/>
          <a:p>
            <a:pPr algn="ctr"/>
            <a:r>
              <a:rPr lang="en-US" sz="2800" dirty="0">
                <a:solidFill>
                  <a:schemeClr val="tx2">
                    <a:lumMod val="50000"/>
                  </a:schemeClr>
                </a:solidFill>
                <a:latin typeface="Arial" panose="020B0604020202020204" pitchFamily="34" charset="0"/>
                <a:cs typeface="Arial" panose="020B0604020202020204" pitchFamily="34" charset="0"/>
              </a:rPr>
              <a:t>If you get “too good” on estimating, you might stop doing it.</a:t>
            </a:r>
          </a:p>
        </p:txBody>
      </p:sp>
    </p:spTree>
    <p:extLst>
      <p:ext uri="{BB962C8B-B14F-4D97-AF65-F5344CB8AC3E}">
        <p14:creationId xmlns:p14="http://schemas.microsoft.com/office/powerpoint/2010/main" val="361102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DEF53C2C-17F5-F24D-99AF-A37141CC1E40}"/>
              </a:ext>
            </a:extLst>
          </p:cNvPr>
          <p:cNvSpPr txBox="1"/>
          <p:nvPr/>
        </p:nvSpPr>
        <p:spPr>
          <a:xfrm>
            <a:off x="317158" y="719212"/>
            <a:ext cx="12192000" cy="830997"/>
          </a:xfrm>
          <a:prstGeom prst="rect">
            <a:avLst/>
          </a:prstGeom>
          <a:noFill/>
        </p:spPr>
        <p:txBody>
          <a:bodyPr wrap="square" rtlCol="0">
            <a:spAutoFit/>
          </a:bodyPr>
          <a:lstStyle/>
          <a:p>
            <a:r>
              <a:rPr lang="en-US" sz="4800" spc="-300" dirty="0">
                <a:solidFill>
                  <a:schemeClr val="accent1"/>
                </a:solidFill>
                <a:latin typeface="Arial" panose="020B0604020202020204" pitchFamily="34" charset="0"/>
                <a:cs typeface="Arial" panose="020B0604020202020204" pitchFamily="34" charset="0"/>
              </a:rPr>
              <a:t>Story Counting</a:t>
            </a:r>
          </a:p>
        </p:txBody>
      </p:sp>
      <p:sp>
        <p:nvSpPr>
          <p:cNvPr id="62" name="Rectangle 61">
            <a:extLst>
              <a:ext uri="{FF2B5EF4-FFF2-40B4-BE49-F238E27FC236}">
                <a16:creationId xmlns:a16="http://schemas.microsoft.com/office/drawing/2014/main" id="{BAA91891-BE10-A34D-86E6-D2087443263B}"/>
              </a:ext>
            </a:extLst>
          </p:cNvPr>
          <p:cNvSpPr/>
          <p:nvPr/>
        </p:nvSpPr>
        <p:spPr>
          <a:xfrm>
            <a:off x="0" y="4871014"/>
            <a:ext cx="12192000" cy="1888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633C61B9-35E6-4945-BB7F-5A6F39A3A40E}"/>
              </a:ext>
            </a:extLst>
          </p:cNvPr>
          <p:cNvCxnSpPr/>
          <p:nvPr/>
        </p:nvCxnSpPr>
        <p:spPr>
          <a:xfrm>
            <a:off x="4064000" y="5090703"/>
            <a:ext cx="0" cy="13716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865C25B-6F2A-0B4C-BC7E-C01986216B5A}"/>
              </a:ext>
            </a:extLst>
          </p:cNvPr>
          <p:cNvCxnSpPr/>
          <p:nvPr/>
        </p:nvCxnSpPr>
        <p:spPr>
          <a:xfrm>
            <a:off x="8113484" y="5090703"/>
            <a:ext cx="0" cy="13716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E2B9937-72E8-244A-9D48-DF55FE9C471E}"/>
              </a:ext>
            </a:extLst>
          </p:cNvPr>
          <p:cNvSpPr/>
          <p:nvPr/>
        </p:nvSpPr>
        <p:spPr>
          <a:xfrm>
            <a:off x="1480457" y="5483402"/>
            <a:ext cx="2409372"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Changed to follow progress using story count on burn up</a:t>
            </a:r>
          </a:p>
        </p:txBody>
      </p:sp>
      <p:sp>
        <p:nvSpPr>
          <p:cNvPr id="67" name="Rectangle 66">
            <a:extLst>
              <a:ext uri="{FF2B5EF4-FFF2-40B4-BE49-F238E27FC236}">
                <a16:creationId xmlns:a16="http://schemas.microsoft.com/office/drawing/2014/main" id="{3DB20514-E43B-284B-9CC5-00BC9E718F12}"/>
              </a:ext>
            </a:extLst>
          </p:cNvPr>
          <p:cNvSpPr/>
          <p:nvPr/>
        </p:nvSpPr>
        <p:spPr>
          <a:xfrm>
            <a:off x="5529940" y="5483402"/>
            <a:ext cx="2409372"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Still use estimated points as reference for prioritization</a:t>
            </a:r>
          </a:p>
        </p:txBody>
      </p:sp>
      <p:sp>
        <p:nvSpPr>
          <p:cNvPr id="68" name="Rectangle 67">
            <a:extLst>
              <a:ext uri="{FF2B5EF4-FFF2-40B4-BE49-F238E27FC236}">
                <a16:creationId xmlns:a16="http://schemas.microsoft.com/office/drawing/2014/main" id="{7E8BDB24-2362-9840-AC78-1F598F72007D}"/>
              </a:ext>
            </a:extLst>
          </p:cNvPr>
          <p:cNvSpPr/>
          <p:nvPr/>
        </p:nvSpPr>
        <p:spPr>
          <a:xfrm>
            <a:off x="9579423" y="5063269"/>
            <a:ext cx="2409372" cy="1569660"/>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Still keep the estimations sessions. There are still high value on team conversation catalyzed by gauging the size of the work</a:t>
            </a:r>
          </a:p>
        </p:txBody>
      </p:sp>
      <p:grpSp>
        <p:nvGrpSpPr>
          <p:cNvPr id="69" name="Group 4">
            <a:extLst>
              <a:ext uri="{FF2B5EF4-FFF2-40B4-BE49-F238E27FC236}">
                <a16:creationId xmlns:a16="http://schemas.microsoft.com/office/drawing/2014/main" id="{0A93A89B-4568-AD46-A663-CAE52C0B9BBB}"/>
              </a:ext>
            </a:extLst>
          </p:cNvPr>
          <p:cNvGrpSpPr>
            <a:grpSpLocks noChangeAspect="1"/>
          </p:cNvGrpSpPr>
          <p:nvPr/>
        </p:nvGrpSpPr>
        <p:grpSpPr bwMode="auto">
          <a:xfrm>
            <a:off x="702577" y="5416836"/>
            <a:ext cx="574675" cy="779463"/>
            <a:chOff x="3920" y="399"/>
            <a:chExt cx="362" cy="491"/>
          </a:xfrm>
          <a:solidFill>
            <a:schemeClr val="bg1"/>
          </a:solidFill>
        </p:grpSpPr>
        <p:sp>
          <p:nvSpPr>
            <p:cNvPr id="70" name="Freeform 6">
              <a:extLst>
                <a:ext uri="{FF2B5EF4-FFF2-40B4-BE49-F238E27FC236}">
                  <a16:creationId xmlns:a16="http://schemas.microsoft.com/office/drawing/2014/main" id="{3288E8A3-0264-B541-9E57-2FDC1C09E817}"/>
                </a:ext>
              </a:extLst>
            </p:cNvPr>
            <p:cNvSpPr>
              <a:spLocks/>
            </p:cNvSpPr>
            <p:nvPr/>
          </p:nvSpPr>
          <p:spPr bwMode="auto">
            <a:xfrm>
              <a:off x="4050" y="814"/>
              <a:ext cx="102" cy="15"/>
            </a:xfrm>
            <a:custGeom>
              <a:avLst/>
              <a:gdLst>
                <a:gd name="T0" fmla="*/ 53 w 718"/>
                <a:gd name="T1" fmla="*/ 0 h 107"/>
                <a:gd name="T2" fmla="*/ 665 w 718"/>
                <a:gd name="T3" fmla="*/ 0 h 107"/>
                <a:gd name="T4" fmla="*/ 682 w 718"/>
                <a:gd name="T5" fmla="*/ 2 h 107"/>
                <a:gd name="T6" fmla="*/ 696 w 718"/>
                <a:gd name="T7" fmla="*/ 10 h 107"/>
                <a:gd name="T8" fmla="*/ 708 w 718"/>
                <a:gd name="T9" fmla="*/ 22 h 107"/>
                <a:gd name="T10" fmla="*/ 714 w 718"/>
                <a:gd name="T11" fmla="*/ 36 h 107"/>
                <a:gd name="T12" fmla="*/ 718 w 718"/>
                <a:gd name="T13" fmla="*/ 54 h 107"/>
                <a:gd name="T14" fmla="*/ 714 w 718"/>
                <a:gd name="T15" fmla="*/ 71 h 107"/>
                <a:gd name="T16" fmla="*/ 708 w 718"/>
                <a:gd name="T17" fmla="*/ 85 h 107"/>
                <a:gd name="T18" fmla="*/ 696 w 718"/>
                <a:gd name="T19" fmla="*/ 97 h 107"/>
                <a:gd name="T20" fmla="*/ 682 w 718"/>
                <a:gd name="T21" fmla="*/ 105 h 107"/>
                <a:gd name="T22" fmla="*/ 665 w 718"/>
                <a:gd name="T23" fmla="*/ 107 h 107"/>
                <a:gd name="T24" fmla="*/ 53 w 718"/>
                <a:gd name="T25" fmla="*/ 107 h 107"/>
                <a:gd name="T26" fmla="*/ 36 w 718"/>
                <a:gd name="T27" fmla="*/ 105 h 107"/>
                <a:gd name="T28" fmla="*/ 22 w 718"/>
                <a:gd name="T29" fmla="*/ 97 h 107"/>
                <a:gd name="T30" fmla="*/ 10 w 718"/>
                <a:gd name="T31" fmla="*/ 85 h 107"/>
                <a:gd name="T32" fmla="*/ 4 w 718"/>
                <a:gd name="T33" fmla="*/ 71 h 107"/>
                <a:gd name="T34" fmla="*/ 0 w 718"/>
                <a:gd name="T35" fmla="*/ 54 h 107"/>
                <a:gd name="T36" fmla="*/ 4 w 718"/>
                <a:gd name="T37" fmla="*/ 36 h 107"/>
                <a:gd name="T38" fmla="*/ 10 w 718"/>
                <a:gd name="T39" fmla="*/ 22 h 107"/>
                <a:gd name="T40" fmla="*/ 22 w 718"/>
                <a:gd name="T41" fmla="*/ 10 h 107"/>
                <a:gd name="T42" fmla="*/ 36 w 718"/>
                <a:gd name="T43" fmla="*/ 2 h 107"/>
                <a:gd name="T44" fmla="*/ 53 w 718"/>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8" h="107">
                  <a:moveTo>
                    <a:pt x="53" y="0"/>
                  </a:moveTo>
                  <a:lnTo>
                    <a:pt x="665" y="0"/>
                  </a:lnTo>
                  <a:lnTo>
                    <a:pt x="682" y="2"/>
                  </a:lnTo>
                  <a:lnTo>
                    <a:pt x="696" y="10"/>
                  </a:lnTo>
                  <a:lnTo>
                    <a:pt x="708" y="22"/>
                  </a:lnTo>
                  <a:lnTo>
                    <a:pt x="714" y="36"/>
                  </a:lnTo>
                  <a:lnTo>
                    <a:pt x="718" y="54"/>
                  </a:lnTo>
                  <a:lnTo>
                    <a:pt x="714" y="71"/>
                  </a:lnTo>
                  <a:lnTo>
                    <a:pt x="708" y="85"/>
                  </a:lnTo>
                  <a:lnTo>
                    <a:pt x="696" y="97"/>
                  </a:lnTo>
                  <a:lnTo>
                    <a:pt x="682" y="105"/>
                  </a:lnTo>
                  <a:lnTo>
                    <a:pt x="665" y="107"/>
                  </a:lnTo>
                  <a:lnTo>
                    <a:pt x="53" y="107"/>
                  </a:lnTo>
                  <a:lnTo>
                    <a:pt x="36" y="105"/>
                  </a:lnTo>
                  <a:lnTo>
                    <a:pt x="22" y="97"/>
                  </a:lnTo>
                  <a:lnTo>
                    <a:pt x="10" y="85"/>
                  </a:lnTo>
                  <a:lnTo>
                    <a:pt x="4" y="71"/>
                  </a:lnTo>
                  <a:lnTo>
                    <a:pt x="0" y="54"/>
                  </a:lnTo>
                  <a:lnTo>
                    <a:pt x="4"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05AD35AC-CE10-E845-9CF3-64DC10B5AA44}"/>
                </a:ext>
              </a:extLst>
            </p:cNvPr>
            <p:cNvSpPr>
              <a:spLocks/>
            </p:cNvSpPr>
            <p:nvPr/>
          </p:nvSpPr>
          <p:spPr bwMode="auto">
            <a:xfrm>
              <a:off x="4060" y="844"/>
              <a:ext cx="83" cy="16"/>
            </a:xfrm>
            <a:custGeom>
              <a:avLst/>
              <a:gdLst>
                <a:gd name="T0" fmla="*/ 53 w 582"/>
                <a:gd name="T1" fmla="*/ 0 h 108"/>
                <a:gd name="T2" fmla="*/ 529 w 582"/>
                <a:gd name="T3" fmla="*/ 0 h 108"/>
                <a:gd name="T4" fmla="*/ 546 w 582"/>
                <a:gd name="T5" fmla="*/ 3 h 108"/>
                <a:gd name="T6" fmla="*/ 560 w 582"/>
                <a:gd name="T7" fmla="*/ 11 h 108"/>
                <a:gd name="T8" fmla="*/ 572 w 582"/>
                <a:gd name="T9" fmla="*/ 22 h 108"/>
                <a:gd name="T10" fmla="*/ 579 w 582"/>
                <a:gd name="T11" fmla="*/ 37 h 108"/>
                <a:gd name="T12" fmla="*/ 582 w 582"/>
                <a:gd name="T13" fmla="*/ 54 h 108"/>
                <a:gd name="T14" fmla="*/ 579 w 582"/>
                <a:gd name="T15" fmla="*/ 71 h 108"/>
                <a:gd name="T16" fmla="*/ 572 w 582"/>
                <a:gd name="T17" fmla="*/ 86 h 108"/>
                <a:gd name="T18" fmla="*/ 560 w 582"/>
                <a:gd name="T19" fmla="*/ 97 h 108"/>
                <a:gd name="T20" fmla="*/ 546 w 582"/>
                <a:gd name="T21" fmla="*/ 105 h 108"/>
                <a:gd name="T22" fmla="*/ 529 w 582"/>
                <a:gd name="T23" fmla="*/ 108 h 108"/>
                <a:gd name="T24" fmla="*/ 53 w 582"/>
                <a:gd name="T25" fmla="*/ 108 h 108"/>
                <a:gd name="T26" fmla="*/ 36 w 582"/>
                <a:gd name="T27" fmla="*/ 105 h 108"/>
                <a:gd name="T28" fmla="*/ 22 w 582"/>
                <a:gd name="T29" fmla="*/ 97 h 108"/>
                <a:gd name="T30" fmla="*/ 10 w 582"/>
                <a:gd name="T31" fmla="*/ 86 h 108"/>
                <a:gd name="T32" fmla="*/ 4 w 582"/>
                <a:gd name="T33" fmla="*/ 71 h 108"/>
                <a:gd name="T34" fmla="*/ 0 w 582"/>
                <a:gd name="T35" fmla="*/ 54 h 108"/>
                <a:gd name="T36" fmla="*/ 4 w 582"/>
                <a:gd name="T37" fmla="*/ 37 h 108"/>
                <a:gd name="T38" fmla="*/ 10 w 582"/>
                <a:gd name="T39" fmla="*/ 22 h 108"/>
                <a:gd name="T40" fmla="*/ 22 w 582"/>
                <a:gd name="T41" fmla="*/ 11 h 108"/>
                <a:gd name="T42" fmla="*/ 36 w 582"/>
                <a:gd name="T43" fmla="*/ 3 h 108"/>
                <a:gd name="T44" fmla="*/ 53 w 582"/>
                <a:gd name="T4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2" h="108">
                  <a:moveTo>
                    <a:pt x="53" y="0"/>
                  </a:moveTo>
                  <a:lnTo>
                    <a:pt x="529" y="0"/>
                  </a:lnTo>
                  <a:lnTo>
                    <a:pt x="546" y="3"/>
                  </a:lnTo>
                  <a:lnTo>
                    <a:pt x="560" y="11"/>
                  </a:lnTo>
                  <a:lnTo>
                    <a:pt x="572" y="22"/>
                  </a:lnTo>
                  <a:lnTo>
                    <a:pt x="579" y="37"/>
                  </a:lnTo>
                  <a:lnTo>
                    <a:pt x="582" y="54"/>
                  </a:lnTo>
                  <a:lnTo>
                    <a:pt x="579" y="71"/>
                  </a:lnTo>
                  <a:lnTo>
                    <a:pt x="572" y="86"/>
                  </a:lnTo>
                  <a:lnTo>
                    <a:pt x="560" y="97"/>
                  </a:lnTo>
                  <a:lnTo>
                    <a:pt x="546" y="105"/>
                  </a:lnTo>
                  <a:lnTo>
                    <a:pt x="529" y="108"/>
                  </a:lnTo>
                  <a:lnTo>
                    <a:pt x="53" y="108"/>
                  </a:lnTo>
                  <a:lnTo>
                    <a:pt x="36" y="105"/>
                  </a:lnTo>
                  <a:lnTo>
                    <a:pt x="22" y="97"/>
                  </a:lnTo>
                  <a:lnTo>
                    <a:pt x="10" y="86"/>
                  </a:lnTo>
                  <a:lnTo>
                    <a:pt x="4" y="71"/>
                  </a:lnTo>
                  <a:lnTo>
                    <a:pt x="0" y="54"/>
                  </a:lnTo>
                  <a:lnTo>
                    <a:pt x="4" y="37"/>
                  </a:lnTo>
                  <a:lnTo>
                    <a:pt x="10" y="22"/>
                  </a:lnTo>
                  <a:lnTo>
                    <a:pt x="22" y="11"/>
                  </a:lnTo>
                  <a:lnTo>
                    <a:pt x="36"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2772F409-1BB8-5F49-B4B0-81C9E1098ADA}"/>
                </a:ext>
              </a:extLst>
            </p:cNvPr>
            <p:cNvSpPr>
              <a:spLocks/>
            </p:cNvSpPr>
            <p:nvPr/>
          </p:nvSpPr>
          <p:spPr bwMode="auto">
            <a:xfrm>
              <a:off x="4047" y="595"/>
              <a:ext cx="47" cy="166"/>
            </a:xfrm>
            <a:custGeom>
              <a:avLst/>
              <a:gdLst>
                <a:gd name="T0" fmla="*/ 58 w 328"/>
                <a:gd name="T1" fmla="*/ 0 h 1160"/>
                <a:gd name="T2" fmla="*/ 73 w 328"/>
                <a:gd name="T3" fmla="*/ 5 h 1160"/>
                <a:gd name="T4" fmla="*/ 87 w 328"/>
                <a:gd name="T5" fmla="*/ 13 h 1160"/>
                <a:gd name="T6" fmla="*/ 97 w 328"/>
                <a:gd name="T7" fmla="*/ 27 h 1160"/>
                <a:gd name="T8" fmla="*/ 134 w 328"/>
                <a:gd name="T9" fmla="*/ 96 h 1160"/>
                <a:gd name="T10" fmla="*/ 166 w 328"/>
                <a:gd name="T11" fmla="*/ 162 h 1160"/>
                <a:gd name="T12" fmla="*/ 195 w 328"/>
                <a:gd name="T13" fmla="*/ 226 h 1160"/>
                <a:gd name="T14" fmla="*/ 220 w 328"/>
                <a:gd name="T15" fmla="*/ 289 h 1160"/>
                <a:gd name="T16" fmla="*/ 242 w 328"/>
                <a:gd name="T17" fmla="*/ 350 h 1160"/>
                <a:gd name="T18" fmla="*/ 260 w 328"/>
                <a:gd name="T19" fmla="*/ 411 h 1160"/>
                <a:gd name="T20" fmla="*/ 276 w 328"/>
                <a:gd name="T21" fmla="*/ 472 h 1160"/>
                <a:gd name="T22" fmla="*/ 289 w 328"/>
                <a:gd name="T23" fmla="*/ 534 h 1160"/>
                <a:gd name="T24" fmla="*/ 302 w 328"/>
                <a:gd name="T25" fmla="*/ 605 h 1160"/>
                <a:gd name="T26" fmla="*/ 311 w 328"/>
                <a:gd name="T27" fmla="*/ 678 h 1160"/>
                <a:gd name="T28" fmla="*/ 319 w 328"/>
                <a:gd name="T29" fmla="*/ 754 h 1160"/>
                <a:gd name="T30" fmla="*/ 323 w 328"/>
                <a:gd name="T31" fmla="*/ 834 h 1160"/>
                <a:gd name="T32" fmla="*/ 326 w 328"/>
                <a:gd name="T33" fmla="*/ 919 h 1160"/>
                <a:gd name="T34" fmla="*/ 328 w 328"/>
                <a:gd name="T35" fmla="*/ 1010 h 1160"/>
                <a:gd name="T36" fmla="*/ 328 w 328"/>
                <a:gd name="T37" fmla="*/ 1107 h 1160"/>
                <a:gd name="T38" fmla="*/ 326 w 328"/>
                <a:gd name="T39" fmla="*/ 1123 h 1160"/>
                <a:gd name="T40" fmla="*/ 319 w 328"/>
                <a:gd name="T41" fmla="*/ 1139 h 1160"/>
                <a:gd name="T42" fmla="*/ 307 w 328"/>
                <a:gd name="T43" fmla="*/ 1150 h 1160"/>
                <a:gd name="T44" fmla="*/ 293 w 328"/>
                <a:gd name="T45" fmla="*/ 1157 h 1160"/>
                <a:gd name="T46" fmla="*/ 276 w 328"/>
                <a:gd name="T47" fmla="*/ 1160 h 1160"/>
                <a:gd name="T48" fmla="*/ 259 w 328"/>
                <a:gd name="T49" fmla="*/ 1157 h 1160"/>
                <a:gd name="T50" fmla="*/ 245 w 328"/>
                <a:gd name="T51" fmla="*/ 1150 h 1160"/>
                <a:gd name="T52" fmla="*/ 233 w 328"/>
                <a:gd name="T53" fmla="*/ 1139 h 1160"/>
                <a:gd name="T54" fmla="*/ 226 w 328"/>
                <a:gd name="T55" fmla="*/ 1123 h 1160"/>
                <a:gd name="T56" fmla="*/ 224 w 328"/>
                <a:gd name="T57" fmla="*/ 1107 h 1160"/>
                <a:gd name="T58" fmla="*/ 224 w 328"/>
                <a:gd name="T59" fmla="*/ 1013 h 1160"/>
                <a:gd name="T60" fmla="*/ 221 w 328"/>
                <a:gd name="T61" fmla="*/ 926 h 1160"/>
                <a:gd name="T62" fmla="*/ 218 w 328"/>
                <a:gd name="T63" fmla="*/ 844 h 1160"/>
                <a:gd name="T64" fmla="*/ 214 w 328"/>
                <a:gd name="T65" fmla="*/ 766 h 1160"/>
                <a:gd name="T66" fmla="*/ 207 w 328"/>
                <a:gd name="T67" fmla="*/ 693 h 1160"/>
                <a:gd name="T68" fmla="*/ 199 w 328"/>
                <a:gd name="T69" fmla="*/ 622 h 1160"/>
                <a:gd name="T70" fmla="*/ 187 w 328"/>
                <a:gd name="T71" fmla="*/ 554 h 1160"/>
                <a:gd name="T72" fmla="*/ 174 w 328"/>
                <a:gd name="T73" fmla="*/ 497 h 1160"/>
                <a:gd name="T74" fmla="*/ 159 w 328"/>
                <a:gd name="T75" fmla="*/ 440 h 1160"/>
                <a:gd name="T76" fmla="*/ 141 w 328"/>
                <a:gd name="T77" fmla="*/ 382 h 1160"/>
                <a:gd name="T78" fmla="*/ 121 w 328"/>
                <a:gd name="T79" fmla="*/ 326 h 1160"/>
                <a:gd name="T80" fmla="*/ 97 w 328"/>
                <a:gd name="T81" fmla="*/ 267 h 1160"/>
                <a:gd name="T82" fmla="*/ 70 w 328"/>
                <a:gd name="T83" fmla="*/ 207 h 1160"/>
                <a:gd name="T84" fmla="*/ 40 w 328"/>
                <a:gd name="T85" fmla="*/ 144 h 1160"/>
                <a:gd name="T86" fmla="*/ 6 w 328"/>
                <a:gd name="T87" fmla="*/ 80 h 1160"/>
                <a:gd name="T88" fmla="*/ 0 w 328"/>
                <a:gd name="T89" fmla="*/ 63 h 1160"/>
                <a:gd name="T90" fmla="*/ 0 w 328"/>
                <a:gd name="T91" fmla="*/ 47 h 1160"/>
                <a:gd name="T92" fmla="*/ 4 w 328"/>
                <a:gd name="T93" fmla="*/ 31 h 1160"/>
                <a:gd name="T94" fmla="*/ 13 w 328"/>
                <a:gd name="T95" fmla="*/ 17 h 1160"/>
                <a:gd name="T96" fmla="*/ 26 w 328"/>
                <a:gd name="T97" fmla="*/ 7 h 1160"/>
                <a:gd name="T98" fmla="*/ 42 w 328"/>
                <a:gd name="T99" fmla="*/ 0 h 1160"/>
                <a:gd name="T100" fmla="*/ 58 w 328"/>
                <a:gd name="T101"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160">
                  <a:moveTo>
                    <a:pt x="58" y="0"/>
                  </a:moveTo>
                  <a:lnTo>
                    <a:pt x="73" y="5"/>
                  </a:lnTo>
                  <a:lnTo>
                    <a:pt x="87" y="13"/>
                  </a:lnTo>
                  <a:lnTo>
                    <a:pt x="97" y="27"/>
                  </a:lnTo>
                  <a:lnTo>
                    <a:pt x="134" y="96"/>
                  </a:lnTo>
                  <a:lnTo>
                    <a:pt x="166" y="162"/>
                  </a:lnTo>
                  <a:lnTo>
                    <a:pt x="195" y="226"/>
                  </a:lnTo>
                  <a:lnTo>
                    <a:pt x="220" y="289"/>
                  </a:lnTo>
                  <a:lnTo>
                    <a:pt x="242" y="350"/>
                  </a:lnTo>
                  <a:lnTo>
                    <a:pt x="260" y="411"/>
                  </a:lnTo>
                  <a:lnTo>
                    <a:pt x="276" y="472"/>
                  </a:lnTo>
                  <a:lnTo>
                    <a:pt x="289" y="534"/>
                  </a:lnTo>
                  <a:lnTo>
                    <a:pt x="302" y="605"/>
                  </a:lnTo>
                  <a:lnTo>
                    <a:pt x="311" y="678"/>
                  </a:lnTo>
                  <a:lnTo>
                    <a:pt x="319" y="754"/>
                  </a:lnTo>
                  <a:lnTo>
                    <a:pt x="323" y="834"/>
                  </a:lnTo>
                  <a:lnTo>
                    <a:pt x="326" y="919"/>
                  </a:lnTo>
                  <a:lnTo>
                    <a:pt x="328" y="1010"/>
                  </a:lnTo>
                  <a:lnTo>
                    <a:pt x="328" y="1107"/>
                  </a:lnTo>
                  <a:lnTo>
                    <a:pt x="326" y="1123"/>
                  </a:lnTo>
                  <a:lnTo>
                    <a:pt x="319" y="1139"/>
                  </a:lnTo>
                  <a:lnTo>
                    <a:pt x="307" y="1150"/>
                  </a:lnTo>
                  <a:lnTo>
                    <a:pt x="293" y="1157"/>
                  </a:lnTo>
                  <a:lnTo>
                    <a:pt x="276" y="1160"/>
                  </a:lnTo>
                  <a:lnTo>
                    <a:pt x="259" y="1157"/>
                  </a:lnTo>
                  <a:lnTo>
                    <a:pt x="245" y="1150"/>
                  </a:lnTo>
                  <a:lnTo>
                    <a:pt x="233" y="1139"/>
                  </a:lnTo>
                  <a:lnTo>
                    <a:pt x="226" y="1123"/>
                  </a:lnTo>
                  <a:lnTo>
                    <a:pt x="224" y="1107"/>
                  </a:lnTo>
                  <a:lnTo>
                    <a:pt x="224" y="1013"/>
                  </a:lnTo>
                  <a:lnTo>
                    <a:pt x="221" y="926"/>
                  </a:lnTo>
                  <a:lnTo>
                    <a:pt x="218" y="844"/>
                  </a:lnTo>
                  <a:lnTo>
                    <a:pt x="214" y="766"/>
                  </a:lnTo>
                  <a:lnTo>
                    <a:pt x="207" y="693"/>
                  </a:lnTo>
                  <a:lnTo>
                    <a:pt x="199" y="622"/>
                  </a:lnTo>
                  <a:lnTo>
                    <a:pt x="187" y="554"/>
                  </a:lnTo>
                  <a:lnTo>
                    <a:pt x="174" y="497"/>
                  </a:lnTo>
                  <a:lnTo>
                    <a:pt x="159" y="440"/>
                  </a:lnTo>
                  <a:lnTo>
                    <a:pt x="141" y="382"/>
                  </a:lnTo>
                  <a:lnTo>
                    <a:pt x="121" y="326"/>
                  </a:lnTo>
                  <a:lnTo>
                    <a:pt x="97" y="267"/>
                  </a:lnTo>
                  <a:lnTo>
                    <a:pt x="70" y="207"/>
                  </a:lnTo>
                  <a:lnTo>
                    <a:pt x="40" y="144"/>
                  </a:lnTo>
                  <a:lnTo>
                    <a:pt x="6" y="80"/>
                  </a:lnTo>
                  <a:lnTo>
                    <a:pt x="0" y="63"/>
                  </a:lnTo>
                  <a:lnTo>
                    <a:pt x="0" y="47"/>
                  </a:lnTo>
                  <a:lnTo>
                    <a:pt x="4" y="31"/>
                  </a:lnTo>
                  <a:lnTo>
                    <a:pt x="13" y="17"/>
                  </a:lnTo>
                  <a:lnTo>
                    <a:pt x="26" y="7"/>
                  </a:lnTo>
                  <a:lnTo>
                    <a:pt x="42" y="0"/>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6EA1C6BF-13E0-5346-84D5-5443E85D7A95}"/>
                </a:ext>
              </a:extLst>
            </p:cNvPr>
            <p:cNvSpPr>
              <a:spLocks/>
            </p:cNvSpPr>
            <p:nvPr/>
          </p:nvSpPr>
          <p:spPr bwMode="auto">
            <a:xfrm>
              <a:off x="4108" y="595"/>
              <a:ext cx="47" cy="166"/>
            </a:xfrm>
            <a:custGeom>
              <a:avLst/>
              <a:gdLst>
                <a:gd name="T0" fmla="*/ 270 w 328"/>
                <a:gd name="T1" fmla="*/ 0 h 1160"/>
                <a:gd name="T2" fmla="*/ 286 w 328"/>
                <a:gd name="T3" fmla="*/ 0 h 1160"/>
                <a:gd name="T4" fmla="*/ 302 w 328"/>
                <a:gd name="T5" fmla="*/ 7 h 1160"/>
                <a:gd name="T6" fmla="*/ 315 w 328"/>
                <a:gd name="T7" fmla="*/ 17 h 1160"/>
                <a:gd name="T8" fmla="*/ 324 w 328"/>
                <a:gd name="T9" fmla="*/ 31 h 1160"/>
                <a:gd name="T10" fmla="*/ 328 w 328"/>
                <a:gd name="T11" fmla="*/ 47 h 1160"/>
                <a:gd name="T12" fmla="*/ 328 w 328"/>
                <a:gd name="T13" fmla="*/ 63 h 1160"/>
                <a:gd name="T14" fmla="*/ 323 w 328"/>
                <a:gd name="T15" fmla="*/ 80 h 1160"/>
                <a:gd name="T16" fmla="*/ 288 w 328"/>
                <a:gd name="T17" fmla="*/ 144 h 1160"/>
                <a:gd name="T18" fmla="*/ 258 w 328"/>
                <a:gd name="T19" fmla="*/ 207 h 1160"/>
                <a:gd name="T20" fmla="*/ 231 w 328"/>
                <a:gd name="T21" fmla="*/ 267 h 1160"/>
                <a:gd name="T22" fmla="*/ 207 w 328"/>
                <a:gd name="T23" fmla="*/ 326 h 1160"/>
                <a:gd name="T24" fmla="*/ 187 w 328"/>
                <a:gd name="T25" fmla="*/ 382 h 1160"/>
                <a:gd name="T26" fmla="*/ 169 w 328"/>
                <a:gd name="T27" fmla="*/ 440 h 1160"/>
                <a:gd name="T28" fmla="*/ 154 w 328"/>
                <a:gd name="T29" fmla="*/ 497 h 1160"/>
                <a:gd name="T30" fmla="*/ 141 w 328"/>
                <a:gd name="T31" fmla="*/ 554 h 1160"/>
                <a:gd name="T32" fmla="*/ 129 w 328"/>
                <a:gd name="T33" fmla="*/ 622 h 1160"/>
                <a:gd name="T34" fmla="*/ 121 w 328"/>
                <a:gd name="T35" fmla="*/ 693 h 1160"/>
                <a:gd name="T36" fmla="*/ 114 w 328"/>
                <a:gd name="T37" fmla="*/ 766 h 1160"/>
                <a:gd name="T38" fmla="*/ 110 w 328"/>
                <a:gd name="T39" fmla="*/ 844 h 1160"/>
                <a:gd name="T40" fmla="*/ 107 w 328"/>
                <a:gd name="T41" fmla="*/ 926 h 1160"/>
                <a:gd name="T42" fmla="*/ 104 w 328"/>
                <a:gd name="T43" fmla="*/ 1013 h 1160"/>
                <a:gd name="T44" fmla="*/ 104 w 328"/>
                <a:gd name="T45" fmla="*/ 1107 h 1160"/>
                <a:gd name="T46" fmla="*/ 102 w 328"/>
                <a:gd name="T47" fmla="*/ 1123 h 1160"/>
                <a:gd name="T48" fmla="*/ 95 w 328"/>
                <a:gd name="T49" fmla="*/ 1139 h 1160"/>
                <a:gd name="T50" fmla="*/ 83 w 328"/>
                <a:gd name="T51" fmla="*/ 1150 h 1160"/>
                <a:gd name="T52" fmla="*/ 69 w 328"/>
                <a:gd name="T53" fmla="*/ 1157 h 1160"/>
                <a:gd name="T54" fmla="*/ 52 w 328"/>
                <a:gd name="T55" fmla="*/ 1160 h 1160"/>
                <a:gd name="T56" fmla="*/ 35 w 328"/>
                <a:gd name="T57" fmla="*/ 1157 h 1160"/>
                <a:gd name="T58" fmla="*/ 21 w 328"/>
                <a:gd name="T59" fmla="*/ 1150 h 1160"/>
                <a:gd name="T60" fmla="*/ 9 w 328"/>
                <a:gd name="T61" fmla="*/ 1139 h 1160"/>
                <a:gd name="T62" fmla="*/ 2 w 328"/>
                <a:gd name="T63" fmla="*/ 1123 h 1160"/>
                <a:gd name="T64" fmla="*/ 0 w 328"/>
                <a:gd name="T65" fmla="*/ 1107 h 1160"/>
                <a:gd name="T66" fmla="*/ 0 w 328"/>
                <a:gd name="T67" fmla="*/ 1010 h 1160"/>
                <a:gd name="T68" fmla="*/ 2 w 328"/>
                <a:gd name="T69" fmla="*/ 919 h 1160"/>
                <a:gd name="T70" fmla="*/ 5 w 328"/>
                <a:gd name="T71" fmla="*/ 834 h 1160"/>
                <a:gd name="T72" fmla="*/ 9 w 328"/>
                <a:gd name="T73" fmla="*/ 754 h 1160"/>
                <a:gd name="T74" fmla="*/ 17 w 328"/>
                <a:gd name="T75" fmla="*/ 678 h 1160"/>
                <a:gd name="T76" fmla="*/ 27 w 328"/>
                <a:gd name="T77" fmla="*/ 605 h 1160"/>
                <a:gd name="T78" fmla="*/ 39 w 328"/>
                <a:gd name="T79" fmla="*/ 534 h 1160"/>
                <a:gd name="T80" fmla="*/ 52 w 328"/>
                <a:gd name="T81" fmla="*/ 472 h 1160"/>
                <a:gd name="T82" fmla="*/ 68 w 328"/>
                <a:gd name="T83" fmla="*/ 411 h 1160"/>
                <a:gd name="T84" fmla="*/ 87 w 328"/>
                <a:gd name="T85" fmla="*/ 350 h 1160"/>
                <a:gd name="T86" fmla="*/ 109 w 328"/>
                <a:gd name="T87" fmla="*/ 289 h 1160"/>
                <a:gd name="T88" fmla="*/ 134 w 328"/>
                <a:gd name="T89" fmla="*/ 226 h 1160"/>
                <a:gd name="T90" fmla="*/ 163 w 328"/>
                <a:gd name="T91" fmla="*/ 162 h 1160"/>
                <a:gd name="T92" fmla="*/ 194 w 328"/>
                <a:gd name="T93" fmla="*/ 96 h 1160"/>
                <a:gd name="T94" fmla="*/ 231 w 328"/>
                <a:gd name="T95" fmla="*/ 27 h 1160"/>
                <a:gd name="T96" fmla="*/ 242 w 328"/>
                <a:gd name="T97" fmla="*/ 13 h 1160"/>
                <a:gd name="T98" fmla="*/ 255 w 328"/>
                <a:gd name="T99" fmla="*/ 5 h 1160"/>
                <a:gd name="T100" fmla="*/ 270 w 328"/>
                <a:gd name="T101"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160">
                  <a:moveTo>
                    <a:pt x="270" y="0"/>
                  </a:moveTo>
                  <a:lnTo>
                    <a:pt x="286" y="0"/>
                  </a:lnTo>
                  <a:lnTo>
                    <a:pt x="302" y="7"/>
                  </a:lnTo>
                  <a:lnTo>
                    <a:pt x="315" y="17"/>
                  </a:lnTo>
                  <a:lnTo>
                    <a:pt x="324" y="31"/>
                  </a:lnTo>
                  <a:lnTo>
                    <a:pt x="328" y="47"/>
                  </a:lnTo>
                  <a:lnTo>
                    <a:pt x="328" y="63"/>
                  </a:lnTo>
                  <a:lnTo>
                    <a:pt x="323" y="80"/>
                  </a:lnTo>
                  <a:lnTo>
                    <a:pt x="288" y="144"/>
                  </a:lnTo>
                  <a:lnTo>
                    <a:pt x="258" y="207"/>
                  </a:lnTo>
                  <a:lnTo>
                    <a:pt x="231" y="267"/>
                  </a:lnTo>
                  <a:lnTo>
                    <a:pt x="207" y="326"/>
                  </a:lnTo>
                  <a:lnTo>
                    <a:pt x="187" y="382"/>
                  </a:lnTo>
                  <a:lnTo>
                    <a:pt x="169" y="440"/>
                  </a:lnTo>
                  <a:lnTo>
                    <a:pt x="154" y="497"/>
                  </a:lnTo>
                  <a:lnTo>
                    <a:pt x="141" y="554"/>
                  </a:lnTo>
                  <a:lnTo>
                    <a:pt x="129" y="622"/>
                  </a:lnTo>
                  <a:lnTo>
                    <a:pt x="121" y="693"/>
                  </a:lnTo>
                  <a:lnTo>
                    <a:pt x="114" y="766"/>
                  </a:lnTo>
                  <a:lnTo>
                    <a:pt x="110" y="844"/>
                  </a:lnTo>
                  <a:lnTo>
                    <a:pt x="107" y="926"/>
                  </a:lnTo>
                  <a:lnTo>
                    <a:pt x="104" y="1013"/>
                  </a:lnTo>
                  <a:lnTo>
                    <a:pt x="104" y="1107"/>
                  </a:lnTo>
                  <a:lnTo>
                    <a:pt x="102" y="1123"/>
                  </a:lnTo>
                  <a:lnTo>
                    <a:pt x="95" y="1139"/>
                  </a:lnTo>
                  <a:lnTo>
                    <a:pt x="83" y="1150"/>
                  </a:lnTo>
                  <a:lnTo>
                    <a:pt x="69" y="1157"/>
                  </a:lnTo>
                  <a:lnTo>
                    <a:pt x="52" y="1160"/>
                  </a:lnTo>
                  <a:lnTo>
                    <a:pt x="35" y="1157"/>
                  </a:lnTo>
                  <a:lnTo>
                    <a:pt x="21" y="1150"/>
                  </a:lnTo>
                  <a:lnTo>
                    <a:pt x="9" y="1139"/>
                  </a:lnTo>
                  <a:lnTo>
                    <a:pt x="2" y="1123"/>
                  </a:lnTo>
                  <a:lnTo>
                    <a:pt x="0" y="1107"/>
                  </a:lnTo>
                  <a:lnTo>
                    <a:pt x="0" y="1010"/>
                  </a:lnTo>
                  <a:lnTo>
                    <a:pt x="2" y="919"/>
                  </a:lnTo>
                  <a:lnTo>
                    <a:pt x="5" y="834"/>
                  </a:lnTo>
                  <a:lnTo>
                    <a:pt x="9" y="754"/>
                  </a:lnTo>
                  <a:lnTo>
                    <a:pt x="17" y="678"/>
                  </a:lnTo>
                  <a:lnTo>
                    <a:pt x="27" y="605"/>
                  </a:lnTo>
                  <a:lnTo>
                    <a:pt x="39" y="534"/>
                  </a:lnTo>
                  <a:lnTo>
                    <a:pt x="52" y="472"/>
                  </a:lnTo>
                  <a:lnTo>
                    <a:pt x="68" y="411"/>
                  </a:lnTo>
                  <a:lnTo>
                    <a:pt x="87" y="350"/>
                  </a:lnTo>
                  <a:lnTo>
                    <a:pt x="109" y="289"/>
                  </a:lnTo>
                  <a:lnTo>
                    <a:pt x="134" y="226"/>
                  </a:lnTo>
                  <a:lnTo>
                    <a:pt x="163" y="162"/>
                  </a:lnTo>
                  <a:lnTo>
                    <a:pt x="194" y="96"/>
                  </a:lnTo>
                  <a:lnTo>
                    <a:pt x="231" y="27"/>
                  </a:lnTo>
                  <a:lnTo>
                    <a:pt x="242" y="13"/>
                  </a:lnTo>
                  <a:lnTo>
                    <a:pt x="255" y="5"/>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0942EFA8-C175-004B-A6F8-9E1FF31ADADA}"/>
                </a:ext>
              </a:extLst>
            </p:cNvPr>
            <p:cNvSpPr>
              <a:spLocks/>
            </p:cNvSpPr>
            <p:nvPr/>
          </p:nvSpPr>
          <p:spPr bwMode="auto">
            <a:xfrm>
              <a:off x="4047" y="595"/>
              <a:ext cx="62" cy="27"/>
            </a:xfrm>
            <a:custGeom>
              <a:avLst/>
              <a:gdLst>
                <a:gd name="T0" fmla="*/ 376 w 431"/>
                <a:gd name="T1" fmla="*/ 0 h 188"/>
                <a:gd name="T2" fmla="*/ 392 w 431"/>
                <a:gd name="T3" fmla="*/ 2 h 188"/>
                <a:gd name="T4" fmla="*/ 406 w 431"/>
                <a:gd name="T5" fmla="*/ 9 h 188"/>
                <a:gd name="T6" fmla="*/ 419 w 431"/>
                <a:gd name="T7" fmla="*/ 20 h 188"/>
                <a:gd name="T8" fmla="*/ 428 w 431"/>
                <a:gd name="T9" fmla="*/ 35 h 188"/>
                <a:gd name="T10" fmla="*/ 431 w 431"/>
                <a:gd name="T11" fmla="*/ 51 h 188"/>
                <a:gd name="T12" fmla="*/ 429 w 431"/>
                <a:gd name="T13" fmla="*/ 67 h 188"/>
                <a:gd name="T14" fmla="*/ 422 w 431"/>
                <a:gd name="T15" fmla="*/ 83 h 188"/>
                <a:gd name="T16" fmla="*/ 410 w 431"/>
                <a:gd name="T17" fmla="*/ 96 h 188"/>
                <a:gd name="T18" fmla="*/ 347 w 431"/>
                <a:gd name="T19" fmla="*/ 150 h 188"/>
                <a:gd name="T20" fmla="*/ 321 w 431"/>
                <a:gd name="T21" fmla="*/ 168 h 188"/>
                <a:gd name="T22" fmla="*/ 295 w 431"/>
                <a:gd name="T23" fmla="*/ 180 h 188"/>
                <a:gd name="T24" fmla="*/ 270 w 431"/>
                <a:gd name="T25" fmla="*/ 187 h 188"/>
                <a:gd name="T26" fmla="*/ 245 w 431"/>
                <a:gd name="T27" fmla="*/ 188 h 188"/>
                <a:gd name="T28" fmla="*/ 221 w 431"/>
                <a:gd name="T29" fmla="*/ 184 h 188"/>
                <a:gd name="T30" fmla="*/ 197 w 431"/>
                <a:gd name="T31" fmla="*/ 178 h 188"/>
                <a:gd name="T32" fmla="*/ 172 w 431"/>
                <a:gd name="T33" fmla="*/ 168 h 188"/>
                <a:gd name="T34" fmla="*/ 147 w 431"/>
                <a:gd name="T35" fmla="*/ 157 h 188"/>
                <a:gd name="T36" fmla="*/ 121 w 431"/>
                <a:gd name="T37" fmla="*/ 144 h 188"/>
                <a:gd name="T38" fmla="*/ 118 w 431"/>
                <a:gd name="T39" fmla="*/ 142 h 188"/>
                <a:gd name="T40" fmla="*/ 92 w 431"/>
                <a:gd name="T41" fmla="*/ 129 h 188"/>
                <a:gd name="T42" fmla="*/ 64 w 431"/>
                <a:gd name="T43" fmla="*/ 116 h 188"/>
                <a:gd name="T44" fmla="*/ 36 w 431"/>
                <a:gd name="T45" fmla="*/ 105 h 188"/>
                <a:gd name="T46" fmla="*/ 20 w 431"/>
                <a:gd name="T47" fmla="*/ 97 h 188"/>
                <a:gd name="T48" fmla="*/ 10 w 431"/>
                <a:gd name="T49" fmla="*/ 86 h 188"/>
                <a:gd name="T50" fmla="*/ 2 w 431"/>
                <a:gd name="T51" fmla="*/ 71 h 188"/>
                <a:gd name="T52" fmla="*/ 0 w 431"/>
                <a:gd name="T53" fmla="*/ 54 h 188"/>
                <a:gd name="T54" fmla="*/ 2 w 431"/>
                <a:gd name="T55" fmla="*/ 38 h 188"/>
                <a:gd name="T56" fmla="*/ 10 w 431"/>
                <a:gd name="T57" fmla="*/ 22 h 188"/>
                <a:gd name="T58" fmla="*/ 22 w 431"/>
                <a:gd name="T59" fmla="*/ 11 h 188"/>
                <a:gd name="T60" fmla="*/ 36 w 431"/>
                <a:gd name="T61" fmla="*/ 3 h 188"/>
                <a:gd name="T62" fmla="*/ 51 w 431"/>
                <a:gd name="T63" fmla="*/ 0 h 188"/>
                <a:gd name="T64" fmla="*/ 68 w 431"/>
                <a:gd name="T65" fmla="*/ 3 h 188"/>
                <a:gd name="T66" fmla="*/ 103 w 431"/>
                <a:gd name="T67" fmla="*/ 17 h 188"/>
                <a:gd name="T68" fmla="*/ 135 w 431"/>
                <a:gd name="T69" fmla="*/ 31 h 188"/>
                <a:gd name="T70" fmla="*/ 165 w 431"/>
                <a:gd name="T71" fmla="*/ 46 h 188"/>
                <a:gd name="T72" fmla="*/ 168 w 431"/>
                <a:gd name="T73" fmla="*/ 48 h 188"/>
                <a:gd name="T74" fmla="*/ 190 w 431"/>
                <a:gd name="T75" fmla="*/ 60 h 188"/>
                <a:gd name="T76" fmla="*/ 212 w 431"/>
                <a:gd name="T77" fmla="*/ 69 h 188"/>
                <a:gd name="T78" fmla="*/ 231 w 431"/>
                <a:gd name="T79" fmla="*/ 75 h 188"/>
                <a:gd name="T80" fmla="*/ 248 w 431"/>
                <a:gd name="T81" fmla="*/ 77 h 188"/>
                <a:gd name="T82" fmla="*/ 266 w 431"/>
                <a:gd name="T83" fmla="*/ 75 h 188"/>
                <a:gd name="T84" fmla="*/ 281 w 431"/>
                <a:gd name="T85" fmla="*/ 66 h 188"/>
                <a:gd name="T86" fmla="*/ 346 w 431"/>
                <a:gd name="T87" fmla="*/ 12 h 188"/>
                <a:gd name="T88" fmla="*/ 360 w 431"/>
                <a:gd name="T89" fmla="*/ 3 h 188"/>
                <a:gd name="T90" fmla="*/ 376 w 431"/>
                <a:gd name="T9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188">
                  <a:moveTo>
                    <a:pt x="376" y="0"/>
                  </a:moveTo>
                  <a:lnTo>
                    <a:pt x="392" y="2"/>
                  </a:lnTo>
                  <a:lnTo>
                    <a:pt x="406" y="9"/>
                  </a:lnTo>
                  <a:lnTo>
                    <a:pt x="419" y="20"/>
                  </a:lnTo>
                  <a:lnTo>
                    <a:pt x="428" y="35"/>
                  </a:lnTo>
                  <a:lnTo>
                    <a:pt x="431" y="51"/>
                  </a:lnTo>
                  <a:lnTo>
                    <a:pt x="429" y="67"/>
                  </a:lnTo>
                  <a:lnTo>
                    <a:pt x="422" y="83"/>
                  </a:lnTo>
                  <a:lnTo>
                    <a:pt x="410" y="96"/>
                  </a:lnTo>
                  <a:lnTo>
                    <a:pt x="347" y="150"/>
                  </a:lnTo>
                  <a:lnTo>
                    <a:pt x="321" y="168"/>
                  </a:lnTo>
                  <a:lnTo>
                    <a:pt x="295" y="180"/>
                  </a:lnTo>
                  <a:lnTo>
                    <a:pt x="270" y="187"/>
                  </a:lnTo>
                  <a:lnTo>
                    <a:pt x="245" y="188"/>
                  </a:lnTo>
                  <a:lnTo>
                    <a:pt x="221" y="184"/>
                  </a:lnTo>
                  <a:lnTo>
                    <a:pt x="197" y="178"/>
                  </a:lnTo>
                  <a:lnTo>
                    <a:pt x="172" y="168"/>
                  </a:lnTo>
                  <a:lnTo>
                    <a:pt x="147" y="157"/>
                  </a:lnTo>
                  <a:lnTo>
                    <a:pt x="121" y="144"/>
                  </a:lnTo>
                  <a:lnTo>
                    <a:pt x="118" y="142"/>
                  </a:lnTo>
                  <a:lnTo>
                    <a:pt x="92" y="129"/>
                  </a:lnTo>
                  <a:lnTo>
                    <a:pt x="64" y="116"/>
                  </a:lnTo>
                  <a:lnTo>
                    <a:pt x="36" y="105"/>
                  </a:lnTo>
                  <a:lnTo>
                    <a:pt x="20" y="97"/>
                  </a:lnTo>
                  <a:lnTo>
                    <a:pt x="10" y="86"/>
                  </a:lnTo>
                  <a:lnTo>
                    <a:pt x="2" y="71"/>
                  </a:lnTo>
                  <a:lnTo>
                    <a:pt x="0" y="54"/>
                  </a:lnTo>
                  <a:lnTo>
                    <a:pt x="2" y="38"/>
                  </a:lnTo>
                  <a:lnTo>
                    <a:pt x="10" y="22"/>
                  </a:lnTo>
                  <a:lnTo>
                    <a:pt x="22" y="11"/>
                  </a:lnTo>
                  <a:lnTo>
                    <a:pt x="36" y="3"/>
                  </a:lnTo>
                  <a:lnTo>
                    <a:pt x="51" y="0"/>
                  </a:lnTo>
                  <a:lnTo>
                    <a:pt x="68" y="3"/>
                  </a:lnTo>
                  <a:lnTo>
                    <a:pt x="103" y="17"/>
                  </a:lnTo>
                  <a:lnTo>
                    <a:pt x="135" y="31"/>
                  </a:lnTo>
                  <a:lnTo>
                    <a:pt x="165" y="46"/>
                  </a:lnTo>
                  <a:lnTo>
                    <a:pt x="168" y="48"/>
                  </a:lnTo>
                  <a:lnTo>
                    <a:pt x="190" y="60"/>
                  </a:lnTo>
                  <a:lnTo>
                    <a:pt x="212" y="69"/>
                  </a:lnTo>
                  <a:lnTo>
                    <a:pt x="231" y="75"/>
                  </a:lnTo>
                  <a:lnTo>
                    <a:pt x="248" y="77"/>
                  </a:lnTo>
                  <a:lnTo>
                    <a:pt x="266" y="75"/>
                  </a:lnTo>
                  <a:lnTo>
                    <a:pt x="281" y="66"/>
                  </a:lnTo>
                  <a:lnTo>
                    <a:pt x="346" y="12"/>
                  </a:lnTo>
                  <a:lnTo>
                    <a:pt x="360" y="3"/>
                  </a:lnTo>
                  <a:lnTo>
                    <a:pt x="3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610CF86A-363B-8344-831E-4E103535E636}"/>
                </a:ext>
              </a:extLst>
            </p:cNvPr>
            <p:cNvSpPr>
              <a:spLocks/>
            </p:cNvSpPr>
            <p:nvPr/>
          </p:nvSpPr>
          <p:spPr bwMode="auto">
            <a:xfrm>
              <a:off x="4094" y="399"/>
              <a:ext cx="15" cy="45"/>
            </a:xfrm>
            <a:custGeom>
              <a:avLst/>
              <a:gdLst>
                <a:gd name="T0" fmla="*/ 53 w 106"/>
                <a:gd name="T1" fmla="*/ 0 h 315"/>
                <a:gd name="T2" fmla="*/ 70 w 106"/>
                <a:gd name="T3" fmla="*/ 2 h 315"/>
                <a:gd name="T4" fmla="*/ 84 w 106"/>
                <a:gd name="T5" fmla="*/ 9 h 315"/>
                <a:gd name="T6" fmla="*/ 95 w 106"/>
                <a:gd name="T7" fmla="*/ 22 h 315"/>
                <a:gd name="T8" fmla="*/ 103 w 106"/>
                <a:gd name="T9" fmla="*/ 36 h 315"/>
                <a:gd name="T10" fmla="*/ 106 w 106"/>
                <a:gd name="T11" fmla="*/ 53 h 315"/>
                <a:gd name="T12" fmla="*/ 106 w 106"/>
                <a:gd name="T13" fmla="*/ 261 h 315"/>
                <a:gd name="T14" fmla="*/ 103 w 106"/>
                <a:gd name="T15" fmla="*/ 279 h 315"/>
                <a:gd name="T16" fmla="*/ 95 w 106"/>
                <a:gd name="T17" fmla="*/ 293 h 315"/>
                <a:gd name="T18" fmla="*/ 84 w 106"/>
                <a:gd name="T19" fmla="*/ 305 h 315"/>
                <a:gd name="T20" fmla="*/ 70 w 106"/>
                <a:gd name="T21" fmla="*/ 313 h 315"/>
                <a:gd name="T22" fmla="*/ 53 w 106"/>
                <a:gd name="T23" fmla="*/ 315 h 315"/>
                <a:gd name="T24" fmla="*/ 37 w 106"/>
                <a:gd name="T25" fmla="*/ 313 h 315"/>
                <a:gd name="T26" fmla="*/ 22 w 106"/>
                <a:gd name="T27" fmla="*/ 305 h 315"/>
                <a:gd name="T28" fmla="*/ 11 w 106"/>
                <a:gd name="T29" fmla="*/ 293 h 315"/>
                <a:gd name="T30" fmla="*/ 3 w 106"/>
                <a:gd name="T31" fmla="*/ 279 h 315"/>
                <a:gd name="T32" fmla="*/ 0 w 106"/>
                <a:gd name="T33" fmla="*/ 261 h 315"/>
                <a:gd name="T34" fmla="*/ 0 w 106"/>
                <a:gd name="T35" fmla="*/ 53 h 315"/>
                <a:gd name="T36" fmla="*/ 3 w 106"/>
                <a:gd name="T37" fmla="*/ 36 h 315"/>
                <a:gd name="T38" fmla="*/ 11 w 106"/>
                <a:gd name="T39" fmla="*/ 22 h 315"/>
                <a:gd name="T40" fmla="*/ 22 w 106"/>
                <a:gd name="T41" fmla="*/ 9 h 315"/>
                <a:gd name="T42" fmla="*/ 37 w 106"/>
                <a:gd name="T43" fmla="*/ 2 h 315"/>
                <a:gd name="T44" fmla="*/ 53 w 106"/>
                <a:gd name="T45"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315">
                  <a:moveTo>
                    <a:pt x="53" y="0"/>
                  </a:moveTo>
                  <a:lnTo>
                    <a:pt x="70" y="2"/>
                  </a:lnTo>
                  <a:lnTo>
                    <a:pt x="84" y="9"/>
                  </a:lnTo>
                  <a:lnTo>
                    <a:pt x="95" y="22"/>
                  </a:lnTo>
                  <a:lnTo>
                    <a:pt x="103" y="36"/>
                  </a:lnTo>
                  <a:lnTo>
                    <a:pt x="106" y="53"/>
                  </a:lnTo>
                  <a:lnTo>
                    <a:pt x="106" y="261"/>
                  </a:lnTo>
                  <a:lnTo>
                    <a:pt x="103" y="279"/>
                  </a:lnTo>
                  <a:lnTo>
                    <a:pt x="95" y="293"/>
                  </a:lnTo>
                  <a:lnTo>
                    <a:pt x="84" y="305"/>
                  </a:lnTo>
                  <a:lnTo>
                    <a:pt x="70" y="313"/>
                  </a:lnTo>
                  <a:lnTo>
                    <a:pt x="53" y="315"/>
                  </a:lnTo>
                  <a:lnTo>
                    <a:pt x="37" y="313"/>
                  </a:lnTo>
                  <a:lnTo>
                    <a:pt x="22" y="305"/>
                  </a:lnTo>
                  <a:lnTo>
                    <a:pt x="11" y="293"/>
                  </a:lnTo>
                  <a:lnTo>
                    <a:pt x="3" y="279"/>
                  </a:lnTo>
                  <a:lnTo>
                    <a:pt x="0" y="261"/>
                  </a:lnTo>
                  <a:lnTo>
                    <a:pt x="0" y="53"/>
                  </a:lnTo>
                  <a:lnTo>
                    <a:pt x="3" y="36"/>
                  </a:lnTo>
                  <a:lnTo>
                    <a:pt x="11" y="22"/>
                  </a:lnTo>
                  <a:lnTo>
                    <a:pt x="22" y="9"/>
                  </a:lnTo>
                  <a:lnTo>
                    <a:pt x="37"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878C16D0-14E3-164C-BBA9-1BA823307FB9}"/>
                </a:ext>
              </a:extLst>
            </p:cNvPr>
            <p:cNvSpPr>
              <a:spLocks/>
            </p:cNvSpPr>
            <p:nvPr/>
          </p:nvSpPr>
          <p:spPr bwMode="auto">
            <a:xfrm>
              <a:off x="4094" y="595"/>
              <a:ext cx="61" cy="27"/>
            </a:xfrm>
            <a:custGeom>
              <a:avLst/>
              <a:gdLst>
                <a:gd name="T0" fmla="*/ 379 w 431"/>
                <a:gd name="T1" fmla="*/ 0 h 188"/>
                <a:gd name="T2" fmla="*/ 395 w 431"/>
                <a:gd name="T3" fmla="*/ 3 h 188"/>
                <a:gd name="T4" fmla="*/ 409 w 431"/>
                <a:gd name="T5" fmla="*/ 11 h 188"/>
                <a:gd name="T6" fmla="*/ 421 w 431"/>
                <a:gd name="T7" fmla="*/ 22 h 188"/>
                <a:gd name="T8" fmla="*/ 429 w 431"/>
                <a:gd name="T9" fmla="*/ 38 h 188"/>
                <a:gd name="T10" fmla="*/ 431 w 431"/>
                <a:gd name="T11" fmla="*/ 54 h 188"/>
                <a:gd name="T12" fmla="*/ 428 w 431"/>
                <a:gd name="T13" fmla="*/ 71 h 188"/>
                <a:gd name="T14" fmla="*/ 421 w 431"/>
                <a:gd name="T15" fmla="*/ 86 h 188"/>
                <a:gd name="T16" fmla="*/ 409 w 431"/>
                <a:gd name="T17" fmla="*/ 97 h 188"/>
                <a:gd name="T18" fmla="*/ 394 w 431"/>
                <a:gd name="T19" fmla="*/ 105 h 188"/>
                <a:gd name="T20" fmla="*/ 366 w 431"/>
                <a:gd name="T21" fmla="*/ 116 h 188"/>
                <a:gd name="T22" fmla="*/ 338 w 431"/>
                <a:gd name="T23" fmla="*/ 129 h 188"/>
                <a:gd name="T24" fmla="*/ 312 w 431"/>
                <a:gd name="T25" fmla="*/ 142 h 188"/>
                <a:gd name="T26" fmla="*/ 310 w 431"/>
                <a:gd name="T27" fmla="*/ 144 h 188"/>
                <a:gd name="T28" fmla="*/ 284 w 431"/>
                <a:gd name="T29" fmla="*/ 157 h 188"/>
                <a:gd name="T30" fmla="*/ 258 w 431"/>
                <a:gd name="T31" fmla="*/ 169 h 188"/>
                <a:gd name="T32" fmla="*/ 233 w 431"/>
                <a:gd name="T33" fmla="*/ 178 h 188"/>
                <a:gd name="T34" fmla="*/ 210 w 431"/>
                <a:gd name="T35" fmla="*/ 185 h 188"/>
                <a:gd name="T36" fmla="*/ 185 w 431"/>
                <a:gd name="T37" fmla="*/ 188 h 188"/>
                <a:gd name="T38" fmla="*/ 160 w 431"/>
                <a:gd name="T39" fmla="*/ 187 h 188"/>
                <a:gd name="T40" fmla="*/ 135 w 431"/>
                <a:gd name="T41" fmla="*/ 181 h 188"/>
                <a:gd name="T42" fmla="*/ 110 w 431"/>
                <a:gd name="T43" fmla="*/ 169 h 188"/>
                <a:gd name="T44" fmla="*/ 83 w 431"/>
                <a:gd name="T45" fmla="*/ 150 h 188"/>
                <a:gd name="T46" fmla="*/ 20 w 431"/>
                <a:gd name="T47" fmla="*/ 96 h 188"/>
                <a:gd name="T48" fmla="*/ 8 w 431"/>
                <a:gd name="T49" fmla="*/ 83 h 188"/>
                <a:gd name="T50" fmla="*/ 1 w 431"/>
                <a:gd name="T51" fmla="*/ 69 h 188"/>
                <a:gd name="T52" fmla="*/ 0 w 431"/>
                <a:gd name="T53" fmla="*/ 52 h 188"/>
                <a:gd name="T54" fmla="*/ 3 w 431"/>
                <a:gd name="T55" fmla="*/ 35 h 188"/>
                <a:gd name="T56" fmla="*/ 12 w 431"/>
                <a:gd name="T57" fmla="*/ 21 h 188"/>
                <a:gd name="T58" fmla="*/ 24 w 431"/>
                <a:gd name="T59" fmla="*/ 9 h 188"/>
                <a:gd name="T60" fmla="*/ 39 w 431"/>
                <a:gd name="T61" fmla="*/ 2 h 188"/>
                <a:gd name="T62" fmla="*/ 54 w 431"/>
                <a:gd name="T63" fmla="*/ 0 h 188"/>
                <a:gd name="T64" fmla="*/ 70 w 431"/>
                <a:gd name="T65" fmla="*/ 3 h 188"/>
                <a:gd name="T66" fmla="*/ 84 w 431"/>
                <a:gd name="T67" fmla="*/ 12 h 188"/>
                <a:gd name="T68" fmla="*/ 150 w 431"/>
                <a:gd name="T69" fmla="*/ 66 h 188"/>
                <a:gd name="T70" fmla="*/ 164 w 431"/>
                <a:gd name="T71" fmla="*/ 75 h 188"/>
                <a:gd name="T72" fmla="*/ 182 w 431"/>
                <a:gd name="T73" fmla="*/ 77 h 188"/>
                <a:gd name="T74" fmla="*/ 199 w 431"/>
                <a:gd name="T75" fmla="*/ 75 h 188"/>
                <a:gd name="T76" fmla="*/ 219 w 431"/>
                <a:gd name="T77" fmla="*/ 69 h 188"/>
                <a:gd name="T78" fmla="*/ 240 w 431"/>
                <a:gd name="T79" fmla="*/ 60 h 188"/>
                <a:gd name="T80" fmla="*/ 263 w 431"/>
                <a:gd name="T81" fmla="*/ 48 h 188"/>
                <a:gd name="T82" fmla="*/ 265 w 431"/>
                <a:gd name="T83" fmla="*/ 46 h 188"/>
                <a:gd name="T84" fmla="*/ 295 w 431"/>
                <a:gd name="T85" fmla="*/ 31 h 188"/>
                <a:gd name="T86" fmla="*/ 327 w 431"/>
                <a:gd name="T87" fmla="*/ 17 h 188"/>
                <a:gd name="T88" fmla="*/ 362 w 431"/>
                <a:gd name="T89" fmla="*/ 3 h 188"/>
                <a:gd name="T90" fmla="*/ 379 w 431"/>
                <a:gd name="T9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188">
                  <a:moveTo>
                    <a:pt x="379" y="0"/>
                  </a:moveTo>
                  <a:lnTo>
                    <a:pt x="395" y="3"/>
                  </a:lnTo>
                  <a:lnTo>
                    <a:pt x="409" y="11"/>
                  </a:lnTo>
                  <a:lnTo>
                    <a:pt x="421" y="22"/>
                  </a:lnTo>
                  <a:lnTo>
                    <a:pt x="429" y="38"/>
                  </a:lnTo>
                  <a:lnTo>
                    <a:pt x="431" y="54"/>
                  </a:lnTo>
                  <a:lnTo>
                    <a:pt x="428" y="71"/>
                  </a:lnTo>
                  <a:lnTo>
                    <a:pt x="421" y="86"/>
                  </a:lnTo>
                  <a:lnTo>
                    <a:pt x="409" y="97"/>
                  </a:lnTo>
                  <a:lnTo>
                    <a:pt x="394" y="105"/>
                  </a:lnTo>
                  <a:lnTo>
                    <a:pt x="366" y="116"/>
                  </a:lnTo>
                  <a:lnTo>
                    <a:pt x="338" y="129"/>
                  </a:lnTo>
                  <a:lnTo>
                    <a:pt x="312" y="142"/>
                  </a:lnTo>
                  <a:lnTo>
                    <a:pt x="310" y="144"/>
                  </a:lnTo>
                  <a:lnTo>
                    <a:pt x="284" y="157"/>
                  </a:lnTo>
                  <a:lnTo>
                    <a:pt x="258" y="169"/>
                  </a:lnTo>
                  <a:lnTo>
                    <a:pt x="233" y="178"/>
                  </a:lnTo>
                  <a:lnTo>
                    <a:pt x="210" y="185"/>
                  </a:lnTo>
                  <a:lnTo>
                    <a:pt x="185" y="188"/>
                  </a:lnTo>
                  <a:lnTo>
                    <a:pt x="160" y="187"/>
                  </a:lnTo>
                  <a:lnTo>
                    <a:pt x="135" y="181"/>
                  </a:lnTo>
                  <a:lnTo>
                    <a:pt x="110" y="169"/>
                  </a:lnTo>
                  <a:lnTo>
                    <a:pt x="83" y="150"/>
                  </a:lnTo>
                  <a:lnTo>
                    <a:pt x="20" y="96"/>
                  </a:lnTo>
                  <a:lnTo>
                    <a:pt x="8" y="83"/>
                  </a:lnTo>
                  <a:lnTo>
                    <a:pt x="1" y="69"/>
                  </a:lnTo>
                  <a:lnTo>
                    <a:pt x="0" y="52"/>
                  </a:lnTo>
                  <a:lnTo>
                    <a:pt x="3" y="35"/>
                  </a:lnTo>
                  <a:lnTo>
                    <a:pt x="12" y="21"/>
                  </a:lnTo>
                  <a:lnTo>
                    <a:pt x="24" y="9"/>
                  </a:lnTo>
                  <a:lnTo>
                    <a:pt x="39" y="2"/>
                  </a:lnTo>
                  <a:lnTo>
                    <a:pt x="54" y="0"/>
                  </a:lnTo>
                  <a:lnTo>
                    <a:pt x="70" y="3"/>
                  </a:lnTo>
                  <a:lnTo>
                    <a:pt x="84" y="12"/>
                  </a:lnTo>
                  <a:lnTo>
                    <a:pt x="150" y="66"/>
                  </a:lnTo>
                  <a:lnTo>
                    <a:pt x="164" y="75"/>
                  </a:lnTo>
                  <a:lnTo>
                    <a:pt x="182" y="77"/>
                  </a:lnTo>
                  <a:lnTo>
                    <a:pt x="199" y="75"/>
                  </a:lnTo>
                  <a:lnTo>
                    <a:pt x="219" y="69"/>
                  </a:lnTo>
                  <a:lnTo>
                    <a:pt x="240" y="60"/>
                  </a:lnTo>
                  <a:lnTo>
                    <a:pt x="263" y="48"/>
                  </a:lnTo>
                  <a:lnTo>
                    <a:pt x="265" y="46"/>
                  </a:lnTo>
                  <a:lnTo>
                    <a:pt x="295" y="31"/>
                  </a:lnTo>
                  <a:lnTo>
                    <a:pt x="327" y="17"/>
                  </a:lnTo>
                  <a:lnTo>
                    <a:pt x="362" y="3"/>
                  </a:lnTo>
                  <a:lnTo>
                    <a:pt x="3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77FD1AC1-75B9-4C43-B21D-F4885D55F232}"/>
                </a:ext>
              </a:extLst>
            </p:cNvPr>
            <p:cNvSpPr>
              <a:spLocks noEditPoints="1"/>
            </p:cNvSpPr>
            <p:nvPr/>
          </p:nvSpPr>
          <p:spPr bwMode="auto">
            <a:xfrm>
              <a:off x="3967" y="478"/>
              <a:ext cx="268" cy="318"/>
            </a:xfrm>
            <a:custGeom>
              <a:avLst/>
              <a:gdLst>
                <a:gd name="T0" fmla="*/ 739 w 1872"/>
                <a:gd name="T1" fmla="*/ 131 h 2225"/>
                <a:gd name="T2" fmla="*/ 502 w 1872"/>
                <a:gd name="T3" fmla="*/ 232 h 2225"/>
                <a:gd name="T4" fmla="*/ 304 w 1872"/>
                <a:gd name="T5" fmla="*/ 404 h 2225"/>
                <a:gd name="T6" fmla="*/ 169 w 1872"/>
                <a:gd name="T7" fmla="*/ 629 h 2225"/>
                <a:gd name="T8" fmla="*/ 115 w 1872"/>
                <a:gd name="T9" fmla="*/ 821 h 2225"/>
                <a:gd name="T10" fmla="*/ 115 w 1872"/>
                <a:gd name="T11" fmla="*/ 1091 h 2225"/>
                <a:gd name="T12" fmla="*/ 196 w 1872"/>
                <a:gd name="T13" fmla="*/ 1344 h 2225"/>
                <a:gd name="T14" fmla="*/ 342 w 1872"/>
                <a:gd name="T15" fmla="*/ 1560 h 2225"/>
                <a:gd name="T16" fmla="*/ 470 w 1872"/>
                <a:gd name="T17" fmla="*/ 1713 h 2225"/>
                <a:gd name="T18" fmla="*/ 555 w 1872"/>
                <a:gd name="T19" fmla="*/ 1809 h 2225"/>
                <a:gd name="T20" fmla="*/ 638 w 1872"/>
                <a:gd name="T21" fmla="*/ 1929 h 2225"/>
                <a:gd name="T22" fmla="*/ 678 w 1872"/>
                <a:gd name="T23" fmla="*/ 2072 h 2225"/>
                <a:gd name="T24" fmla="*/ 1205 w 1872"/>
                <a:gd name="T25" fmla="*/ 2030 h 2225"/>
                <a:gd name="T26" fmla="*/ 1255 w 1872"/>
                <a:gd name="T27" fmla="*/ 1898 h 2225"/>
                <a:gd name="T28" fmla="*/ 1349 w 1872"/>
                <a:gd name="T29" fmla="*/ 1776 h 2225"/>
                <a:gd name="T30" fmla="*/ 1464 w 1872"/>
                <a:gd name="T31" fmla="*/ 1643 h 2225"/>
                <a:gd name="T32" fmla="*/ 1608 w 1872"/>
                <a:gd name="T33" fmla="*/ 1456 h 2225"/>
                <a:gd name="T34" fmla="*/ 1727 w 1872"/>
                <a:gd name="T35" fmla="*/ 1220 h 2225"/>
                <a:gd name="T36" fmla="*/ 1768 w 1872"/>
                <a:gd name="T37" fmla="*/ 957 h 2225"/>
                <a:gd name="T38" fmla="*/ 1716 w 1872"/>
                <a:gd name="T39" fmla="*/ 660 h 2225"/>
                <a:gd name="T40" fmla="*/ 1572 w 1872"/>
                <a:gd name="T41" fmla="*/ 410 h 2225"/>
                <a:gd name="T42" fmla="*/ 1371 w 1872"/>
                <a:gd name="T43" fmla="*/ 232 h 2225"/>
                <a:gd name="T44" fmla="*/ 1133 w 1872"/>
                <a:gd name="T45" fmla="*/ 131 h 2225"/>
                <a:gd name="T46" fmla="*/ 936 w 1872"/>
                <a:gd name="T47" fmla="*/ 0 h 2225"/>
                <a:gd name="T48" fmla="*/ 1227 w 1872"/>
                <a:gd name="T49" fmla="*/ 47 h 2225"/>
                <a:gd name="T50" fmla="*/ 1488 w 1872"/>
                <a:gd name="T51" fmla="*/ 182 h 2225"/>
                <a:gd name="T52" fmla="*/ 1692 w 1872"/>
                <a:gd name="T53" fmla="*/ 391 h 2225"/>
                <a:gd name="T54" fmla="*/ 1825 w 1872"/>
                <a:gd name="T55" fmla="*/ 653 h 2225"/>
                <a:gd name="T56" fmla="*/ 1872 w 1872"/>
                <a:gd name="T57" fmla="*/ 957 h 2225"/>
                <a:gd name="T58" fmla="*/ 1827 w 1872"/>
                <a:gd name="T59" fmla="*/ 1252 h 2225"/>
                <a:gd name="T60" fmla="*/ 1693 w 1872"/>
                <a:gd name="T61" fmla="*/ 1520 h 2225"/>
                <a:gd name="T62" fmla="*/ 1545 w 1872"/>
                <a:gd name="T63" fmla="*/ 1711 h 2225"/>
                <a:gd name="T64" fmla="*/ 1428 w 1872"/>
                <a:gd name="T65" fmla="*/ 1845 h 2225"/>
                <a:gd name="T66" fmla="*/ 1344 w 1872"/>
                <a:gd name="T67" fmla="*/ 1956 h 2225"/>
                <a:gd name="T68" fmla="*/ 1304 w 1872"/>
                <a:gd name="T69" fmla="*/ 2084 h 2225"/>
                <a:gd name="T70" fmla="*/ 1289 w 1872"/>
                <a:gd name="T71" fmla="*/ 2203 h 2225"/>
                <a:gd name="T72" fmla="*/ 630 w 1872"/>
                <a:gd name="T73" fmla="*/ 2225 h 2225"/>
                <a:gd name="T74" fmla="*/ 581 w 1872"/>
                <a:gd name="T75" fmla="*/ 2189 h 2225"/>
                <a:gd name="T76" fmla="*/ 567 w 1872"/>
                <a:gd name="T77" fmla="*/ 2049 h 2225"/>
                <a:gd name="T78" fmla="*/ 515 w 1872"/>
                <a:gd name="T79" fmla="*/ 1931 h 2225"/>
                <a:gd name="T80" fmla="*/ 420 w 1872"/>
                <a:gd name="T81" fmla="*/ 1816 h 2225"/>
                <a:gd name="T82" fmla="*/ 297 w 1872"/>
                <a:gd name="T83" fmla="*/ 1673 h 2225"/>
                <a:gd name="T84" fmla="*/ 139 w 1872"/>
                <a:gd name="T85" fmla="*/ 1459 h 2225"/>
                <a:gd name="T86" fmla="*/ 25 w 1872"/>
                <a:gd name="T87" fmla="*/ 1182 h 2225"/>
                <a:gd name="T88" fmla="*/ 3 w 1872"/>
                <a:gd name="T89" fmla="*/ 880 h 2225"/>
                <a:gd name="T90" fmla="*/ 71 w 1872"/>
                <a:gd name="T91" fmla="*/ 591 h 2225"/>
                <a:gd name="T92" fmla="*/ 180 w 1872"/>
                <a:gd name="T93" fmla="*/ 392 h 2225"/>
                <a:gd name="T94" fmla="*/ 385 w 1872"/>
                <a:gd name="T95" fmla="*/ 182 h 2225"/>
                <a:gd name="T96" fmla="*/ 645 w 1872"/>
                <a:gd name="T97" fmla="*/ 47 h 2225"/>
                <a:gd name="T98" fmla="*/ 936 w 1872"/>
                <a:gd name="T99" fmla="*/ 0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2" h="2225">
                  <a:moveTo>
                    <a:pt x="936" y="107"/>
                  </a:moveTo>
                  <a:lnTo>
                    <a:pt x="869" y="110"/>
                  </a:lnTo>
                  <a:lnTo>
                    <a:pt x="803" y="117"/>
                  </a:lnTo>
                  <a:lnTo>
                    <a:pt x="739" y="131"/>
                  </a:lnTo>
                  <a:lnTo>
                    <a:pt x="678" y="149"/>
                  </a:lnTo>
                  <a:lnTo>
                    <a:pt x="618" y="171"/>
                  </a:lnTo>
                  <a:lnTo>
                    <a:pt x="559" y="200"/>
                  </a:lnTo>
                  <a:lnTo>
                    <a:pt x="502" y="232"/>
                  </a:lnTo>
                  <a:lnTo>
                    <a:pt x="448" y="270"/>
                  </a:lnTo>
                  <a:lnTo>
                    <a:pt x="396" y="310"/>
                  </a:lnTo>
                  <a:lnTo>
                    <a:pt x="348" y="356"/>
                  </a:lnTo>
                  <a:lnTo>
                    <a:pt x="304" y="404"/>
                  </a:lnTo>
                  <a:lnTo>
                    <a:pt x="264" y="456"/>
                  </a:lnTo>
                  <a:lnTo>
                    <a:pt x="229" y="511"/>
                  </a:lnTo>
                  <a:lnTo>
                    <a:pt x="196" y="569"/>
                  </a:lnTo>
                  <a:lnTo>
                    <a:pt x="169" y="629"/>
                  </a:lnTo>
                  <a:lnTo>
                    <a:pt x="168" y="631"/>
                  </a:lnTo>
                  <a:lnTo>
                    <a:pt x="145" y="692"/>
                  </a:lnTo>
                  <a:lnTo>
                    <a:pt x="128" y="756"/>
                  </a:lnTo>
                  <a:lnTo>
                    <a:pt x="115" y="821"/>
                  </a:lnTo>
                  <a:lnTo>
                    <a:pt x="108" y="888"/>
                  </a:lnTo>
                  <a:lnTo>
                    <a:pt x="104" y="957"/>
                  </a:lnTo>
                  <a:lnTo>
                    <a:pt x="108" y="1025"/>
                  </a:lnTo>
                  <a:lnTo>
                    <a:pt x="115" y="1091"/>
                  </a:lnTo>
                  <a:lnTo>
                    <a:pt x="128" y="1156"/>
                  </a:lnTo>
                  <a:lnTo>
                    <a:pt x="145" y="1219"/>
                  </a:lnTo>
                  <a:lnTo>
                    <a:pt x="168" y="1283"/>
                  </a:lnTo>
                  <a:lnTo>
                    <a:pt x="196" y="1344"/>
                  </a:lnTo>
                  <a:lnTo>
                    <a:pt x="229" y="1401"/>
                  </a:lnTo>
                  <a:lnTo>
                    <a:pt x="264" y="1456"/>
                  </a:lnTo>
                  <a:lnTo>
                    <a:pt x="304" y="1511"/>
                  </a:lnTo>
                  <a:lnTo>
                    <a:pt x="342" y="1560"/>
                  </a:lnTo>
                  <a:lnTo>
                    <a:pt x="377" y="1604"/>
                  </a:lnTo>
                  <a:lnTo>
                    <a:pt x="410" y="1644"/>
                  </a:lnTo>
                  <a:lnTo>
                    <a:pt x="441" y="1680"/>
                  </a:lnTo>
                  <a:lnTo>
                    <a:pt x="470" y="1713"/>
                  </a:lnTo>
                  <a:lnTo>
                    <a:pt x="497" y="1743"/>
                  </a:lnTo>
                  <a:lnTo>
                    <a:pt x="497" y="1744"/>
                  </a:lnTo>
                  <a:lnTo>
                    <a:pt x="528" y="1779"/>
                  </a:lnTo>
                  <a:lnTo>
                    <a:pt x="555" y="1809"/>
                  </a:lnTo>
                  <a:lnTo>
                    <a:pt x="580" y="1840"/>
                  </a:lnTo>
                  <a:lnTo>
                    <a:pt x="602" y="1869"/>
                  </a:lnTo>
                  <a:lnTo>
                    <a:pt x="621" y="1899"/>
                  </a:lnTo>
                  <a:lnTo>
                    <a:pt x="638" y="1929"/>
                  </a:lnTo>
                  <a:lnTo>
                    <a:pt x="652" y="1959"/>
                  </a:lnTo>
                  <a:lnTo>
                    <a:pt x="663" y="1994"/>
                  </a:lnTo>
                  <a:lnTo>
                    <a:pt x="671" y="2031"/>
                  </a:lnTo>
                  <a:lnTo>
                    <a:pt x="678" y="2072"/>
                  </a:lnTo>
                  <a:lnTo>
                    <a:pt x="681" y="2118"/>
                  </a:lnTo>
                  <a:lnTo>
                    <a:pt x="1195" y="2118"/>
                  </a:lnTo>
                  <a:lnTo>
                    <a:pt x="1198" y="2072"/>
                  </a:lnTo>
                  <a:lnTo>
                    <a:pt x="1205" y="2030"/>
                  </a:lnTo>
                  <a:lnTo>
                    <a:pt x="1214" y="1994"/>
                  </a:lnTo>
                  <a:lnTo>
                    <a:pt x="1224" y="1959"/>
                  </a:lnTo>
                  <a:lnTo>
                    <a:pt x="1238" y="1927"/>
                  </a:lnTo>
                  <a:lnTo>
                    <a:pt x="1255" y="1898"/>
                  </a:lnTo>
                  <a:lnTo>
                    <a:pt x="1274" y="1868"/>
                  </a:lnTo>
                  <a:lnTo>
                    <a:pt x="1296" y="1838"/>
                  </a:lnTo>
                  <a:lnTo>
                    <a:pt x="1320" y="1808"/>
                  </a:lnTo>
                  <a:lnTo>
                    <a:pt x="1349" y="1776"/>
                  </a:lnTo>
                  <a:lnTo>
                    <a:pt x="1379" y="1741"/>
                  </a:lnTo>
                  <a:lnTo>
                    <a:pt x="1405" y="1711"/>
                  </a:lnTo>
                  <a:lnTo>
                    <a:pt x="1433" y="1679"/>
                  </a:lnTo>
                  <a:lnTo>
                    <a:pt x="1464" y="1643"/>
                  </a:lnTo>
                  <a:lnTo>
                    <a:pt x="1497" y="1603"/>
                  </a:lnTo>
                  <a:lnTo>
                    <a:pt x="1531" y="1559"/>
                  </a:lnTo>
                  <a:lnTo>
                    <a:pt x="1568" y="1511"/>
                  </a:lnTo>
                  <a:lnTo>
                    <a:pt x="1608" y="1456"/>
                  </a:lnTo>
                  <a:lnTo>
                    <a:pt x="1643" y="1402"/>
                  </a:lnTo>
                  <a:lnTo>
                    <a:pt x="1676" y="1344"/>
                  </a:lnTo>
                  <a:lnTo>
                    <a:pt x="1704" y="1283"/>
                  </a:lnTo>
                  <a:lnTo>
                    <a:pt x="1727" y="1220"/>
                  </a:lnTo>
                  <a:lnTo>
                    <a:pt x="1744" y="1156"/>
                  </a:lnTo>
                  <a:lnTo>
                    <a:pt x="1757" y="1091"/>
                  </a:lnTo>
                  <a:lnTo>
                    <a:pt x="1764" y="1025"/>
                  </a:lnTo>
                  <a:lnTo>
                    <a:pt x="1768" y="957"/>
                  </a:lnTo>
                  <a:lnTo>
                    <a:pt x="1764" y="880"/>
                  </a:lnTo>
                  <a:lnTo>
                    <a:pt x="1754" y="803"/>
                  </a:lnTo>
                  <a:lnTo>
                    <a:pt x="1737" y="731"/>
                  </a:lnTo>
                  <a:lnTo>
                    <a:pt x="1716" y="660"/>
                  </a:lnTo>
                  <a:lnTo>
                    <a:pt x="1688" y="593"/>
                  </a:lnTo>
                  <a:lnTo>
                    <a:pt x="1654" y="528"/>
                  </a:lnTo>
                  <a:lnTo>
                    <a:pt x="1615" y="467"/>
                  </a:lnTo>
                  <a:lnTo>
                    <a:pt x="1572" y="410"/>
                  </a:lnTo>
                  <a:lnTo>
                    <a:pt x="1525" y="356"/>
                  </a:lnTo>
                  <a:lnTo>
                    <a:pt x="1476" y="310"/>
                  </a:lnTo>
                  <a:lnTo>
                    <a:pt x="1425" y="270"/>
                  </a:lnTo>
                  <a:lnTo>
                    <a:pt x="1371" y="232"/>
                  </a:lnTo>
                  <a:lnTo>
                    <a:pt x="1314" y="200"/>
                  </a:lnTo>
                  <a:lnTo>
                    <a:pt x="1255" y="171"/>
                  </a:lnTo>
                  <a:lnTo>
                    <a:pt x="1194" y="149"/>
                  </a:lnTo>
                  <a:lnTo>
                    <a:pt x="1133" y="131"/>
                  </a:lnTo>
                  <a:lnTo>
                    <a:pt x="1069" y="117"/>
                  </a:lnTo>
                  <a:lnTo>
                    <a:pt x="1003" y="110"/>
                  </a:lnTo>
                  <a:lnTo>
                    <a:pt x="936" y="107"/>
                  </a:lnTo>
                  <a:close/>
                  <a:moveTo>
                    <a:pt x="936" y="0"/>
                  </a:moveTo>
                  <a:lnTo>
                    <a:pt x="1012" y="3"/>
                  </a:lnTo>
                  <a:lnTo>
                    <a:pt x="1085" y="12"/>
                  </a:lnTo>
                  <a:lnTo>
                    <a:pt x="1157" y="27"/>
                  </a:lnTo>
                  <a:lnTo>
                    <a:pt x="1227" y="47"/>
                  </a:lnTo>
                  <a:lnTo>
                    <a:pt x="1295" y="72"/>
                  </a:lnTo>
                  <a:lnTo>
                    <a:pt x="1362" y="104"/>
                  </a:lnTo>
                  <a:lnTo>
                    <a:pt x="1426" y="141"/>
                  </a:lnTo>
                  <a:lnTo>
                    <a:pt x="1488" y="182"/>
                  </a:lnTo>
                  <a:lnTo>
                    <a:pt x="1545" y="229"/>
                  </a:lnTo>
                  <a:lnTo>
                    <a:pt x="1599" y="280"/>
                  </a:lnTo>
                  <a:lnTo>
                    <a:pt x="1648" y="334"/>
                  </a:lnTo>
                  <a:lnTo>
                    <a:pt x="1692" y="391"/>
                  </a:lnTo>
                  <a:lnTo>
                    <a:pt x="1732" y="453"/>
                  </a:lnTo>
                  <a:lnTo>
                    <a:pt x="1769" y="517"/>
                  </a:lnTo>
                  <a:lnTo>
                    <a:pt x="1799" y="584"/>
                  </a:lnTo>
                  <a:lnTo>
                    <a:pt x="1825" y="653"/>
                  </a:lnTo>
                  <a:lnTo>
                    <a:pt x="1845" y="726"/>
                  </a:lnTo>
                  <a:lnTo>
                    <a:pt x="1861" y="801"/>
                  </a:lnTo>
                  <a:lnTo>
                    <a:pt x="1870" y="879"/>
                  </a:lnTo>
                  <a:lnTo>
                    <a:pt x="1872" y="957"/>
                  </a:lnTo>
                  <a:lnTo>
                    <a:pt x="1870" y="1033"/>
                  </a:lnTo>
                  <a:lnTo>
                    <a:pt x="1862" y="1108"/>
                  </a:lnTo>
                  <a:lnTo>
                    <a:pt x="1846" y="1182"/>
                  </a:lnTo>
                  <a:lnTo>
                    <a:pt x="1827" y="1252"/>
                  </a:lnTo>
                  <a:lnTo>
                    <a:pt x="1801" y="1324"/>
                  </a:lnTo>
                  <a:lnTo>
                    <a:pt x="1770" y="1393"/>
                  </a:lnTo>
                  <a:lnTo>
                    <a:pt x="1733" y="1459"/>
                  </a:lnTo>
                  <a:lnTo>
                    <a:pt x="1693" y="1520"/>
                  </a:lnTo>
                  <a:lnTo>
                    <a:pt x="1652" y="1576"/>
                  </a:lnTo>
                  <a:lnTo>
                    <a:pt x="1614" y="1625"/>
                  </a:lnTo>
                  <a:lnTo>
                    <a:pt x="1579" y="1670"/>
                  </a:lnTo>
                  <a:lnTo>
                    <a:pt x="1545" y="1711"/>
                  </a:lnTo>
                  <a:lnTo>
                    <a:pt x="1514" y="1748"/>
                  </a:lnTo>
                  <a:lnTo>
                    <a:pt x="1484" y="1782"/>
                  </a:lnTo>
                  <a:lnTo>
                    <a:pt x="1457" y="1813"/>
                  </a:lnTo>
                  <a:lnTo>
                    <a:pt x="1428" y="1845"/>
                  </a:lnTo>
                  <a:lnTo>
                    <a:pt x="1403" y="1875"/>
                  </a:lnTo>
                  <a:lnTo>
                    <a:pt x="1381" y="1902"/>
                  </a:lnTo>
                  <a:lnTo>
                    <a:pt x="1360" y="1930"/>
                  </a:lnTo>
                  <a:lnTo>
                    <a:pt x="1344" y="1956"/>
                  </a:lnTo>
                  <a:lnTo>
                    <a:pt x="1330" y="1985"/>
                  </a:lnTo>
                  <a:lnTo>
                    <a:pt x="1319" y="2015"/>
                  </a:lnTo>
                  <a:lnTo>
                    <a:pt x="1311" y="2048"/>
                  </a:lnTo>
                  <a:lnTo>
                    <a:pt x="1304" y="2084"/>
                  </a:lnTo>
                  <a:lnTo>
                    <a:pt x="1300" y="2125"/>
                  </a:lnTo>
                  <a:lnTo>
                    <a:pt x="1299" y="2171"/>
                  </a:lnTo>
                  <a:lnTo>
                    <a:pt x="1297" y="2189"/>
                  </a:lnTo>
                  <a:lnTo>
                    <a:pt x="1289" y="2203"/>
                  </a:lnTo>
                  <a:lnTo>
                    <a:pt x="1277" y="2214"/>
                  </a:lnTo>
                  <a:lnTo>
                    <a:pt x="1263" y="2222"/>
                  </a:lnTo>
                  <a:lnTo>
                    <a:pt x="1246" y="2225"/>
                  </a:lnTo>
                  <a:lnTo>
                    <a:pt x="630" y="2225"/>
                  </a:lnTo>
                  <a:lnTo>
                    <a:pt x="614" y="2222"/>
                  </a:lnTo>
                  <a:lnTo>
                    <a:pt x="599" y="2214"/>
                  </a:lnTo>
                  <a:lnTo>
                    <a:pt x="588" y="2203"/>
                  </a:lnTo>
                  <a:lnTo>
                    <a:pt x="581" y="2189"/>
                  </a:lnTo>
                  <a:lnTo>
                    <a:pt x="577" y="2171"/>
                  </a:lnTo>
                  <a:lnTo>
                    <a:pt x="576" y="2126"/>
                  </a:lnTo>
                  <a:lnTo>
                    <a:pt x="573" y="2085"/>
                  </a:lnTo>
                  <a:lnTo>
                    <a:pt x="567" y="2049"/>
                  </a:lnTo>
                  <a:lnTo>
                    <a:pt x="558" y="2016"/>
                  </a:lnTo>
                  <a:lnTo>
                    <a:pt x="546" y="1986"/>
                  </a:lnTo>
                  <a:lnTo>
                    <a:pt x="532" y="1958"/>
                  </a:lnTo>
                  <a:lnTo>
                    <a:pt x="515" y="1931"/>
                  </a:lnTo>
                  <a:lnTo>
                    <a:pt x="495" y="1904"/>
                  </a:lnTo>
                  <a:lnTo>
                    <a:pt x="473" y="1877"/>
                  </a:lnTo>
                  <a:lnTo>
                    <a:pt x="448" y="1847"/>
                  </a:lnTo>
                  <a:lnTo>
                    <a:pt x="420" y="1816"/>
                  </a:lnTo>
                  <a:lnTo>
                    <a:pt x="392" y="1785"/>
                  </a:lnTo>
                  <a:lnTo>
                    <a:pt x="362" y="1751"/>
                  </a:lnTo>
                  <a:lnTo>
                    <a:pt x="330" y="1715"/>
                  </a:lnTo>
                  <a:lnTo>
                    <a:pt x="297" y="1673"/>
                  </a:lnTo>
                  <a:lnTo>
                    <a:pt x="260" y="1627"/>
                  </a:lnTo>
                  <a:lnTo>
                    <a:pt x="221" y="1577"/>
                  </a:lnTo>
                  <a:lnTo>
                    <a:pt x="180" y="1520"/>
                  </a:lnTo>
                  <a:lnTo>
                    <a:pt x="139" y="1459"/>
                  </a:lnTo>
                  <a:lnTo>
                    <a:pt x="102" y="1393"/>
                  </a:lnTo>
                  <a:lnTo>
                    <a:pt x="72" y="1324"/>
                  </a:lnTo>
                  <a:lnTo>
                    <a:pt x="46" y="1252"/>
                  </a:lnTo>
                  <a:lnTo>
                    <a:pt x="25" y="1182"/>
                  </a:lnTo>
                  <a:lnTo>
                    <a:pt x="11" y="1108"/>
                  </a:lnTo>
                  <a:lnTo>
                    <a:pt x="3" y="1033"/>
                  </a:lnTo>
                  <a:lnTo>
                    <a:pt x="0" y="957"/>
                  </a:lnTo>
                  <a:lnTo>
                    <a:pt x="3" y="880"/>
                  </a:lnTo>
                  <a:lnTo>
                    <a:pt x="11" y="805"/>
                  </a:lnTo>
                  <a:lnTo>
                    <a:pt x="25" y="731"/>
                  </a:lnTo>
                  <a:lnTo>
                    <a:pt x="46" y="659"/>
                  </a:lnTo>
                  <a:lnTo>
                    <a:pt x="71" y="591"/>
                  </a:lnTo>
                  <a:lnTo>
                    <a:pt x="72" y="588"/>
                  </a:lnTo>
                  <a:lnTo>
                    <a:pt x="103" y="520"/>
                  </a:lnTo>
                  <a:lnTo>
                    <a:pt x="139" y="455"/>
                  </a:lnTo>
                  <a:lnTo>
                    <a:pt x="180" y="392"/>
                  </a:lnTo>
                  <a:lnTo>
                    <a:pt x="224" y="335"/>
                  </a:lnTo>
                  <a:lnTo>
                    <a:pt x="274" y="280"/>
                  </a:lnTo>
                  <a:lnTo>
                    <a:pt x="328" y="229"/>
                  </a:lnTo>
                  <a:lnTo>
                    <a:pt x="385" y="182"/>
                  </a:lnTo>
                  <a:lnTo>
                    <a:pt x="447" y="142"/>
                  </a:lnTo>
                  <a:lnTo>
                    <a:pt x="510" y="104"/>
                  </a:lnTo>
                  <a:lnTo>
                    <a:pt x="578" y="72"/>
                  </a:lnTo>
                  <a:lnTo>
                    <a:pt x="645" y="47"/>
                  </a:lnTo>
                  <a:lnTo>
                    <a:pt x="716" y="27"/>
                  </a:lnTo>
                  <a:lnTo>
                    <a:pt x="788" y="12"/>
                  </a:lnTo>
                  <a:lnTo>
                    <a:pt x="861" y="3"/>
                  </a:lnTo>
                  <a:lnTo>
                    <a:pt x="9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DAEE3F53-8177-D540-A64E-88C2A274388E}"/>
                </a:ext>
              </a:extLst>
            </p:cNvPr>
            <p:cNvSpPr>
              <a:spLocks/>
            </p:cNvSpPr>
            <p:nvPr/>
          </p:nvSpPr>
          <p:spPr bwMode="auto">
            <a:xfrm>
              <a:off x="4069" y="875"/>
              <a:ext cx="64" cy="15"/>
            </a:xfrm>
            <a:custGeom>
              <a:avLst/>
              <a:gdLst>
                <a:gd name="T0" fmla="*/ 53 w 447"/>
                <a:gd name="T1" fmla="*/ 0 h 107"/>
                <a:gd name="T2" fmla="*/ 393 w 447"/>
                <a:gd name="T3" fmla="*/ 0 h 107"/>
                <a:gd name="T4" fmla="*/ 410 w 447"/>
                <a:gd name="T5" fmla="*/ 2 h 107"/>
                <a:gd name="T6" fmla="*/ 424 w 447"/>
                <a:gd name="T7" fmla="*/ 10 h 107"/>
                <a:gd name="T8" fmla="*/ 436 w 447"/>
                <a:gd name="T9" fmla="*/ 22 h 107"/>
                <a:gd name="T10" fmla="*/ 443 w 447"/>
                <a:gd name="T11" fmla="*/ 36 h 107"/>
                <a:gd name="T12" fmla="*/ 447 w 447"/>
                <a:gd name="T13" fmla="*/ 53 h 107"/>
                <a:gd name="T14" fmla="*/ 443 w 447"/>
                <a:gd name="T15" fmla="*/ 71 h 107"/>
                <a:gd name="T16" fmla="*/ 436 w 447"/>
                <a:gd name="T17" fmla="*/ 85 h 107"/>
                <a:gd name="T18" fmla="*/ 424 w 447"/>
                <a:gd name="T19" fmla="*/ 96 h 107"/>
                <a:gd name="T20" fmla="*/ 410 w 447"/>
                <a:gd name="T21" fmla="*/ 104 h 107"/>
                <a:gd name="T22" fmla="*/ 393 w 447"/>
                <a:gd name="T23" fmla="*/ 107 h 107"/>
                <a:gd name="T24" fmla="*/ 53 w 447"/>
                <a:gd name="T25" fmla="*/ 107 h 107"/>
                <a:gd name="T26" fmla="*/ 36 w 447"/>
                <a:gd name="T27" fmla="*/ 104 h 107"/>
                <a:gd name="T28" fmla="*/ 22 w 447"/>
                <a:gd name="T29" fmla="*/ 96 h 107"/>
                <a:gd name="T30" fmla="*/ 10 w 447"/>
                <a:gd name="T31" fmla="*/ 85 h 107"/>
                <a:gd name="T32" fmla="*/ 4 w 447"/>
                <a:gd name="T33" fmla="*/ 71 h 107"/>
                <a:gd name="T34" fmla="*/ 0 w 447"/>
                <a:gd name="T35" fmla="*/ 53 h 107"/>
                <a:gd name="T36" fmla="*/ 4 w 447"/>
                <a:gd name="T37" fmla="*/ 36 h 107"/>
                <a:gd name="T38" fmla="*/ 10 w 447"/>
                <a:gd name="T39" fmla="*/ 22 h 107"/>
                <a:gd name="T40" fmla="*/ 22 w 447"/>
                <a:gd name="T41" fmla="*/ 10 h 107"/>
                <a:gd name="T42" fmla="*/ 36 w 447"/>
                <a:gd name="T43" fmla="*/ 2 h 107"/>
                <a:gd name="T44" fmla="*/ 53 w 447"/>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7" h="107">
                  <a:moveTo>
                    <a:pt x="53" y="0"/>
                  </a:moveTo>
                  <a:lnTo>
                    <a:pt x="393" y="0"/>
                  </a:lnTo>
                  <a:lnTo>
                    <a:pt x="410" y="2"/>
                  </a:lnTo>
                  <a:lnTo>
                    <a:pt x="424" y="10"/>
                  </a:lnTo>
                  <a:lnTo>
                    <a:pt x="436" y="22"/>
                  </a:lnTo>
                  <a:lnTo>
                    <a:pt x="443" y="36"/>
                  </a:lnTo>
                  <a:lnTo>
                    <a:pt x="447" y="53"/>
                  </a:lnTo>
                  <a:lnTo>
                    <a:pt x="443" y="71"/>
                  </a:lnTo>
                  <a:lnTo>
                    <a:pt x="436" y="85"/>
                  </a:lnTo>
                  <a:lnTo>
                    <a:pt x="424" y="96"/>
                  </a:lnTo>
                  <a:lnTo>
                    <a:pt x="410" y="104"/>
                  </a:lnTo>
                  <a:lnTo>
                    <a:pt x="393" y="107"/>
                  </a:lnTo>
                  <a:lnTo>
                    <a:pt x="53" y="107"/>
                  </a:lnTo>
                  <a:lnTo>
                    <a:pt x="36" y="104"/>
                  </a:lnTo>
                  <a:lnTo>
                    <a:pt x="22" y="96"/>
                  </a:lnTo>
                  <a:lnTo>
                    <a:pt x="10" y="85"/>
                  </a:lnTo>
                  <a:lnTo>
                    <a:pt x="4" y="71"/>
                  </a:lnTo>
                  <a:lnTo>
                    <a:pt x="0" y="53"/>
                  </a:lnTo>
                  <a:lnTo>
                    <a:pt x="4"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43A01D97-3FDB-5E42-98EE-F3B75740512D}"/>
                </a:ext>
              </a:extLst>
            </p:cNvPr>
            <p:cNvSpPr>
              <a:spLocks/>
            </p:cNvSpPr>
            <p:nvPr/>
          </p:nvSpPr>
          <p:spPr bwMode="auto">
            <a:xfrm>
              <a:off x="4180" y="426"/>
              <a:ext cx="29" cy="41"/>
            </a:xfrm>
            <a:custGeom>
              <a:avLst/>
              <a:gdLst>
                <a:gd name="T0" fmla="*/ 148 w 206"/>
                <a:gd name="T1" fmla="*/ 0 h 285"/>
                <a:gd name="T2" fmla="*/ 164 w 206"/>
                <a:gd name="T3" fmla="*/ 0 h 285"/>
                <a:gd name="T4" fmla="*/ 180 w 206"/>
                <a:gd name="T5" fmla="*/ 6 h 285"/>
                <a:gd name="T6" fmla="*/ 193 w 206"/>
                <a:gd name="T7" fmla="*/ 17 h 285"/>
                <a:gd name="T8" fmla="*/ 202 w 206"/>
                <a:gd name="T9" fmla="*/ 30 h 285"/>
                <a:gd name="T10" fmla="*/ 206 w 206"/>
                <a:gd name="T11" fmla="*/ 47 h 285"/>
                <a:gd name="T12" fmla="*/ 205 w 206"/>
                <a:gd name="T13" fmla="*/ 62 h 285"/>
                <a:gd name="T14" fmla="*/ 198 w 206"/>
                <a:gd name="T15" fmla="*/ 79 h 285"/>
                <a:gd name="T16" fmla="*/ 97 w 206"/>
                <a:gd name="T17" fmla="*/ 259 h 285"/>
                <a:gd name="T18" fmla="*/ 86 w 206"/>
                <a:gd name="T19" fmla="*/ 272 h 285"/>
                <a:gd name="T20" fmla="*/ 73 w 206"/>
                <a:gd name="T21" fmla="*/ 282 h 285"/>
                <a:gd name="T22" fmla="*/ 57 w 206"/>
                <a:gd name="T23" fmla="*/ 285 h 285"/>
                <a:gd name="T24" fmla="*/ 41 w 206"/>
                <a:gd name="T25" fmla="*/ 285 h 285"/>
                <a:gd name="T26" fmla="*/ 26 w 206"/>
                <a:gd name="T27" fmla="*/ 279 h 285"/>
                <a:gd name="T28" fmla="*/ 13 w 206"/>
                <a:gd name="T29" fmla="*/ 269 h 285"/>
                <a:gd name="T30" fmla="*/ 4 w 206"/>
                <a:gd name="T31" fmla="*/ 254 h 285"/>
                <a:gd name="T32" fmla="*/ 0 w 206"/>
                <a:gd name="T33" fmla="*/ 239 h 285"/>
                <a:gd name="T34" fmla="*/ 0 w 206"/>
                <a:gd name="T35" fmla="*/ 222 h 285"/>
                <a:gd name="T36" fmla="*/ 6 w 206"/>
                <a:gd name="T37" fmla="*/ 206 h 285"/>
                <a:gd name="T38" fmla="*/ 109 w 206"/>
                <a:gd name="T39" fmla="*/ 26 h 285"/>
                <a:gd name="T40" fmla="*/ 118 w 206"/>
                <a:gd name="T41" fmla="*/ 13 h 285"/>
                <a:gd name="T42" fmla="*/ 132 w 206"/>
                <a:gd name="T43" fmla="*/ 3 h 285"/>
                <a:gd name="T44" fmla="*/ 148 w 206"/>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85">
                  <a:moveTo>
                    <a:pt x="148" y="0"/>
                  </a:moveTo>
                  <a:lnTo>
                    <a:pt x="164" y="0"/>
                  </a:lnTo>
                  <a:lnTo>
                    <a:pt x="180" y="6"/>
                  </a:lnTo>
                  <a:lnTo>
                    <a:pt x="193" y="17"/>
                  </a:lnTo>
                  <a:lnTo>
                    <a:pt x="202" y="30"/>
                  </a:lnTo>
                  <a:lnTo>
                    <a:pt x="206" y="47"/>
                  </a:lnTo>
                  <a:lnTo>
                    <a:pt x="205" y="62"/>
                  </a:lnTo>
                  <a:lnTo>
                    <a:pt x="198" y="79"/>
                  </a:lnTo>
                  <a:lnTo>
                    <a:pt x="97" y="259"/>
                  </a:lnTo>
                  <a:lnTo>
                    <a:pt x="86" y="272"/>
                  </a:lnTo>
                  <a:lnTo>
                    <a:pt x="73" y="282"/>
                  </a:lnTo>
                  <a:lnTo>
                    <a:pt x="57" y="285"/>
                  </a:lnTo>
                  <a:lnTo>
                    <a:pt x="41" y="285"/>
                  </a:lnTo>
                  <a:lnTo>
                    <a:pt x="26" y="279"/>
                  </a:lnTo>
                  <a:lnTo>
                    <a:pt x="13" y="269"/>
                  </a:lnTo>
                  <a:lnTo>
                    <a:pt x="4" y="254"/>
                  </a:lnTo>
                  <a:lnTo>
                    <a:pt x="0" y="239"/>
                  </a:lnTo>
                  <a:lnTo>
                    <a:pt x="0" y="222"/>
                  </a:lnTo>
                  <a:lnTo>
                    <a:pt x="6" y="206"/>
                  </a:lnTo>
                  <a:lnTo>
                    <a:pt x="109" y="26"/>
                  </a:lnTo>
                  <a:lnTo>
                    <a:pt x="118" y="13"/>
                  </a:lnTo>
                  <a:lnTo>
                    <a:pt x="132" y="3"/>
                  </a:lnTo>
                  <a:lnTo>
                    <a:pt x="1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965455DF-E65F-304E-9909-5EC69D867194}"/>
                </a:ext>
              </a:extLst>
            </p:cNvPr>
            <p:cNvSpPr>
              <a:spLocks/>
            </p:cNvSpPr>
            <p:nvPr/>
          </p:nvSpPr>
          <p:spPr bwMode="auto">
            <a:xfrm>
              <a:off x="3993" y="426"/>
              <a:ext cx="30" cy="41"/>
            </a:xfrm>
            <a:custGeom>
              <a:avLst/>
              <a:gdLst>
                <a:gd name="T0" fmla="*/ 57 w 205"/>
                <a:gd name="T1" fmla="*/ 0 h 285"/>
                <a:gd name="T2" fmla="*/ 72 w 205"/>
                <a:gd name="T3" fmla="*/ 3 h 285"/>
                <a:gd name="T4" fmla="*/ 87 w 205"/>
                <a:gd name="T5" fmla="*/ 13 h 285"/>
                <a:gd name="T6" fmla="*/ 97 w 205"/>
                <a:gd name="T7" fmla="*/ 26 h 285"/>
                <a:gd name="T8" fmla="*/ 199 w 205"/>
                <a:gd name="T9" fmla="*/ 206 h 285"/>
                <a:gd name="T10" fmla="*/ 205 w 205"/>
                <a:gd name="T11" fmla="*/ 222 h 285"/>
                <a:gd name="T12" fmla="*/ 205 w 205"/>
                <a:gd name="T13" fmla="*/ 239 h 285"/>
                <a:gd name="T14" fmla="*/ 201 w 205"/>
                <a:gd name="T15" fmla="*/ 254 h 285"/>
                <a:gd name="T16" fmla="*/ 192 w 205"/>
                <a:gd name="T17" fmla="*/ 269 h 285"/>
                <a:gd name="T18" fmla="*/ 179 w 205"/>
                <a:gd name="T19" fmla="*/ 279 h 285"/>
                <a:gd name="T20" fmla="*/ 164 w 205"/>
                <a:gd name="T21" fmla="*/ 285 h 285"/>
                <a:gd name="T22" fmla="*/ 148 w 205"/>
                <a:gd name="T23" fmla="*/ 285 h 285"/>
                <a:gd name="T24" fmla="*/ 133 w 205"/>
                <a:gd name="T25" fmla="*/ 282 h 285"/>
                <a:gd name="T26" fmla="*/ 119 w 205"/>
                <a:gd name="T27" fmla="*/ 272 h 285"/>
                <a:gd name="T28" fmla="*/ 108 w 205"/>
                <a:gd name="T29" fmla="*/ 259 h 285"/>
                <a:gd name="T30" fmla="*/ 7 w 205"/>
                <a:gd name="T31" fmla="*/ 79 h 285"/>
                <a:gd name="T32" fmla="*/ 0 w 205"/>
                <a:gd name="T33" fmla="*/ 62 h 285"/>
                <a:gd name="T34" fmla="*/ 0 w 205"/>
                <a:gd name="T35" fmla="*/ 47 h 285"/>
                <a:gd name="T36" fmla="*/ 3 w 205"/>
                <a:gd name="T37" fmla="*/ 30 h 285"/>
                <a:gd name="T38" fmla="*/ 13 w 205"/>
                <a:gd name="T39" fmla="*/ 17 h 285"/>
                <a:gd name="T40" fmla="*/ 25 w 205"/>
                <a:gd name="T41" fmla="*/ 6 h 285"/>
                <a:gd name="T42" fmla="*/ 41 w 205"/>
                <a:gd name="T43" fmla="*/ 0 h 285"/>
                <a:gd name="T44" fmla="*/ 57 w 205"/>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5" h="285">
                  <a:moveTo>
                    <a:pt x="57" y="0"/>
                  </a:moveTo>
                  <a:lnTo>
                    <a:pt x="72" y="3"/>
                  </a:lnTo>
                  <a:lnTo>
                    <a:pt x="87" y="13"/>
                  </a:lnTo>
                  <a:lnTo>
                    <a:pt x="97" y="26"/>
                  </a:lnTo>
                  <a:lnTo>
                    <a:pt x="199" y="206"/>
                  </a:lnTo>
                  <a:lnTo>
                    <a:pt x="205" y="222"/>
                  </a:lnTo>
                  <a:lnTo>
                    <a:pt x="205" y="239"/>
                  </a:lnTo>
                  <a:lnTo>
                    <a:pt x="201" y="254"/>
                  </a:lnTo>
                  <a:lnTo>
                    <a:pt x="192" y="269"/>
                  </a:lnTo>
                  <a:lnTo>
                    <a:pt x="179" y="279"/>
                  </a:lnTo>
                  <a:lnTo>
                    <a:pt x="164" y="285"/>
                  </a:lnTo>
                  <a:lnTo>
                    <a:pt x="148" y="285"/>
                  </a:lnTo>
                  <a:lnTo>
                    <a:pt x="133" y="282"/>
                  </a:lnTo>
                  <a:lnTo>
                    <a:pt x="119" y="272"/>
                  </a:lnTo>
                  <a:lnTo>
                    <a:pt x="108" y="259"/>
                  </a:lnTo>
                  <a:lnTo>
                    <a:pt x="7" y="79"/>
                  </a:lnTo>
                  <a:lnTo>
                    <a:pt x="0" y="62"/>
                  </a:lnTo>
                  <a:lnTo>
                    <a:pt x="0" y="47"/>
                  </a:lnTo>
                  <a:lnTo>
                    <a:pt x="3" y="30"/>
                  </a:lnTo>
                  <a:lnTo>
                    <a:pt x="13" y="17"/>
                  </a:lnTo>
                  <a:lnTo>
                    <a:pt x="25" y="6"/>
                  </a:lnTo>
                  <a:lnTo>
                    <a:pt x="41" y="0"/>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0F3ABC8D-AAAA-3644-A6DA-55D665310632}"/>
                </a:ext>
              </a:extLst>
            </p:cNvPr>
            <p:cNvSpPr>
              <a:spLocks/>
            </p:cNvSpPr>
            <p:nvPr/>
          </p:nvSpPr>
          <p:spPr bwMode="auto">
            <a:xfrm>
              <a:off x="3920" y="501"/>
              <a:ext cx="40" cy="30"/>
            </a:xfrm>
            <a:custGeom>
              <a:avLst/>
              <a:gdLst>
                <a:gd name="T0" fmla="*/ 47 w 281"/>
                <a:gd name="T1" fmla="*/ 0 h 209"/>
                <a:gd name="T2" fmla="*/ 64 w 281"/>
                <a:gd name="T3" fmla="*/ 0 h 209"/>
                <a:gd name="T4" fmla="*/ 79 w 281"/>
                <a:gd name="T5" fmla="*/ 6 h 209"/>
                <a:gd name="T6" fmla="*/ 256 w 281"/>
                <a:gd name="T7" fmla="*/ 110 h 209"/>
                <a:gd name="T8" fmla="*/ 269 w 281"/>
                <a:gd name="T9" fmla="*/ 121 h 209"/>
                <a:gd name="T10" fmla="*/ 277 w 281"/>
                <a:gd name="T11" fmla="*/ 134 h 209"/>
                <a:gd name="T12" fmla="*/ 281 w 281"/>
                <a:gd name="T13" fmla="*/ 151 h 209"/>
                <a:gd name="T14" fmla="*/ 281 w 281"/>
                <a:gd name="T15" fmla="*/ 167 h 209"/>
                <a:gd name="T16" fmla="*/ 275 w 281"/>
                <a:gd name="T17" fmla="*/ 183 h 209"/>
                <a:gd name="T18" fmla="*/ 265 w 281"/>
                <a:gd name="T19" fmla="*/ 196 h 209"/>
                <a:gd name="T20" fmla="*/ 250 w 281"/>
                <a:gd name="T21" fmla="*/ 206 h 209"/>
                <a:gd name="T22" fmla="*/ 235 w 281"/>
                <a:gd name="T23" fmla="*/ 209 h 209"/>
                <a:gd name="T24" fmla="*/ 219 w 281"/>
                <a:gd name="T25" fmla="*/ 209 h 209"/>
                <a:gd name="T26" fmla="*/ 203 w 281"/>
                <a:gd name="T27" fmla="*/ 203 h 209"/>
                <a:gd name="T28" fmla="*/ 26 w 281"/>
                <a:gd name="T29" fmla="*/ 99 h 209"/>
                <a:gd name="T30" fmla="*/ 13 w 281"/>
                <a:gd name="T31" fmla="*/ 88 h 209"/>
                <a:gd name="T32" fmla="*/ 4 w 281"/>
                <a:gd name="T33" fmla="*/ 75 h 209"/>
                <a:gd name="T34" fmla="*/ 0 w 281"/>
                <a:gd name="T35" fmla="*/ 58 h 209"/>
                <a:gd name="T36" fmla="*/ 1 w 281"/>
                <a:gd name="T37" fmla="*/ 42 h 209"/>
                <a:gd name="T38" fmla="*/ 7 w 281"/>
                <a:gd name="T39" fmla="*/ 26 h 209"/>
                <a:gd name="T40" fmla="*/ 17 w 281"/>
                <a:gd name="T41" fmla="*/ 12 h 209"/>
                <a:gd name="T42" fmla="*/ 31 w 281"/>
                <a:gd name="T43" fmla="*/ 3 h 209"/>
                <a:gd name="T44" fmla="*/ 47 w 281"/>
                <a:gd name="T4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 h="209">
                  <a:moveTo>
                    <a:pt x="47" y="0"/>
                  </a:moveTo>
                  <a:lnTo>
                    <a:pt x="64" y="0"/>
                  </a:lnTo>
                  <a:lnTo>
                    <a:pt x="79" y="6"/>
                  </a:lnTo>
                  <a:lnTo>
                    <a:pt x="256" y="110"/>
                  </a:lnTo>
                  <a:lnTo>
                    <a:pt x="269" y="121"/>
                  </a:lnTo>
                  <a:lnTo>
                    <a:pt x="277" y="134"/>
                  </a:lnTo>
                  <a:lnTo>
                    <a:pt x="281" y="151"/>
                  </a:lnTo>
                  <a:lnTo>
                    <a:pt x="281" y="167"/>
                  </a:lnTo>
                  <a:lnTo>
                    <a:pt x="275" y="183"/>
                  </a:lnTo>
                  <a:lnTo>
                    <a:pt x="265" y="196"/>
                  </a:lnTo>
                  <a:lnTo>
                    <a:pt x="250" y="206"/>
                  </a:lnTo>
                  <a:lnTo>
                    <a:pt x="235" y="209"/>
                  </a:lnTo>
                  <a:lnTo>
                    <a:pt x="219" y="209"/>
                  </a:lnTo>
                  <a:lnTo>
                    <a:pt x="203" y="203"/>
                  </a:lnTo>
                  <a:lnTo>
                    <a:pt x="26" y="99"/>
                  </a:lnTo>
                  <a:lnTo>
                    <a:pt x="13" y="88"/>
                  </a:lnTo>
                  <a:lnTo>
                    <a:pt x="4" y="75"/>
                  </a:lnTo>
                  <a:lnTo>
                    <a:pt x="0" y="58"/>
                  </a:lnTo>
                  <a:lnTo>
                    <a:pt x="1" y="42"/>
                  </a:lnTo>
                  <a:lnTo>
                    <a:pt x="7" y="26"/>
                  </a:lnTo>
                  <a:lnTo>
                    <a:pt x="17" y="12"/>
                  </a:lnTo>
                  <a:lnTo>
                    <a:pt x="31" y="3"/>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9258ED18-357E-3A43-9F0C-543EFBF571BF}"/>
                </a:ext>
              </a:extLst>
            </p:cNvPr>
            <p:cNvSpPr>
              <a:spLocks/>
            </p:cNvSpPr>
            <p:nvPr/>
          </p:nvSpPr>
          <p:spPr bwMode="auto">
            <a:xfrm>
              <a:off x="4242" y="501"/>
              <a:ext cx="40" cy="30"/>
            </a:xfrm>
            <a:custGeom>
              <a:avLst/>
              <a:gdLst>
                <a:gd name="T0" fmla="*/ 235 w 281"/>
                <a:gd name="T1" fmla="*/ 0 h 209"/>
                <a:gd name="T2" fmla="*/ 250 w 281"/>
                <a:gd name="T3" fmla="*/ 3 h 209"/>
                <a:gd name="T4" fmla="*/ 264 w 281"/>
                <a:gd name="T5" fmla="*/ 12 h 209"/>
                <a:gd name="T6" fmla="*/ 273 w 281"/>
                <a:gd name="T7" fmla="*/ 26 h 209"/>
                <a:gd name="T8" fmla="*/ 280 w 281"/>
                <a:gd name="T9" fmla="*/ 42 h 209"/>
                <a:gd name="T10" fmla="*/ 281 w 281"/>
                <a:gd name="T11" fmla="*/ 58 h 209"/>
                <a:gd name="T12" fmla="*/ 277 w 281"/>
                <a:gd name="T13" fmla="*/ 75 h 209"/>
                <a:gd name="T14" fmla="*/ 268 w 281"/>
                <a:gd name="T15" fmla="*/ 88 h 209"/>
                <a:gd name="T16" fmla="*/ 254 w 281"/>
                <a:gd name="T17" fmla="*/ 99 h 209"/>
                <a:gd name="T18" fmla="*/ 78 w 281"/>
                <a:gd name="T19" fmla="*/ 203 h 209"/>
                <a:gd name="T20" fmla="*/ 63 w 281"/>
                <a:gd name="T21" fmla="*/ 209 h 209"/>
                <a:gd name="T22" fmla="*/ 47 w 281"/>
                <a:gd name="T23" fmla="*/ 209 h 209"/>
                <a:gd name="T24" fmla="*/ 30 w 281"/>
                <a:gd name="T25" fmla="*/ 206 h 209"/>
                <a:gd name="T26" fmla="*/ 18 w 281"/>
                <a:gd name="T27" fmla="*/ 196 h 209"/>
                <a:gd name="T28" fmla="*/ 7 w 281"/>
                <a:gd name="T29" fmla="*/ 183 h 209"/>
                <a:gd name="T30" fmla="*/ 0 w 281"/>
                <a:gd name="T31" fmla="*/ 167 h 209"/>
                <a:gd name="T32" fmla="*/ 0 w 281"/>
                <a:gd name="T33" fmla="*/ 151 h 209"/>
                <a:gd name="T34" fmla="*/ 5 w 281"/>
                <a:gd name="T35" fmla="*/ 134 h 209"/>
                <a:gd name="T36" fmla="*/ 13 w 281"/>
                <a:gd name="T37" fmla="*/ 121 h 209"/>
                <a:gd name="T38" fmla="*/ 26 w 281"/>
                <a:gd name="T39" fmla="*/ 110 h 209"/>
                <a:gd name="T40" fmla="*/ 202 w 281"/>
                <a:gd name="T41" fmla="*/ 6 h 209"/>
                <a:gd name="T42" fmla="*/ 218 w 281"/>
                <a:gd name="T43" fmla="*/ 0 h 209"/>
                <a:gd name="T44" fmla="*/ 235 w 281"/>
                <a:gd name="T4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 h="209">
                  <a:moveTo>
                    <a:pt x="235" y="0"/>
                  </a:moveTo>
                  <a:lnTo>
                    <a:pt x="250" y="3"/>
                  </a:lnTo>
                  <a:lnTo>
                    <a:pt x="264" y="12"/>
                  </a:lnTo>
                  <a:lnTo>
                    <a:pt x="273" y="26"/>
                  </a:lnTo>
                  <a:lnTo>
                    <a:pt x="280" y="42"/>
                  </a:lnTo>
                  <a:lnTo>
                    <a:pt x="281" y="58"/>
                  </a:lnTo>
                  <a:lnTo>
                    <a:pt x="277" y="75"/>
                  </a:lnTo>
                  <a:lnTo>
                    <a:pt x="268" y="88"/>
                  </a:lnTo>
                  <a:lnTo>
                    <a:pt x="254" y="99"/>
                  </a:lnTo>
                  <a:lnTo>
                    <a:pt x="78" y="203"/>
                  </a:lnTo>
                  <a:lnTo>
                    <a:pt x="63" y="209"/>
                  </a:lnTo>
                  <a:lnTo>
                    <a:pt x="47" y="209"/>
                  </a:lnTo>
                  <a:lnTo>
                    <a:pt x="30" y="206"/>
                  </a:lnTo>
                  <a:lnTo>
                    <a:pt x="18" y="196"/>
                  </a:lnTo>
                  <a:lnTo>
                    <a:pt x="7" y="183"/>
                  </a:lnTo>
                  <a:lnTo>
                    <a:pt x="0" y="167"/>
                  </a:lnTo>
                  <a:lnTo>
                    <a:pt x="0" y="151"/>
                  </a:lnTo>
                  <a:lnTo>
                    <a:pt x="5" y="134"/>
                  </a:lnTo>
                  <a:lnTo>
                    <a:pt x="13" y="121"/>
                  </a:lnTo>
                  <a:lnTo>
                    <a:pt x="26" y="110"/>
                  </a:lnTo>
                  <a:lnTo>
                    <a:pt x="202" y="6"/>
                  </a:lnTo>
                  <a:lnTo>
                    <a:pt x="218" y="0"/>
                  </a:lnTo>
                  <a:lnTo>
                    <a:pt x="2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3672E3F8-B552-F144-B8D0-5B69E4F24742}"/>
                </a:ext>
              </a:extLst>
            </p:cNvPr>
            <p:cNvSpPr>
              <a:spLocks noEditPoints="1"/>
            </p:cNvSpPr>
            <p:nvPr/>
          </p:nvSpPr>
          <p:spPr bwMode="auto">
            <a:xfrm>
              <a:off x="4001" y="509"/>
              <a:ext cx="108" cy="146"/>
            </a:xfrm>
            <a:custGeom>
              <a:avLst/>
              <a:gdLst>
                <a:gd name="T0" fmla="*/ 70 w 752"/>
                <a:gd name="T1" fmla="*/ 663 h 1024"/>
                <a:gd name="T2" fmla="*/ 96 w 752"/>
                <a:gd name="T3" fmla="*/ 683 h 1024"/>
                <a:gd name="T4" fmla="*/ 106 w 752"/>
                <a:gd name="T5" fmla="*/ 714 h 1024"/>
                <a:gd name="T6" fmla="*/ 111 w 752"/>
                <a:gd name="T7" fmla="*/ 796 h 1024"/>
                <a:gd name="T8" fmla="*/ 132 w 752"/>
                <a:gd name="T9" fmla="*/ 893 h 1024"/>
                <a:gd name="T10" fmla="*/ 156 w 752"/>
                <a:gd name="T11" fmla="*/ 966 h 1024"/>
                <a:gd name="T12" fmla="*/ 149 w 752"/>
                <a:gd name="T13" fmla="*/ 998 h 1024"/>
                <a:gd name="T14" fmla="*/ 124 w 752"/>
                <a:gd name="T15" fmla="*/ 1020 h 1024"/>
                <a:gd name="T16" fmla="*/ 92 w 752"/>
                <a:gd name="T17" fmla="*/ 1022 h 1024"/>
                <a:gd name="T18" fmla="*/ 65 w 752"/>
                <a:gd name="T19" fmla="*/ 1006 h 1024"/>
                <a:gd name="T20" fmla="*/ 39 w 752"/>
                <a:gd name="T21" fmla="*/ 947 h 1024"/>
                <a:gd name="T22" fmla="*/ 14 w 752"/>
                <a:gd name="T23" fmla="*/ 856 h 1024"/>
                <a:gd name="T24" fmla="*/ 0 w 752"/>
                <a:gd name="T25" fmla="*/ 714 h 1024"/>
                <a:gd name="T26" fmla="*/ 11 w 752"/>
                <a:gd name="T27" fmla="*/ 683 h 1024"/>
                <a:gd name="T28" fmla="*/ 37 w 752"/>
                <a:gd name="T29" fmla="*/ 663 h 1024"/>
                <a:gd name="T30" fmla="*/ 699 w 752"/>
                <a:gd name="T31" fmla="*/ 0 h 1024"/>
                <a:gd name="T32" fmla="*/ 730 w 752"/>
                <a:gd name="T33" fmla="*/ 11 h 1024"/>
                <a:gd name="T34" fmla="*/ 749 w 752"/>
                <a:gd name="T35" fmla="*/ 37 h 1024"/>
                <a:gd name="T36" fmla="*/ 749 w 752"/>
                <a:gd name="T37" fmla="*/ 72 h 1024"/>
                <a:gd name="T38" fmla="*/ 730 w 752"/>
                <a:gd name="T39" fmla="*/ 98 h 1024"/>
                <a:gd name="T40" fmla="*/ 699 w 752"/>
                <a:gd name="T41" fmla="*/ 108 h 1024"/>
                <a:gd name="T42" fmla="*/ 619 w 752"/>
                <a:gd name="T43" fmla="*/ 114 h 1024"/>
                <a:gd name="T44" fmla="*/ 523 w 752"/>
                <a:gd name="T45" fmla="*/ 134 h 1024"/>
                <a:gd name="T46" fmla="*/ 417 w 752"/>
                <a:gd name="T47" fmla="*/ 181 h 1024"/>
                <a:gd name="T48" fmla="*/ 322 w 752"/>
                <a:gd name="T49" fmla="*/ 246 h 1024"/>
                <a:gd name="T50" fmla="*/ 241 w 752"/>
                <a:gd name="T51" fmla="*/ 329 h 1024"/>
                <a:gd name="T52" fmla="*/ 177 w 752"/>
                <a:gd name="T53" fmla="*/ 426 h 1024"/>
                <a:gd name="T54" fmla="*/ 144 w 752"/>
                <a:gd name="T55" fmla="*/ 492 h 1024"/>
                <a:gd name="T56" fmla="*/ 116 w 752"/>
                <a:gd name="T57" fmla="*/ 508 h 1024"/>
                <a:gd name="T58" fmla="*/ 83 w 752"/>
                <a:gd name="T59" fmla="*/ 506 h 1024"/>
                <a:gd name="T60" fmla="*/ 59 w 752"/>
                <a:gd name="T61" fmla="*/ 484 h 1024"/>
                <a:gd name="T62" fmla="*/ 52 w 752"/>
                <a:gd name="T63" fmla="*/ 453 h 1024"/>
                <a:gd name="T64" fmla="*/ 75 w 752"/>
                <a:gd name="T65" fmla="*/ 395 h 1024"/>
                <a:gd name="T66" fmla="*/ 119 w 752"/>
                <a:gd name="T67" fmla="*/ 315 h 1024"/>
                <a:gd name="T68" fmla="*/ 119 w 752"/>
                <a:gd name="T69" fmla="*/ 315 h 1024"/>
                <a:gd name="T70" fmla="*/ 174 w 752"/>
                <a:gd name="T71" fmla="*/ 243 h 1024"/>
                <a:gd name="T72" fmla="*/ 238 w 752"/>
                <a:gd name="T73" fmla="*/ 179 h 1024"/>
                <a:gd name="T74" fmla="*/ 309 w 752"/>
                <a:gd name="T75" fmla="*/ 122 h 1024"/>
                <a:gd name="T76" fmla="*/ 347 w 752"/>
                <a:gd name="T77" fmla="*/ 98 h 1024"/>
                <a:gd name="T78" fmla="*/ 427 w 752"/>
                <a:gd name="T79" fmla="*/ 56 h 1024"/>
                <a:gd name="T80" fmla="*/ 514 w 752"/>
                <a:gd name="T81" fmla="*/ 25 h 1024"/>
                <a:gd name="T82" fmla="*/ 630 w 752"/>
                <a:gd name="T83" fmla="*/ 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2" h="1024">
                  <a:moveTo>
                    <a:pt x="53" y="660"/>
                  </a:moveTo>
                  <a:lnTo>
                    <a:pt x="70" y="663"/>
                  </a:lnTo>
                  <a:lnTo>
                    <a:pt x="84" y="671"/>
                  </a:lnTo>
                  <a:lnTo>
                    <a:pt x="96" y="683"/>
                  </a:lnTo>
                  <a:lnTo>
                    <a:pt x="103" y="697"/>
                  </a:lnTo>
                  <a:lnTo>
                    <a:pt x="106" y="714"/>
                  </a:lnTo>
                  <a:lnTo>
                    <a:pt x="107" y="755"/>
                  </a:lnTo>
                  <a:lnTo>
                    <a:pt x="111" y="796"/>
                  </a:lnTo>
                  <a:lnTo>
                    <a:pt x="118" y="835"/>
                  </a:lnTo>
                  <a:lnTo>
                    <a:pt x="132" y="893"/>
                  </a:lnTo>
                  <a:lnTo>
                    <a:pt x="152" y="950"/>
                  </a:lnTo>
                  <a:lnTo>
                    <a:pt x="156" y="966"/>
                  </a:lnTo>
                  <a:lnTo>
                    <a:pt x="155" y="983"/>
                  </a:lnTo>
                  <a:lnTo>
                    <a:pt x="149" y="998"/>
                  </a:lnTo>
                  <a:lnTo>
                    <a:pt x="138" y="1011"/>
                  </a:lnTo>
                  <a:lnTo>
                    <a:pt x="124" y="1020"/>
                  </a:lnTo>
                  <a:lnTo>
                    <a:pt x="108" y="1024"/>
                  </a:lnTo>
                  <a:lnTo>
                    <a:pt x="92" y="1022"/>
                  </a:lnTo>
                  <a:lnTo>
                    <a:pt x="77" y="1017"/>
                  </a:lnTo>
                  <a:lnTo>
                    <a:pt x="65" y="1006"/>
                  </a:lnTo>
                  <a:lnTo>
                    <a:pt x="55" y="992"/>
                  </a:lnTo>
                  <a:lnTo>
                    <a:pt x="39" y="947"/>
                  </a:lnTo>
                  <a:lnTo>
                    <a:pt x="25" y="902"/>
                  </a:lnTo>
                  <a:lnTo>
                    <a:pt x="14" y="856"/>
                  </a:lnTo>
                  <a:lnTo>
                    <a:pt x="5" y="785"/>
                  </a:lnTo>
                  <a:lnTo>
                    <a:pt x="0" y="714"/>
                  </a:lnTo>
                  <a:lnTo>
                    <a:pt x="3" y="697"/>
                  </a:lnTo>
                  <a:lnTo>
                    <a:pt x="11" y="683"/>
                  </a:lnTo>
                  <a:lnTo>
                    <a:pt x="22" y="671"/>
                  </a:lnTo>
                  <a:lnTo>
                    <a:pt x="37" y="663"/>
                  </a:lnTo>
                  <a:lnTo>
                    <a:pt x="53" y="660"/>
                  </a:lnTo>
                  <a:close/>
                  <a:moveTo>
                    <a:pt x="699" y="0"/>
                  </a:moveTo>
                  <a:lnTo>
                    <a:pt x="716" y="3"/>
                  </a:lnTo>
                  <a:lnTo>
                    <a:pt x="730" y="11"/>
                  </a:lnTo>
                  <a:lnTo>
                    <a:pt x="741" y="22"/>
                  </a:lnTo>
                  <a:lnTo>
                    <a:pt x="749" y="37"/>
                  </a:lnTo>
                  <a:lnTo>
                    <a:pt x="752" y="54"/>
                  </a:lnTo>
                  <a:lnTo>
                    <a:pt x="749" y="72"/>
                  </a:lnTo>
                  <a:lnTo>
                    <a:pt x="741" y="86"/>
                  </a:lnTo>
                  <a:lnTo>
                    <a:pt x="730" y="98"/>
                  </a:lnTo>
                  <a:lnTo>
                    <a:pt x="716" y="106"/>
                  </a:lnTo>
                  <a:lnTo>
                    <a:pt x="699" y="108"/>
                  </a:lnTo>
                  <a:lnTo>
                    <a:pt x="659" y="109"/>
                  </a:lnTo>
                  <a:lnTo>
                    <a:pt x="619" y="114"/>
                  </a:lnTo>
                  <a:lnTo>
                    <a:pt x="581" y="119"/>
                  </a:lnTo>
                  <a:lnTo>
                    <a:pt x="523" y="134"/>
                  </a:lnTo>
                  <a:lnTo>
                    <a:pt x="468" y="155"/>
                  </a:lnTo>
                  <a:lnTo>
                    <a:pt x="417" y="181"/>
                  </a:lnTo>
                  <a:lnTo>
                    <a:pt x="367" y="211"/>
                  </a:lnTo>
                  <a:lnTo>
                    <a:pt x="322" y="246"/>
                  </a:lnTo>
                  <a:lnTo>
                    <a:pt x="280" y="286"/>
                  </a:lnTo>
                  <a:lnTo>
                    <a:pt x="241" y="329"/>
                  </a:lnTo>
                  <a:lnTo>
                    <a:pt x="206" y="375"/>
                  </a:lnTo>
                  <a:lnTo>
                    <a:pt x="177" y="426"/>
                  </a:lnTo>
                  <a:lnTo>
                    <a:pt x="152" y="478"/>
                  </a:lnTo>
                  <a:lnTo>
                    <a:pt x="144" y="492"/>
                  </a:lnTo>
                  <a:lnTo>
                    <a:pt x="131" y="503"/>
                  </a:lnTo>
                  <a:lnTo>
                    <a:pt x="116" y="508"/>
                  </a:lnTo>
                  <a:lnTo>
                    <a:pt x="100" y="511"/>
                  </a:lnTo>
                  <a:lnTo>
                    <a:pt x="83" y="506"/>
                  </a:lnTo>
                  <a:lnTo>
                    <a:pt x="69" y="497"/>
                  </a:lnTo>
                  <a:lnTo>
                    <a:pt x="59" y="484"/>
                  </a:lnTo>
                  <a:lnTo>
                    <a:pt x="53" y="470"/>
                  </a:lnTo>
                  <a:lnTo>
                    <a:pt x="52" y="453"/>
                  </a:lnTo>
                  <a:lnTo>
                    <a:pt x="55" y="436"/>
                  </a:lnTo>
                  <a:lnTo>
                    <a:pt x="75" y="395"/>
                  </a:lnTo>
                  <a:lnTo>
                    <a:pt x="96" y="354"/>
                  </a:lnTo>
                  <a:lnTo>
                    <a:pt x="119" y="315"/>
                  </a:lnTo>
                  <a:lnTo>
                    <a:pt x="120" y="315"/>
                  </a:lnTo>
                  <a:lnTo>
                    <a:pt x="119" y="315"/>
                  </a:lnTo>
                  <a:lnTo>
                    <a:pt x="146" y="278"/>
                  </a:lnTo>
                  <a:lnTo>
                    <a:pt x="174" y="243"/>
                  </a:lnTo>
                  <a:lnTo>
                    <a:pt x="205" y="209"/>
                  </a:lnTo>
                  <a:lnTo>
                    <a:pt x="238" y="179"/>
                  </a:lnTo>
                  <a:lnTo>
                    <a:pt x="272" y="149"/>
                  </a:lnTo>
                  <a:lnTo>
                    <a:pt x="309" y="122"/>
                  </a:lnTo>
                  <a:lnTo>
                    <a:pt x="309" y="121"/>
                  </a:lnTo>
                  <a:lnTo>
                    <a:pt x="347" y="98"/>
                  </a:lnTo>
                  <a:lnTo>
                    <a:pt x="386" y="76"/>
                  </a:lnTo>
                  <a:lnTo>
                    <a:pt x="427" y="56"/>
                  </a:lnTo>
                  <a:lnTo>
                    <a:pt x="470" y="40"/>
                  </a:lnTo>
                  <a:lnTo>
                    <a:pt x="514" y="25"/>
                  </a:lnTo>
                  <a:lnTo>
                    <a:pt x="561" y="14"/>
                  </a:lnTo>
                  <a:lnTo>
                    <a:pt x="630" y="4"/>
                  </a:lnTo>
                  <a:lnTo>
                    <a:pt x="6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4" name="Group 22">
            <a:extLst>
              <a:ext uri="{FF2B5EF4-FFF2-40B4-BE49-F238E27FC236}">
                <a16:creationId xmlns:a16="http://schemas.microsoft.com/office/drawing/2014/main" id="{F20D150C-0D22-5C49-BD20-651684E8D2B4}"/>
              </a:ext>
            </a:extLst>
          </p:cNvPr>
          <p:cNvGrpSpPr>
            <a:grpSpLocks noChangeAspect="1"/>
          </p:cNvGrpSpPr>
          <p:nvPr/>
        </p:nvGrpSpPr>
        <p:grpSpPr bwMode="auto">
          <a:xfrm>
            <a:off x="4504196" y="5446765"/>
            <a:ext cx="806555" cy="719605"/>
            <a:chOff x="3382" y="718"/>
            <a:chExt cx="2486" cy="2218"/>
          </a:xfrm>
          <a:solidFill>
            <a:schemeClr val="bg1"/>
          </a:solidFill>
        </p:grpSpPr>
        <p:sp>
          <p:nvSpPr>
            <p:cNvPr id="85" name="Freeform 24">
              <a:extLst>
                <a:ext uri="{FF2B5EF4-FFF2-40B4-BE49-F238E27FC236}">
                  <a16:creationId xmlns:a16="http://schemas.microsoft.com/office/drawing/2014/main" id="{13B923A5-B243-D441-81A1-A3A60FC03B0E}"/>
                </a:ext>
              </a:extLst>
            </p:cNvPr>
            <p:cNvSpPr>
              <a:spLocks noEditPoints="1"/>
            </p:cNvSpPr>
            <p:nvPr/>
          </p:nvSpPr>
          <p:spPr bwMode="auto">
            <a:xfrm>
              <a:off x="5111" y="1775"/>
              <a:ext cx="757" cy="1143"/>
            </a:xfrm>
            <a:custGeom>
              <a:avLst/>
              <a:gdLst>
                <a:gd name="T0" fmla="*/ 727 w 1513"/>
                <a:gd name="T1" fmla="*/ 249 h 2285"/>
                <a:gd name="T2" fmla="*/ 679 w 1513"/>
                <a:gd name="T3" fmla="*/ 278 h 2285"/>
                <a:gd name="T4" fmla="*/ 650 w 1513"/>
                <a:gd name="T5" fmla="*/ 326 h 2285"/>
                <a:gd name="T6" fmla="*/ 647 w 1513"/>
                <a:gd name="T7" fmla="*/ 815 h 2285"/>
                <a:gd name="T8" fmla="*/ 662 w 1513"/>
                <a:gd name="T9" fmla="*/ 871 h 2285"/>
                <a:gd name="T10" fmla="*/ 702 w 1513"/>
                <a:gd name="T11" fmla="*/ 910 h 2285"/>
                <a:gd name="T12" fmla="*/ 757 w 1513"/>
                <a:gd name="T13" fmla="*/ 925 h 2285"/>
                <a:gd name="T14" fmla="*/ 812 w 1513"/>
                <a:gd name="T15" fmla="*/ 910 h 2285"/>
                <a:gd name="T16" fmla="*/ 852 w 1513"/>
                <a:gd name="T17" fmla="*/ 871 h 2285"/>
                <a:gd name="T18" fmla="*/ 868 w 1513"/>
                <a:gd name="T19" fmla="*/ 815 h 2285"/>
                <a:gd name="T20" fmla="*/ 863 w 1513"/>
                <a:gd name="T21" fmla="*/ 326 h 2285"/>
                <a:gd name="T22" fmla="*/ 834 w 1513"/>
                <a:gd name="T23" fmla="*/ 278 h 2285"/>
                <a:gd name="T24" fmla="*/ 786 w 1513"/>
                <a:gd name="T25" fmla="*/ 249 h 2285"/>
                <a:gd name="T26" fmla="*/ 750 w 1513"/>
                <a:gd name="T27" fmla="*/ 0 h 2285"/>
                <a:gd name="T28" fmla="*/ 804 w 1513"/>
                <a:gd name="T29" fmla="*/ 2 h 2285"/>
                <a:gd name="T30" fmla="*/ 830 w 1513"/>
                <a:gd name="T31" fmla="*/ 3 h 2285"/>
                <a:gd name="T32" fmla="*/ 925 w 1513"/>
                <a:gd name="T33" fmla="*/ 17 h 2285"/>
                <a:gd name="T34" fmla="*/ 1108 w 1513"/>
                <a:gd name="T35" fmla="*/ 74 h 2285"/>
                <a:gd name="T36" fmla="*/ 1292 w 1513"/>
                <a:gd name="T37" fmla="*/ 172 h 2285"/>
                <a:gd name="T38" fmla="*/ 1400 w 1513"/>
                <a:gd name="T39" fmla="*/ 255 h 2285"/>
                <a:gd name="T40" fmla="*/ 1426 w 1513"/>
                <a:gd name="T41" fmla="*/ 301 h 2285"/>
                <a:gd name="T42" fmla="*/ 1483 w 1513"/>
                <a:gd name="T43" fmla="*/ 552 h 2285"/>
                <a:gd name="T44" fmla="*/ 1512 w 1513"/>
                <a:gd name="T45" fmla="*/ 804 h 2285"/>
                <a:gd name="T46" fmla="*/ 1509 w 1513"/>
                <a:gd name="T47" fmla="*/ 1061 h 2285"/>
                <a:gd name="T48" fmla="*/ 1473 w 1513"/>
                <a:gd name="T49" fmla="*/ 1361 h 2285"/>
                <a:gd name="T50" fmla="*/ 1399 w 1513"/>
                <a:gd name="T51" fmla="*/ 1700 h 2285"/>
                <a:gd name="T52" fmla="*/ 1299 w 1513"/>
                <a:gd name="T53" fmla="*/ 2057 h 2285"/>
                <a:gd name="T54" fmla="*/ 1275 w 1513"/>
                <a:gd name="T55" fmla="*/ 2103 h 2285"/>
                <a:gd name="T56" fmla="*/ 1195 w 1513"/>
                <a:gd name="T57" fmla="*/ 2165 h 2285"/>
                <a:gd name="T58" fmla="*/ 1061 w 1513"/>
                <a:gd name="T59" fmla="*/ 2229 h 2285"/>
                <a:gd name="T60" fmla="*/ 913 w 1513"/>
                <a:gd name="T61" fmla="*/ 2272 h 2285"/>
                <a:gd name="T62" fmla="*/ 757 w 1513"/>
                <a:gd name="T63" fmla="*/ 2285 h 2285"/>
                <a:gd name="T64" fmla="*/ 600 w 1513"/>
                <a:gd name="T65" fmla="*/ 2272 h 2285"/>
                <a:gd name="T66" fmla="*/ 454 w 1513"/>
                <a:gd name="T67" fmla="*/ 2229 h 2285"/>
                <a:gd name="T68" fmla="*/ 320 w 1513"/>
                <a:gd name="T69" fmla="*/ 2165 h 2285"/>
                <a:gd name="T70" fmla="*/ 238 w 1513"/>
                <a:gd name="T71" fmla="*/ 2103 h 2285"/>
                <a:gd name="T72" fmla="*/ 214 w 1513"/>
                <a:gd name="T73" fmla="*/ 2057 h 2285"/>
                <a:gd name="T74" fmla="*/ 116 w 1513"/>
                <a:gd name="T75" fmla="*/ 1700 h 2285"/>
                <a:gd name="T76" fmla="*/ 41 w 1513"/>
                <a:gd name="T77" fmla="*/ 1361 h 2285"/>
                <a:gd name="T78" fmla="*/ 4 w 1513"/>
                <a:gd name="T79" fmla="*/ 1061 h 2285"/>
                <a:gd name="T80" fmla="*/ 3 w 1513"/>
                <a:gd name="T81" fmla="*/ 804 h 2285"/>
                <a:gd name="T82" fmla="*/ 30 w 1513"/>
                <a:gd name="T83" fmla="*/ 552 h 2285"/>
                <a:gd name="T84" fmla="*/ 89 w 1513"/>
                <a:gd name="T85" fmla="*/ 301 h 2285"/>
                <a:gd name="T86" fmla="*/ 113 w 1513"/>
                <a:gd name="T87" fmla="*/ 255 h 2285"/>
                <a:gd name="T88" fmla="*/ 220 w 1513"/>
                <a:gd name="T89" fmla="*/ 174 h 2285"/>
                <a:gd name="T90" fmla="*/ 395 w 1513"/>
                <a:gd name="T91" fmla="*/ 77 h 2285"/>
                <a:gd name="T92" fmla="*/ 572 w 1513"/>
                <a:gd name="T93" fmla="*/ 19 h 2285"/>
                <a:gd name="T94" fmla="*/ 664 w 1513"/>
                <a:gd name="T95" fmla="*/ 3 h 2285"/>
                <a:gd name="T96" fmla="*/ 693 w 1513"/>
                <a:gd name="T97" fmla="*/ 2 h 2285"/>
                <a:gd name="T98" fmla="*/ 750 w 1513"/>
                <a:gd name="T99" fmla="*/ 0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13" h="2285">
                  <a:moveTo>
                    <a:pt x="757" y="245"/>
                  </a:moveTo>
                  <a:lnTo>
                    <a:pt x="727" y="249"/>
                  </a:lnTo>
                  <a:lnTo>
                    <a:pt x="702" y="260"/>
                  </a:lnTo>
                  <a:lnTo>
                    <a:pt x="679" y="278"/>
                  </a:lnTo>
                  <a:lnTo>
                    <a:pt x="662" y="299"/>
                  </a:lnTo>
                  <a:lnTo>
                    <a:pt x="650" y="326"/>
                  </a:lnTo>
                  <a:lnTo>
                    <a:pt x="647" y="355"/>
                  </a:lnTo>
                  <a:lnTo>
                    <a:pt x="647" y="815"/>
                  </a:lnTo>
                  <a:lnTo>
                    <a:pt x="650" y="843"/>
                  </a:lnTo>
                  <a:lnTo>
                    <a:pt x="662" y="871"/>
                  </a:lnTo>
                  <a:lnTo>
                    <a:pt x="679" y="892"/>
                  </a:lnTo>
                  <a:lnTo>
                    <a:pt x="702" y="910"/>
                  </a:lnTo>
                  <a:lnTo>
                    <a:pt x="727" y="920"/>
                  </a:lnTo>
                  <a:lnTo>
                    <a:pt x="757" y="925"/>
                  </a:lnTo>
                  <a:lnTo>
                    <a:pt x="786" y="920"/>
                  </a:lnTo>
                  <a:lnTo>
                    <a:pt x="812" y="910"/>
                  </a:lnTo>
                  <a:lnTo>
                    <a:pt x="834" y="892"/>
                  </a:lnTo>
                  <a:lnTo>
                    <a:pt x="852" y="871"/>
                  </a:lnTo>
                  <a:lnTo>
                    <a:pt x="863" y="843"/>
                  </a:lnTo>
                  <a:lnTo>
                    <a:pt x="868" y="815"/>
                  </a:lnTo>
                  <a:lnTo>
                    <a:pt x="868" y="355"/>
                  </a:lnTo>
                  <a:lnTo>
                    <a:pt x="863" y="326"/>
                  </a:lnTo>
                  <a:lnTo>
                    <a:pt x="852" y="299"/>
                  </a:lnTo>
                  <a:lnTo>
                    <a:pt x="834" y="278"/>
                  </a:lnTo>
                  <a:lnTo>
                    <a:pt x="812" y="260"/>
                  </a:lnTo>
                  <a:lnTo>
                    <a:pt x="786" y="249"/>
                  </a:lnTo>
                  <a:lnTo>
                    <a:pt x="757" y="245"/>
                  </a:lnTo>
                  <a:close/>
                  <a:moveTo>
                    <a:pt x="750" y="0"/>
                  </a:moveTo>
                  <a:lnTo>
                    <a:pt x="780" y="0"/>
                  </a:lnTo>
                  <a:lnTo>
                    <a:pt x="804" y="2"/>
                  </a:lnTo>
                  <a:lnTo>
                    <a:pt x="821" y="2"/>
                  </a:lnTo>
                  <a:lnTo>
                    <a:pt x="830" y="3"/>
                  </a:lnTo>
                  <a:lnTo>
                    <a:pt x="833" y="3"/>
                  </a:lnTo>
                  <a:lnTo>
                    <a:pt x="925" y="17"/>
                  </a:lnTo>
                  <a:lnTo>
                    <a:pt x="1017" y="41"/>
                  </a:lnTo>
                  <a:lnTo>
                    <a:pt x="1108" y="74"/>
                  </a:lnTo>
                  <a:lnTo>
                    <a:pt x="1200" y="118"/>
                  </a:lnTo>
                  <a:lnTo>
                    <a:pt x="1292" y="172"/>
                  </a:lnTo>
                  <a:lnTo>
                    <a:pt x="1382" y="236"/>
                  </a:lnTo>
                  <a:lnTo>
                    <a:pt x="1400" y="255"/>
                  </a:lnTo>
                  <a:lnTo>
                    <a:pt x="1415" y="276"/>
                  </a:lnTo>
                  <a:lnTo>
                    <a:pt x="1426" y="301"/>
                  </a:lnTo>
                  <a:lnTo>
                    <a:pt x="1458" y="427"/>
                  </a:lnTo>
                  <a:lnTo>
                    <a:pt x="1483" y="552"/>
                  </a:lnTo>
                  <a:lnTo>
                    <a:pt x="1501" y="678"/>
                  </a:lnTo>
                  <a:lnTo>
                    <a:pt x="1512" y="804"/>
                  </a:lnTo>
                  <a:lnTo>
                    <a:pt x="1513" y="931"/>
                  </a:lnTo>
                  <a:lnTo>
                    <a:pt x="1509" y="1061"/>
                  </a:lnTo>
                  <a:lnTo>
                    <a:pt x="1497" y="1193"/>
                  </a:lnTo>
                  <a:lnTo>
                    <a:pt x="1473" y="1361"/>
                  </a:lnTo>
                  <a:lnTo>
                    <a:pt x="1440" y="1528"/>
                  </a:lnTo>
                  <a:lnTo>
                    <a:pt x="1399" y="1700"/>
                  </a:lnTo>
                  <a:lnTo>
                    <a:pt x="1352" y="1875"/>
                  </a:lnTo>
                  <a:lnTo>
                    <a:pt x="1299" y="2057"/>
                  </a:lnTo>
                  <a:lnTo>
                    <a:pt x="1290" y="2082"/>
                  </a:lnTo>
                  <a:lnTo>
                    <a:pt x="1275" y="2103"/>
                  </a:lnTo>
                  <a:lnTo>
                    <a:pt x="1255" y="2122"/>
                  </a:lnTo>
                  <a:lnTo>
                    <a:pt x="1195" y="2165"/>
                  </a:lnTo>
                  <a:lnTo>
                    <a:pt x="1129" y="2201"/>
                  </a:lnTo>
                  <a:lnTo>
                    <a:pt x="1061" y="2229"/>
                  </a:lnTo>
                  <a:lnTo>
                    <a:pt x="988" y="2254"/>
                  </a:lnTo>
                  <a:lnTo>
                    <a:pt x="913" y="2272"/>
                  </a:lnTo>
                  <a:lnTo>
                    <a:pt x="836" y="2281"/>
                  </a:lnTo>
                  <a:lnTo>
                    <a:pt x="757" y="2285"/>
                  </a:lnTo>
                  <a:lnTo>
                    <a:pt x="677" y="2281"/>
                  </a:lnTo>
                  <a:lnTo>
                    <a:pt x="600" y="2272"/>
                  </a:lnTo>
                  <a:lnTo>
                    <a:pt x="527" y="2254"/>
                  </a:lnTo>
                  <a:lnTo>
                    <a:pt x="454" y="2229"/>
                  </a:lnTo>
                  <a:lnTo>
                    <a:pt x="385" y="2201"/>
                  </a:lnTo>
                  <a:lnTo>
                    <a:pt x="320" y="2165"/>
                  </a:lnTo>
                  <a:lnTo>
                    <a:pt x="258" y="2122"/>
                  </a:lnTo>
                  <a:lnTo>
                    <a:pt x="238" y="2103"/>
                  </a:lnTo>
                  <a:lnTo>
                    <a:pt x="225" y="2082"/>
                  </a:lnTo>
                  <a:lnTo>
                    <a:pt x="214" y="2057"/>
                  </a:lnTo>
                  <a:lnTo>
                    <a:pt x="163" y="1875"/>
                  </a:lnTo>
                  <a:lnTo>
                    <a:pt x="116" y="1700"/>
                  </a:lnTo>
                  <a:lnTo>
                    <a:pt x="74" y="1528"/>
                  </a:lnTo>
                  <a:lnTo>
                    <a:pt x="41" y="1361"/>
                  </a:lnTo>
                  <a:lnTo>
                    <a:pt x="16" y="1193"/>
                  </a:lnTo>
                  <a:lnTo>
                    <a:pt x="4" y="1061"/>
                  </a:lnTo>
                  <a:lnTo>
                    <a:pt x="0" y="931"/>
                  </a:lnTo>
                  <a:lnTo>
                    <a:pt x="3" y="804"/>
                  </a:lnTo>
                  <a:lnTo>
                    <a:pt x="13" y="678"/>
                  </a:lnTo>
                  <a:lnTo>
                    <a:pt x="30" y="552"/>
                  </a:lnTo>
                  <a:lnTo>
                    <a:pt x="56" y="427"/>
                  </a:lnTo>
                  <a:lnTo>
                    <a:pt x="89" y="301"/>
                  </a:lnTo>
                  <a:lnTo>
                    <a:pt x="98" y="276"/>
                  </a:lnTo>
                  <a:lnTo>
                    <a:pt x="113" y="255"/>
                  </a:lnTo>
                  <a:lnTo>
                    <a:pt x="133" y="236"/>
                  </a:lnTo>
                  <a:lnTo>
                    <a:pt x="220" y="174"/>
                  </a:lnTo>
                  <a:lnTo>
                    <a:pt x="308" y="121"/>
                  </a:lnTo>
                  <a:lnTo>
                    <a:pt x="395" y="77"/>
                  </a:lnTo>
                  <a:lnTo>
                    <a:pt x="483" y="44"/>
                  </a:lnTo>
                  <a:lnTo>
                    <a:pt x="572" y="19"/>
                  </a:lnTo>
                  <a:lnTo>
                    <a:pt x="661" y="3"/>
                  </a:lnTo>
                  <a:lnTo>
                    <a:pt x="664" y="3"/>
                  </a:lnTo>
                  <a:lnTo>
                    <a:pt x="674" y="2"/>
                  </a:lnTo>
                  <a:lnTo>
                    <a:pt x="693" y="2"/>
                  </a:lnTo>
                  <a:lnTo>
                    <a:pt x="717" y="0"/>
                  </a:lnTo>
                  <a:lnTo>
                    <a:pt x="7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
              <a:extLst>
                <a:ext uri="{FF2B5EF4-FFF2-40B4-BE49-F238E27FC236}">
                  <a16:creationId xmlns:a16="http://schemas.microsoft.com/office/drawing/2014/main" id="{32FCBB37-4315-6546-B4F1-22683F0B5A63}"/>
                </a:ext>
              </a:extLst>
            </p:cNvPr>
            <p:cNvSpPr>
              <a:spLocks/>
            </p:cNvSpPr>
            <p:nvPr/>
          </p:nvSpPr>
          <p:spPr bwMode="auto">
            <a:xfrm>
              <a:off x="3382" y="718"/>
              <a:ext cx="2370" cy="2218"/>
            </a:xfrm>
            <a:custGeom>
              <a:avLst/>
              <a:gdLst>
                <a:gd name="T0" fmla="*/ 4548 w 4740"/>
                <a:gd name="T1" fmla="*/ 0 h 4437"/>
                <a:gd name="T2" fmla="*/ 4622 w 4740"/>
                <a:gd name="T3" fmla="*/ 15 h 4437"/>
                <a:gd name="T4" fmla="*/ 4684 w 4740"/>
                <a:gd name="T5" fmla="*/ 57 h 4437"/>
                <a:gd name="T6" fmla="*/ 4725 w 4740"/>
                <a:gd name="T7" fmla="*/ 118 h 4437"/>
                <a:gd name="T8" fmla="*/ 4740 w 4740"/>
                <a:gd name="T9" fmla="*/ 193 h 4437"/>
                <a:gd name="T10" fmla="*/ 4645 w 4740"/>
                <a:gd name="T11" fmla="*/ 2033 h 4437"/>
                <a:gd name="T12" fmla="*/ 4452 w 4740"/>
                <a:gd name="T13" fmla="*/ 1977 h 4437"/>
                <a:gd name="T14" fmla="*/ 4355 w 4740"/>
                <a:gd name="T15" fmla="*/ 385 h 4437"/>
                <a:gd name="T16" fmla="*/ 385 w 4740"/>
                <a:gd name="T17" fmla="*/ 2843 h 4437"/>
                <a:gd name="T18" fmla="*/ 3306 w 4740"/>
                <a:gd name="T19" fmla="*/ 2971 h 4437"/>
                <a:gd name="T20" fmla="*/ 3311 w 4740"/>
                <a:gd name="T21" fmla="*/ 3232 h 4437"/>
                <a:gd name="T22" fmla="*/ 3335 w 4740"/>
                <a:gd name="T23" fmla="*/ 3457 h 4437"/>
                <a:gd name="T24" fmla="*/ 3015 w 4740"/>
                <a:gd name="T25" fmla="*/ 3547 h 4437"/>
                <a:gd name="T26" fmla="*/ 3377 w 4740"/>
                <a:gd name="T27" fmla="*/ 4104 h 4437"/>
                <a:gd name="T28" fmla="*/ 3424 w 4740"/>
                <a:gd name="T29" fmla="*/ 4116 h 4437"/>
                <a:gd name="T30" fmla="*/ 3456 w 4740"/>
                <a:gd name="T31" fmla="*/ 4149 h 4437"/>
                <a:gd name="T32" fmla="*/ 3469 w 4740"/>
                <a:gd name="T33" fmla="*/ 4196 h 4437"/>
                <a:gd name="T34" fmla="*/ 3465 w 4740"/>
                <a:gd name="T35" fmla="*/ 4369 h 4437"/>
                <a:gd name="T36" fmla="*/ 3442 w 4740"/>
                <a:gd name="T37" fmla="*/ 4410 h 4437"/>
                <a:gd name="T38" fmla="*/ 3401 w 4740"/>
                <a:gd name="T39" fmla="*/ 4432 h 4437"/>
                <a:gd name="T40" fmla="*/ 1363 w 4740"/>
                <a:gd name="T41" fmla="*/ 4437 h 4437"/>
                <a:gd name="T42" fmla="*/ 1316 w 4740"/>
                <a:gd name="T43" fmla="*/ 4423 h 4437"/>
                <a:gd name="T44" fmla="*/ 1284 w 4740"/>
                <a:gd name="T45" fmla="*/ 4392 h 4437"/>
                <a:gd name="T46" fmla="*/ 1271 w 4740"/>
                <a:gd name="T47" fmla="*/ 4345 h 4437"/>
                <a:gd name="T48" fmla="*/ 1274 w 4740"/>
                <a:gd name="T49" fmla="*/ 4170 h 4437"/>
                <a:gd name="T50" fmla="*/ 1298 w 4740"/>
                <a:gd name="T51" fmla="*/ 4131 h 4437"/>
                <a:gd name="T52" fmla="*/ 1339 w 4740"/>
                <a:gd name="T53" fmla="*/ 4107 h 4437"/>
                <a:gd name="T54" fmla="*/ 1560 w 4740"/>
                <a:gd name="T55" fmla="*/ 4104 h 4437"/>
                <a:gd name="T56" fmla="*/ 192 w 4740"/>
                <a:gd name="T57" fmla="*/ 3547 h 4437"/>
                <a:gd name="T58" fmla="*/ 118 w 4740"/>
                <a:gd name="T59" fmla="*/ 3532 h 4437"/>
                <a:gd name="T60" fmla="*/ 56 w 4740"/>
                <a:gd name="T61" fmla="*/ 3490 h 4437"/>
                <a:gd name="T62" fmla="*/ 15 w 4740"/>
                <a:gd name="T63" fmla="*/ 3430 h 4437"/>
                <a:gd name="T64" fmla="*/ 0 w 4740"/>
                <a:gd name="T65" fmla="*/ 3354 h 4437"/>
                <a:gd name="T66" fmla="*/ 5 w 4740"/>
                <a:gd name="T67" fmla="*/ 154 h 4437"/>
                <a:gd name="T68" fmla="*/ 33 w 4740"/>
                <a:gd name="T69" fmla="*/ 86 h 4437"/>
                <a:gd name="T70" fmla="*/ 85 w 4740"/>
                <a:gd name="T71" fmla="*/ 33 h 4437"/>
                <a:gd name="T72" fmla="*/ 154 w 4740"/>
                <a:gd name="T73" fmla="*/ 5 h 4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740" h="4437">
                  <a:moveTo>
                    <a:pt x="192" y="0"/>
                  </a:moveTo>
                  <a:lnTo>
                    <a:pt x="4548" y="0"/>
                  </a:lnTo>
                  <a:lnTo>
                    <a:pt x="4586" y="5"/>
                  </a:lnTo>
                  <a:lnTo>
                    <a:pt x="4622" y="15"/>
                  </a:lnTo>
                  <a:lnTo>
                    <a:pt x="4656" y="33"/>
                  </a:lnTo>
                  <a:lnTo>
                    <a:pt x="4684" y="57"/>
                  </a:lnTo>
                  <a:lnTo>
                    <a:pt x="4707" y="86"/>
                  </a:lnTo>
                  <a:lnTo>
                    <a:pt x="4725" y="118"/>
                  </a:lnTo>
                  <a:lnTo>
                    <a:pt x="4736" y="154"/>
                  </a:lnTo>
                  <a:lnTo>
                    <a:pt x="4740" y="193"/>
                  </a:lnTo>
                  <a:lnTo>
                    <a:pt x="4740" y="2075"/>
                  </a:lnTo>
                  <a:lnTo>
                    <a:pt x="4645" y="2033"/>
                  </a:lnTo>
                  <a:lnTo>
                    <a:pt x="4548" y="2000"/>
                  </a:lnTo>
                  <a:lnTo>
                    <a:pt x="4452" y="1977"/>
                  </a:lnTo>
                  <a:lnTo>
                    <a:pt x="4355" y="1962"/>
                  </a:lnTo>
                  <a:lnTo>
                    <a:pt x="4355" y="385"/>
                  </a:lnTo>
                  <a:lnTo>
                    <a:pt x="385" y="385"/>
                  </a:lnTo>
                  <a:lnTo>
                    <a:pt x="385" y="2843"/>
                  </a:lnTo>
                  <a:lnTo>
                    <a:pt x="3315" y="2843"/>
                  </a:lnTo>
                  <a:lnTo>
                    <a:pt x="3306" y="2971"/>
                  </a:lnTo>
                  <a:lnTo>
                    <a:pt x="3305" y="3101"/>
                  </a:lnTo>
                  <a:lnTo>
                    <a:pt x="3311" y="3232"/>
                  </a:lnTo>
                  <a:lnTo>
                    <a:pt x="3323" y="3368"/>
                  </a:lnTo>
                  <a:lnTo>
                    <a:pt x="3335" y="3457"/>
                  </a:lnTo>
                  <a:lnTo>
                    <a:pt x="3349" y="3547"/>
                  </a:lnTo>
                  <a:lnTo>
                    <a:pt x="3015" y="3547"/>
                  </a:lnTo>
                  <a:lnTo>
                    <a:pt x="3178" y="4104"/>
                  </a:lnTo>
                  <a:lnTo>
                    <a:pt x="3377" y="4104"/>
                  </a:lnTo>
                  <a:lnTo>
                    <a:pt x="3401" y="4107"/>
                  </a:lnTo>
                  <a:lnTo>
                    <a:pt x="3424" y="4116"/>
                  </a:lnTo>
                  <a:lnTo>
                    <a:pt x="3442" y="4131"/>
                  </a:lnTo>
                  <a:lnTo>
                    <a:pt x="3456" y="4149"/>
                  </a:lnTo>
                  <a:lnTo>
                    <a:pt x="3465" y="4170"/>
                  </a:lnTo>
                  <a:lnTo>
                    <a:pt x="3469" y="4196"/>
                  </a:lnTo>
                  <a:lnTo>
                    <a:pt x="3469" y="4345"/>
                  </a:lnTo>
                  <a:lnTo>
                    <a:pt x="3465" y="4369"/>
                  </a:lnTo>
                  <a:lnTo>
                    <a:pt x="3456" y="4392"/>
                  </a:lnTo>
                  <a:lnTo>
                    <a:pt x="3442" y="4410"/>
                  </a:lnTo>
                  <a:lnTo>
                    <a:pt x="3424" y="4423"/>
                  </a:lnTo>
                  <a:lnTo>
                    <a:pt x="3401" y="4432"/>
                  </a:lnTo>
                  <a:lnTo>
                    <a:pt x="3377" y="4437"/>
                  </a:lnTo>
                  <a:lnTo>
                    <a:pt x="1363" y="4437"/>
                  </a:lnTo>
                  <a:lnTo>
                    <a:pt x="1339" y="4432"/>
                  </a:lnTo>
                  <a:lnTo>
                    <a:pt x="1316" y="4423"/>
                  </a:lnTo>
                  <a:lnTo>
                    <a:pt x="1298" y="4410"/>
                  </a:lnTo>
                  <a:lnTo>
                    <a:pt x="1284" y="4392"/>
                  </a:lnTo>
                  <a:lnTo>
                    <a:pt x="1274" y="4369"/>
                  </a:lnTo>
                  <a:lnTo>
                    <a:pt x="1271" y="4345"/>
                  </a:lnTo>
                  <a:lnTo>
                    <a:pt x="1271" y="4196"/>
                  </a:lnTo>
                  <a:lnTo>
                    <a:pt x="1274" y="4170"/>
                  </a:lnTo>
                  <a:lnTo>
                    <a:pt x="1284" y="4149"/>
                  </a:lnTo>
                  <a:lnTo>
                    <a:pt x="1298" y="4131"/>
                  </a:lnTo>
                  <a:lnTo>
                    <a:pt x="1316" y="4116"/>
                  </a:lnTo>
                  <a:lnTo>
                    <a:pt x="1339" y="4107"/>
                  </a:lnTo>
                  <a:lnTo>
                    <a:pt x="1363" y="4104"/>
                  </a:lnTo>
                  <a:lnTo>
                    <a:pt x="1560" y="4104"/>
                  </a:lnTo>
                  <a:lnTo>
                    <a:pt x="1725" y="3547"/>
                  </a:lnTo>
                  <a:lnTo>
                    <a:pt x="192" y="3547"/>
                  </a:lnTo>
                  <a:lnTo>
                    <a:pt x="154" y="3543"/>
                  </a:lnTo>
                  <a:lnTo>
                    <a:pt x="118" y="3532"/>
                  </a:lnTo>
                  <a:lnTo>
                    <a:pt x="85" y="3514"/>
                  </a:lnTo>
                  <a:lnTo>
                    <a:pt x="56" y="3490"/>
                  </a:lnTo>
                  <a:lnTo>
                    <a:pt x="33" y="3461"/>
                  </a:lnTo>
                  <a:lnTo>
                    <a:pt x="15" y="3430"/>
                  </a:lnTo>
                  <a:lnTo>
                    <a:pt x="5" y="3393"/>
                  </a:lnTo>
                  <a:lnTo>
                    <a:pt x="0" y="3354"/>
                  </a:lnTo>
                  <a:lnTo>
                    <a:pt x="0" y="193"/>
                  </a:lnTo>
                  <a:lnTo>
                    <a:pt x="5" y="154"/>
                  </a:lnTo>
                  <a:lnTo>
                    <a:pt x="15" y="118"/>
                  </a:lnTo>
                  <a:lnTo>
                    <a:pt x="33" y="86"/>
                  </a:lnTo>
                  <a:lnTo>
                    <a:pt x="56" y="57"/>
                  </a:lnTo>
                  <a:lnTo>
                    <a:pt x="85" y="33"/>
                  </a:lnTo>
                  <a:lnTo>
                    <a:pt x="118" y="15"/>
                  </a:lnTo>
                  <a:lnTo>
                    <a:pt x="154" y="5"/>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7" name="Group 28">
            <a:extLst>
              <a:ext uri="{FF2B5EF4-FFF2-40B4-BE49-F238E27FC236}">
                <a16:creationId xmlns:a16="http://schemas.microsoft.com/office/drawing/2014/main" id="{EFABA552-9529-6D4B-BF9B-4BE6D3AAA070}"/>
              </a:ext>
            </a:extLst>
          </p:cNvPr>
          <p:cNvGrpSpPr>
            <a:grpSpLocks noChangeAspect="1"/>
          </p:cNvGrpSpPr>
          <p:nvPr/>
        </p:nvGrpSpPr>
        <p:grpSpPr bwMode="auto">
          <a:xfrm>
            <a:off x="8553576" y="5452668"/>
            <a:ext cx="820004" cy="707799"/>
            <a:chOff x="2892" y="151"/>
            <a:chExt cx="2799" cy="2416"/>
          </a:xfrm>
          <a:solidFill>
            <a:schemeClr val="bg1"/>
          </a:solidFill>
        </p:grpSpPr>
        <p:sp>
          <p:nvSpPr>
            <p:cNvPr id="88" name="Freeform 30">
              <a:extLst>
                <a:ext uri="{FF2B5EF4-FFF2-40B4-BE49-F238E27FC236}">
                  <a16:creationId xmlns:a16="http://schemas.microsoft.com/office/drawing/2014/main" id="{F4416940-35C7-B048-828B-5D9D9C94F7B0}"/>
                </a:ext>
              </a:extLst>
            </p:cNvPr>
            <p:cNvSpPr>
              <a:spLocks/>
            </p:cNvSpPr>
            <p:nvPr/>
          </p:nvSpPr>
          <p:spPr bwMode="auto">
            <a:xfrm>
              <a:off x="3683" y="1217"/>
              <a:ext cx="1217" cy="686"/>
            </a:xfrm>
            <a:custGeom>
              <a:avLst/>
              <a:gdLst>
                <a:gd name="T0" fmla="*/ 1199 w 2433"/>
                <a:gd name="T1" fmla="*/ 280 h 1372"/>
                <a:gd name="T2" fmla="*/ 1078 w 2433"/>
                <a:gd name="T3" fmla="*/ 1091 h 1372"/>
                <a:gd name="T4" fmla="*/ 1080 w 2433"/>
                <a:gd name="T5" fmla="*/ 1099 h 1372"/>
                <a:gd name="T6" fmla="*/ 1209 w 2433"/>
                <a:gd name="T7" fmla="*/ 1276 h 1372"/>
                <a:gd name="T8" fmla="*/ 1216 w 2433"/>
                <a:gd name="T9" fmla="*/ 1277 h 1372"/>
                <a:gd name="T10" fmla="*/ 1224 w 2433"/>
                <a:gd name="T11" fmla="*/ 1272 h 1372"/>
                <a:gd name="T12" fmla="*/ 1353 w 2433"/>
                <a:gd name="T13" fmla="*/ 1096 h 1372"/>
                <a:gd name="T14" fmla="*/ 1233 w 2433"/>
                <a:gd name="T15" fmla="*/ 280 h 1372"/>
                <a:gd name="T16" fmla="*/ 1514 w 2433"/>
                <a:gd name="T17" fmla="*/ 0 h 1372"/>
                <a:gd name="T18" fmla="*/ 2053 w 2433"/>
                <a:gd name="T19" fmla="*/ 316 h 1372"/>
                <a:gd name="T20" fmla="*/ 2117 w 2433"/>
                <a:gd name="T21" fmla="*/ 350 h 1372"/>
                <a:gd name="T22" fmla="*/ 2170 w 2433"/>
                <a:gd name="T23" fmla="*/ 399 h 1372"/>
                <a:gd name="T24" fmla="*/ 2189 w 2433"/>
                <a:gd name="T25" fmla="*/ 435 h 1372"/>
                <a:gd name="T26" fmla="*/ 2201 w 2433"/>
                <a:gd name="T27" fmla="*/ 462 h 1372"/>
                <a:gd name="T28" fmla="*/ 2221 w 2433"/>
                <a:gd name="T29" fmla="*/ 514 h 1372"/>
                <a:gd name="T30" fmla="*/ 2250 w 2433"/>
                <a:gd name="T31" fmla="*/ 587 h 1372"/>
                <a:gd name="T32" fmla="*/ 2282 w 2433"/>
                <a:gd name="T33" fmla="*/ 674 h 1372"/>
                <a:gd name="T34" fmla="*/ 2316 w 2433"/>
                <a:gd name="T35" fmla="*/ 772 h 1372"/>
                <a:gd name="T36" fmla="*/ 2350 w 2433"/>
                <a:gd name="T37" fmla="*/ 875 h 1372"/>
                <a:gd name="T38" fmla="*/ 2382 w 2433"/>
                <a:gd name="T39" fmla="*/ 979 h 1372"/>
                <a:gd name="T40" fmla="*/ 2408 w 2433"/>
                <a:gd name="T41" fmla="*/ 1081 h 1372"/>
                <a:gd name="T42" fmla="*/ 2425 w 2433"/>
                <a:gd name="T43" fmla="*/ 1174 h 1372"/>
                <a:gd name="T44" fmla="*/ 2433 w 2433"/>
                <a:gd name="T45" fmla="*/ 1254 h 1372"/>
                <a:gd name="T46" fmla="*/ 2428 w 2433"/>
                <a:gd name="T47" fmla="*/ 1316 h 1372"/>
                <a:gd name="T48" fmla="*/ 2408 w 2433"/>
                <a:gd name="T49" fmla="*/ 1357 h 1372"/>
                <a:gd name="T50" fmla="*/ 2369 w 2433"/>
                <a:gd name="T51" fmla="*/ 1372 h 1372"/>
                <a:gd name="T52" fmla="*/ 42 w 2433"/>
                <a:gd name="T53" fmla="*/ 1369 h 1372"/>
                <a:gd name="T54" fmla="*/ 13 w 2433"/>
                <a:gd name="T55" fmla="*/ 1340 h 1372"/>
                <a:gd name="T56" fmla="*/ 0 w 2433"/>
                <a:gd name="T57" fmla="*/ 1287 h 1372"/>
                <a:gd name="T58" fmla="*/ 1 w 2433"/>
                <a:gd name="T59" fmla="*/ 1215 h 1372"/>
                <a:gd name="T60" fmla="*/ 15 w 2433"/>
                <a:gd name="T61" fmla="*/ 1128 h 1372"/>
                <a:gd name="T62" fmla="*/ 37 w 2433"/>
                <a:gd name="T63" fmla="*/ 1030 h 1372"/>
                <a:gd name="T64" fmla="*/ 64 w 2433"/>
                <a:gd name="T65" fmla="*/ 928 h 1372"/>
                <a:gd name="T66" fmla="*/ 98 w 2433"/>
                <a:gd name="T67" fmla="*/ 823 h 1372"/>
                <a:gd name="T68" fmla="*/ 132 w 2433"/>
                <a:gd name="T69" fmla="*/ 721 h 1372"/>
                <a:gd name="T70" fmla="*/ 166 w 2433"/>
                <a:gd name="T71" fmla="*/ 630 h 1372"/>
                <a:gd name="T72" fmla="*/ 197 w 2433"/>
                <a:gd name="T73" fmla="*/ 548 h 1372"/>
                <a:gd name="T74" fmla="*/ 220 w 2433"/>
                <a:gd name="T75" fmla="*/ 485 h 1372"/>
                <a:gd name="T76" fmla="*/ 237 w 2433"/>
                <a:gd name="T77" fmla="*/ 445 h 1372"/>
                <a:gd name="T78" fmla="*/ 244 w 2433"/>
                <a:gd name="T79" fmla="*/ 429 h 1372"/>
                <a:gd name="T80" fmla="*/ 287 w 2433"/>
                <a:gd name="T81" fmla="*/ 370 h 1372"/>
                <a:gd name="T82" fmla="*/ 346 w 2433"/>
                <a:gd name="T83" fmla="*/ 331 h 1372"/>
                <a:gd name="T84" fmla="*/ 744 w 2433"/>
                <a:gd name="T85" fmla="*/ 148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3" h="1372">
                  <a:moveTo>
                    <a:pt x="918" y="0"/>
                  </a:moveTo>
                  <a:lnTo>
                    <a:pt x="1199" y="280"/>
                  </a:lnTo>
                  <a:lnTo>
                    <a:pt x="1200" y="280"/>
                  </a:lnTo>
                  <a:lnTo>
                    <a:pt x="1078" y="1091"/>
                  </a:lnTo>
                  <a:lnTo>
                    <a:pt x="1078" y="1096"/>
                  </a:lnTo>
                  <a:lnTo>
                    <a:pt x="1080" y="1099"/>
                  </a:lnTo>
                  <a:lnTo>
                    <a:pt x="1207" y="1272"/>
                  </a:lnTo>
                  <a:lnTo>
                    <a:pt x="1209" y="1276"/>
                  </a:lnTo>
                  <a:lnTo>
                    <a:pt x="1212" y="1277"/>
                  </a:lnTo>
                  <a:lnTo>
                    <a:pt x="1216" y="1277"/>
                  </a:lnTo>
                  <a:lnTo>
                    <a:pt x="1221" y="1276"/>
                  </a:lnTo>
                  <a:lnTo>
                    <a:pt x="1224" y="1272"/>
                  </a:lnTo>
                  <a:lnTo>
                    <a:pt x="1351" y="1099"/>
                  </a:lnTo>
                  <a:lnTo>
                    <a:pt x="1353" y="1096"/>
                  </a:lnTo>
                  <a:lnTo>
                    <a:pt x="1353" y="1091"/>
                  </a:lnTo>
                  <a:lnTo>
                    <a:pt x="1233" y="280"/>
                  </a:lnTo>
                  <a:lnTo>
                    <a:pt x="1233" y="280"/>
                  </a:lnTo>
                  <a:lnTo>
                    <a:pt x="1514" y="0"/>
                  </a:lnTo>
                  <a:lnTo>
                    <a:pt x="1689" y="148"/>
                  </a:lnTo>
                  <a:lnTo>
                    <a:pt x="2053" y="316"/>
                  </a:lnTo>
                  <a:lnTo>
                    <a:pt x="2085" y="331"/>
                  </a:lnTo>
                  <a:lnTo>
                    <a:pt x="2117" y="350"/>
                  </a:lnTo>
                  <a:lnTo>
                    <a:pt x="2146" y="372"/>
                  </a:lnTo>
                  <a:lnTo>
                    <a:pt x="2170" y="399"/>
                  </a:lnTo>
                  <a:lnTo>
                    <a:pt x="2187" y="429"/>
                  </a:lnTo>
                  <a:lnTo>
                    <a:pt x="2189" y="435"/>
                  </a:lnTo>
                  <a:lnTo>
                    <a:pt x="2194" y="445"/>
                  </a:lnTo>
                  <a:lnTo>
                    <a:pt x="2201" y="462"/>
                  </a:lnTo>
                  <a:lnTo>
                    <a:pt x="2211" y="485"/>
                  </a:lnTo>
                  <a:lnTo>
                    <a:pt x="2221" y="514"/>
                  </a:lnTo>
                  <a:lnTo>
                    <a:pt x="2235" y="548"/>
                  </a:lnTo>
                  <a:lnTo>
                    <a:pt x="2250" y="587"/>
                  </a:lnTo>
                  <a:lnTo>
                    <a:pt x="2265" y="630"/>
                  </a:lnTo>
                  <a:lnTo>
                    <a:pt x="2282" y="674"/>
                  </a:lnTo>
                  <a:lnTo>
                    <a:pt x="2299" y="721"/>
                  </a:lnTo>
                  <a:lnTo>
                    <a:pt x="2316" y="772"/>
                  </a:lnTo>
                  <a:lnTo>
                    <a:pt x="2333" y="823"/>
                  </a:lnTo>
                  <a:lnTo>
                    <a:pt x="2350" y="875"/>
                  </a:lnTo>
                  <a:lnTo>
                    <a:pt x="2367" y="928"/>
                  </a:lnTo>
                  <a:lnTo>
                    <a:pt x="2382" y="979"/>
                  </a:lnTo>
                  <a:lnTo>
                    <a:pt x="2396" y="1030"/>
                  </a:lnTo>
                  <a:lnTo>
                    <a:pt x="2408" y="1081"/>
                  </a:lnTo>
                  <a:lnTo>
                    <a:pt x="2418" y="1128"/>
                  </a:lnTo>
                  <a:lnTo>
                    <a:pt x="2425" y="1174"/>
                  </a:lnTo>
                  <a:lnTo>
                    <a:pt x="2430" y="1215"/>
                  </a:lnTo>
                  <a:lnTo>
                    <a:pt x="2433" y="1254"/>
                  </a:lnTo>
                  <a:lnTo>
                    <a:pt x="2432" y="1287"/>
                  </a:lnTo>
                  <a:lnTo>
                    <a:pt x="2428" y="1316"/>
                  </a:lnTo>
                  <a:lnTo>
                    <a:pt x="2420" y="1340"/>
                  </a:lnTo>
                  <a:lnTo>
                    <a:pt x="2408" y="1357"/>
                  </a:lnTo>
                  <a:lnTo>
                    <a:pt x="2391" y="1369"/>
                  </a:lnTo>
                  <a:lnTo>
                    <a:pt x="2369" y="1372"/>
                  </a:lnTo>
                  <a:lnTo>
                    <a:pt x="63" y="1372"/>
                  </a:lnTo>
                  <a:lnTo>
                    <a:pt x="42" y="1369"/>
                  </a:lnTo>
                  <a:lnTo>
                    <a:pt x="25" y="1357"/>
                  </a:lnTo>
                  <a:lnTo>
                    <a:pt x="13" y="1340"/>
                  </a:lnTo>
                  <a:lnTo>
                    <a:pt x="5" y="1316"/>
                  </a:lnTo>
                  <a:lnTo>
                    <a:pt x="0" y="1287"/>
                  </a:lnTo>
                  <a:lnTo>
                    <a:pt x="0" y="1254"/>
                  </a:lnTo>
                  <a:lnTo>
                    <a:pt x="1" y="1215"/>
                  </a:lnTo>
                  <a:lnTo>
                    <a:pt x="6" y="1174"/>
                  </a:lnTo>
                  <a:lnTo>
                    <a:pt x="15" y="1128"/>
                  </a:lnTo>
                  <a:lnTo>
                    <a:pt x="25" y="1081"/>
                  </a:lnTo>
                  <a:lnTo>
                    <a:pt x="37" y="1030"/>
                  </a:lnTo>
                  <a:lnTo>
                    <a:pt x="51" y="979"/>
                  </a:lnTo>
                  <a:lnTo>
                    <a:pt x="64" y="928"/>
                  </a:lnTo>
                  <a:lnTo>
                    <a:pt x="81" y="875"/>
                  </a:lnTo>
                  <a:lnTo>
                    <a:pt x="98" y="823"/>
                  </a:lnTo>
                  <a:lnTo>
                    <a:pt x="115" y="772"/>
                  </a:lnTo>
                  <a:lnTo>
                    <a:pt x="132" y="721"/>
                  </a:lnTo>
                  <a:lnTo>
                    <a:pt x="149" y="674"/>
                  </a:lnTo>
                  <a:lnTo>
                    <a:pt x="166" y="630"/>
                  </a:lnTo>
                  <a:lnTo>
                    <a:pt x="181" y="587"/>
                  </a:lnTo>
                  <a:lnTo>
                    <a:pt x="197" y="548"/>
                  </a:lnTo>
                  <a:lnTo>
                    <a:pt x="210" y="514"/>
                  </a:lnTo>
                  <a:lnTo>
                    <a:pt x="220" y="485"/>
                  </a:lnTo>
                  <a:lnTo>
                    <a:pt x="231" y="462"/>
                  </a:lnTo>
                  <a:lnTo>
                    <a:pt x="237" y="445"/>
                  </a:lnTo>
                  <a:lnTo>
                    <a:pt x="243" y="435"/>
                  </a:lnTo>
                  <a:lnTo>
                    <a:pt x="244" y="429"/>
                  </a:lnTo>
                  <a:lnTo>
                    <a:pt x="263" y="397"/>
                  </a:lnTo>
                  <a:lnTo>
                    <a:pt x="287" y="370"/>
                  </a:lnTo>
                  <a:lnTo>
                    <a:pt x="316" y="348"/>
                  </a:lnTo>
                  <a:lnTo>
                    <a:pt x="346" y="331"/>
                  </a:lnTo>
                  <a:lnTo>
                    <a:pt x="378" y="316"/>
                  </a:lnTo>
                  <a:lnTo>
                    <a:pt x="744" y="148"/>
                  </a:lnTo>
                  <a:lnTo>
                    <a:pt x="9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31">
              <a:extLst>
                <a:ext uri="{FF2B5EF4-FFF2-40B4-BE49-F238E27FC236}">
                  <a16:creationId xmlns:a16="http://schemas.microsoft.com/office/drawing/2014/main" id="{051AE92B-4A20-6342-88C8-215493A084D1}"/>
                </a:ext>
              </a:extLst>
            </p:cNvPr>
            <p:cNvSpPr>
              <a:spLocks noEditPoints="1"/>
            </p:cNvSpPr>
            <p:nvPr/>
          </p:nvSpPr>
          <p:spPr bwMode="auto">
            <a:xfrm>
              <a:off x="3963" y="467"/>
              <a:ext cx="657" cy="787"/>
            </a:xfrm>
            <a:custGeom>
              <a:avLst/>
              <a:gdLst>
                <a:gd name="T0" fmla="*/ 328 w 1315"/>
                <a:gd name="T1" fmla="*/ 570 h 1574"/>
                <a:gd name="T2" fmla="*/ 236 w 1315"/>
                <a:gd name="T3" fmla="*/ 606 h 1574"/>
                <a:gd name="T4" fmla="*/ 174 w 1315"/>
                <a:gd name="T5" fmla="*/ 680 h 1574"/>
                <a:gd name="T6" fmla="*/ 158 w 1315"/>
                <a:gd name="T7" fmla="*/ 794 h 1574"/>
                <a:gd name="T8" fmla="*/ 202 w 1315"/>
                <a:gd name="T9" fmla="*/ 997 h 1574"/>
                <a:gd name="T10" fmla="*/ 286 w 1315"/>
                <a:gd name="T11" fmla="*/ 1181 h 1574"/>
                <a:gd name="T12" fmla="*/ 401 w 1315"/>
                <a:gd name="T13" fmla="*/ 1326 h 1574"/>
                <a:gd name="T14" fmla="*/ 546 w 1315"/>
                <a:gd name="T15" fmla="*/ 1415 h 1574"/>
                <a:gd name="T16" fmla="*/ 714 w 1315"/>
                <a:gd name="T17" fmla="*/ 1428 h 1574"/>
                <a:gd name="T18" fmla="*/ 870 w 1315"/>
                <a:gd name="T19" fmla="*/ 1352 h 1574"/>
                <a:gd name="T20" fmla="*/ 1004 w 1315"/>
                <a:gd name="T21" fmla="*/ 1209 h 1574"/>
                <a:gd name="T22" fmla="*/ 1103 w 1315"/>
                <a:gd name="T23" fmla="*/ 1033 h 1574"/>
                <a:gd name="T24" fmla="*/ 1153 w 1315"/>
                <a:gd name="T25" fmla="*/ 850 h 1574"/>
                <a:gd name="T26" fmla="*/ 1152 w 1315"/>
                <a:gd name="T27" fmla="*/ 706 h 1574"/>
                <a:gd name="T28" fmla="*/ 1123 w 1315"/>
                <a:gd name="T29" fmla="*/ 633 h 1574"/>
                <a:gd name="T30" fmla="*/ 1072 w 1315"/>
                <a:gd name="T31" fmla="*/ 618 h 1574"/>
                <a:gd name="T32" fmla="*/ 999 w 1315"/>
                <a:gd name="T33" fmla="*/ 641 h 1574"/>
                <a:gd name="T34" fmla="*/ 909 w 1315"/>
                <a:gd name="T35" fmla="*/ 689 h 1574"/>
                <a:gd name="T36" fmla="*/ 805 w 1315"/>
                <a:gd name="T37" fmla="*/ 745 h 1574"/>
                <a:gd name="T38" fmla="*/ 692 w 1315"/>
                <a:gd name="T39" fmla="*/ 791 h 1574"/>
                <a:gd name="T40" fmla="*/ 568 w 1315"/>
                <a:gd name="T41" fmla="*/ 809 h 1574"/>
                <a:gd name="T42" fmla="*/ 566 w 1315"/>
                <a:gd name="T43" fmla="*/ 740 h 1574"/>
                <a:gd name="T44" fmla="*/ 568 w 1315"/>
                <a:gd name="T45" fmla="*/ 655 h 1574"/>
                <a:gd name="T46" fmla="*/ 515 w 1315"/>
                <a:gd name="T47" fmla="*/ 597 h 1574"/>
                <a:gd name="T48" fmla="*/ 428 w 1315"/>
                <a:gd name="T49" fmla="*/ 568 h 1574"/>
                <a:gd name="T50" fmla="*/ 743 w 1315"/>
                <a:gd name="T51" fmla="*/ 4 h 1574"/>
                <a:gd name="T52" fmla="*/ 958 w 1315"/>
                <a:gd name="T53" fmla="*/ 44 h 1574"/>
                <a:gd name="T54" fmla="*/ 1121 w 1315"/>
                <a:gd name="T55" fmla="*/ 133 h 1574"/>
                <a:gd name="T56" fmla="*/ 1233 w 1315"/>
                <a:gd name="T57" fmla="*/ 265 h 1574"/>
                <a:gd name="T58" fmla="*/ 1296 w 1315"/>
                <a:gd name="T59" fmla="*/ 436 h 1574"/>
                <a:gd name="T60" fmla="*/ 1315 w 1315"/>
                <a:gd name="T61" fmla="*/ 646 h 1574"/>
                <a:gd name="T62" fmla="*/ 1281 w 1315"/>
                <a:gd name="T63" fmla="*/ 931 h 1574"/>
                <a:gd name="T64" fmla="*/ 1193 w 1315"/>
                <a:gd name="T65" fmla="*/ 1169 h 1574"/>
                <a:gd name="T66" fmla="*/ 1065 w 1315"/>
                <a:gd name="T67" fmla="*/ 1355 h 1574"/>
                <a:gd name="T68" fmla="*/ 916 w 1315"/>
                <a:gd name="T69" fmla="*/ 1488 h 1574"/>
                <a:gd name="T70" fmla="*/ 759 w 1315"/>
                <a:gd name="T71" fmla="*/ 1560 h 1574"/>
                <a:gd name="T72" fmla="*/ 596 w 1315"/>
                <a:gd name="T73" fmla="*/ 1571 h 1574"/>
                <a:gd name="T74" fmla="*/ 418 w 1315"/>
                <a:gd name="T75" fmla="*/ 1511 h 1574"/>
                <a:gd name="T76" fmla="*/ 257 w 1315"/>
                <a:gd name="T77" fmla="*/ 1384 h 1574"/>
                <a:gd name="T78" fmla="*/ 124 w 1315"/>
                <a:gd name="T79" fmla="*/ 1196 h 1574"/>
                <a:gd name="T80" fmla="*/ 36 w 1315"/>
                <a:gd name="T81" fmla="*/ 948 h 1574"/>
                <a:gd name="T82" fmla="*/ 0 w 1315"/>
                <a:gd name="T83" fmla="*/ 646 h 1574"/>
                <a:gd name="T84" fmla="*/ 19 w 1315"/>
                <a:gd name="T85" fmla="*/ 436 h 1574"/>
                <a:gd name="T86" fmla="*/ 84 w 1315"/>
                <a:gd name="T87" fmla="*/ 265 h 1574"/>
                <a:gd name="T88" fmla="*/ 194 w 1315"/>
                <a:gd name="T89" fmla="*/ 133 h 1574"/>
                <a:gd name="T90" fmla="*/ 357 w 1315"/>
                <a:gd name="T91" fmla="*/ 44 h 1574"/>
                <a:gd name="T92" fmla="*/ 573 w 1315"/>
                <a:gd name="T93" fmla="*/ 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15" h="1574">
                  <a:moveTo>
                    <a:pt x="396" y="565"/>
                  </a:moveTo>
                  <a:lnTo>
                    <a:pt x="362" y="565"/>
                  </a:lnTo>
                  <a:lnTo>
                    <a:pt x="328" y="570"/>
                  </a:lnTo>
                  <a:lnTo>
                    <a:pt x="296" y="579"/>
                  </a:lnTo>
                  <a:lnTo>
                    <a:pt x="265" y="591"/>
                  </a:lnTo>
                  <a:lnTo>
                    <a:pt x="236" y="606"/>
                  </a:lnTo>
                  <a:lnTo>
                    <a:pt x="211" y="626"/>
                  </a:lnTo>
                  <a:lnTo>
                    <a:pt x="191" y="652"/>
                  </a:lnTo>
                  <a:lnTo>
                    <a:pt x="174" y="680"/>
                  </a:lnTo>
                  <a:lnTo>
                    <a:pt x="162" y="714"/>
                  </a:lnTo>
                  <a:lnTo>
                    <a:pt x="157" y="752"/>
                  </a:lnTo>
                  <a:lnTo>
                    <a:pt x="158" y="794"/>
                  </a:lnTo>
                  <a:lnTo>
                    <a:pt x="169" y="864"/>
                  </a:lnTo>
                  <a:lnTo>
                    <a:pt x="184" y="930"/>
                  </a:lnTo>
                  <a:lnTo>
                    <a:pt x="202" y="997"/>
                  </a:lnTo>
                  <a:lnTo>
                    <a:pt x="226" y="1060"/>
                  </a:lnTo>
                  <a:lnTo>
                    <a:pt x="253" y="1123"/>
                  </a:lnTo>
                  <a:lnTo>
                    <a:pt x="286" y="1181"/>
                  </a:lnTo>
                  <a:lnTo>
                    <a:pt x="320" y="1233"/>
                  </a:lnTo>
                  <a:lnTo>
                    <a:pt x="359" y="1282"/>
                  </a:lnTo>
                  <a:lnTo>
                    <a:pt x="401" y="1326"/>
                  </a:lnTo>
                  <a:lnTo>
                    <a:pt x="445" y="1362"/>
                  </a:lnTo>
                  <a:lnTo>
                    <a:pt x="495" y="1393"/>
                  </a:lnTo>
                  <a:lnTo>
                    <a:pt x="546" y="1415"/>
                  </a:lnTo>
                  <a:lnTo>
                    <a:pt x="600" y="1428"/>
                  </a:lnTo>
                  <a:lnTo>
                    <a:pt x="658" y="1433"/>
                  </a:lnTo>
                  <a:lnTo>
                    <a:pt x="714" y="1428"/>
                  </a:lnTo>
                  <a:lnTo>
                    <a:pt x="768" y="1411"/>
                  </a:lnTo>
                  <a:lnTo>
                    <a:pt x="819" y="1386"/>
                  </a:lnTo>
                  <a:lnTo>
                    <a:pt x="870" y="1352"/>
                  </a:lnTo>
                  <a:lnTo>
                    <a:pt x="917" y="1309"/>
                  </a:lnTo>
                  <a:lnTo>
                    <a:pt x="963" y="1262"/>
                  </a:lnTo>
                  <a:lnTo>
                    <a:pt x="1004" y="1209"/>
                  </a:lnTo>
                  <a:lnTo>
                    <a:pt x="1041" y="1153"/>
                  </a:lnTo>
                  <a:lnTo>
                    <a:pt x="1074" y="1094"/>
                  </a:lnTo>
                  <a:lnTo>
                    <a:pt x="1103" y="1033"/>
                  </a:lnTo>
                  <a:lnTo>
                    <a:pt x="1125" y="970"/>
                  </a:lnTo>
                  <a:lnTo>
                    <a:pt x="1142" y="909"/>
                  </a:lnTo>
                  <a:lnTo>
                    <a:pt x="1153" y="850"/>
                  </a:lnTo>
                  <a:lnTo>
                    <a:pt x="1157" y="794"/>
                  </a:lnTo>
                  <a:lnTo>
                    <a:pt x="1157" y="747"/>
                  </a:lnTo>
                  <a:lnTo>
                    <a:pt x="1152" y="706"/>
                  </a:lnTo>
                  <a:lnTo>
                    <a:pt x="1145" y="674"/>
                  </a:lnTo>
                  <a:lnTo>
                    <a:pt x="1136" y="650"/>
                  </a:lnTo>
                  <a:lnTo>
                    <a:pt x="1123" y="633"/>
                  </a:lnTo>
                  <a:lnTo>
                    <a:pt x="1109" y="623"/>
                  </a:lnTo>
                  <a:lnTo>
                    <a:pt x="1091" y="618"/>
                  </a:lnTo>
                  <a:lnTo>
                    <a:pt x="1072" y="618"/>
                  </a:lnTo>
                  <a:lnTo>
                    <a:pt x="1050" y="621"/>
                  </a:lnTo>
                  <a:lnTo>
                    <a:pt x="1024" y="630"/>
                  </a:lnTo>
                  <a:lnTo>
                    <a:pt x="999" y="641"/>
                  </a:lnTo>
                  <a:lnTo>
                    <a:pt x="970" y="655"/>
                  </a:lnTo>
                  <a:lnTo>
                    <a:pt x="941" y="672"/>
                  </a:lnTo>
                  <a:lnTo>
                    <a:pt x="909" y="689"/>
                  </a:lnTo>
                  <a:lnTo>
                    <a:pt x="877" y="708"/>
                  </a:lnTo>
                  <a:lnTo>
                    <a:pt x="841" y="726"/>
                  </a:lnTo>
                  <a:lnTo>
                    <a:pt x="805" y="745"/>
                  </a:lnTo>
                  <a:lnTo>
                    <a:pt x="768" y="762"/>
                  </a:lnTo>
                  <a:lnTo>
                    <a:pt x="731" y="777"/>
                  </a:lnTo>
                  <a:lnTo>
                    <a:pt x="692" y="791"/>
                  </a:lnTo>
                  <a:lnTo>
                    <a:pt x="651" y="801"/>
                  </a:lnTo>
                  <a:lnTo>
                    <a:pt x="610" y="808"/>
                  </a:lnTo>
                  <a:lnTo>
                    <a:pt x="568" y="809"/>
                  </a:lnTo>
                  <a:lnTo>
                    <a:pt x="525" y="808"/>
                  </a:lnTo>
                  <a:lnTo>
                    <a:pt x="551" y="772"/>
                  </a:lnTo>
                  <a:lnTo>
                    <a:pt x="566" y="740"/>
                  </a:lnTo>
                  <a:lnTo>
                    <a:pt x="574" y="709"/>
                  </a:lnTo>
                  <a:lnTo>
                    <a:pt x="574" y="680"/>
                  </a:lnTo>
                  <a:lnTo>
                    <a:pt x="568" y="655"/>
                  </a:lnTo>
                  <a:lnTo>
                    <a:pt x="556" y="633"/>
                  </a:lnTo>
                  <a:lnTo>
                    <a:pt x="537" y="614"/>
                  </a:lnTo>
                  <a:lnTo>
                    <a:pt x="515" y="597"/>
                  </a:lnTo>
                  <a:lnTo>
                    <a:pt x="488" y="584"/>
                  </a:lnTo>
                  <a:lnTo>
                    <a:pt x="459" y="575"/>
                  </a:lnTo>
                  <a:lnTo>
                    <a:pt x="428" y="568"/>
                  </a:lnTo>
                  <a:lnTo>
                    <a:pt x="396" y="565"/>
                  </a:lnTo>
                  <a:close/>
                  <a:moveTo>
                    <a:pt x="658" y="0"/>
                  </a:moveTo>
                  <a:lnTo>
                    <a:pt x="743" y="4"/>
                  </a:lnTo>
                  <a:lnTo>
                    <a:pt x="821" y="12"/>
                  </a:lnTo>
                  <a:lnTo>
                    <a:pt x="894" y="26"/>
                  </a:lnTo>
                  <a:lnTo>
                    <a:pt x="958" y="44"/>
                  </a:lnTo>
                  <a:lnTo>
                    <a:pt x="1019" y="68"/>
                  </a:lnTo>
                  <a:lnTo>
                    <a:pt x="1074" y="99"/>
                  </a:lnTo>
                  <a:lnTo>
                    <a:pt x="1121" y="133"/>
                  </a:lnTo>
                  <a:lnTo>
                    <a:pt x="1164" y="172"/>
                  </a:lnTo>
                  <a:lnTo>
                    <a:pt x="1201" y="216"/>
                  </a:lnTo>
                  <a:lnTo>
                    <a:pt x="1233" y="265"/>
                  </a:lnTo>
                  <a:lnTo>
                    <a:pt x="1259" y="317"/>
                  </a:lnTo>
                  <a:lnTo>
                    <a:pt x="1281" y="375"/>
                  </a:lnTo>
                  <a:lnTo>
                    <a:pt x="1296" y="436"/>
                  </a:lnTo>
                  <a:lnTo>
                    <a:pt x="1308" y="502"/>
                  </a:lnTo>
                  <a:lnTo>
                    <a:pt x="1313" y="572"/>
                  </a:lnTo>
                  <a:lnTo>
                    <a:pt x="1315" y="646"/>
                  </a:lnTo>
                  <a:lnTo>
                    <a:pt x="1310" y="747"/>
                  </a:lnTo>
                  <a:lnTo>
                    <a:pt x="1298" y="841"/>
                  </a:lnTo>
                  <a:lnTo>
                    <a:pt x="1281" y="931"/>
                  </a:lnTo>
                  <a:lnTo>
                    <a:pt x="1255" y="1016"/>
                  </a:lnTo>
                  <a:lnTo>
                    <a:pt x="1226" y="1096"/>
                  </a:lnTo>
                  <a:lnTo>
                    <a:pt x="1193" y="1169"/>
                  </a:lnTo>
                  <a:lnTo>
                    <a:pt x="1153" y="1237"/>
                  </a:lnTo>
                  <a:lnTo>
                    <a:pt x="1111" y="1299"/>
                  </a:lnTo>
                  <a:lnTo>
                    <a:pt x="1065" y="1355"/>
                  </a:lnTo>
                  <a:lnTo>
                    <a:pt x="1018" y="1406"/>
                  </a:lnTo>
                  <a:lnTo>
                    <a:pt x="967" y="1450"/>
                  </a:lnTo>
                  <a:lnTo>
                    <a:pt x="916" y="1488"/>
                  </a:lnTo>
                  <a:lnTo>
                    <a:pt x="863" y="1518"/>
                  </a:lnTo>
                  <a:lnTo>
                    <a:pt x="812" y="1544"/>
                  </a:lnTo>
                  <a:lnTo>
                    <a:pt x="759" y="1560"/>
                  </a:lnTo>
                  <a:lnTo>
                    <a:pt x="709" y="1571"/>
                  </a:lnTo>
                  <a:lnTo>
                    <a:pt x="658" y="1574"/>
                  </a:lnTo>
                  <a:lnTo>
                    <a:pt x="596" y="1571"/>
                  </a:lnTo>
                  <a:lnTo>
                    <a:pt x="537" y="1559"/>
                  </a:lnTo>
                  <a:lnTo>
                    <a:pt x="478" y="1538"/>
                  </a:lnTo>
                  <a:lnTo>
                    <a:pt x="418" y="1511"/>
                  </a:lnTo>
                  <a:lnTo>
                    <a:pt x="362" y="1476"/>
                  </a:lnTo>
                  <a:lnTo>
                    <a:pt x="308" y="1435"/>
                  </a:lnTo>
                  <a:lnTo>
                    <a:pt x="257" y="1384"/>
                  </a:lnTo>
                  <a:lnTo>
                    <a:pt x="209" y="1328"/>
                  </a:lnTo>
                  <a:lnTo>
                    <a:pt x="165" y="1265"/>
                  </a:lnTo>
                  <a:lnTo>
                    <a:pt x="124" y="1196"/>
                  </a:lnTo>
                  <a:lnTo>
                    <a:pt x="90" y="1120"/>
                  </a:lnTo>
                  <a:lnTo>
                    <a:pt x="60" y="1036"/>
                  </a:lnTo>
                  <a:lnTo>
                    <a:pt x="36" y="948"/>
                  </a:lnTo>
                  <a:lnTo>
                    <a:pt x="17" y="853"/>
                  </a:lnTo>
                  <a:lnTo>
                    <a:pt x="6" y="752"/>
                  </a:lnTo>
                  <a:lnTo>
                    <a:pt x="0" y="646"/>
                  </a:lnTo>
                  <a:lnTo>
                    <a:pt x="2" y="572"/>
                  </a:lnTo>
                  <a:lnTo>
                    <a:pt x="9" y="502"/>
                  </a:lnTo>
                  <a:lnTo>
                    <a:pt x="19" y="436"/>
                  </a:lnTo>
                  <a:lnTo>
                    <a:pt x="36" y="375"/>
                  </a:lnTo>
                  <a:lnTo>
                    <a:pt x="56" y="317"/>
                  </a:lnTo>
                  <a:lnTo>
                    <a:pt x="84" y="265"/>
                  </a:lnTo>
                  <a:lnTo>
                    <a:pt x="114" y="216"/>
                  </a:lnTo>
                  <a:lnTo>
                    <a:pt x="152" y="172"/>
                  </a:lnTo>
                  <a:lnTo>
                    <a:pt x="194" y="133"/>
                  </a:lnTo>
                  <a:lnTo>
                    <a:pt x="243" y="99"/>
                  </a:lnTo>
                  <a:lnTo>
                    <a:pt x="296" y="68"/>
                  </a:lnTo>
                  <a:lnTo>
                    <a:pt x="357" y="44"/>
                  </a:lnTo>
                  <a:lnTo>
                    <a:pt x="423" y="26"/>
                  </a:lnTo>
                  <a:lnTo>
                    <a:pt x="495" y="12"/>
                  </a:lnTo>
                  <a:lnTo>
                    <a:pt x="573" y="4"/>
                  </a:lnTo>
                  <a:lnTo>
                    <a:pt x="6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32">
              <a:extLst>
                <a:ext uri="{FF2B5EF4-FFF2-40B4-BE49-F238E27FC236}">
                  <a16:creationId xmlns:a16="http://schemas.microsoft.com/office/drawing/2014/main" id="{251CB9A2-8905-9D47-865D-4FAE4A160565}"/>
                </a:ext>
              </a:extLst>
            </p:cNvPr>
            <p:cNvSpPr>
              <a:spLocks noEditPoints="1"/>
            </p:cNvSpPr>
            <p:nvPr/>
          </p:nvSpPr>
          <p:spPr bwMode="auto">
            <a:xfrm>
              <a:off x="2892" y="151"/>
              <a:ext cx="2799" cy="2068"/>
            </a:xfrm>
            <a:custGeom>
              <a:avLst/>
              <a:gdLst>
                <a:gd name="T0" fmla="*/ 384 w 5597"/>
                <a:gd name="T1" fmla="*/ 383 h 4136"/>
                <a:gd name="T2" fmla="*/ 384 w 5597"/>
                <a:gd name="T3" fmla="*/ 3753 h 4136"/>
                <a:gd name="T4" fmla="*/ 5213 w 5597"/>
                <a:gd name="T5" fmla="*/ 3753 h 4136"/>
                <a:gd name="T6" fmla="*/ 5213 w 5597"/>
                <a:gd name="T7" fmla="*/ 383 h 4136"/>
                <a:gd name="T8" fmla="*/ 384 w 5597"/>
                <a:gd name="T9" fmla="*/ 383 h 4136"/>
                <a:gd name="T10" fmla="*/ 256 w 5597"/>
                <a:gd name="T11" fmla="*/ 0 h 4136"/>
                <a:gd name="T12" fmla="*/ 5341 w 5597"/>
                <a:gd name="T13" fmla="*/ 0 h 4136"/>
                <a:gd name="T14" fmla="*/ 5393 w 5597"/>
                <a:gd name="T15" fmla="*/ 5 h 4136"/>
                <a:gd name="T16" fmla="*/ 5441 w 5597"/>
                <a:gd name="T17" fmla="*/ 20 h 4136"/>
                <a:gd name="T18" fmla="*/ 5485 w 5597"/>
                <a:gd name="T19" fmla="*/ 44 h 4136"/>
                <a:gd name="T20" fmla="*/ 5522 w 5597"/>
                <a:gd name="T21" fmla="*/ 74 h 4136"/>
                <a:gd name="T22" fmla="*/ 5553 w 5597"/>
                <a:gd name="T23" fmla="*/ 112 h 4136"/>
                <a:gd name="T24" fmla="*/ 5577 w 5597"/>
                <a:gd name="T25" fmla="*/ 156 h 4136"/>
                <a:gd name="T26" fmla="*/ 5592 w 5597"/>
                <a:gd name="T27" fmla="*/ 203 h 4136"/>
                <a:gd name="T28" fmla="*/ 5597 w 5597"/>
                <a:gd name="T29" fmla="*/ 256 h 4136"/>
                <a:gd name="T30" fmla="*/ 5597 w 5597"/>
                <a:gd name="T31" fmla="*/ 3880 h 4136"/>
                <a:gd name="T32" fmla="*/ 5592 w 5597"/>
                <a:gd name="T33" fmla="*/ 3932 h 4136"/>
                <a:gd name="T34" fmla="*/ 5577 w 5597"/>
                <a:gd name="T35" fmla="*/ 3980 h 4136"/>
                <a:gd name="T36" fmla="*/ 5553 w 5597"/>
                <a:gd name="T37" fmla="*/ 4024 h 4136"/>
                <a:gd name="T38" fmla="*/ 5522 w 5597"/>
                <a:gd name="T39" fmla="*/ 4061 h 4136"/>
                <a:gd name="T40" fmla="*/ 5485 w 5597"/>
                <a:gd name="T41" fmla="*/ 4092 h 4136"/>
                <a:gd name="T42" fmla="*/ 5441 w 5597"/>
                <a:gd name="T43" fmla="*/ 4115 h 4136"/>
                <a:gd name="T44" fmla="*/ 5393 w 5597"/>
                <a:gd name="T45" fmla="*/ 4131 h 4136"/>
                <a:gd name="T46" fmla="*/ 5341 w 5597"/>
                <a:gd name="T47" fmla="*/ 4136 h 4136"/>
                <a:gd name="T48" fmla="*/ 256 w 5597"/>
                <a:gd name="T49" fmla="*/ 4136 h 4136"/>
                <a:gd name="T50" fmla="*/ 204 w 5597"/>
                <a:gd name="T51" fmla="*/ 4131 h 4136"/>
                <a:gd name="T52" fmla="*/ 156 w 5597"/>
                <a:gd name="T53" fmla="*/ 4115 h 4136"/>
                <a:gd name="T54" fmla="*/ 114 w 5597"/>
                <a:gd name="T55" fmla="*/ 4092 h 4136"/>
                <a:gd name="T56" fmla="*/ 75 w 5597"/>
                <a:gd name="T57" fmla="*/ 4061 h 4136"/>
                <a:gd name="T58" fmla="*/ 44 w 5597"/>
                <a:gd name="T59" fmla="*/ 4024 h 4136"/>
                <a:gd name="T60" fmla="*/ 20 w 5597"/>
                <a:gd name="T61" fmla="*/ 3980 h 4136"/>
                <a:gd name="T62" fmla="*/ 5 w 5597"/>
                <a:gd name="T63" fmla="*/ 3932 h 4136"/>
                <a:gd name="T64" fmla="*/ 0 w 5597"/>
                <a:gd name="T65" fmla="*/ 3880 h 4136"/>
                <a:gd name="T66" fmla="*/ 0 w 5597"/>
                <a:gd name="T67" fmla="*/ 256 h 4136"/>
                <a:gd name="T68" fmla="*/ 5 w 5597"/>
                <a:gd name="T69" fmla="*/ 203 h 4136"/>
                <a:gd name="T70" fmla="*/ 20 w 5597"/>
                <a:gd name="T71" fmla="*/ 156 h 4136"/>
                <a:gd name="T72" fmla="*/ 44 w 5597"/>
                <a:gd name="T73" fmla="*/ 112 h 4136"/>
                <a:gd name="T74" fmla="*/ 75 w 5597"/>
                <a:gd name="T75" fmla="*/ 74 h 4136"/>
                <a:gd name="T76" fmla="*/ 114 w 5597"/>
                <a:gd name="T77" fmla="*/ 44 h 4136"/>
                <a:gd name="T78" fmla="*/ 156 w 5597"/>
                <a:gd name="T79" fmla="*/ 20 h 4136"/>
                <a:gd name="T80" fmla="*/ 204 w 5597"/>
                <a:gd name="T81" fmla="*/ 5 h 4136"/>
                <a:gd name="T82" fmla="*/ 256 w 5597"/>
                <a:gd name="T83" fmla="*/ 0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97" h="4136">
                  <a:moveTo>
                    <a:pt x="384" y="383"/>
                  </a:moveTo>
                  <a:lnTo>
                    <a:pt x="384" y="3753"/>
                  </a:lnTo>
                  <a:lnTo>
                    <a:pt x="5213" y="3753"/>
                  </a:lnTo>
                  <a:lnTo>
                    <a:pt x="5213" y="383"/>
                  </a:lnTo>
                  <a:lnTo>
                    <a:pt x="384" y="383"/>
                  </a:lnTo>
                  <a:close/>
                  <a:moveTo>
                    <a:pt x="256" y="0"/>
                  </a:moveTo>
                  <a:lnTo>
                    <a:pt x="5341" y="0"/>
                  </a:lnTo>
                  <a:lnTo>
                    <a:pt x="5393" y="5"/>
                  </a:lnTo>
                  <a:lnTo>
                    <a:pt x="5441" y="20"/>
                  </a:lnTo>
                  <a:lnTo>
                    <a:pt x="5485" y="44"/>
                  </a:lnTo>
                  <a:lnTo>
                    <a:pt x="5522" y="74"/>
                  </a:lnTo>
                  <a:lnTo>
                    <a:pt x="5553" y="112"/>
                  </a:lnTo>
                  <a:lnTo>
                    <a:pt x="5577" y="156"/>
                  </a:lnTo>
                  <a:lnTo>
                    <a:pt x="5592" y="203"/>
                  </a:lnTo>
                  <a:lnTo>
                    <a:pt x="5597" y="256"/>
                  </a:lnTo>
                  <a:lnTo>
                    <a:pt x="5597" y="3880"/>
                  </a:lnTo>
                  <a:lnTo>
                    <a:pt x="5592" y="3932"/>
                  </a:lnTo>
                  <a:lnTo>
                    <a:pt x="5577" y="3980"/>
                  </a:lnTo>
                  <a:lnTo>
                    <a:pt x="5553" y="4024"/>
                  </a:lnTo>
                  <a:lnTo>
                    <a:pt x="5522" y="4061"/>
                  </a:lnTo>
                  <a:lnTo>
                    <a:pt x="5485" y="4092"/>
                  </a:lnTo>
                  <a:lnTo>
                    <a:pt x="5441" y="4115"/>
                  </a:lnTo>
                  <a:lnTo>
                    <a:pt x="5393" y="4131"/>
                  </a:lnTo>
                  <a:lnTo>
                    <a:pt x="5341" y="4136"/>
                  </a:lnTo>
                  <a:lnTo>
                    <a:pt x="256" y="4136"/>
                  </a:lnTo>
                  <a:lnTo>
                    <a:pt x="204" y="4131"/>
                  </a:lnTo>
                  <a:lnTo>
                    <a:pt x="156" y="4115"/>
                  </a:lnTo>
                  <a:lnTo>
                    <a:pt x="114" y="4092"/>
                  </a:lnTo>
                  <a:lnTo>
                    <a:pt x="75" y="4061"/>
                  </a:lnTo>
                  <a:lnTo>
                    <a:pt x="44" y="4024"/>
                  </a:lnTo>
                  <a:lnTo>
                    <a:pt x="20" y="3980"/>
                  </a:lnTo>
                  <a:lnTo>
                    <a:pt x="5" y="3932"/>
                  </a:lnTo>
                  <a:lnTo>
                    <a:pt x="0" y="3880"/>
                  </a:lnTo>
                  <a:lnTo>
                    <a:pt x="0" y="256"/>
                  </a:lnTo>
                  <a:lnTo>
                    <a:pt x="5" y="203"/>
                  </a:lnTo>
                  <a:lnTo>
                    <a:pt x="20" y="156"/>
                  </a:lnTo>
                  <a:lnTo>
                    <a:pt x="44" y="112"/>
                  </a:lnTo>
                  <a:lnTo>
                    <a:pt x="75" y="74"/>
                  </a:lnTo>
                  <a:lnTo>
                    <a:pt x="114" y="44"/>
                  </a:lnTo>
                  <a:lnTo>
                    <a:pt x="156" y="20"/>
                  </a:lnTo>
                  <a:lnTo>
                    <a:pt x="204" y="5"/>
                  </a:lnTo>
                  <a:lnTo>
                    <a:pt x="2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3">
              <a:extLst>
                <a:ext uri="{FF2B5EF4-FFF2-40B4-BE49-F238E27FC236}">
                  <a16:creationId xmlns:a16="http://schemas.microsoft.com/office/drawing/2014/main" id="{C1462EEF-ADD1-594C-86D2-4018FCC2B588}"/>
                </a:ext>
              </a:extLst>
            </p:cNvPr>
            <p:cNvSpPr>
              <a:spLocks/>
            </p:cNvSpPr>
            <p:nvPr/>
          </p:nvSpPr>
          <p:spPr bwMode="auto">
            <a:xfrm>
              <a:off x="2892" y="2352"/>
              <a:ext cx="752" cy="141"/>
            </a:xfrm>
            <a:custGeom>
              <a:avLst/>
              <a:gdLst>
                <a:gd name="T0" fmla="*/ 141 w 1505"/>
                <a:gd name="T1" fmla="*/ 0 h 282"/>
                <a:gd name="T2" fmla="*/ 1505 w 1505"/>
                <a:gd name="T3" fmla="*/ 0 h 282"/>
                <a:gd name="T4" fmla="*/ 1505 w 1505"/>
                <a:gd name="T5" fmla="*/ 282 h 282"/>
                <a:gd name="T6" fmla="*/ 141 w 1505"/>
                <a:gd name="T7" fmla="*/ 282 h 282"/>
                <a:gd name="T8" fmla="*/ 104 w 1505"/>
                <a:gd name="T9" fmla="*/ 276 h 282"/>
                <a:gd name="T10" fmla="*/ 70 w 1505"/>
                <a:gd name="T11" fmla="*/ 263 h 282"/>
                <a:gd name="T12" fmla="*/ 41 w 1505"/>
                <a:gd name="T13" fmla="*/ 241 h 282"/>
                <a:gd name="T14" fmla="*/ 19 w 1505"/>
                <a:gd name="T15" fmla="*/ 212 h 282"/>
                <a:gd name="T16" fmla="*/ 5 w 1505"/>
                <a:gd name="T17" fmla="*/ 178 h 282"/>
                <a:gd name="T18" fmla="*/ 0 w 1505"/>
                <a:gd name="T19" fmla="*/ 141 h 282"/>
                <a:gd name="T20" fmla="*/ 5 w 1505"/>
                <a:gd name="T21" fmla="*/ 103 h 282"/>
                <a:gd name="T22" fmla="*/ 19 w 1505"/>
                <a:gd name="T23" fmla="*/ 70 h 282"/>
                <a:gd name="T24" fmla="*/ 41 w 1505"/>
                <a:gd name="T25" fmla="*/ 41 h 282"/>
                <a:gd name="T26" fmla="*/ 70 w 1505"/>
                <a:gd name="T27" fmla="*/ 19 h 282"/>
                <a:gd name="T28" fmla="*/ 104 w 1505"/>
                <a:gd name="T29" fmla="*/ 5 h 282"/>
                <a:gd name="T30" fmla="*/ 141 w 1505"/>
                <a:gd name="T3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05" h="282">
                  <a:moveTo>
                    <a:pt x="141" y="0"/>
                  </a:moveTo>
                  <a:lnTo>
                    <a:pt x="1505" y="0"/>
                  </a:lnTo>
                  <a:lnTo>
                    <a:pt x="1505" y="282"/>
                  </a:lnTo>
                  <a:lnTo>
                    <a:pt x="141" y="282"/>
                  </a:lnTo>
                  <a:lnTo>
                    <a:pt x="104" y="276"/>
                  </a:lnTo>
                  <a:lnTo>
                    <a:pt x="70" y="263"/>
                  </a:lnTo>
                  <a:lnTo>
                    <a:pt x="41" y="241"/>
                  </a:lnTo>
                  <a:lnTo>
                    <a:pt x="19" y="212"/>
                  </a:lnTo>
                  <a:lnTo>
                    <a:pt x="5" y="178"/>
                  </a:lnTo>
                  <a:lnTo>
                    <a:pt x="0" y="141"/>
                  </a:lnTo>
                  <a:lnTo>
                    <a:pt x="5" y="103"/>
                  </a:lnTo>
                  <a:lnTo>
                    <a:pt x="19" y="70"/>
                  </a:lnTo>
                  <a:lnTo>
                    <a:pt x="41" y="41"/>
                  </a:lnTo>
                  <a:lnTo>
                    <a:pt x="70" y="19"/>
                  </a:lnTo>
                  <a:lnTo>
                    <a:pt x="104" y="5"/>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4">
              <a:extLst>
                <a:ext uri="{FF2B5EF4-FFF2-40B4-BE49-F238E27FC236}">
                  <a16:creationId xmlns:a16="http://schemas.microsoft.com/office/drawing/2014/main" id="{7648ABB3-608E-C243-8799-E060344E9DDD}"/>
                </a:ext>
              </a:extLst>
            </p:cNvPr>
            <p:cNvSpPr>
              <a:spLocks/>
            </p:cNvSpPr>
            <p:nvPr/>
          </p:nvSpPr>
          <p:spPr bwMode="auto">
            <a:xfrm>
              <a:off x="3918" y="2352"/>
              <a:ext cx="1773" cy="141"/>
            </a:xfrm>
            <a:custGeom>
              <a:avLst/>
              <a:gdLst>
                <a:gd name="T0" fmla="*/ 0 w 3546"/>
                <a:gd name="T1" fmla="*/ 0 h 282"/>
                <a:gd name="T2" fmla="*/ 3405 w 3546"/>
                <a:gd name="T3" fmla="*/ 0 h 282"/>
                <a:gd name="T4" fmla="*/ 3443 w 3546"/>
                <a:gd name="T5" fmla="*/ 5 h 282"/>
                <a:gd name="T6" fmla="*/ 3477 w 3546"/>
                <a:gd name="T7" fmla="*/ 19 h 282"/>
                <a:gd name="T8" fmla="*/ 3505 w 3546"/>
                <a:gd name="T9" fmla="*/ 41 h 282"/>
                <a:gd name="T10" fmla="*/ 3528 w 3546"/>
                <a:gd name="T11" fmla="*/ 70 h 282"/>
                <a:gd name="T12" fmla="*/ 3541 w 3546"/>
                <a:gd name="T13" fmla="*/ 103 h 282"/>
                <a:gd name="T14" fmla="*/ 3546 w 3546"/>
                <a:gd name="T15" fmla="*/ 141 h 282"/>
                <a:gd name="T16" fmla="*/ 3541 w 3546"/>
                <a:gd name="T17" fmla="*/ 178 h 282"/>
                <a:gd name="T18" fmla="*/ 3528 w 3546"/>
                <a:gd name="T19" fmla="*/ 212 h 282"/>
                <a:gd name="T20" fmla="*/ 3505 w 3546"/>
                <a:gd name="T21" fmla="*/ 241 h 282"/>
                <a:gd name="T22" fmla="*/ 3477 w 3546"/>
                <a:gd name="T23" fmla="*/ 263 h 282"/>
                <a:gd name="T24" fmla="*/ 3443 w 3546"/>
                <a:gd name="T25" fmla="*/ 276 h 282"/>
                <a:gd name="T26" fmla="*/ 3405 w 3546"/>
                <a:gd name="T27" fmla="*/ 282 h 282"/>
                <a:gd name="T28" fmla="*/ 0 w 3546"/>
                <a:gd name="T29" fmla="*/ 282 h 282"/>
                <a:gd name="T30" fmla="*/ 0 w 3546"/>
                <a:gd name="T3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46" h="282">
                  <a:moveTo>
                    <a:pt x="0" y="0"/>
                  </a:moveTo>
                  <a:lnTo>
                    <a:pt x="3405" y="0"/>
                  </a:lnTo>
                  <a:lnTo>
                    <a:pt x="3443" y="5"/>
                  </a:lnTo>
                  <a:lnTo>
                    <a:pt x="3477" y="19"/>
                  </a:lnTo>
                  <a:lnTo>
                    <a:pt x="3505" y="41"/>
                  </a:lnTo>
                  <a:lnTo>
                    <a:pt x="3528" y="70"/>
                  </a:lnTo>
                  <a:lnTo>
                    <a:pt x="3541" y="103"/>
                  </a:lnTo>
                  <a:lnTo>
                    <a:pt x="3546" y="141"/>
                  </a:lnTo>
                  <a:lnTo>
                    <a:pt x="3541" y="178"/>
                  </a:lnTo>
                  <a:lnTo>
                    <a:pt x="3528" y="212"/>
                  </a:lnTo>
                  <a:lnTo>
                    <a:pt x="3505" y="241"/>
                  </a:lnTo>
                  <a:lnTo>
                    <a:pt x="3477" y="263"/>
                  </a:lnTo>
                  <a:lnTo>
                    <a:pt x="3443" y="276"/>
                  </a:lnTo>
                  <a:lnTo>
                    <a:pt x="3405" y="282"/>
                  </a:lnTo>
                  <a:lnTo>
                    <a:pt x="0" y="28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5">
              <a:extLst>
                <a:ext uri="{FF2B5EF4-FFF2-40B4-BE49-F238E27FC236}">
                  <a16:creationId xmlns:a16="http://schemas.microsoft.com/office/drawing/2014/main" id="{DD1422AA-080C-C347-87B7-13079D1D6D10}"/>
                </a:ext>
              </a:extLst>
            </p:cNvPr>
            <p:cNvSpPr>
              <a:spLocks/>
            </p:cNvSpPr>
            <p:nvPr/>
          </p:nvSpPr>
          <p:spPr bwMode="auto">
            <a:xfrm>
              <a:off x="3696" y="2277"/>
              <a:ext cx="170" cy="290"/>
            </a:xfrm>
            <a:custGeom>
              <a:avLst/>
              <a:gdLst>
                <a:gd name="T0" fmla="*/ 170 w 340"/>
                <a:gd name="T1" fmla="*/ 0 h 580"/>
                <a:gd name="T2" fmla="*/ 209 w 340"/>
                <a:gd name="T3" fmla="*/ 5 h 580"/>
                <a:gd name="T4" fmla="*/ 245 w 340"/>
                <a:gd name="T5" fmla="*/ 18 h 580"/>
                <a:gd name="T6" fmla="*/ 275 w 340"/>
                <a:gd name="T7" fmla="*/ 37 h 580"/>
                <a:gd name="T8" fmla="*/ 302 w 340"/>
                <a:gd name="T9" fmla="*/ 64 h 580"/>
                <a:gd name="T10" fmla="*/ 323 w 340"/>
                <a:gd name="T11" fmla="*/ 96 h 580"/>
                <a:gd name="T12" fmla="*/ 335 w 340"/>
                <a:gd name="T13" fmla="*/ 132 h 580"/>
                <a:gd name="T14" fmla="*/ 340 w 340"/>
                <a:gd name="T15" fmla="*/ 171 h 580"/>
                <a:gd name="T16" fmla="*/ 340 w 340"/>
                <a:gd name="T17" fmla="*/ 408 h 580"/>
                <a:gd name="T18" fmla="*/ 335 w 340"/>
                <a:gd name="T19" fmla="*/ 447 h 580"/>
                <a:gd name="T20" fmla="*/ 323 w 340"/>
                <a:gd name="T21" fmla="*/ 485 h 580"/>
                <a:gd name="T22" fmla="*/ 302 w 340"/>
                <a:gd name="T23" fmla="*/ 515 h 580"/>
                <a:gd name="T24" fmla="*/ 275 w 340"/>
                <a:gd name="T25" fmla="*/ 542 h 580"/>
                <a:gd name="T26" fmla="*/ 245 w 340"/>
                <a:gd name="T27" fmla="*/ 563 h 580"/>
                <a:gd name="T28" fmla="*/ 209 w 340"/>
                <a:gd name="T29" fmla="*/ 575 h 580"/>
                <a:gd name="T30" fmla="*/ 170 w 340"/>
                <a:gd name="T31" fmla="*/ 580 h 580"/>
                <a:gd name="T32" fmla="*/ 131 w 340"/>
                <a:gd name="T33" fmla="*/ 575 h 580"/>
                <a:gd name="T34" fmla="*/ 95 w 340"/>
                <a:gd name="T35" fmla="*/ 563 h 580"/>
                <a:gd name="T36" fmla="*/ 63 w 340"/>
                <a:gd name="T37" fmla="*/ 542 h 580"/>
                <a:gd name="T38" fmla="*/ 38 w 340"/>
                <a:gd name="T39" fmla="*/ 515 h 580"/>
                <a:gd name="T40" fmla="*/ 17 w 340"/>
                <a:gd name="T41" fmla="*/ 485 h 580"/>
                <a:gd name="T42" fmla="*/ 4 w 340"/>
                <a:gd name="T43" fmla="*/ 447 h 580"/>
                <a:gd name="T44" fmla="*/ 0 w 340"/>
                <a:gd name="T45" fmla="*/ 408 h 580"/>
                <a:gd name="T46" fmla="*/ 0 w 340"/>
                <a:gd name="T47" fmla="*/ 171 h 580"/>
                <a:gd name="T48" fmla="*/ 4 w 340"/>
                <a:gd name="T49" fmla="*/ 132 h 580"/>
                <a:gd name="T50" fmla="*/ 17 w 340"/>
                <a:gd name="T51" fmla="*/ 96 h 580"/>
                <a:gd name="T52" fmla="*/ 38 w 340"/>
                <a:gd name="T53" fmla="*/ 64 h 580"/>
                <a:gd name="T54" fmla="*/ 63 w 340"/>
                <a:gd name="T55" fmla="*/ 37 h 580"/>
                <a:gd name="T56" fmla="*/ 95 w 340"/>
                <a:gd name="T57" fmla="*/ 18 h 580"/>
                <a:gd name="T58" fmla="*/ 131 w 340"/>
                <a:gd name="T59" fmla="*/ 5 h 580"/>
                <a:gd name="T60" fmla="*/ 170 w 340"/>
                <a:gd name="T61"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0" h="580">
                  <a:moveTo>
                    <a:pt x="170" y="0"/>
                  </a:moveTo>
                  <a:lnTo>
                    <a:pt x="209" y="5"/>
                  </a:lnTo>
                  <a:lnTo>
                    <a:pt x="245" y="18"/>
                  </a:lnTo>
                  <a:lnTo>
                    <a:pt x="275" y="37"/>
                  </a:lnTo>
                  <a:lnTo>
                    <a:pt x="302" y="64"/>
                  </a:lnTo>
                  <a:lnTo>
                    <a:pt x="323" y="96"/>
                  </a:lnTo>
                  <a:lnTo>
                    <a:pt x="335" y="132"/>
                  </a:lnTo>
                  <a:lnTo>
                    <a:pt x="340" y="171"/>
                  </a:lnTo>
                  <a:lnTo>
                    <a:pt x="340" y="408"/>
                  </a:lnTo>
                  <a:lnTo>
                    <a:pt x="335" y="447"/>
                  </a:lnTo>
                  <a:lnTo>
                    <a:pt x="323" y="485"/>
                  </a:lnTo>
                  <a:lnTo>
                    <a:pt x="302" y="515"/>
                  </a:lnTo>
                  <a:lnTo>
                    <a:pt x="275" y="542"/>
                  </a:lnTo>
                  <a:lnTo>
                    <a:pt x="245" y="563"/>
                  </a:lnTo>
                  <a:lnTo>
                    <a:pt x="209" y="575"/>
                  </a:lnTo>
                  <a:lnTo>
                    <a:pt x="170" y="580"/>
                  </a:lnTo>
                  <a:lnTo>
                    <a:pt x="131" y="575"/>
                  </a:lnTo>
                  <a:lnTo>
                    <a:pt x="95" y="563"/>
                  </a:lnTo>
                  <a:lnTo>
                    <a:pt x="63" y="542"/>
                  </a:lnTo>
                  <a:lnTo>
                    <a:pt x="38" y="515"/>
                  </a:lnTo>
                  <a:lnTo>
                    <a:pt x="17" y="485"/>
                  </a:lnTo>
                  <a:lnTo>
                    <a:pt x="4" y="447"/>
                  </a:lnTo>
                  <a:lnTo>
                    <a:pt x="0" y="408"/>
                  </a:lnTo>
                  <a:lnTo>
                    <a:pt x="0" y="171"/>
                  </a:lnTo>
                  <a:lnTo>
                    <a:pt x="4" y="132"/>
                  </a:lnTo>
                  <a:lnTo>
                    <a:pt x="17" y="96"/>
                  </a:lnTo>
                  <a:lnTo>
                    <a:pt x="38" y="64"/>
                  </a:lnTo>
                  <a:lnTo>
                    <a:pt x="63" y="37"/>
                  </a:lnTo>
                  <a:lnTo>
                    <a:pt x="95" y="18"/>
                  </a:lnTo>
                  <a:lnTo>
                    <a:pt x="131" y="5"/>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9" name="Picture 8">
            <a:extLst>
              <a:ext uri="{FF2B5EF4-FFF2-40B4-BE49-F238E27FC236}">
                <a16:creationId xmlns:a16="http://schemas.microsoft.com/office/drawing/2014/main" id="{D2F59195-4C3F-DF43-93E0-BD90934A4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4231" y="429234"/>
            <a:ext cx="7280611" cy="4315566"/>
          </a:xfrm>
          <a:prstGeom prst="rect">
            <a:avLst/>
          </a:prstGeom>
        </p:spPr>
      </p:pic>
    </p:spTree>
    <p:extLst>
      <p:ext uri="{BB962C8B-B14F-4D97-AF65-F5344CB8AC3E}">
        <p14:creationId xmlns:p14="http://schemas.microsoft.com/office/powerpoint/2010/main" val="210362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p:nvSpPr>
        <p:spPr>
          <a:xfrm>
            <a:off x="0" y="2364865"/>
            <a:ext cx="3681351" cy="16625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4027411"/>
            <a:ext cx="3681351" cy="1662546"/>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p:cNvSpPr/>
          <p:nvPr/>
        </p:nvSpPr>
        <p:spPr>
          <a:xfrm>
            <a:off x="3681350" y="2364865"/>
            <a:ext cx="4462399" cy="1662546"/>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p:cNvSpPr/>
          <p:nvPr/>
        </p:nvSpPr>
        <p:spPr>
          <a:xfrm>
            <a:off x="3681351" y="4027411"/>
            <a:ext cx="4462398" cy="1662546"/>
          </a:xfrm>
          <a:prstGeom prst="rect">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8143750" y="2364865"/>
            <a:ext cx="4020954" cy="166254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tangle 6"/>
          <p:cNvSpPr/>
          <p:nvPr/>
        </p:nvSpPr>
        <p:spPr>
          <a:xfrm>
            <a:off x="8143750" y="4027411"/>
            <a:ext cx="4020954" cy="1662546"/>
          </a:xfrm>
          <a:prstGeom prst="rect">
            <a:avLst/>
          </a:pr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p:cNvSpPr/>
          <p:nvPr/>
        </p:nvSpPr>
        <p:spPr>
          <a:xfrm>
            <a:off x="1350887" y="2805166"/>
            <a:ext cx="2075357" cy="584775"/>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Revisit the purpose of estimation</a:t>
            </a:r>
            <a:endParaRPr lang="en-US" sz="1600" dirty="0">
              <a:solidFill>
                <a:schemeClr val="bg1"/>
              </a:solidFill>
            </a:endParaRPr>
          </a:p>
        </p:txBody>
      </p:sp>
      <p:sp>
        <p:nvSpPr>
          <p:cNvPr id="17" name="Freeform 6"/>
          <p:cNvSpPr>
            <a:spLocks noEditPoints="1"/>
          </p:cNvSpPr>
          <p:nvPr/>
        </p:nvSpPr>
        <p:spPr bwMode="auto">
          <a:xfrm>
            <a:off x="4167904" y="2909677"/>
            <a:ext cx="599620" cy="534999"/>
          </a:xfrm>
          <a:custGeom>
            <a:avLst/>
            <a:gdLst>
              <a:gd name="T0" fmla="*/ 4230 w 5644"/>
              <a:gd name="T1" fmla="*/ 4227 h 5163"/>
              <a:gd name="T2" fmla="*/ 2663 w 5644"/>
              <a:gd name="T3" fmla="*/ 2699 h 5163"/>
              <a:gd name="T4" fmla="*/ 2979 w 5644"/>
              <a:gd name="T5" fmla="*/ 2699 h 5163"/>
              <a:gd name="T6" fmla="*/ 1413 w 5644"/>
              <a:gd name="T7" fmla="*/ 4227 h 5163"/>
              <a:gd name="T8" fmla="*/ 1413 w 5644"/>
              <a:gd name="T9" fmla="*/ 2699 h 5163"/>
              <a:gd name="T10" fmla="*/ 2668 w 5644"/>
              <a:gd name="T11" fmla="*/ 921 h 5163"/>
              <a:gd name="T12" fmla="*/ 2470 w 5644"/>
              <a:gd name="T13" fmla="*/ 1021 h 5163"/>
              <a:gd name="T14" fmla="*/ 2326 w 5644"/>
              <a:gd name="T15" fmla="*/ 1185 h 5163"/>
              <a:gd name="T16" fmla="*/ 2252 w 5644"/>
              <a:gd name="T17" fmla="*/ 1398 h 5163"/>
              <a:gd name="T18" fmla="*/ 2268 w 5644"/>
              <a:gd name="T19" fmla="*/ 1629 h 5163"/>
              <a:gd name="T20" fmla="*/ 2367 w 5644"/>
              <a:gd name="T21" fmla="*/ 1828 h 5163"/>
              <a:gd name="T22" fmla="*/ 2531 w 5644"/>
              <a:gd name="T23" fmla="*/ 1971 h 5163"/>
              <a:gd name="T24" fmla="*/ 2743 w 5644"/>
              <a:gd name="T25" fmla="*/ 2045 h 5163"/>
              <a:gd name="T26" fmla="*/ 2974 w 5644"/>
              <a:gd name="T27" fmla="*/ 2030 h 5163"/>
              <a:gd name="T28" fmla="*/ 3171 w 5644"/>
              <a:gd name="T29" fmla="*/ 1930 h 5163"/>
              <a:gd name="T30" fmla="*/ 3316 w 5644"/>
              <a:gd name="T31" fmla="*/ 1766 h 5163"/>
              <a:gd name="T32" fmla="*/ 3390 w 5644"/>
              <a:gd name="T33" fmla="*/ 1554 h 5163"/>
              <a:gd name="T34" fmla="*/ 3374 w 5644"/>
              <a:gd name="T35" fmla="*/ 1322 h 5163"/>
              <a:gd name="T36" fmla="*/ 3275 w 5644"/>
              <a:gd name="T37" fmla="*/ 1125 h 5163"/>
              <a:gd name="T38" fmla="*/ 3111 w 5644"/>
              <a:gd name="T39" fmla="*/ 980 h 5163"/>
              <a:gd name="T40" fmla="*/ 2899 w 5644"/>
              <a:gd name="T41" fmla="*/ 906 h 5163"/>
              <a:gd name="T42" fmla="*/ 2880 w 5644"/>
              <a:gd name="T43" fmla="*/ 3 h 5163"/>
              <a:gd name="T44" fmla="*/ 3049 w 5644"/>
              <a:gd name="T45" fmla="*/ 60 h 5163"/>
              <a:gd name="T46" fmla="*/ 5480 w 5644"/>
              <a:gd name="T47" fmla="*/ 1876 h 5163"/>
              <a:gd name="T48" fmla="*/ 5600 w 5644"/>
              <a:gd name="T49" fmla="*/ 2033 h 5163"/>
              <a:gd name="T50" fmla="*/ 5644 w 5644"/>
              <a:gd name="T51" fmla="*/ 2232 h 5163"/>
              <a:gd name="T52" fmla="*/ 5601 w 5644"/>
              <a:gd name="T53" fmla="*/ 2429 h 5163"/>
              <a:gd name="T54" fmla="*/ 5483 w 5644"/>
              <a:gd name="T55" fmla="*/ 2585 h 5163"/>
              <a:gd name="T56" fmla="*/ 5312 w 5644"/>
              <a:gd name="T57" fmla="*/ 2679 h 5163"/>
              <a:gd name="T58" fmla="*/ 5162 w 5644"/>
              <a:gd name="T59" fmla="*/ 2699 h 5163"/>
              <a:gd name="T60" fmla="*/ 5290 w 5644"/>
              <a:gd name="T61" fmla="*/ 4257 h 5163"/>
              <a:gd name="T62" fmla="*/ 5451 w 5644"/>
              <a:gd name="T63" fmla="*/ 4354 h 5163"/>
              <a:gd name="T64" fmla="*/ 5560 w 5644"/>
              <a:gd name="T65" fmla="*/ 4505 h 5163"/>
              <a:gd name="T66" fmla="*/ 5600 w 5644"/>
              <a:gd name="T67" fmla="*/ 4695 h 5163"/>
              <a:gd name="T68" fmla="*/ 5557 w 5644"/>
              <a:gd name="T69" fmla="*/ 4892 h 5163"/>
              <a:gd name="T70" fmla="*/ 5439 w 5644"/>
              <a:gd name="T71" fmla="*/ 5048 h 5163"/>
              <a:gd name="T72" fmla="*/ 5268 w 5644"/>
              <a:gd name="T73" fmla="*/ 5142 h 5163"/>
              <a:gd name="T74" fmla="*/ 508 w 5644"/>
              <a:gd name="T75" fmla="*/ 5163 h 5163"/>
              <a:gd name="T76" fmla="*/ 311 w 5644"/>
              <a:gd name="T77" fmla="*/ 5118 h 5163"/>
              <a:gd name="T78" fmla="*/ 156 w 5644"/>
              <a:gd name="T79" fmla="*/ 5002 h 5163"/>
              <a:gd name="T80" fmla="*/ 62 w 5644"/>
              <a:gd name="T81" fmla="*/ 4830 h 5163"/>
              <a:gd name="T82" fmla="*/ 46 w 5644"/>
              <a:gd name="T83" fmla="*/ 4628 h 5163"/>
              <a:gd name="T84" fmla="*/ 111 w 5644"/>
              <a:gd name="T85" fmla="*/ 4450 h 5163"/>
              <a:gd name="T86" fmla="*/ 239 w 5644"/>
              <a:gd name="T87" fmla="*/ 4315 h 5163"/>
              <a:gd name="T88" fmla="*/ 414 w 5644"/>
              <a:gd name="T89" fmla="*/ 4239 h 5163"/>
              <a:gd name="T90" fmla="*/ 467 w 5644"/>
              <a:gd name="T91" fmla="*/ 2699 h 5163"/>
              <a:gd name="T92" fmla="*/ 277 w 5644"/>
              <a:gd name="T93" fmla="*/ 2658 h 5163"/>
              <a:gd name="T94" fmla="*/ 121 w 5644"/>
              <a:gd name="T95" fmla="*/ 2547 h 5163"/>
              <a:gd name="T96" fmla="*/ 24 w 5644"/>
              <a:gd name="T97" fmla="*/ 2379 h 5163"/>
              <a:gd name="T98" fmla="*/ 2 w 5644"/>
              <a:gd name="T99" fmla="*/ 2186 h 5163"/>
              <a:gd name="T100" fmla="*/ 60 w 5644"/>
              <a:gd name="T101" fmla="*/ 2004 h 5163"/>
              <a:gd name="T102" fmla="*/ 186 w 5644"/>
              <a:gd name="T103" fmla="*/ 1858 h 5163"/>
              <a:gd name="T104" fmla="*/ 2648 w 5644"/>
              <a:gd name="T105" fmla="*/ 34 h 5163"/>
              <a:gd name="T106" fmla="*/ 2820 w 5644"/>
              <a:gd name="T107" fmla="*/ 0 h 5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44" h="5163">
                <a:moveTo>
                  <a:pt x="3911" y="2699"/>
                </a:moveTo>
                <a:lnTo>
                  <a:pt x="3911" y="4227"/>
                </a:lnTo>
                <a:lnTo>
                  <a:pt x="4230" y="4227"/>
                </a:lnTo>
                <a:lnTo>
                  <a:pt x="4230" y="2699"/>
                </a:lnTo>
                <a:lnTo>
                  <a:pt x="3911" y="2699"/>
                </a:lnTo>
                <a:close/>
                <a:moveTo>
                  <a:pt x="2663" y="2699"/>
                </a:moveTo>
                <a:lnTo>
                  <a:pt x="2663" y="4227"/>
                </a:lnTo>
                <a:lnTo>
                  <a:pt x="2979" y="4227"/>
                </a:lnTo>
                <a:lnTo>
                  <a:pt x="2979" y="2699"/>
                </a:lnTo>
                <a:lnTo>
                  <a:pt x="2663" y="2699"/>
                </a:lnTo>
                <a:close/>
                <a:moveTo>
                  <a:pt x="1413" y="2699"/>
                </a:moveTo>
                <a:lnTo>
                  <a:pt x="1413" y="4227"/>
                </a:lnTo>
                <a:lnTo>
                  <a:pt x="1729" y="4227"/>
                </a:lnTo>
                <a:lnTo>
                  <a:pt x="1729" y="2699"/>
                </a:lnTo>
                <a:lnTo>
                  <a:pt x="1413" y="2699"/>
                </a:lnTo>
                <a:close/>
                <a:moveTo>
                  <a:pt x="2820" y="901"/>
                </a:moveTo>
                <a:lnTo>
                  <a:pt x="2743" y="906"/>
                </a:lnTo>
                <a:lnTo>
                  <a:pt x="2668" y="921"/>
                </a:lnTo>
                <a:lnTo>
                  <a:pt x="2598" y="945"/>
                </a:lnTo>
                <a:lnTo>
                  <a:pt x="2531" y="980"/>
                </a:lnTo>
                <a:lnTo>
                  <a:pt x="2470" y="1021"/>
                </a:lnTo>
                <a:lnTo>
                  <a:pt x="2415" y="1069"/>
                </a:lnTo>
                <a:lnTo>
                  <a:pt x="2367" y="1125"/>
                </a:lnTo>
                <a:lnTo>
                  <a:pt x="2326" y="1185"/>
                </a:lnTo>
                <a:lnTo>
                  <a:pt x="2292" y="1252"/>
                </a:lnTo>
                <a:lnTo>
                  <a:pt x="2268" y="1322"/>
                </a:lnTo>
                <a:lnTo>
                  <a:pt x="2252" y="1398"/>
                </a:lnTo>
                <a:lnTo>
                  <a:pt x="2247" y="1476"/>
                </a:lnTo>
                <a:lnTo>
                  <a:pt x="2252" y="1554"/>
                </a:lnTo>
                <a:lnTo>
                  <a:pt x="2268" y="1629"/>
                </a:lnTo>
                <a:lnTo>
                  <a:pt x="2292" y="1699"/>
                </a:lnTo>
                <a:lnTo>
                  <a:pt x="2326" y="1766"/>
                </a:lnTo>
                <a:lnTo>
                  <a:pt x="2367" y="1828"/>
                </a:lnTo>
                <a:lnTo>
                  <a:pt x="2415" y="1882"/>
                </a:lnTo>
                <a:lnTo>
                  <a:pt x="2470" y="1930"/>
                </a:lnTo>
                <a:lnTo>
                  <a:pt x="2531" y="1971"/>
                </a:lnTo>
                <a:lnTo>
                  <a:pt x="2598" y="2006"/>
                </a:lnTo>
                <a:lnTo>
                  <a:pt x="2668" y="2030"/>
                </a:lnTo>
                <a:lnTo>
                  <a:pt x="2743" y="2045"/>
                </a:lnTo>
                <a:lnTo>
                  <a:pt x="2820" y="2050"/>
                </a:lnTo>
                <a:lnTo>
                  <a:pt x="2899" y="2045"/>
                </a:lnTo>
                <a:lnTo>
                  <a:pt x="2974" y="2030"/>
                </a:lnTo>
                <a:lnTo>
                  <a:pt x="3044" y="2006"/>
                </a:lnTo>
                <a:lnTo>
                  <a:pt x="3111" y="1971"/>
                </a:lnTo>
                <a:lnTo>
                  <a:pt x="3171" y="1930"/>
                </a:lnTo>
                <a:lnTo>
                  <a:pt x="3227" y="1882"/>
                </a:lnTo>
                <a:lnTo>
                  <a:pt x="3275" y="1828"/>
                </a:lnTo>
                <a:lnTo>
                  <a:pt x="3316" y="1766"/>
                </a:lnTo>
                <a:lnTo>
                  <a:pt x="3350" y="1699"/>
                </a:lnTo>
                <a:lnTo>
                  <a:pt x="3374" y="1629"/>
                </a:lnTo>
                <a:lnTo>
                  <a:pt x="3390" y="1554"/>
                </a:lnTo>
                <a:lnTo>
                  <a:pt x="3395" y="1476"/>
                </a:lnTo>
                <a:lnTo>
                  <a:pt x="3390" y="1398"/>
                </a:lnTo>
                <a:lnTo>
                  <a:pt x="3374" y="1322"/>
                </a:lnTo>
                <a:lnTo>
                  <a:pt x="3350" y="1252"/>
                </a:lnTo>
                <a:lnTo>
                  <a:pt x="3316" y="1185"/>
                </a:lnTo>
                <a:lnTo>
                  <a:pt x="3275" y="1125"/>
                </a:lnTo>
                <a:lnTo>
                  <a:pt x="3227" y="1069"/>
                </a:lnTo>
                <a:lnTo>
                  <a:pt x="3171" y="1021"/>
                </a:lnTo>
                <a:lnTo>
                  <a:pt x="3111" y="980"/>
                </a:lnTo>
                <a:lnTo>
                  <a:pt x="3044" y="945"/>
                </a:lnTo>
                <a:lnTo>
                  <a:pt x="2974" y="921"/>
                </a:lnTo>
                <a:lnTo>
                  <a:pt x="2899" y="906"/>
                </a:lnTo>
                <a:lnTo>
                  <a:pt x="2820" y="901"/>
                </a:lnTo>
                <a:close/>
                <a:moveTo>
                  <a:pt x="2820" y="0"/>
                </a:moveTo>
                <a:lnTo>
                  <a:pt x="2880" y="3"/>
                </a:lnTo>
                <a:lnTo>
                  <a:pt x="2938" y="15"/>
                </a:lnTo>
                <a:lnTo>
                  <a:pt x="2995" y="34"/>
                </a:lnTo>
                <a:lnTo>
                  <a:pt x="3049" y="60"/>
                </a:lnTo>
                <a:lnTo>
                  <a:pt x="3101" y="92"/>
                </a:lnTo>
                <a:lnTo>
                  <a:pt x="5427" y="1836"/>
                </a:lnTo>
                <a:lnTo>
                  <a:pt x="5480" y="1876"/>
                </a:lnTo>
                <a:lnTo>
                  <a:pt x="5528" y="1922"/>
                </a:lnTo>
                <a:lnTo>
                  <a:pt x="5567" y="1975"/>
                </a:lnTo>
                <a:lnTo>
                  <a:pt x="5600" y="2033"/>
                </a:lnTo>
                <a:lnTo>
                  <a:pt x="5623" y="2095"/>
                </a:lnTo>
                <a:lnTo>
                  <a:pt x="5639" y="2162"/>
                </a:lnTo>
                <a:lnTo>
                  <a:pt x="5644" y="2232"/>
                </a:lnTo>
                <a:lnTo>
                  <a:pt x="5639" y="2300"/>
                </a:lnTo>
                <a:lnTo>
                  <a:pt x="5623" y="2367"/>
                </a:lnTo>
                <a:lnTo>
                  <a:pt x="5601" y="2429"/>
                </a:lnTo>
                <a:lnTo>
                  <a:pt x="5569" y="2485"/>
                </a:lnTo>
                <a:lnTo>
                  <a:pt x="5529" y="2538"/>
                </a:lnTo>
                <a:lnTo>
                  <a:pt x="5483" y="2585"/>
                </a:lnTo>
                <a:lnTo>
                  <a:pt x="5432" y="2624"/>
                </a:lnTo>
                <a:lnTo>
                  <a:pt x="5374" y="2655"/>
                </a:lnTo>
                <a:lnTo>
                  <a:pt x="5312" y="2679"/>
                </a:lnTo>
                <a:lnTo>
                  <a:pt x="5247" y="2694"/>
                </a:lnTo>
                <a:lnTo>
                  <a:pt x="5177" y="2699"/>
                </a:lnTo>
                <a:lnTo>
                  <a:pt x="5162" y="2699"/>
                </a:lnTo>
                <a:lnTo>
                  <a:pt x="5162" y="4231"/>
                </a:lnTo>
                <a:lnTo>
                  <a:pt x="5227" y="4239"/>
                </a:lnTo>
                <a:lnTo>
                  <a:pt x="5290" y="4257"/>
                </a:lnTo>
                <a:lnTo>
                  <a:pt x="5348" y="4282"/>
                </a:lnTo>
                <a:lnTo>
                  <a:pt x="5401" y="4315"/>
                </a:lnTo>
                <a:lnTo>
                  <a:pt x="5451" y="4354"/>
                </a:lnTo>
                <a:lnTo>
                  <a:pt x="5493" y="4399"/>
                </a:lnTo>
                <a:lnTo>
                  <a:pt x="5529" y="4450"/>
                </a:lnTo>
                <a:lnTo>
                  <a:pt x="5560" y="4505"/>
                </a:lnTo>
                <a:lnTo>
                  <a:pt x="5581" y="4565"/>
                </a:lnTo>
                <a:lnTo>
                  <a:pt x="5594" y="4628"/>
                </a:lnTo>
                <a:lnTo>
                  <a:pt x="5600" y="4695"/>
                </a:lnTo>
                <a:lnTo>
                  <a:pt x="5594" y="4764"/>
                </a:lnTo>
                <a:lnTo>
                  <a:pt x="5581" y="4830"/>
                </a:lnTo>
                <a:lnTo>
                  <a:pt x="5557" y="4892"/>
                </a:lnTo>
                <a:lnTo>
                  <a:pt x="5524" y="4949"/>
                </a:lnTo>
                <a:lnTo>
                  <a:pt x="5485" y="5002"/>
                </a:lnTo>
                <a:lnTo>
                  <a:pt x="5439" y="5048"/>
                </a:lnTo>
                <a:lnTo>
                  <a:pt x="5387" y="5087"/>
                </a:lnTo>
                <a:lnTo>
                  <a:pt x="5329" y="5118"/>
                </a:lnTo>
                <a:lnTo>
                  <a:pt x="5268" y="5142"/>
                </a:lnTo>
                <a:lnTo>
                  <a:pt x="5203" y="5158"/>
                </a:lnTo>
                <a:lnTo>
                  <a:pt x="5133" y="5163"/>
                </a:lnTo>
                <a:lnTo>
                  <a:pt x="508" y="5163"/>
                </a:lnTo>
                <a:lnTo>
                  <a:pt x="440" y="5158"/>
                </a:lnTo>
                <a:lnTo>
                  <a:pt x="375" y="5142"/>
                </a:lnTo>
                <a:lnTo>
                  <a:pt x="311" y="5118"/>
                </a:lnTo>
                <a:lnTo>
                  <a:pt x="255" y="5087"/>
                </a:lnTo>
                <a:lnTo>
                  <a:pt x="202" y="5048"/>
                </a:lnTo>
                <a:lnTo>
                  <a:pt x="156" y="5002"/>
                </a:lnTo>
                <a:lnTo>
                  <a:pt x="118" y="4949"/>
                </a:lnTo>
                <a:lnTo>
                  <a:pt x="86" y="4892"/>
                </a:lnTo>
                <a:lnTo>
                  <a:pt x="62" y="4830"/>
                </a:lnTo>
                <a:lnTo>
                  <a:pt x="48" y="4764"/>
                </a:lnTo>
                <a:lnTo>
                  <a:pt x="43" y="4695"/>
                </a:lnTo>
                <a:lnTo>
                  <a:pt x="46" y="4628"/>
                </a:lnTo>
                <a:lnTo>
                  <a:pt x="60" y="4565"/>
                </a:lnTo>
                <a:lnTo>
                  <a:pt x="82" y="4505"/>
                </a:lnTo>
                <a:lnTo>
                  <a:pt x="111" y="4450"/>
                </a:lnTo>
                <a:lnTo>
                  <a:pt x="149" y="4399"/>
                </a:lnTo>
                <a:lnTo>
                  <a:pt x="192" y="4354"/>
                </a:lnTo>
                <a:lnTo>
                  <a:pt x="239" y="4315"/>
                </a:lnTo>
                <a:lnTo>
                  <a:pt x="294" y="4282"/>
                </a:lnTo>
                <a:lnTo>
                  <a:pt x="352" y="4257"/>
                </a:lnTo>
                <a:lnTo>
                  <a:pt x="414" y="4239"/>
                </a:lnTo>
                <a:lnTo>
                  <a:pt x="479" y="4231"/>
                </a:lnTo>
                <a:lnTo>
                  <a:pt x="479" y="2699"/>
                </a:lnTo>
                <a:lnTo>
                  <a:pt x="467" y="2699"/>
                </a:lnTo>
                <a:lnTo>
                  <a:pt x="400" y="2694"/>
                </a:lnTo>
                <a:lnTo>
                  <a:pt x="337" y="2681"/>
                </a:lnTo>
                <a:lnTo>
                  <a:pt x="277" y="2658"/>
                </a:lnTo>
                <a:lnTo>
                  <a:pt x="221" y="2628"/>
                </a:lnTo>
                <a:lnTo>
                  <a:pt x="168" y="2592"/>
                </a:lnTo>
                <a:lnTo>
                  <a:pt x="121" y="2547"/>
                </a:lnTo>
                <a:lnTo>
                  <a:pt x="82" y="2496"/>
                </a:lnTo>
                <a:lnTo>
                  <a:pt x="50" y="2441"/>
                </a:lnTo>
                <a:lnTo>
                  <a:pt x="24" y="2379"/>
                </a:lnTo>
                <a:lnTo>
                  <a:pt x="7" y="2316"/>
                </a:lnTo>
                <a:lnTo>
                  <a:pt x="0" y="2251"/>
                </a:lnTo>
                <a:lnTo>
                  <a:pt x="2" y="2186"/>
                </a:lnTo>
                <a:lnTo>
                  <a:pt x="14" y="2122"/>
                </a:lnTo>
                <a:lnTo>
                  <a:pt x="32" y="2062"/>
                </a:lnTo>
                <a:lnTo>
                  <a:pt x="60" y="2004"/>
                </a:lnTo>
                <a:lnTo>
                  <a:pt x="94" y="1951"/>
                </a:lnTo>
                <a:lnTo>
                  <a:pt x="137" y="1901"/>
                </a:lnTo>
                <a:lnTo>
                  <a:pt x="186" y="1858"/>
                </a:lnTo>
                <a:lnTo>
                  <a:pt x="2542" y="92"/>
                </a:lnTo>
                <a:lnTo>
                  <a:pt x="2593" y="60"/>
                </a:lnTo>
                <a:lnTo>
                  <a:pt x="2648" y="34"/>
                </a:lnTo>
                <a:lnTo>
                  <a:pt x="2704" y="15"/>
                </a:lnTo>
                <a:lnTo>
                  <a:pt x="2762" y="3"/>
                </a:lnTo>
                <a:lnTo>
                  <a:pt x="282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9" name="Straight Connector 18"/>
          <p:cNvCxnSpPr/>
          <p:nvPr/>
        </p:nvCxnSpPr>
        <p:spPr>
          <a:xfrm>
            <a:off x="5076093" y="2734473"/>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20" name="Rectangle 19"/>
          <p:cNvSpPr/>
          <p:nvPr/>
        </p:nvSpPr>
        <p:spPr>
          <a:xfrm>
            <a:off x="5210825" y="2632169"/>
            <a:ext cx="2727500" cy="830997"/>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Explore different ways to estimate and pick one that suits your team/product</a:t>
            </a:r>
            <a:endParaRPr lang="en-US" sz="1600" dirty="0">
              <a:solidFill>
                <a:schemeClr val="bg1"/>
              </a:solidFill>
            </a:endParaRPr>
          </a:p>
        </p:txBody>
      </p:sp>
      <p:cxnSp>
        <p:nvCxnSpPr>
          <p:cNvPr id="21" name="Straight Connector 20"/>
          <p:cNvCxnSpPr/>
          <p:nvPr/>
        </p:nvCxnSpPr>
        <p:spPr>
          <a:xfrm>
            <a:off x="1216155" y="2715511"/>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a:off x="1227879"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a:off x="5087817" y="4397019"/>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9538492" y="2796260"/>
            <a:ext cx="11724" cy="923330"/>
          </a:xfrm>
          <a:prstGeom prst="line">
            <a:avLst/>
          </a:prstGeom>
          <a:ln w="1270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a:xfrm>
            <a:off x="9550215"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27" name="Group 9"/>
          <p:cNvGrpSpPr>
            <a:grpSpLocks noChangeAspect="1"/>
          </p:cNvGrpSpPr>
          <p:nvPr/>
        </p:nvGrpSpPr>
        <p:grpSpPr bwMode="auto">
          <a:xfrm>
            <a:off x="482342" y="2781541"/>
            <a:ext cx="364375" cy="794813"/>
            <a:chOff x="3660" y="1776"/>
            <a:chExt cx="1241" cy="2707"/>
          </a:xfrm>
          <a:solidFill>
            <a:schemeClr val="bg1"/>
          </a:solidFill>
        </p:grpSpPr>
        <p:sp>
          <p:nvSpPr>
            <p:cNvPr id="30" name="Freeform 11"/>
            <p:cNvSpPr>
              <a:spLocks noEditPoints="1"/>
            </p:cNvSpPr>
            <p:nvPr/>
          </p:nvSpPr>
          <p:spPr bwMode="auto">
            <a:xfrm>
              <a:off x="3660" y="2565"/>
              <a:ext cx="1241" cy="1918"/>
            </a:xfrm>
            <a:custGeom>
              <a:avLst/>
              <a:gdLst>
                <a:gd name="T0" fmla="*/ 1636 w 2483"/>
                <a:gd name="T1" fmla="*/ 3490 h 3836"/>
                <a:gd name="T2" fmla="*/ 1972 w 2483"/>
                <a:gd name="T3" fmla="*/ 3155 h 3836"/>
                <a:gd name="T4" fmla="*/ 1070 w 2483"/>
                <a:gd name="T5" fmla="*/ 3155 h 3836"/>
                <a:gd name="T6" fmla="*/ 1404 w 2483"/>
                <a:gd name="T7" fmla="*/ 3490 h 3836"/>
                <a:gd name="T8" fmla="*/ 1070 w 2483"/>
                <a:gd name="T9" fmla="*/ 3155 h 3836"/>
                <a:gd name="T10" fmla="*/ 511 w 2483"/>
                <a:gd name="T11" fmla="*/ 3490 h 3836"/>
                <a:gd name="T12" fmla="*/ 845 w 2483"/>
                <a:gd name="T13" fmla="*/ 3155 h 3836"/>
                <a:gd name="T14" fmla="*/ 1636 w 2483"/>
                <a:gd name="T15" fmla="*/ 2549 h 3836"/>
                <a:gd name="T16" fmla="*/ 1972 w 2483"/>
                <a:gd name="T17" fmla="*/ 2884 h 3836"/>
                <a:gd name="T18" fmla="*/ 1636 w 2483"/>
                <a:gd name="T19" fmla="*/ 2549 h 3836"/>
                <a:gd name="T20" fmla="*/ 1070 w 2483"/>
                <a:gd name="T21" fmla="*/ 2884 h 3836"/>
                <a:gd name="T22" fmla="*/ 1404 w 2483"/>
                <a:gd name="T23" fmla="*/ 2549 h 3836"/>
                <a:gd name="T24" fmla="*/ 511 w 2483"/>
                <a:gd name="T25" fmla="*/ 2549 h 3836"/>
                <a:gd name="T26" fmla="*/ 845 w 2483"/>
                <a:gd name="T27" fmla="*/ 2884 h 3836"/>
                <a:gd name="T28" fmla="*/ 511 w 2483"/>
                <a:gd name="T29" fmla="*/ 2549 h 3836"/>
                <a:gd name="T30" fmla="*/ 1636 w 2483"/>
                <a:gd name="T31" fmla="*/ 2304 h 3836"/>
                <a:gd name="T32" fmla="*/ 1972 w 2483"/>
                <a:gd name="T33" fmla="*/ 1970 h 3836"/>
                <a:gd name="T34" fmla="*/ 1070 w 2483"/>
                <a:gd name="T35" fmla="*/ 1970 h 3836"/>
                <a:gd name="T36" fmla="*/ 1404 w 2483"/>
                <a:gd name="T37" fmla="*/ 2304 h 3836"/>
                <a:gd name="T38" fmla="*/ 1070 w 2483"/>
                <a:gd name="T39" fmla="*/ 1970 h 3836"/>
                <a:gd name="T40" fmla="*/ 511 w 2483"/>
                <a:gd name="T41" fmla="*/ 2304 h 3836"/>
                <a:gd name="T42" fmla="*/ 845 w 2483"/>
                <a:gd name="T43" fmla="*/ 1970 h 3836"/>
                <a:gd name="T44" fmla="*/ 276 w 2483"/>
                <a:gd name="T45" fmla="*/ 1003 h 3836"/>
                <a:gd name="T46" fmla="*/ 2167 w 2483"/>
                <a:gd name="T47" fmla="*/ 1758 h 3836"/>
                <a:gd name="T48" fmla="*/ 276 w 2483"/>
                <a:gd name="T49" fmla="*/ 1003 h 3836"/>
                <a:gd name="T50" fmla="*/ 293 w 2483"/>
                <a:gd name="T51" fmla="*/ 730 h 3836"/>
                <a:gd name="T52" fmla="*/ 2190 w 2483"/>
                <a:gd name="T53" fmla="*/ 0 h 3836"/>
                <a:gd name="T54" fmla="*/ 2293 w 2483"/>
                <a:gd name="T55" fmla="*/ 35 h 3836"/>
                <a:gd name="T56" fmla="*/ 2380 w 2483"/>
                <a:gd name="T57" fmla="*/ 99 h 3836"/>
                <a:gd name="T58" fmla="*/ 2443 w 2483"/>
                <a:gd name="T59" fmla="*/ 185 h 3836"/>
                <a:gd name="T60" fmla="*/ 2478 w 2483"/>
                <a:gd name="T61" fmla="*/ 290 h 3836"/>
                <a:gd name="T62" fmla="*/ 2483 w 2483"/>
                <a:gd name="T63" fmla="*/ 3483 h 3836"/>
                <a:gd name="T64" fmla="*/ 2464 w 2483"/>
                <a:gd name="T65" fmla="*/ 3595 h 3836"/>
                <a:gd name="T66" fmla="*/ 2414 w 2483"/>
                <a:gd name="T67" fmla="*/ 3691 h 3836"/>
                <a:gd name="T68" fmla="*/ 2338 w 2483"/>
                <a:gd name="T69" fmla="*/ 3768 h 3836"/>
                <a:gd name="T70" fmla="*/ 2241 w 2483"/>
                <a:gd name="T71" fmla="*/ 3818 h 3836"/>
                <a:gd name="T72" fmla="*/ 2130 w 2483"/>
                <a:gd name="T73" fmla="*/ 3836 h 3836"/>
                <a:gd name="T74" fmla="*/ 295 w 2483"/>
                <a:gd name="T75" fmla="*/ 3831 h 3836"/>
                <a:gd name="T76" fmla="*/ 190 w 2483"/>
                <a:gd name="T77" fmla="*/ 3796 h 3836"/>
                <a:gd name="T78" fmla="*/ 103 w 2483"/>
                <a:gd name="T79" fmla="*/ 3733 h 3836"/>
                <a:gd name="T80" fmla="*/ 40 w 2483"/>
                <a:gd name="T81" fmla="*/ 3645 h 3836"/>
                <a:gd name="T82" fmla="*/ 5 w 2483"/>
                <a:gd name="T83" fmla="*/ 3541 h 3836"/>
                <a:gd name="T84" fmla="*/ 0 w 2483"/>
                <a:gd name="T85" fmla="*/ 347 h 3836"/>
                <a:gd name="T86" fmla="*/ 18 w 2483"/>
                <a:gd name="T87" fmla="*/ 237 h 3836"/>
                <a:gd name="T88" fmla="*/ 68 w 2483"/>
                <a:gd name="T89" fmla="*/ 140 h 3836"/>
                <a:gd name="T90" fmla="*/ 143 w 2483"/>
                <a:gd name="T91" fmla="*/ 64 h 3836"/>
                <a:gd name="T92" fmla="*/ 240 w 2483"/>
                <a:gd name="T93" fmla="*/ 14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83" h="3836">
                  <a:moveTo>
                    <a:pt x="1636" y="3155"/>
                  </a:moveTo>
                  <a:lnTo>
                    <a:pt x="1636" y="3490"/>
                  </a:lnTo>
                  <a:lnTo>
                    <a:pt x="1972" y="3490"/>
                  </a:lnTo>
                  <a:lnTo>
                    <a:pt x="1972" y="3155"/>
                  </a:lnTo>
                  <a:lnTo>
                    <a:pt x="1636" y="3155"/>
                  </a:lnTo>
                  <a:close/>
                  <a:moveTo>
                    <a:pt x="1070" y="3155"/>
                  </a:moveTo>
                  <a:lnTo>
                    <a:pt x="1070" y="3490"/>
                  </a:lnTo>
                  <a:lnTo>
                    <a:pt x="1404" y="3490"/>
                  </a:lnTo>
                  <a:lnTo>
                    <a:pt x="1404" y="3155"/>
                  </a:lnTo>
                  <a:lnTo>
                    <a:pt x="1070" y="3155"/>
                  </a:lnTo>
                  <a:close/>
                  <a:moveTo>
                    <a:pt x="511" y="3155"/>
                  </a:moveTo>
                  <a:lnTo>
                    <a:pt x="511" y="3490"/>
                  </a:lnTo>
                  <a:lnTo>
                    <a:pt x="845" y="3490"/>
                  </a:lnTo>
                  <a:lnTo>
                    <a:pt x="845" y="3155"/>
                  </a:lnTo>
                  <a:lnTo>
                    <a:pt x="511" y="3155"/>
                  </a:lnTo>
                  <a:close/>
                  <a:moveTo>
                    <a:pt x="1636" y="2549"/>
                  </a:moveTo>
                  <a:lnTo>
                    <a:pt x="1636" y="2884"/>
                  </a:lnTo>
                  <a:lnTo>
                    <a:pt x="1972" y="2884"/>
                  </a:lnTo>
                  <a:lnTo>
                    <a:pt x="1972" y="2549"/>
                  </a:lnTo>
                  <a:lnTo>
                    <a:pt x="1636" y="2549"/>
                  </a:lnTo>
                  <a:close/>
                  <a:moveTo>
                    <a:pt x="1070" y="2549"/>
                  </a:moveTo>
                  <a:lnTo>
                    <a:pt x="1070" y="2884"/>
                  </a:lnTo>
                  <a:lnTo>
                    <a:pt x="1404" y="2884"/>
                  </a:lnTo>
                  <a:lnTo>
                    <a:pt x="1404" y="2549"/>
                  </a:lnTo>
                  <a:lnTo>
                    <a:pt x="1070" y="2549"/>
                  </a:lnTo>
                  <a:close/>
                  <a:moveTo>
                    <a:pt x="511" y="2549"/>
                  </a:moveTo>
                  <a:lnTo>
                    <a:pt x="511" y="2884"/>
                  </a:lnTo>
                  <a:lnTo>
                    <a:pt x="845" y="2884"/>
                  </a:lnTo>
                  <a:lnTo>
                    <a:pt x="845" y="2549"/>
                  </a:lnTo>
                  <a:lnTo>
                    <a:pt x="511" y="2549"/>
                  </a:lnTo>
                  <a:close/>
                  <a:moveTo>
                    <a:pt x="1636" y="1970"/>
                  </a:moveTo>
                  <a:lnTo>
                    <a:pt x="1636" y="2304"/>
                  </a:lnTo>
                  <a:lnTo>
                    <a:pt x="1972" y="2304"/>
                  </a:lnTo>
                  <a:lnTo>
                    <a:pt x="1972" y="1970"/>
                  </a:lnTo>
                  <a:lnTo>
                    <a:pt x="1636" y="1970"/>
                  </a:lnTo>
                  <a:close/>
                  <a:moveTo>
                    <a:pt x="1070" y="1970"/>
                  </a:moveTo>
                  <a:lnTo>
                    <a:pt x="1070" y="2304"/>
                  </a:lnTo>
                  <a:lnTo>
                    <a:pt x="1404" y="2304"/>
                  </a:lnTo>
                  <a:lnTo>
                    <a:pt x="1404" y="1970"/>
                  </a:lnTo>
                  <a:lnTo>
                    <a:pt x="1070" y="1970"/>
                  </a:lnTo>
                  <a:close/>
                  <a:moveTo>
                    <a:pt x="511" y="1970"/>
                  </a:moveTo>
                  <a:lnTo>
                    <a:pt x="511" y="2304"/>
                  </a:lnTo>
                  <a:lnTo>
                    <a:pt x="845" y="2304"/>
                  </a:lnTo>
                  <a:lnTo>
                    <a:pt x="845" y="1970"/>
                  </a:lnTo>
                  <a:lnTo>
                    <a:pt x="511" y="1970"/>
                  </a:lnTo>
                  <a:close/>
                  <a:moveTo>
                    <a:pt x="276" y="1003"/>
                  </a:moveTo>
                  <a:lnTo>
                    <a:pt x="276" y="1758"/>
                  </a:lnTo>
                  <a:lnTo>
                    <a:pt x="2167" y="1758"/>
                  </a:lnTo>
                  <a:lnTo>
                    <a:pt x="2167" y="1003"/>
                  </a:lnTo>
                  <a:lnTo>
                    <a:pt x="276" y="1003"/>
                  </a:lnTo>
                  <a:close/>
                  <a:moveTo>
                    <a:pt x="293" y="0"/>
                  </a:moveTo>
                  <a:lnTo>
                    <a:pt x="293" y="730"/>
                  </a:lnTo>
                  <a:lnTo>
                    <a:pt x="2190" y="730"/>
                  </a:lnTo>
                  <a:lnTo>
                    <a:pt x="2190" y="0"/>
                  </a:lnTo>
                  <a:lnTo>
                    <a:pt x="2243" y="14"/>
                  </a:lnTo>
                  <a:lnTo>
                    <a:pt x="2293" y="35"/>
                  </a:lnTo>
                  <a:lnTo>
                    <a:pt x="2340" y="64"/>
                  </a:lnTo>
                  <a:lnTo>
                    <a:pt x="2380" y="99"/>
                  </a:lnTo>
                  <a:lnTo>
                    <a:pt x="2414" y="140"/>
                  </a:lnTo>
                  <a:lnTo>
                    <a:pt x="2443" y="185"/>
                  </a:lnTo>
                  <a:lnTo>
                    <a:pt x="2464" y="237"/>
                  </a:lnTo>
                  <a:lnTo>
                    <a:pt x="2478" y="290"/>
                  </a:lnTo>
                  <a:lnTo>
                    <a:pt x="2483" y="347"/>
                  </a:lnTo>
                  <a:lnTo>
                    <a:pt x="2483" y="3483"/>
                  </a:lnTo>
                  <a:lnTo>
                    <a:pt x="2478" y="3541"/>
                  </a:lnTo>
                  <a:lnTo>
                    <a:pt x="2464" y="3595"/>
                  </a:lnTo>
                  <a:lnTo>
                    <a:pt x="2443" y="3645"/>
                  </a:lnTo>
                  <a:lnTo>
                    <a:pt x="2414" y="3691"/>
                  </a:lnTo>
                  <a:lnTo>
                    <a:pt x="2380" y="3733"/>
                  </a:lnTo>
                  <a:lnTo>
                    <a:pt x="2338" y="3768"/>
                  </a:lnTo>
                  <a:lnTo>
                    <a:pt x="2293" y="3796"/>
                  </a:lnTo>
                  <a:lnTo>
                    <a:pt x="2241" y="3818"/>
                  </a:lnTo>
                  <a:lnTo>
                    <a:pt x="2188" y="3831"/>
                  </a:lnTo>
                  <a:lnTo>
                    <a:pt x="2130" y="3836"/>
                  </a:lnTo>
                  <a:lnTo>
                    <a:pt x="351" y="3836"/>
                  </a:lnTo>
                  <a:lnTo>
                    <a:pt x="295" y="3831"/>
                  </a:lnTo>
                  <a:lnTo>
                    <a:pt x="241" y="3818"/>
                  </a:lnTo>
                  <a:lnTo>
                    <a:pt x="190" y="3796"/>
                  </a:lnTo>
                  <a:lnTo>
                    <a:pt x="145" y="3768"/>
                  </a:lnTo>
                  <a:lnTo>
                    <a:pt x="103" y="3733"/>
                  </a:lnTo>
                  <a:lnTo>
                    <a:pt x="68" y="3691"/>
                  </a:lnTo>
                  <a:lnTo>
                    <a:pt x="40" y="3645"/>
                  </a:lnTo>
                  <a:lnTo>
                    <a:pt x="18" y="3595"/>
                  </a:lnTo>
                  <a:lnTo>
                    <a:pt x="5" y="3541"/>
                  </a:lnTo>
                  <a:lnTo>
                    <a:pt x="0" y="3483"/>
                  </a:lnTo>
                  <a:lnTo>
                    <a:pt x="0" y="347"/>
                  </a:lnTo>
                  <a:lnTo>
                    <a:pt x="5" y="290"/>
                  </a:lnTo>
                  <a:lnTo>
                    <a:pt x="18" y="237"/>
                  </a:lnTo>
                  <a:lnTo>
                    <a:pt x="38" y="185"/>
                  </a:lnTo>
                  <a:lnTo>
                    <a:pt x="68" y="140"/>
                  </a:lnTo>
                  <a:lnTo>
                    <a:pt x="103" y="99"/>
                  </a:lnTo>
                  <a:lnTo>
                    <a:pt x="143" y="64"/>
                  </a:lnTo>
                  <a:lnTo>
                    <a:pt x="190" y="35"/>
                  </a:lnTo>
                  <a:lnTo>
                    <a:pt x="240" y="14"/>
                  </a:lnTo>
                  <a:lnTo>
                    <a:pt x="2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p:cNvSpPr>
            <p:nvPr/>
          </p:nvSpPr>
          <p:spPr bwMode="auto">
            <a:xfrm>
              <a:off x="3887" y="1776"/>
              <a:ext cx="454" cy="1091"/>
            </a:xfrm>
            <a:custGeom>
              <a:avLst/>
              <a:gdLst>
                <a:gd name="T0" fmla="*/ 173 w 909"/>
                <a:gd name="T1" fmla="*/ 0 h 2181"/>
                <a:gd name="T2" fmla="*/ 909 w 909"/>
                <a:gd name="T3" fmla="*/ 0 h 2181"/>
                <a:gd name="T4" fmla="*/ 905 w 909"/>
                <a:gd name="T5" fmla="*/ 35 h 2181"/>
                <a:gd name="T6" fmla="*/ 905 w 909"/>
                <a:gd name="T7" fmla="*/ 2181 h 2181"/>
                <a:gd name="T8" fmla="*/ 0 w 909"/>
                <a:gd name="T9" fmla="*/ 2181 h 2181"/>
                <a:gd name="T10" fmla="*/ 0 w 909"/>
                <a:gd name="T11" fmla="*/ 173 h 2181"/>
                <a:gd name="T12" fmla="*/ 5 w 909"/>
                <a:gd name="T13" fmla="*/ 133 h 2181"/>
                <a:gd name="T14" fmla="*/ 19 w 909"/>
                <a:gd name="T15" fmla="*/ 97 h 2181"/>
                <a:gd name="T16" fmla="*/ 39 w 909"/>
                <a:gd name="T17" fmla="*/ 65 h 2181"/>
                <a:gd name="T18" fmla="*/ 65 w 909"/>
                <a:gd name="T19" fmla="*/ 38 h 2181"/>
                <a:gd name="T20" fmla="*/ 98 w 909"/>
                <a:gd name="T21" fmla="*/ 17 h 2181"/>
                <a:gd name="T22" fmla="*/ 135 w 909"/>
                <a:gd name="T23" fmla="*/ 3 h 2181"/>
                <a:gd name="T24" fmla="*/ 173 w 909"/>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9" h="2181">
                  <a:moveTo>
                    <a:pt x="173" y="0"/>
                  </a:moveTo>
                  <a:lnTo>
                    <a:pt x="909" y="0"/>
                  </a:lnTo>
                  <a:lnTo>
                    <a:pt x="905" y="35"/>
                  </a:lnTo>
                  <a:lnTo>
                    <a:pt x="905" y="2181"/>
                  </a:lnTo>
                  <a:lnTo>
                    <a:pt x="0" y="2181"/>
                  </a:lnTo>
                  <a:lnTo>
                    <a:pt x="0" y="173"/>
                  </a:lnTo>
                  <a:lnTo>
                    <a:pt x="5" y="133"/>
                  </a:lnTo>
                  <a:lnTo>
                    <a:pt x="19" y="97"/>
                  </a:lnTo>
                  <a:lnTo>
                    <a:pt x="39" y="65"/>
                  </a:lnTo>
                  <a:lnTo>
                    <a:pt x="65" y="38"/>
                  </a:lnTo>
                  <a:lnTo>
                    <a:pt x="98" y="17"/>
                  </a:lnTo>
                  <a:lnTo>
                    <a:pt x="135" y="3"/>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3"/>
            <p:cNvSpPr>
              <a:spLocks/>
            </p:cNvSpPr>
            <p:nvPr/>
          </p:nvSpPr>
          <p:spPr bwMode="auto">
            <a:xfrm>
              <a:off x="4520" y="1776"/>
              <a:ext cx="154" cy="1091"/>
            </a:xfrm>
            <a:custGeom>
              <a:avLst/>
              <a:gdLst>
                <a:gd name="T0" fmla="*/ 0 w 307"/>
                <a:gd name="T1" fmla="*/ 0 h 2181"/>
                <a:gd name="T2" fmla="*/ 133 w 307"/>
                <a:gd name="T3" fmla="*/ 0 h 2181"/>
                <a:gd name="T4" fmla="*/ 173 w 307"/>
                <a:gd name="T5" fmla="*/ 3 h 2181"/>
                <a:gd name="T6" fmla="*/ 209 w 307"/>
                <a:gd name="T7" fmla="*/ 17 h 2181"/>
                <a:gd name="T8" fmla="*/ 243 w 307"/>
                <a:gd name="T9" fmla="*/ 38 h 2181"/>
                <a:gd name="T10" fmla="*/ 269 w 307"/>
                <a:gd name="T11" fmla="*/ 65 h 2181"/>
                <a:gd name="T12" fmla="*/ 289 w 307"/>
                <a:gd name="T13" fmla="*/ 97 h 2181"/>
                <a:gd name="T14" fmla="*/ 302 w 307"/>
                <a:gd name="T15" fmla="*/ 133 h 2181"/>
                <a:gd name="T16" fmla="*/ 307 w 307"/>
                <a:gd name="T17" fmla="*/ 173 h 2181"/>
                <a:gd name="T18" fmla="*/ 307 w 307"/>
                <a:gd name="T19" fmla="*/ 2181 h 2181"/>
                <a:gd name="T20" fmla="*/ 3 w 307"/>
                <a:gd name="T21" fmla="*/ 2181 h 2181"/>
                <a:gd name="T22" fmla="*/ 3 w 307"/>
                <a:gd name="T23" fmla="*/ 35 h 2181"/>
                <a:gd name="T24" fmla="*/ 0 w 307"/>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7" h="2181">
                  <a:moveTo>
                    <a:pt x="0" y="0"/>
                  </a:moveTo>
                  <a:lnTo>
                    <a:pt x="133" y="0"/>
                  </a:lnTo>
                  <a:lnTo>
                    <a:pt x="173" y="3"/>
                  </a:lnTo>
                  <a:lnTo>
                    <a:pt x="209" y="17"/>
                  </a:lnTo>
                  <a:lnTo>
                    <a:pt x="243" y="38"/>
                  </a:lnTo>
                  <a:lnTo>
                    <a:pt x="269" y="65"/>
                  </a:lnTo>
                  <a:lnTo>
                    <a:pt x="289" y="97"/>
                  </a:lnTo>
                  <a:lnTo>
                    <a:pt x="302" y="133"/>
                  </a:lnTo>
                  <a:lnTo>
                    <a:pt x="307" y="173"/>
                  </a:lnTo>
                  <a:lnTo>
                    <a:pt x="307" y="2181"/>
                  </a:lnTo>
                  <a:lnTo>
                    <a:pt x="3" y="2181"/>
                  </a:lnTo>
                  <a:lnTo>
                    <a:pt x="3" y="3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 name="Freeform 18"/>
          <p:cNvSpPr>
            <a:spLocks noEditPoints="1"/>
          </p:cNvSpPr>
          <p:nvPr/>
        </p:nvSpPr>
        <p:spPr bwMode="auto">
          <a:xfrm>
            <a:off x="384269" y="4640579"/>
            <a:ext cx="565299" cy="455010"/>
          </a:xfrm>
          <a:custGeom>
            <a:avLst/>
            <a:gdLst>
              <a:gd name="T0" fmla="*/ 1595 w 3514"/>
              <a:gd name="T1" fmla="*/ 1695 h 2912"/>
              <a:gd name="T2" fmla="*/ 2036 w 3514"/>
              <a:gd name="T3" fmla="*/ 1776 h 2912"/>
              <a:gd name="T4" fmla="*/ 2293 w 3514"/>
              <a:gd name="T5" fmla="*/ 1767 h 2912"/>
              <a:gd name="T6" fmla="*/ 2547 w 3514"/>
              <a:gd name="T7" fmla="*/ 1770 h 2912"/>
              <a:gd name="T8" fmla="*/ 2723 w 3514"/>
              <a:gd name="T9" fmla="*/ 1862 h 2912"/>
              <a:gd name="T10" fmla="*/ 2733 w 3514"/>
              <a:gd name="T11" fmla="*/ 2056 h 2912"/>
              <a:gd name="T12" fmla="*/ 2545 w 3514"/>
              <a:gd name="T13" fmla="*/ 2159 h 2912"/>
              <a:gd name="T14" fmla="*/ 2256 w 3514"/>
              <a:gd name="T15" fmla="*/ 2196 h 2912"/>
              <a:gd name="T16" fmla="*/ 2136 w 3514"/>
              <a:gd name="T17" fmla="*/ 2235 h 2912"/>
              <a:gd name="T18" fmla="*/ 2445 w 3514"/>
              <a:gd name="T19" fmla="*/ 2371 h 2912"/>
              <a:gd name="T20" fmla="*/ 2724 w 3514"/>
              <a:gd name="T21" fmla="*/ 2419 h 2912"/>
              <a:gd name="T22" fmla="*/ 2968 w 3514"/>
              <a:gd name="T23" fmla="*/ 2239 h 2912"/>
              <a:gd name="T24" fmla="*/ 3162 w 3514"/>
              <a:gd name="T25" fmla="*/ 1988 h 2912"/>
              <a:gd name="T26" fmla="*/ 3375 w 3514"/>
              <a:gd name="T27" fmla="*/ 1837 h 2912"/>
              <a:gd name="T28" fmla="*/ 3504 w 3514"/>
              <a:gd name="T29" fmla="*/ 1872 h 2912"/>
              <a:gd name="T30" fmla="*/ 3468 w 3514"/>
              <a:gd name="T31" fmla="*/ 2121 h 2912"/>
              <a:gd name="T32" fmla="*/ 3285 w 3514"/>
              <a:gd name="T33" fmla="*/ 2528 h 2912"/>
              <a:gd name="T34" fmla="*/ 2986 w 3514"/>
              <a:gd name="T35" fmla="*/ 2798 h 2912"/>
              <a:gd name="T36" fmla="*/ 2428 w 3514"/>
              <a:gd name="T37" fmla="*/ 2912 h 2912"/>
              <a:gd name="T38" fmla="*/ 1842 w 3514"/>
              <a:gd name="T39" fmla="*/ 2864 h 2912"/>
              <a:gd name="T40" fmla="*/ 1283 w 3514"/>
              <a:gd name="T41" fmla="*/ 2789 h 2912"/>
              <a:gd name="T42" fmla="*/ 774 w 3514"/>
              <a:gd name="T43" fmla="*/ 2821 h 2912"/>
              <a:gd name="T44" fmla="*/ 153 w 3514"/>
              <a:gd name="T45" fmla="*/ 2244 h 2912"/>
              <a:gd name="T46" fmla="*/ 558 w 3514"/>
              <a:gd name="T47" fmla="*/ 1937 h 2912"/>
              <a:gd name="T48" fmla="*/ 1022 w 3514"/>
              <a:gd name="T49" fmla="*/ 1675 h 2912"/>
              <a:gd name="T50" fmla="*/ 2331 w 3514"/>
              <a:gd name="T51" fmla="*/ 1342 h 2912"/>
              <a:gd name="T52" fmla="*/ 2483 w 3514"/>
              <a:gd name="T53" fmla="*/ 1509 h 2912"/>
              <a:gd name="T54" fmla="*/ 2427 w 3514"/>
              <a:gd name="T55" fmla="*/ 1676 h 2912"/>
              <a:gd name="T56" fmla="*/ 2090 w 3514"/>
              <a:gd name="T57" fmla="*/ 1073 h 2912"/>
              <a:gd name="T58" fmla="*/ 1855 w 3514"/>
              <a:gd name="T59" fmla="*/ 943 h 2912"/>
              <a:gd name="T60" fmla="*/ 1845 w 3514"/>
              <a:gd name="T61" fmla="*/ 716 h 2912"/>
              <a:gd name="T62" fmla="*/ 2015 w 3514"/>
              <a:gd name="T63" fmla="*/ 573 h 2912"/>
              <a:gd name="T64" fmla="*/ 2491 w 3514"/>
              <a:gd name="T65" fmla="*/ 49 h 2912"/>
              <a:gd name="T66" fmla="*/ 3004 w 3514"/>
              <a:gd name="T67" fmla="*/ 336 h 2912"/>
              <a:gd name="T68" fmla="*/ 3328 w 3514"/>
              <a:gd name="T69" fmla="*/ 821 h 2912"/>
              <a:gd name="T70" fmla="*/ 3393 w 3514"/>
              <a:gd name="T71" fmla="*/ 1409 h 2912"/>
              <a:gd name="T72" fmla="*/ 3226 w 3514"/>
              <a:gd name="T73" fmla="*/ 1813 h 2912"/>
              <a:gd name="T74" fmla="*/ 3002 w 3514"/>
              <a:gd name="T75" fmla="*/ 2055 h 2912"/>
              <a:gd name="T76" fmla="*/ 2801 w 3514"/>
              <a:gd name="T77" fmla="*/ 2284 h 2912"/>
              <a:gd name="T78" fmla="*/ 2576 w 3514"/>
              <a:gd name="T79" fmla="*/ 2328 h 2912"/>
              <a:gd name="T80" fmla="*/ 2557 w 3514"/>
              <a:gd name="T81" fmla="*/ 2243 h 2912"/>
              <a:gd name="T82" fmla="*/ 2792 w 3514"/>
              <a:gd name="T83" fmla="*/ 2121 h 2912"/>
              <a:gd name="T84" fmla="*/ 2834 w 3514"/>
              <a:gd name="T85" fmla="*/ 1900 h 2912"/>
              <a:gd name="T86" fmla="*/ 2713 w 3514"/>
              <a:gd name="T87" fmla="*/ 1738 h 2912"/>
              <a:gd name="T88" fmla="*/ 2687 w 3514"/>
              <a:gd name="T89" fmla="*/ 1479 h 2912"/>
              <a:gd name="T90" fmla="*/ 2541 w 3514"/>
              <a:gd name="T91" fmla="*/ 1227 h 2912"/>
              <a:gd name="T92" fmla="*/ 2196 w 3514"/>
              <a:gd name="T93" fmla="*/ 1094 h 2912"/>
              <a:gd name="T94" fmla="*/ 2395 w 3514"/>
              <a:gd name="T95" fmla="*/ 652 h 2912"/>
              <a:gd name="T96" fmla="*/ 2649 w 3514"/>
              <a:gd name="T97" fmla="*/ 772 h 2912"/>
              <a:gd name="T98" fmla="*/ 2495 w 3514"/>
              <a:gd name="T99" fmla="*/ 497 h 2912"/>
              <a:gd name="T100" fmla="*/ 2196 w 3514"/>
              <a:gd name="T101" fmla="*/ 257 h 2912"/>
              <a:gd name="T102" fmla="*/ 1854 w 3514"/>
              <a:gd name="T103" fmla="*/ 455 h 2912"/>
              <a:gd name="T104" fmla="*/ 1648 w 3514"/>
              <a:gd name="T105" fmla="*/ 698 h 2912"/>
              <a:gd name="T106" fmla="*/ 1662 w 3514"/>
              <a:gd name="T107" fmla="*/ 1018 h 2912"/>
              <a:gd name="T108" fmla="*/ 1909 w 3514"/>
              <a:gd name="T109" fmla="*/ 1221 h 2912"/>
              <a:gd name="T110" fmla="*/ 1945 w 3514"/>
              <a:gd name="T111" fmla="*/ 1681 h 2912"/>
              <a:gd name="T112" fmla="*/ 1595 w 3514"/>
              <a:gd name="T113" fmla="*/ 1508 h 2912"/>
              <a:gd name="T114" fmla="*/ 1276 w 3514"/>
              <a:gd name="T115" fmla="*/ 1554 h 2912"/>
              <a:gd name="T116" fmla="*/ 917 w 3514"/>
              <a:gd name="T117" fmla="*/ 1544 h 2912"/>
              <a:gd name="T118" fmla="*/ 908 w 3514"/>
              <a:gd name="T119" fmla="*/ 986 h 2912"/>
              <a:gd name="T120" fmla="*/ 1165 w 3514"/>
              <a:gd name="T121" fmla="*/ 458 h 2912"/>
              <a:gd name="T122" fmla="*/ 1631 w 3514"/>
              <a:gd name="T123" fmla="*/ 107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4" h="2912">
                <a:moveTo>
                  <a:pt x="1221" y="1639"/>
                </a:moveTo>
                <a:lnTo>
                  <a:pt x="1280" y="1640"/>
                </a:lnTo>
                <a:lnTo>
                  <a:pt x="1340" y="1646"/>
                </a:lnTo>
                <a:lnTo>
                  <a:pt x="1401" y="1654"/>
                </a:lnTo>
                <a:lnTo>
                  <a:pt x="1465" y="1666"/>
                </a:lnTo>
                <a:lnTo>
                  <a:pt x="1529" y="1679"/>
                </a:lnTo>
                <a:lnTo>
                  <a:pt x="1595" y="1695"/>
                </a:lnTo>
                <a:lnTo>
                  <a:pt x="1662" y="1711"/>
                </a:lnTo>
                <a:lnTo>
                  <a:pt x="1729" y="1727"/>
                </a:lnTo>
                <a:lnTo>
                  <a:pt x="1797" y="1741"/>
                </a:lnTo>
                <a:lnTo>
                  <a:pt x="1867" y="1755"/>
                </a:lnTo>
                <a:lnTo>
                  <a:pt x="1935" y="1766"/>
                </a:lnTo>
                <a:lnTo>
                  <a:pt x="2004" y="1774"/>
                </a:lnTo>
                <a:lnTo>
                  <a:pt x="2036" y="1776"/>
                </a:lnTo>
                <a:lnTo>
                  <a:pt x="2070" y="1777"/>
                </a:lnTo>
                <a:lnTo>
                  <a:pt x="2105" y="1777"/>
                </a:lnTo>
                <a:lnTo>
                  <a:pt x="2141" y="1776"/>
                </a:lnTo>
                <a:lnTo>
                  <a:pt x="2179" y="1774"/>
                </a:lnTo>
                <a:lnTo>
                  <a:pt x="2217" y="1772"/>
                </a:lnTo>
                <a:lnTo>
                  <a:pt x="2254" y="1769"/>
                </a:lnTo>
                <a:lnTo>
                  <a:pt x="2293" y="1767"/>
                </a:lnTo>
                <a:lnTo>
                  <a:pt x="2331" y="1764"/>
                </a:lnTo>
                <a:lnTo>
                  <a:pt x="2369" y="1762"/>
                </a:lnTo>
                <a:lnTo>
                  <a:pt x="2407" y="1762"/>
                </a:lnTo>
                <a:lnTo>
                  <a:pt x="2444" y="1762"/>
                </a:lnTo>
                <a:lnTo>
                  <a:pt x="2479" y="1763"/>
                </a:lnTo>
                <a:lnTo>
                  <a:pt x="2514" y="1766"/>
                </a:lnTo>
                <a:lnTo>
                  <a:pt x="2547" y="1770"/>
                </a:lnTo>
                <a:lnTo>
                  <a:pt x="2579" y="1776"/>
                </a:lnTo>
                <a:lnTo>
                  <a:pt x="2609" y="1783"/>
                </a:lnTo>
                <a:lnTo>
                  <a:pt x="2637" y="1794"/>
                </a:lnTo>
                <a:lnTo>
                  <a:pt x="2662" y="1807"/>
                </a:lnTo>
                <a:lnTo>
                  <a:pt x="2686" y="1822"/>
                </a:lnTo>
                <a:lnTo>
                  <a:pt x="2706" y="1840"/>
                </a:lnTo>
                <a:lnTo>
                  <a:pt x="2723" y="1862"/>
                </a:lnTo>
                <a:lnTo>
                  <a:pt x="2737" y="1888"/>
                </a:lnTo>
                <a:lnTo>
                  <a:pt x="2747" y="1916"/>
                </a:lnTo>
                <a:lnTo>
                  <a:pt x="2755" y="1949"/>
                </a:lnTo>
                <a:lnTo>
                  <a:pt x="2757" y="1980"/>
                </a:lnTo>
                <a:lnTo>
                  <a:pt x="2754" y="2008"/>
                </a:lnTo>
                <a:lnTo>
                  <a:pt x="2745" y="2034"/>
                </a:lnTo>
                <a:lnTo>
                  <a:pt x="2733" y="2056"/>
                </a:lnTo>
                <a:lnTo>
                  <a:pt x="2716" y="2077"/>
                </a:lnTo>
                <a:lnTo>
                  <a:pt x="2696" y="2096"/>
                </a:lnTo>
                <a:lnTo>
                  <a:pt x="2672" y="2112"/>
                </a:lnTo>
                <a:lnTo>
                  <a:pt x="2644" y="2127"/>
                </a:lnTo>
                <a:lnTo>
                  <a:pt x="2614" y="2139"/>
                </a:lnTo>
                <a:lnTo>
                  <a:pt x="2581" y="2150"/>
                </a:lnTo>
                <a:lnTo>
                  <a:pt x="2545" y="2159"/>
                </a:lnTo>
                <a:lnTo>
                  <a:pt x="2508" y="2168"/>
                </a:lnTo>
                <a:lnTo>
                  <a:pt x="2468" y="2174"/>
                </a:lnTo>
                <a:lnTo>
                  <a:pt x="2428" y="2180"/>
                </a:lnTo>
                <a:lnTo>
                  <a:pt x="2386" y="2184"/>
                </a:lnTo>
                <a:lnTo>
                  <a:pt x="2344" y="2189"/>
                </a:lnTo>
                <a:lnTo>
                  <a:pt x="2300" y="2193"/>
                </a:lnTo>
                <a:lnTo>
                  <a:pt x="2256" y="2196"/>
                </a:lnTo>
                <a:lnTo>
                  <a:pt x="2214" y="2199"/>
                </a:lnTo>
                <a:lnTo>
                  <a:pt x="2171" y="2201"/>
                </a:lnTo>
                <a:lnTo>
                  <a:pt x="2129" y="2204"/>
                </a:lnTo>
                <a:lnTo>
                  <a:pt x="2088" y="2208"/>
                </a:lnTo>
                <a:lnTo>
                  <a:pt x="2048" y="2211"/>
                </a:lnTo>
                <a:lnTo>
                  <a:pt x="2092" y="2221"/>
                </a:lnTo>
                <a:lnTo>
                  <a:pt x="2136" y="2235"/>
                </a:lnTo>
                <a:lnTo>
                  <a:pt x="2181" y="2251"/>
                </a:lnTo>
                <a:lnTo>
                  <a:pt x="2224" y="2270"/>
                </a:lnTo>
                <a:lnTo>
                  <a:pt x="2269" y="2290"/>
                </a:lnTo>
                <a:lnTo>
                  <a:pt x="2314" y="2311"/>
                </a:lnTo>
                <a:lnTo>
                  <a:pt x="2358" y="2332"/>
                </a:lnTo>
                <a:lnTo>
                  <a:pt x="2401" y="2352"/>
                </a:lnTo>
                <a:lnTo>
                  <a:pt x="2445" y="2371"/>
                </a:lnTo>
                <a:lnTo>
                  <a:pt x="2487" y="2389"/>
                </a:lnTo>
                <a:lnTo>
                  <a:pt x="2529" y="2403"/>
                </a:lnTo>
                <a:lnTo>
                  <a:pt x="2571" y="2415"/>
                </a:lnTo>
                <a:lnTo>
                  <a:pt x="2611" y="2423"/>
                </a:lnTo>
                <a:lnTo>
                  <a:pt x="2649" y="2428"/>
                </a:lnTo>
                <a:lnTo>
                  <a:pt x="2688" y="2425"/>
                </a:lnTo>
                <a:lnTo>
                  <a:pt x="2724" y="2419"/>
                </a:lnTo>
                <a:lnTo>
                  <a:pt x="2764" y="2405"/>
                </a:lnTo>
                <a:lnTo>
                  <a:pt x="2803" y="2387"/>
                </a:lnTo>
                <a:lnTo>
                  <a:pt x="2839" y="2363"/>
                </a:lnTo>
                <a:lnTo>
                  <a:pt x="2873" y="2337"/>
                </a:lnTo>
                <a:lnTo>
                  <a:pt x="2906" y="2307"/>
                </a:lnTo>
                <a:lnTo>
                  <a:pt x="2938" y="2274"/>
                </a:lnTo>
                <a:lnTo>
                  <a:pt x="2968" y="2239"/>
                </a:lnTo>
                <a:lnTo>
                  <a:pt x="2998" y="2203"/>
                </a:lnTo>
                <a:lnTo>
                  <a:pt x="3026" y="2167"/>
                </a:lnTo>
                <a:lnTo>
                  <a:pt x="3054" y="2129"/>
                </a:lnTo>
                <a:lnTo>
                  <a:pt x="3082" y="2092"/>
                </a:lnTo>
                <a:lnTo>
                  <a:pt x="3108" y="2056"/>
                </a:lnTo>
                <a:lnTo>
                  <a:pt x="3135" y="2020"/>
                </a:lnTo>
                <a:lnTo>
                  <a:pt x="3162" y="1988"/>
                </a:lnTo>
                <a:lnTo>
                  <a:pt x="3189" y="1957"/>
                </a:lnTo>
                <a:lnTo>
                  <a:pt x="3216" y="1930"/>
                </a:lnTo>
                <a:lnTo>
                  <a:pt x="3244" y="1905"/>
                </a:lnTo>
                <a:lnTo>
                  <a:pt x="3272" y="1885"/>
                </a:lnTo>
                <a:lnTo>
                  <a:pt x="3310" y="1864"/>
                </a:lnTo>
                <a:lnTo>
                  <a:pt x="3344" y="1849"/>
                </a:lnTo>
                <a:lnTo>
                  <a:pt x="3375" y="1837"/>
                </a:lnTo>
                <a:lnTo>
                  <a:pt x="3402" y="1830"/>
                </a:lnTo>
                <a:lnTo>
                  <a:pt x="3428" y="1828"/>
                </a:lnTo>
                <a:lnTo>
                  <a:pt x="3449" y="1830"/>
                </a:lnTo>
                <a:lnTo>
                  <a:pt x="3467" y="1835"/>
                </a:lnTo>
                <a:lnTo>
                  <a:pt x="3483" y="1843"/>
                </a:lnTo>
                <a:lnTo>
                  <a:pt x="3495" y="1856"/>
                </a:lnTo>
                <a:lnTo>
                  <a:pt x="3504" y="1872"/>
                </a:lnTo>
                <a:lnTo>
                  <a:pt x="3511" y="1891"/>
                </a:lnTo>
                <a:lnTo>
                  <a:pt x="3514" y="1912"/>
                </a:lnTo>
                <a:lnTo>
                  <a:pt x="3514" y="1936"/>
                </a:lnTo>
                <a:lnTo>
                  <a:pt x="3511" y="1963"/>
                </a:lnTo>
                <a:lnTo>
                  <a:pt x="3504" y="1992"/>
                </a:lnTo>
                <a:lnTo>
                  <a:pt x="3487" y="2057"/>
                </a:lnTo>
                <a:lnTo>
                  <a:pt x="3468" y="2121"/>
                </a:lnTo>
                <a:lnTo>
                  <a:pt x="3448" y="2184"/>
                </a:lnTo>
                <a:lnTo>
                  <a:pt x="3426" y="2247"/>
                </a:lnTo>
                <a:lnTo>
                  <a:pt x="3402" y="2307"/>
                </a:lnTo>
                <a:lnTo>
                  <a:pt x="3376" y="2364"/>
                </a:lnTo>
                <a:lnTo>
                  <a:pt x="3348" y="2421"/>
                </a:lnTo>
                <a:lnTo>
                  <a:pt x="3318" y="2476"/>
                </a:lnTo>
                <a:lnTo>
                  <a:pt x="3285" y="2528"/>
                </a:lnTo>
                <a:lnTo>
                  <a:pt x="3251" y="2576"/>
                </a:lnTo>
                <a:lnTo>
                  <a:pt x="3214" y="2622"/>
                </a:lnTo>
                <a:lnTo>
                  <a:pt x="3173" y="2664"/>
                </a:lnTo>
                <a:lnTo>
                  <a:pt x="3131" y="2704"/>
                </a:lnTo>
                <a:lnTo>
                  <a:pt x="3086" y="2739"/>
                </a:lnTo>
                <a:lnTo>
                  <a:pt x="3037" y="2771"/>
                </a:lnTo>
                <a:lnTo>
                  <a:pt x="2986" y="2798"/>
                </a:lnTo>
                <a:lnTo>
                  <a:pt x="2932" y="2821"/>
                </a:lnTo>
                <a:lnTo>
                  <a:pt x="2848" y="2849"/>
                </a:lnTo>
                <a:lnTo>
                  <a:pt x="2764" y="2871"/>
                </a:lnTo>
                <a:lnTo>
                  <a:pt x="2680" y="2888"/>
                </a:lnTo>
                <a:lnTo>
                  <a:pt x="2596" y="2899"/>
                </a:lnTo>
                <a:lnTo>
                  <a:pt x="2512" y="2908"/>
                </a:lnTo>
                <a:lnTo>
                  <a:pt x="2428" y="2912"/>
                </a:lnTo>
                <a:lnTo>
                  <a:pt x="2344" y="2912"/>
                </a:lnTo>
                <a:lnTo>
                  <a:pt x="2260" y="2910"/>
                </a:lnTo>
                <a:lnTo>
                  <a:pt x="2175" y="2904"/>
                </a:lnTo>
                <a:lnTo>
                  <a:pt x="2091" y="2897"/>
                </a:lnTo>
                <a:lnTo>
                  <a:pt x="2008" y="2888"/>
                </a:lnTo>
                <a:lnTo>
                  <a:pt x="1925" y="2877"/>
                </a:lnTo>
                <a:lnTo>
                  <a:pt x="1842" y="2864"/>
                </a:lnTo>
                <a:lnTo>
                  <a:pt x="1760" y="2853"/>
                </a:lnTo>
                <a:lnTo>
                  <a:pt x="1678" y="2840"/>
                </a:lnTo>
                <a:lnTo>
                  <a:pt x="1598" y="2828"/>
                </a:lnTo>
                <a:lnTo>
                  <a:pt x="1517" y="2816"/>
                </a:lnTo>
                <a:lnTo>
                  <a:pt x="1439" y="2805"/>
                </a:lnTo>
                <a:lnTo>
                  <a:pt x="1360" y="2796"/>
                </a:lnTo>
                <a:lnTo>
                  <a:pt x="1283" y="2789"/>
                </a:lnTo>
                <a:lnTo>
                  <a:pt x="1206" y="2782"/>
                </a:lnTo>
                <a:lnTo>
                  <a:pt x="1131" y="2780"/>
                </a:lnTo>
                <a:lnTo>
                  <a:pt x="1057" y="2780"/>
                </a:lnTo>
                <a:lnTo>
                  <a:pt x="984" y="2784"/>
                </a:lnTo>
                <a:lnTo>
                  <a:pt x="913" y="2792"/>
                </a:lnTo>
                <a:lnTo>
                  <a:pt x="843" y="2804"/>
                </a:lnTo>
                <a:lnTo>
                  <a:pt x="774" y="2821"/>
                </a:lnTo>
                <a:lnTo>
                  <a:pt x="708" y="2842"/>
                </a:lnTo>
                <a:lnTo>
                  <a:pt x="642" y="2870"/>
                </a:lnTo>
                <a:lnTo>
                  <a:pt x="579" y="2903"/>
                </a:lnTo>
                <a:lnTo>
                  <a:pt x="0" y="2331"/>
                </a:lnTo>
                <a:lnTo>
                  <a:pt x="50" y="2308"/>
                </a:lnTo>
                <a:lnTo>
                  <a:pt x="101" y="2278"/>
                </a:lnTo>
                <a:lnTo>
                  <a:pt x="153" y="2244"/>
                </a:lnTo>
                <a:lnTo>
                  <a:pt x="208" y="2208"/>
                </a:lnTo>
                <a:lnTo>
                  <a:pt x="262" y="2167"/>
                </a:lnTo>
                <a:lnTo>
                  <a:pt x="318" y="2122"/>
                </a:lnTo>
                <a:lnTo>
                  <a:pt x="377" y="2077"/>
                </a:lnTo>
                <a:lnTo>
                  <a:pt x="436" y="2031"/>
                </a:lnTo>
                <a:lnTo>
                  <a:pt x="496" y="1983"/>
                </a:lnTo>
                <a:lnTo>
                  <a:pt x="558" y="1937"/>
                </a:lnTo>
                <a:lnTo>
                  <a:pt x="621" y="1891"/>
                </a:lnTo>
                <a:lnTo>
                  <a:pt x="685" y="1847"/>
                </a:lnTo>
                <a:lnTo>
                  <a:pt x="750" y="1804"/>
                </a:lnTo>
                <a:lnTo>
                  <a:pt x="817" y="1767"/>
                </a:lnTo>
                <a:lnTo>
                  <a:pt x="884" y="1731"/>
                </a:lnTo>
                <a:lnTo>
                  <a:pt x="953" y="1700"/>
                </a:lnTo>
                <a:lnTo>
                  <a:pt x="1022" y="1675"/>
                </a:lnTo>
                <a:lnTo>
                  <a:pt x="1094" y="1656"/>
                </a:lnTo>
                <a:lnTo>
                  <a:pt x="1166" y="1643"/>
                </a:lnTo>
                <a:lnTo>
                  <a:pt x="1221" y="1639"/>
                </a:lnTo>
                <a:close/>
                <a:moveTo>
                  <a:pt x="2195" y="1297"/>
                </a:moveTo>
                <a:lnTo>
                  <a:pt x="2247" y="1312"/>
                </a:lnTo>
                <a:lnTo>
                  <a:pt x="2293" y="1327"/>
                </a:lnTo>
                <a:lnTo>
                  <a:pt x="2331" y="1342"/>
                </a:lnTo>
                <a:lnTo>
                  <a:pt x="2364" y="1358"/>
                </a:lnTo>
                <a:lnTo>
                  <a:pt x="2391" y="1375"/>
                </a:lnTo>
                <a:lnTo>
                  <a:pt x="2417" y="1396"/>
                </a:lnTo>
                <a:lnTo>
                  <a:pt x="2440" y="1420"/>
                </a:lnTo>
                <a:lnTo>
                  <a:pt x="2459" y="1448"/>
                </a:lnTo>
                <a:lnTo>
                  <a:pt x="2473" y="1477"/>
                </a:lnTo>
                <a:lnTo>
                  <a:pt x="2483" y="1509"/>
                </a:lnTo>
                <a:lnTo>
                  <a:pt x="2490" y="1543"/>
                </a:lnTo>
                <a:lnTo>
                  <a:pt x="2492" y="1581"/>
                </a:lnTo>
                <a:lnTo>
                  <a:pt x="2490" y="1615"/>
                </a:lnTo>
                <a:lnTo>
                  <a:pt x="2484" y="1647"/>
                </a:lnTo>
                <a:lnTo>
                  <a:pt x="2476" y="1677"/>
                </a:lnTo>
                <a:lnTo>
                  <a:pt x="2449" y="1677"/>
                </a:lnTo>
                <a:lnTo>
                  <a:pt x="2427" y="1676"/>
                </a:lnTo>
                <a:lnTo>
                  <a:pt x="2366" y="1677"/>
                </a:lnTo>
                <a:lnTo>
                  <a:pt x="2304" y="1680"/>
                </a:lnTo>
                <a:lnTo>
                  <a:pt x="2243" y="1684"/>
                </a:lnTo>
                <a:lnTo>
                  <a:pt x="2195" y="1688"/>
                </a:lnTo>
                <a:lnTo>
                  <a:pt x="2195" y="1297"/>
                </a:lnTo>
                <a:close/>
                <a:moveTo>
                  <a:pt x="2090" y="563"/>
                </a:moveTo>
                <a:lnTo>
                  <a:pt x="2090" y="1073"/>
                </a:lnTo>
                <a:lnTo>
                  <a:pt x="2043" y="1062"/>
                </a:lnTo>
                <a:lnTo>
                  <a:pt x="2000" y="1049"/>
                </a:lnTo>
                <a:lnTo>
                  <a:pt x="1961" y="1032"/>
                </a:lnTo>
                <a:lnTo>
                  <a:pt x="1926" y="1012"/>
                </a:lnTo>
                <a:lnTo>
                  <a:pt x="1895" y="989"/>
                </a:lnTo>
                <a:lnTo>
                  <a:pt x="1873" y="968"/>
                </a:lnTo>
                <a:lnTo>
                  <a:pt x="1855" y="943"/>
                </a:lnTo>
                <a:lnTo>
                  <a:pt x="1841" y="916"/>
                </a:lnTo>
                <a:lnTo>
                  <a:pt x="1830" y="887"/>
                </a:lnTo>
                <a:lnTo>
                  <a:pt x="1825" y="855"/>
                </a:lnTo>
                <a:lnTo>
                  <a:pt x="1823" y="820"/>
                </a:lnTo>
                <a:lnTo>
                  <a:pt x="1825" y="786"/>
                </a:lnTo>
                <a:lnTo>
                  <a:pt x="1833" y="751"/>
                </a:lnTo>
                <a:lnTo>
                  <a:pt x="1845" y="716"/>
                </a:lnTo>
                <a:lnTo>
                  <a:pt x="1862" y="683"/>
                </a:lnTo>
                <a:lnTo>
                  <a:pt x="1885" y="650"/>
                </a:lnTo>
                <a:lnTo>
                  <a:pt x="1904" y="629"/>
                </a:lnTo>
                <a:lnTo>
                  <a:pt x="1926" y="610"/>
                </a:lnTo>
                <a:lnTo>
                  <a:pt x="1952" y="594"/>
                </a:lnTo>
                <a:lnTo>
                  <a:pt x="1982" y="581"/>
                </a:lnTo>
                <a:lnTo>
                  <a:pt x="2015" y="573"/>
                </a:lnTo>
                <a:lnTo>
                  <a:pt x="2051" y="567"/>
                </a:lnTo>
                <a:lnTo>
                  <a:pt x="2090" y="563"/>
                </a:lnTo>
                <a:close/>
                <a:moveTo>
                  <a:pt x="2141" y="0"/>
                </a:moveTo>
                <a:lnTo>
                  <a:pt x="2232" y="4"/>
                </a:lnTo>
                <a:lnTo>
                  <a:pt x="2320" y="12"/>
                </a:lnTo>
                <a:lnTo>
                  <a:pt x="2407" y="28"/>
                </a:lnTo>
                <a:lnTo>
                  <a:pt x="2491" y="49"/>
                </a:lnTo>
                <a:lnTo>
                  <a:pt x="2573" y="75"/>
                </a:lnTo>
                <a:lnTo>
                  <a:pt x="2653" y="107"/>
                </a:lnTo>
                <a:lnTo>
                  <a:pt x="2729" y="144"/>
                </a:lnTo>
                <a:lnTo>
                  <a:pt x="2803" y="185"/>
                </a:lnTo>
                <a:lnTo>
                  <a:pt x="2873" y="231"/>
                </a:lnTo>
                <a:lnTo>
                  <a:pt x="2940" y="281"/>
                </a:lnTo>
                <a:lnTo>
                  <a:pt x="3004" y="336"/>
                </a:lnTo>
                <a:lnTo>
                  <a:pt x="3064" y="395"/>
                </a:lnTo>
                <a:lnTo>
                  <a:pt x="3119" y="458"/>
                </a:lnTo>
                <a:lnTo>
                  <a:pt x="3170" y="525"/>
                </a:lnTo>
                <a:lnTo>
                  <a:pt x="3217" y="594"/>
                </a:lnTo>
                <a:lnTo>
                  <a:pt x="3258" y="667"/>
                </a:lnTo>
                <a:lnTo>
                  <a:pt x="3296" y="742"/>
                </a:lnTo>
                <a:lnTo>
                  <a:pt x="3328" y="821"/>
                </a:lnTo>
                <a:lnTo>
                  <a:pt x="3354" y="901"/>
                </a:lnTo>
                <a:lnTo>
                  <a:pt x="3376" y="986"/>
                </a:lnTo>
                <a:lnTo>
                  <a:pt x="3392" y="1071"/>
                </a:lnTo>
                <a:lnTo>
                  <a:pt x="3400" y="1158"/>
                </a:lnTo>
                <a:lnTo>
                  <a:pt x="3403" y="1247"/>
                </a:lnTo>
                <a:lnTo>
                  <a:pt x="3401" y="1329"/>
                </a:lnTo>
                <a:lnTo>
                  <a:pt x="3393" y="1409"/>
                </a:lnTo>
                <a:lnTo>
                  <a:pt x="3380" y="1488"/>
                </a:lnTo>
                <a:lnTo>
                  <a:pt x="3362" y="1564"/>
                </a:lnTo>
                <a:lnTo>
                  <a:pt x="3338" y="1640"/>
                </a:lnTo>
                <a:lnTo>
                  <a:pt x="3312" y="1713"/>
                </a:lnTo>
                <a:lnTo>
                  <a:pt x="3280" y="1783"/>
                </a:lnTo>
                <a:lnTo>
                  <a:pt x="3253" y="1797"/>
                </a:lnTo>
                <a:lnTo>
                  <a:pt x="3226" y="1813"/>
                </a:lnTo>
                <a:lnTo>
                  <a:pt x="3191" y="1837"/>
                </a:lnTo>
                <a:lnTo>
                  <a:pt x="3157" y="1867"/>
                </a:lnTo>
                <a:lnTo>
                  <a:pt x="3125" y="1899"/>
                </a:lnTo>
                <a:lnTo>
                  <a:pt x="3093" y="1935"/>
                </a:lnTo>
                <a:lnTo>
                  <a:pt x="3063" y="1973"/>
                </a:lnTo>
                <a:lnTo>
                  <a:pt x="3033" y="2014"/>
                </a:lnTo>
                <a:lnTo>
                  <a:pt x="3002" y="2055"/>
                </a:lnTo>
                <a:lnTo>
                  <a:pt x="2974" y="2092"/>
                </a:lnTo>
                <a:lnTo>
                  <a:pt x="2946" y="2129"/>
                </a:lnTo>
                <a:lnTo>
                  <a:pt x="2919" y="2163"/>
                </a:lnTo>
                <a:lnTo>
                  <a:pt x="2890" y="2198"/>
                </a:lnTo>
                <a:lnTo>
                  <a:pt x="2861" y="2230"/>
                </a:lnTo>
                <a:lnTo>
                  <a:pt x="2831" y="2259"/>
                </a:lnTo>
                <a:lnTo>
                  <a:pt x="2801" y="2284"/>
                </a:lnTo>
                <a:lnTo>
                  <a:pt x="2769" y="2307"/>
                </a:lnTo>
                <a:lnTo>
                  <a:pt x="2736" y="2324"/>
                </a:lnTo>
                <a:lnTo>
                  <a:pt x="2702" y="2336"/>
                </a:lnTo>
                <a:lnTo>
                  <a:pt x="2674" y="2341"/>
                </a:lnTo>
                <a:lnTo>
                  <a:pt x="2643" y="2340"/>
                </a:lnTo>
                <a:lnTo>
                  <a:pt x="2611" y="2336"/>
                </a:lnTo>
                <a:lnTo>
                  <a:pt x="2576" y="2328"/>
                </a:lnTo>
                <a:lnTo>
                  <a:pt x="2540" y="2316"/>
                </a:lnTo>
                <a:lnTo>
                  <a:pt x="2501" y="2301"/>
                </a:lnTo>
                <a:lnTo>
                  <a:pt x="2462" y="2284"/>
                </a:lnTo>
                <a:lnTo>
                  <a:pt x="2421" y="2267"/>
                </a:lnTo>
                <a:lnTo>
                  <a:pt x="2468" y="2260"/>
                </a:lnTo>
                <a:lnTo>
                  <a:pt x="2514" y="2253"/>
                </a:lnTo>
                <a:lnTo>
                  <a:pt x="2557" y="2243"/>
                </a:lnTo>
                <a:lnTo>
                  <a:pt x="2599" y="2233"/>
                </a:lnTo>
                <a:lnTo>
                  <a:pt x="2639" y="2220"/>
                </a:lnTo>
                <a:lnTo>
                  <a:pt x="2675" y="2205"/>
                </a:lnTo>
                <a:lnTo>
                  <a:pt x="2709" y="2189"/>
                </a:lnTo>
                <a:lnTo>
                  <a:pt x="2740" y="2170"/>
                </a:lnTo>
                <a:lnTo>
                  <a:pt x="2768" y="2147"/>
                </a:lnTo>
                <a:lnTo>
                  <a:pt x="2792" y="2121"/>
                </a:lnTo>
                <a:lnTo>
                  <a:pt x="2811" y="2095"/>
                </a:lnTo>
                <a:lnTo>
                  <a:pt x="2825" y="2067"/>
                </a:lnTo>
                <a:lnTo>
                  <a:pt x="2836" y="2036"/>
                </a:lnTo>
                <a:lnTo>
                  <a:pt x="2842" y="2004"/>
                </a:lnTo>
                <a:lnTo>
                  <a:pt x="2843" y="1971"/>
                </a:lnTo>
                <a:lnTo>
                  <a:pt x="2840" y="1936"/>
                </a:lnTo>
                <a:lnTo>
                  <a:pt x="2834" y="1900"/>
                </a:lnTo>
                <a:lnTo>
                  <a:pt x="2823" y="1869"/>
                </a:lnTo>
                <a:lnTo>
                  <a:pt x="2810" y="1839"/>
                </a:lnTo>
                <a:lnTo>
                  <a:pt x="2794" y="1814"/>
                </a:lnTo>
                <a:lnTo>
                  <a:pt x="2777" y="1791"/>
                </a:lnTo>
                <a:lnTo>
                  <a:pt x="2757" y="1771"/>
                </a:lnTo>
                <a:lnTo>
                  <a:pt x="2736" y="1753"/>
                </a:lnTo>
                <a:lnTo>
                  <a:pt x="2713" y="1738"/>
                </a:lnTo>
                <a:lnTo>
                  <a:pt x="2689" y="1724"/>
                </a:lnTo>
                <a:lnTo>
                  <a:pt x="2664" y="1714"/>
                </a:lnTo>
                <a:lnTo>
                  <a:pt x="2675" y="1671"/>
                </a:lnTo>
                <a:lnTo>
                  <a:pt x="2683" y="1627"/>
                </a:lnTo>
                <a:lnTo>
                  <a:pt x="2688" y="1578"/>
                </a:lnTo>
                <a:lnTo>
                  <a:pt x="2689" y="1528"/>
                </a:lnTo>
                <a:lnTo>
                  <a:pt x="2687" y="1479"/>
                </a:lnTo>
                <a:lnTo>
                  <a:pt x="2680" y="1434"/>
                </a:lnTo>
                <a:lnTo>
                  <a:pt x="2669" y="1392"/>
                </a:lnTo>
                <a:lnTo>
                  <a:pt x="2653" y="1353"/>
                </a:lnTo>
                <a:lnTo>
                  <a:pt x="2631" y="1317"/>
                </a:lnTo>
                <a:lnTo>
                  <a:pt x="2606" y="1283"/>
                </a:lnTo>
                <a:lnTo>
                  <a:pt x="2576" y="1254"/>
                </a:lnTo>
                <a:lnTo>
                  <a:pt x="2541" y="1227"/>
                </a:lnTo>
                <a:lnTo>
                  <a:pt x="2512" y="1209"/>
                </a:lnTo>
                <a:lnTo>
                  <a:pt x="2476" y="1191"/>
                </a:lnTo>
                <a:lnTo>
                  <a:pt x="2433" y="1172"/>
                </a:lnTo>
                <a:lnTo>
                  <a:pt x="2383" y="1153"/>
                </a:lnTo>
                <a:lnTo>
                  <a:pt x="2328" y="1134"/>
                </a:lnTo>
                <a:lnTo>
                  <a:pt x="2265" y="1114"/>
                </a:lnTo>
                <a:lnTo>
                  <a:pt x="2196" y="1094"/>
                </a:lnTo>
                <a:lnTo>
                  <a:pt x="2196" y="566"/>
                </a:lnTo>
                <a:lnTo>
                  <a:pt x="2237" y="570"/>
                </a:lnTo>
                <a:lnTo>
                  <a:pt x="2276" y="577"/>
                </a:lnTo>
                <a:lnTo>
                  <a:pt x="2310" y="590"/>
                </a:lnTo>
                <a:lnTo>
                  <a:pt x="2342" y="606"/>
                </a:lnTo>
                <a:lnTo>
                  <a:pt x="2369" y="627"/>
                </a:lnTo>
                <a:lnTo>
                  <a:pt x="2395" y="652"/>
                </a:lnTo>
                <a:lnTo>
                  <a:pt x="2416" y="680"/>
                </a:lnTo>
                <a:lnTo>
                  <a:pt x="2433" y="712"/>
                </a:lnTo>
                <a:lnTo>
                  <a:pt x="2446" y="747"/>
                </a:lnTo>
                <a:lnTo>
                  <a:pt x="2456" y="783"/>
                </a:lnTo>
                <a:lnTo>
                  <a:pt x="2461" y="823"/>
                </a:lnTo>
                <a:lnTo>
                  <a:pt x="2654" y="823"/>
                </a:lnTo>
                <a:lnTo>
                  <a:pt x="2649" y="772"/>
                </a:lnTo>
                <a:lnTo>
                  <a:pt x="2641" y="723"/>
                </a:lnTo>
                <a:lnTo>
                  <a:pt x="2628" y="678"/>
                </a:lnTo>
                <a:lnTo>
                  <a:pt x="2611" y="636"/>
                </a:lnTo>
                <a:lnTo>
                  <a:pt x="2589" y="597"/>
                </a:lnTo>
                <a:lnTo>
                  <a:pt x="2562" y="560"/>
                </a:lnTo>
                <a:lnTo>
                  <a:pt x="2531" y="527"/>
                </a:lnTo>
                <a:lnTo>
                  <a:pt x="2495" y="497"/>
                </a:lnTo>
                <a:lnTo>
                  <a:pt x="2456" y="471"/>
                </a:lnTo>
                <a:lnTo>
                  <a:pt x="2412" y="449"/>
                </a:lnTo>
                <a:lnTo>
                  <a:pt x="2364" y="431"/>
                </a:lnTo>
                <a:lnTo>
                  <a:pt x="2312" y="416"/>
                </a:lnTo>
                <a:lnTo>
                  <a:pt x="2256" y="406"/>
                </a:lnTo>
                <a:lnTo>
                  <a:pt x="2196" y="399"/>
                </a:lnTo>
                <a:lnTo>
                  <a:pt x="2196" y="257"/>
                </a:lnTo>
                <a:lnTo>
                  <a:pt x="2091" y="257"/>
                </a:lnTo>
                <a:lnTo>
                  <a:pt x="2091" y="401"/>
                </a:lnTo>
                <a:lnTo>
                  <a:pt x="2037" y="403"/>
                </a:lnTo>
                <a:lnTo>
                  <a:pt x="1987" y="411"/>
                </a:lnTo>
                <a:lnTo>
                  <a:pt x="1939" y="421"/>
                </a:lnTo>
                <a:lnTo>
                  <a:pt x="1895" y="436"/>
                </a:lnTo>
                <a:lnTo>
                  <a:pt x="1854" y="455"/>
                </a:lnTo>
                <a:lnTo>
                  <a:pt x="1816" y="478"/>
                </a:lnTo>
                <a:lnTo>
                  <a:pt x="1780" y="506"/>
                </a:lnTo>
                <a:lnTo>
                  <a:pt x="1747" y="536"/>
                </a:lnTo>
                <a:lnTo>
                  <a:pt x="1715" y="575"/>
                </a:lnTo>
                <a:lnTo>
                  <a:pt x="1688" y="614"/>
                </a:lnTo>
                <a:lnTo>
                  <a:pt x="1665" y="655"/>
                </a:lnTo>
                <a:lnTo>
                  <a:pt x="1648" y="698"/>
                </a:lnTo>
                <a:lnTo>
                  <a:pt x="1636" y="741"/>
                </a:lnTo>
                <a:lnTo>
                  <a:pt x="1628" y="787"/>
                </a:lnTo>
                <a:lnTo>
                  <a:pt x="1626" y="833"/>
                </a:lnTo>
                <a:lnTo>
                  <a:pt x="1628" y="885"/>
                </a:lnTo>
                <a:lnTo>
                  <a:pt x="1635" y="932"/>
                </a:lnTo>
                <a:lnTo>
                  <a:pt x="1646" y="977"/>
                </a:lnTo>
                <a:lnTo>
                  <a:pt x="1662" y="1018"/>
                </a:lnTo>
                <a:lnTo>
                  <a:pt x="1684" y="1056"/>
                </a:lnTo>
                <a:lnTo>
                  <a:pt x="1709" y="1091"/>
                </a:lnTo>
                <a:lnTo>
                  <a:pt x="1739" y="1122"/>
                </a:lnTo>
                <a:lnTo>
                  <a:pt x="1774" y="1151"/>
                </a:lnTo>
                <a:lnTo>
                  <a:pt x="1815" y="1176"/>
                </a:lnTo>
                <a:lnTo>
                  <a:pt x="1859" y="1200"/>
                </a:lnTo>
                <a:lnTo>
                  <a:pt x="1909" y="1221"/>
                </a:lnTo>
                <a:lnTo>
                  <a:pt x="1965" y="1240"/>
                </a:lnTo>
                <a:lnTo>
                  <a:pt x="2025" y="1257"/>
                </a:lnTo>
                <a:lnTo>
                  <a:pt x="2091" y="1271"/>
                </a:lnTo>
                <a:lnTo>
                  <a:pt x="2091" y="1692"/>
                </a:lnTo>
                <a:lnTo>
                  <a:pt x="2051" y="1691"/>
                </a:lnTo>
                <a:lnTo>
                  <a:pt x="2013" y="1689"/>
                </a:lnTo>
                <a:lnTo>
                  <a:pt x="1945" y="1681"/>
                </a:lnTo>
                <a:lnTo>
                  <a:pt x="1878" y="1670"/>
                </a:lnTo>
                <a:lnTo>
                  <a:pt x="1810" y="1656"/>
                </a:lnTo>
                <a:lnTo>
                  <a:pt x="1804" y="1624"/>
                </a:lnTo>
                <a:lnTo>
                  <a:pt x="1797" y="1589"/>
                </a:lnTo>
                <a:lnTo>
                  <a:pt x="1792" y="1550"/>
                </a:lnTo>
                <a:lnTo>
                  <a:pt x="1789" y="1508"/>
                </a:lnTo>
                <a:lnTo>
                  <a:pt x="1595" y="1508"/>
                </a:lnTo>
                <a:lnTo>
                  <a:pt x="1596" y="1559"/>
                </a:lnTo>
                <a:lnTo>
                  <a:pt x="1600" y="1608"/>
                </a:lnTo>
                <a:lnTo>
                  <a:pt x="1533" y="1592"/>
                </a:lnTo>
                <a:lnTo>
                  <a:pt x="1467" y="1578"/>
                </a:lnTo>
                <a:lnTo>
                  <a:pt x="1402" y="1568"/>
                </a:lnTo>
                <a:lnTo>
                  <a:pt x="1339" y="1559"/>
                </a:lnTo>
                <a:lnTo>
                  <a:pt x="1276" y="1554"/>
                </a:lnTo>
                <a:lnTo>
                  <a:pt x="1214" y="1554"/>
                </a:lnTo>
                <a:lnTo>
                  <a:pt x="1154" y="1558"/>
                </a:lnTo>
                <a:lnTo>
                  <a:pt x="1099" y="1568"/>
                </a:lnTo>
                <a:lnTo>
                  <a:pt x="1044" y="1580"/>
                </a:lnTo>
                <a:lnTo>
                  <a:pt x="989" y="1596"/>
                </a:lnTo>
                <a:lnTo>
                  <a:pt x="936" y="1615"/>
                </a:lnTo>
                <a:lnTo>
                  <a:pt x="917" y="1544"/>
                </a:lnTo>
                <a:lnTo>
                  <a:pt x="901" y="1473"/>
                </a:lnTo>
                <a:lnTo>
                  <a:pt x="889" y="1399"/>
                </a:lnTo>
                <a:lnTo>
                  <a:pt x="883" y="1323"/>
                </a:lnTo>
                <a:lnTo>
                  <a:pt x="881" y="1247"/>
                </a:lnTo>
                <a:lnTo>
                  <a:pt x="884" y="1158"/>
                </a:lnTo>
                <a:lnTo>
                  <a:pt x="892" y="1071"/>
                </a:lnTo>
                <a:lnTo>
                  <a:pt x="908" y="986"/>
                </a:lnTo>
                <a:lnTo>
                  <a:pt x="930" y="901"/>
                </a:lnTo>
                <a:lnTo>
                  <a:pt x="956" y="821"/>
                </a:lnTo>
                <a:lnTo>
                  <a:pt x="988" y="742"/>
                </a:lnTo>
                <a:lnTo>
                  <a:pt x="1025" y="667"/>
                </a:lnTo>
                <a:lnTo>
                  <a:pt x="1067" y="594"/>
                </a:lnTo>
                <a:lnTo>
                  <a:pt x="1114" y="525"/>
                </a:lnTo>
                <a:lnTo>
                  <a:pt x="1165" y="458"/>
                </a:lnTo>
                <a:lnTo>
                  <a:pt x="1220" y="395"/>
                </a:lnTo>
                <a:lnTo>
                  <a:pt x="1280" y="336"/>
                </a:lnTo>
                <a:lnTo>
                  <a:pt x="1343" y="281"/>
                </a:lnTo>
                <a:lnTo>
                  <a:pt x="1410" y="231"/>
                </a:lnTo>
                <a:lnTo>
                  <a:pt x="1481" y="185"/>
                </a:lnTo>
                <a:lnTo>
                  <a:pt x="1555" y="144"/>
                </a:lnTo>
                <a:lnTo>
                  <a:pt x="1631" y="107"/>
                </a:lnTo>
                <a:lnTo>
                  <a:pt x="1710" y="75"/>
                </a:lnTo>
                <a:lnTo>
                  <a:pt x="1792" y="49"/>
                </a:lnTo>
                <a:lnTo>
                  <a:pt x="1877" y="28"/>
                </a:lnTo>
                <a:lnTo>
                  <a:pt x="1964" y="12"/>
                </a:lnTo>
                <a:lnTo>
                  <a:pt x="2052" y="4"/>
                </a:lnTo>
                <a:lnTo>
                  <a:pt x="214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1368745" y="4080506"/>
            <a:ext cx="2230538" cy="1569660"/>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In agile model, the estimation is not to track progress against a plan. Its to help define scope of a release</a:t>
            </a:r>
            <a:endParaRPr lang="en-US" sz="1600" dirty="0">
              <a:solidFill>
                <a:schemeClr val="bg1"/>
              </a:solidFill>
            </a:endParaRPr>
          </a:p>
        </p:txBody>
      </p:sp>
      <p:sp>
        <p:nvSpPr>
          <p:cNvPr id="39" name="Rectangle 38"/>
          <p:cNvSpPr/>
          <p:nvPr/>
        </p:nvSpPr>
        <p:spPr>
          <a:xfrm>
            <a:off x="9755641" y="2471532"/>
            <a:ext cx="2373891" cy="1323439"/>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Understand that each team’s approach to estimation evolves as the product progresses or team matures</a:t>
            </a:r>
            <a:endParaRPr lang="en-US" sz="1600" dirty="0">
              <a:solidFill>
                <a:schemeClr val="bg1"/>
              </a:solidFill>
            </a:endParaRPr>
          </a:p>
        </p:txBody>
      </p:sp>
      <p:sp>
        <p:nvSpPr>
          <p:cNvPr id="40" name="Rectangle 39"/>
          <p:cNvSpPr/>
          <p:nvPr/>
        </p:nvSpPr>
        <p:spPr>
          <a:xfrm>
            <a:off x="9755640" y="4327642"/>
            <a:ext cx="2373892" cy="1077218"/>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Understand velocity is as important as understand the size of the story</a:t>
            </a:r>
            <a:endParaRPr lang="en-US" sz="1600" dirty="0">
              <a:solidFill>
                <a:schemeClr val="bg1"/>
              </a:solidFill>
            </a:endParaRPr>
          </a:p>
        </p:txBody>
      </p:sp>
      <p:sp>
        <p:nvSpPr>
          <p:cNvPr id="45" name="Freeform 23"/>
          <p:cNvSpPr>
            <a:spLocks noEditPoints="1"/>
          </p:cNvSpPr>
          <p:nvPr/>
        </p:nvSpPr>
        <p:spPr bwMode="auto">
          <a:xfrm>
            <a:off x="4241467" y="4492287"/>
            <a:ext cx="550360" cy="614935"/>
          </a:xfrm>
          <a:custGeom>
            <a:avLst/>
            <a:gdLst>
              <a:gd name="T0" fmla="*/ 1875 w 3488"/>
              <a:gd name="T1" fmla="*/ 3396 h 3836"/>
              <a:gd name="T2" fmla="*/ 1876 w 3488"/>
              <a:gd name="T3" fmla="*/ 3594 h 3836"/>
              <a:gd name="T4" fmla="*/ 2059 w 3488"/>
              <a:gd name="T5" fmla="*/ 3669 h 3836"/>
              <a:gd name="T6" fmla="*/ 2198 w 3488"/>
              <a:gd name="T7" fmla="*/ 3530 h 3836"/>
              <a:gd name="T8" fmla="*/ 2123 w 3488"/>
              <a:gd name="T9" fmla="*/ 3347 h 3836"/>
              <a:gd name="T10" fmla="*/ 1149 w 3488"/>
              <a:gd name="T11" fmla="*/ 1077 h 3836"/>
              <a:gd name="T12" fmla="*/ 1054 w 3488"/>
              <a:gd name="T13" fmla="*/ 1248 h 3836"/>
              <a:gd name="T14" fmla="*/ 860 w 3488"/>
              <a:gd name="T15" fmla="*/ 1407 h 3836"/>
              <a:gd name="T16" fmla="*/ 840 w 3488"/>
              <a:gd name="T17" fmla="*/ 1616 h 3836"/>
              <a:gd name="T18" fmla="*/ 950 w 3488"/>
              <a:gd name="T19" fmla="*/ 1769 h 3836"/>
              <a:gd name="T20" fmla="*/ 1170 w 3488"/>
              <a:gd name="T21" fmla="*/ 1849 h 3836"/>
              <a:gd name="T22" fmla="*/ 1352 w 3488"/>
              <a:gd name="T23" fmla="*/ 1921 h 3836"/>
              <a:gd name="T24" fmla="*/ 1373 w 3488"/>
              <a:gd name="T25" fmla="*/ 2002 h 3836"/>
              <a:gd name="T26" fmla="*/ 1261 w 3488"/>
              <a:gd name="T27" fmla="*/ 2076 h 3836"/>
              <a:gd name="T28" fmla="*/ 1006 w 3488"/>
              <a:gd name="T29" fmla="*/ 2013 h 3836"/>
              <a:gd name="T30" fmla="*/ 878 w 3488"/>
              <a:gd name="T31" fmla="*/ 1968 h 3836"/>
              <a:gd name="T32" fmla="*/ 798 w 3488"/>
              <a:gd name="T33" fmla="*/ 2069 h 3836"/>
              <a:gd name="T34" fmla="*/ 939 w 3488"/>
              <a:gd name="T35" fmla="*/ 2211 h 3836"/>
              <a:gd name="T36" fmla="*/ 1115 w 3488"/>
              <a:gd name="T37" fmla="*/ 2392 h 3836"/>
              <a:gd name="T38" fmla="*/ 1247 w 3488"/>
              <a:gd name="T39" fmla="*/ 2427 h 3836"/>
              <a:gd name="T40" fmla="*/ 1339 w 3488"/>
              <a:gd name="T41" fmla="*/ 2264 h 3836"/>
              <a:gd name="T42" fmla="*/ 1539 w 3488"/>
              <a:gd name="T43" fmla="*/ 2146 h 3836"/>
              <a:gd name="T44" fmla="*/ 1598 w 3488"/>
              <a:gd name="T45" fmla="*/ 1957 h 3836"/>
              <a:gd name="T46" fmla="*/ 1514 w 3488"/>
              <a:gd name="T47" fmla="*/ 1757 h 3836"/>
              <a:gd name="T48" fmla="*/ 1275 w 3488"/>
              <a:gd name="T49" fmla="*/ 1651 h 3836"/>
              <a:gd name="T50" fmla="*/ 1090 w 3488"/>
              <a:gd name="T51" fmla="*/ 1587 h 3836"/>
              <a:gd name="T52" fmla="*/ 1054 w 3488"/>
              <a:gd name="T53" fmla="*/ 1514 h 3836"/>
              <a:gd name="T54" fmla="*/ 1129 w 3488"/>
              <a:gd name="T55" fmla="*/ 1433 h 3836"/>
              <a:gd name="T56" fmla="*/ 1356 w 3488"/>
              <a:gd name="T57" fmla="*/ 1470 h 3836"/>
              <a:gd name="T58" fmla="*/ 1503 w 3488"/>
              <a:gd name="T59" fmla="*/ 1500 h 3836"/>
              <a:gd name="T60" fmla="*/ 1559 w 3488"/>
              <a:gd name="T61" fmla="*/ 1382 h 3836"/>
              <a:gd name="T62" fmla="*/ 1409 w 3488"/>
              <a:gd name="T63" fmla="*/ 1267 h 3836"/>
              <a:gd name="T64" fmla="*/ 1267 w 3488"/>
              <a:gd name="T65" fmla="*/ 1092 h 3836"/>
              <a:gd name="T66" fmla="*/ 1040 w 3488"/>
              <a:gd name="T67" fmla="*/ 453 h 3836"/>
              <a:gd name="T68" fmla="*/ 2108 w 3488"/>
              <a:gd name="T69" fmla="*/ 862 h 3836"/>
              <a:gd name="T70" fmla="*/ 2323 w 3488"/>
              <a:gd name="T71" fmla="*/ 970 h 3836"/>
              <a:gd name="T72" fmla="*/ 2371 w 3488"/>
              <a:gd name="T73" fmla="*/ 2762 h 3836"/>
              <a:gd name="T74" fmla="*/ 2241 w 3488"/>
              <a:gd name="T75" fmla="*/ 2952 h 3836"/>
              <a:gd name="T76" fmla="*/ 2037 w 3488"/>
              <a:gd name="T77" fmla="*/ 2978 h 3836"/>
              <a:gd name="T78" fmla="*/ 1001 w 3488"/>
              <a:gd name="T79" fmla="*/ 2608 h 3836"/>
              <a:gd name="T80" fmla="*/ 3023 w 3488"/>
              <a:gd name="T81" fmla="*/ 465 h 3836"/>
              <a:gd name="T82" fmla="*/ 2969 w 3488"/>
              <a:gd name="T83" fmla="*/ 0 h 3836"/>
              <a:gd name="T84" fmla="*/ 3294 w 3488"/>
              <a:gd name="T85" fmla="*/ 114 h 3836"/>
              <a:gd name="T86" fmla="*/ 3474 w 3488"/>
              <a:gd name="T87" fmla="*/ 400 h 3836"/>
              <a:gd name="T88" fmla="*/ 3458 w 3488"/>
              <a:gd name="T89" fmla="*/ 3492 h 3836"/>
              <a:gd name="T90" fmla="*/ 3247 w 3488"/>
              <a:gd name="T91" fmla="*/ 3755 h 3836"/>
              <a:gd name="T92" fmla="*/ 1078 w 3488"/>
              <a:gd name="T93" fmla="*/ 3836 h 3836"/>
              <a:gd name="T94" fmla="*/ 753 w 3488"/>
              <a:gd name="T95" fmla="*/ 3722 h 3836"/>
              <a:gd name="T96" fmla="*/ 572 w 3488"/>
              <a:gd name="T97" fmla="*/ 3436 h 3836"/>
              <a:gd name="T98" fmla="*/ 182 w 3488"/>
              <a:gd name="T99" fmla="*/ 2594 h 3836"/>
              <a:gd name="T100" fmla="*/ 14 w 3488"/>
              <a:gd name="T101" fmla="*/ 2427 h 3836"/>
              <a:gd name="T102" fmla="*/ 30 w 3488"/>
              <a:gd name="T103" fmla="*/ 1005 h 3836"/>
              <a:gd name="T104" fmla="*/ 223 w 3488"/>
              <a:gd name="T105" fmla="*/ 865 h 3836"/>
              <a:gd name="T106" fmla="*/ 588 w 3488"/>
              <a:gd name="T107" fmla="*/ 344 h 3836"/>
              <a:gd name="T108" fmla="*/ 800 w 3488"/>
              <a:gd name="T109" fmla="*/ 81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88" h="3836">
                <a:moveTo>
                  <a:pt x="2024" y="3317"/>
                </a:moveTo>
                <a:lnTo>
                  <a:pt x="1987" y="3320"/>
                </a:lnTo>
                <a:lnTo>
                  <a:pt x="1953" y="3331"/>
                </a:lnTo>
                <a:lnTo>
                  <a:pt x="1924" y="3347"/>
                </a:lnTo>
                <a:lnTo>
                  <a:pt x="1897" y="3369"/>
                </a:lnTo>
                <a:lnTo>
                  <a:pt x="1875" y="3396"/>
                </a:lnTo>
                <a:lnTo>
                  <a:pt x="1859" y="3425"/>
                </a:lnTo>
                <a:lnTo>
                  <a:pt x="1849" y="3459"/>
                </a:lnTo>
                <a:lnTo>
                  <a:pt x="1846" y="3495"/>
                </a:lnTo>
                <a:lnTo>
                  <a:pt x="1849" y="3530"/>
                </a:lnTo>
                <a:lnTo>
                  <a:pt x="1859" y="3564"/>
                </a:lnTo>
                <a:lnTo>
                  <a:pt x="1876" y="3594"/>
                </a:lnTo>
                <a:lnTo>
                  <a:pt x="1897" y="3620"/>
                </a:lnTo>
                <a:lnTo>
                  <a:pt x="1924" y="3642"/>
                </a:lnTo>
                <a:lnTo>
                  <a:pt x="1955" y="3659"/>
                </a:lnTo>
                <a:lnTo>
                  <a:pt x="1987" y="3669"/>
                </a:lnTo>
                <a:lnTo>
                  <a:pt x="2024" y="3673"/>
                </a:lnTo>
                <a:lnTo>
                  <a:pt x="2059" y="3669"/>
                </a:lnTo>
                <a:lnTo>
                  <a:pt x="2093" y="3659"/>
                </a:lnTo>
                <a:lnTo>
                  <a:pt x="2123" y="3642"/>
                </a:lnTo>
                <a:lnTo>
                  <a:pt x="2150" y="3620"/>
                </a:lnTo>
                <a:lnTo>
                  <a:pt x="2171" y="3594"/>
                </a:lnTo>
                <a:lnTo>
                  <a:pt x="2187" y="3564"/>
                </a:lnTo>
                <a:lnTo>
                  <a:pt x="2198" y="3530"/>
                </a:lnTo>
                <a:lnTo>
                  <a:pt x="2201" y="3495"/>
                </a:lnTo>
                <a:lnTo>
                  <a:pt x="2198" y="3459"/>
                </a:lnTo>
                <a:lnTo>
                  <a:pt x="2187" y="3425"/>
                </a:lnTo>
                <a:lnTo>
                  <a:pt x="2171" y="3395"/>
                </a:lnTo>
                <a:lnTo>
                  <a:pt x="2150" y="3369"/>
                </a:lnTo>
                <a:lnTo>
                  <a:pt x="2123" y="3347"/>
                </a:lnTo>
                <a:lnTo>
                  <a:pt x="2093" y="3331"/>
                </a:lnTo>
                <a:lnTo>
                  <a:pt x="2059" y="3320"/>
                </a:lnTo>
                <a:lnTo>
                  <a:pt x="2024" y="3317"/>
                </a:lnTo>
                <a:close/>
                <a:moveTo>
                  <a:pt x="1198" y="1064"/>
                </a:moveTo>
                <a:lnTo>
                  <a:pt x="1172" y="1067"/>
                </a:lnTo>
                <a:lnTo>
                  <a:pt x="1149" y="1077"/>
                </a:lnTo>
                <a:lnTo>
                  <a:pt x="1130" y="1092"/>
                </a:lnTo>
                <a:lnTo>
                  <a:pt x="1115" y="1112"/>
                </a:lnTo>
                <a:lnTo>
                  <a:pt x="1104" y="1135"/>
                </a:lnTo>
                <a:lnTo>
                  <a:pt x="1101" y="1161"/>
                </a:lnTo>
                <a:lnTo>
                  <a:pt x="1101" y="1236"/>
                </a:lnTo>
                <a:lnTo>
                  <a:pt x="1054" y="1248"/>
                </a:lnTo>
                <a:lnTo>
                  <a:pt x="1012" y="1263"/>
                </a:lnTo>
                <a:lnTo>
                  <a:pt x="972" y="1284"/>
                </a:lnTo>
                <a:lnTo>
                  <a:pt x="937" y="1309"/>
                </a:lnTo>
                <a:lnTo>
                  <a:pt x="906" y="1338"/>
                </a:lnTo>
                <a:lnTo>
                  <a:pt x="880" y="1371"/>
                </a:lnTo>
                <a:lnTo>
                  <a:pt x="860" y="1407"/>
                </a:lnTo>
                <a:lnTo>
                  <a:pt x="844" y="1447"/>
                </a:lnTo>
                <a:lnTo>
                  <a:pt x="835" y="1489"/>
                </a:lnTo>
                <a:lnTo>
                  <a:pt x="832" y="1535"/>
                </a:lnTo>
                <a:lnTo>
                  <a:pt x="832" y="1538"/>
                </a:lnTo>
                <a:lnTo>
                  <a:pt x="834" y="1578"/>
                </a:lnTo>
                <a:lnTo>
                  <a:pt x="840" y="1616"/>
                </a:lnTo>
                <a:lnTo>
                  <a:pt x="849" y="1649"/>
                </a:lnTo>
                <a:lnTo>
                  <a:pt x="862" y="1679"/>
                </a:lnTo>
                <a:lnTo>
                  <a:pt x="880" y="1705"/>
                </a:lnTo>
                <a:lnTo>
                  <a:pt x="899" y="1729"/>
                </a:lnTo>
                <a:lnTo>
                  <a:pt x="924" y="1750"/>
                </a:lnTo>
                <a:lnTo>
                  <a:pt x="950" y="1769"/>
                </a:lnTo>
                <a:lnTo>
                  <a:pt x="980" y="1785"/>
                </a:lnTo>
                <a:lnTo>
                  <a:pt x="1013" y="1800"/>
                </a:lnTo>
                <a:lnTo>
                  <a:pt x="1048" y="1813"/>
                </a:lnTo>
                <a:lnTo>
                  <a:pt x="1087" y="1826"/>
                </a:lnTo>
                <a:lnTo>
                  <a:pt x="1126" y="1838"/>
                </a:lnTo>
                <a:lnTo>
                  <a:pt x="1170" y="1849"/>
                </a:lnTo>
                <a:lnTo>
                  <a:pt x="1216" y="1862"/>
                </a:lnTo>
                <a:lnTo>
                  <a:pt x="1256" y="1874"/>
                </a:lnTo>
                <a:lnTo>
                  <a:pt x="1289" y="1885"/>
                </a:lnTo>
                <a:lnTo>
                  <a:pt x="1316" y="1897"/>
                </a:lnTo>
                <a:lnTo>
                  <a:pt x="1337" y="1909"/>
                </a:lnTo>
                <a:lnTo>
                  <a:pt x="1352" y="1921"/>
                </a:lnTo>
                <a:lnTo>
                  <a:pt x="1363" y="1933"/>
                </a:lnTo>
                <a:lnTo>
                  <a:pt x="1370" y="1947"/>
                </a:lnTo>
                <a:lnTo>
                  <a:pt x="1374" y="1963"/>
                </a:lnTo>
                <a:lnTo>
                  <a:pt x="1376" y="1979"/>
                </a:lnTo>
                <a:lnTo>
                  <a:pt x="1376" y="1981"/>
                </a:lnTo>
                <a:lnTo>
                  <a:pt x="1373" y="2002"/>
                </a:lnTo>
                <a:lnTo>
                  <a:pt x="1365" y="2022"/>
                </a:lnTo>
                <a:lnTo>
                  <a:pt x="1353" y="2038"/>
                </a:lnTo>
                <a:lnTo>
                  <a:pt x="1336" y="2051"/>
                </a:lnTo>
                <a:lnTo>
                  <a:pt x="1315" y="2063"/>
                </a:lnTo>
                <a:lnTo>
                  <a:pt x="1290" y="2071"/>
                </a:lnTo>
                <a:lnTo>
                  <a:pt x="1261" y="2076"/>
                </a:lnTo>
                <a:lnTo>
                  <a:pt x="1228" y="2077"/>
                </a:lnTo>
                <a:lnTo>
                  <a:pt x="1179" y="2075"/>
                </a:lnTo>
                <a:lnTo>
                  <a:pt x="1133" y="2066"/>
                </a:lnTo>
                <a:lnTo>
                  <a:pt x="1089" y="2052"/>
                </a:lnTo>
                <a:lnTo>
                  <a:pt x="1047" y="2035"/>
                </a:lnTo>
                <a:lnTo>
                  <a:pt x="1006" y="2013"/>
                </a:lnTo>
                <a:lnTo>
                  <a:pt x="967" y="1986"/>
                </a:lnTo>
                <a:lnTo>
                  <a:pt x="954" y="1978"/>
                </a:lnTo>
                <a:lnTo>
                  <a:pt x="940" y="1972"/>
                </a:lnTo>
                <a:lnTo>
                  <a:pt x="923" y="1967"/>
                </a:lnTo>
                <a:lnTo>
                  <a:pt x="903" y="1965"/>
                </a:lnTo>
                <a:lnTo>
                  <a:pt x="878" y="1968"/>
                </a:lnTo>
                <a:lnTo>
                  <a:pt x="856" y="1975"/>
                </a:lnTo>
                <a:lnTo>
                  <a:pt x="837" y="1988"/>
                </a:lnTo>
                <a:lnTo>
                  <a:pt x="821" y="2003"/>
                </a:lnTo>
                <a:lnTo>
                  <a:pt x="808" y="2023"/>
                </a:lnTo>
                <a:lnTo>
                  <a:pt x="801" y="2044"/>
                </a:lnTo>
                <a:lnTo>
                  <a:pt x="798" y="2069"/>
                </a:lnTo>
                <a:lnTo>
                  <a:pt x="801" y="2094"/>
                </a:lnTo>
                <a:lnTo>
                  <a:pt x="809" y="2118"/>
                </a:lnTo>
                <a:lnTo>
                  <a:pt x="823" y="2138"/>
                </a:lnTo>
                <a:lnTo>
                  <a:pt x="840" y="2153"/>
                </a:lnTo>
                <a:lnTo>
                  <a:pt x="889" y="2184"/>
                </a:lnTo>
                <a:lnTo>
                  <a:pt x="939" y="2211"/>
                </a:lnTo>
                <a:lnTo>
                  <a:pt x="992" y="2233"/>
                </a:lnTo>
                <a:lnTo>
                  <a:pt x="1046" y="2250"/>
                </a:lnTo>
                <a:lnTo>
                  <a:pt x="1101" y="2263"/>
                </a:lnTo>
                <a:lnTo>
                  <a:pt x="1101" y="2343"/>
                </a:lnTo>
                <a:lnTo>
                  <a:pt x="1104" y="2369"/>
                </a:lnTo>
                <a:lnTo>
                  <a:pt x="1115" y="2392"/>
                </a:lnTo>
                <a:lnTo>
                  <a:pt x="1130" y="2412"/>
                </a:lnTo>
                <a:lnTo>
                  <a:pt x="1149" y="2427"/>
                </a:lnTo>
                <a:lnTo>
                  <a:pt x="1172" y="2436"/>
                </a:lnTo>
                <a:lnTo>
                  <a:pt x="1198" y="2440"/>
                </a:lnTo>
                <a:lnTo>
                  <a:pt x="1223" y="2436"/>
                </a:lnTo>
                <a:lnTo>
                  <a:pt x="1247" y="2427"/>
                </a:lnTo>
                <a:lnTo>
                  <a:pt x="1267" y="2412"/>
                </a:lnTo>
                <a:lnTo>
                  <a:pt x="1282" y="2392"/>
                </a:lnTo>
                <a:lnTo>
                  <a:pt x="1291" y="2369"/>
                </a:lnTo>
                <a:lnTo>
                  <a:pt x="1295" y="2343"/>
                </a:lnTo>
                <a:lnTo>
                  <a:pt x="1295" y="2271"/>
                </a:lnTo>
                <a:lnTo>
                  <a:pt x="1339" y="2264"/>
                </a:lnTo>
                <a:lnTo>
                  <a:pt x="1380" y="2252"/>
                </a:lnTo>
                <a:lnTo>
                  <a:pt x="1419" y="2238"/>
                </a:lnTo>
                <a:lnTo>
                  <a:pt x="1454" y="2220"/>
                </a:lnTo>
                <a:lnTo>
                  <a:pt x="1487" y="2198"/>
                </a:lnTo>
                <a:lnTo>
                  <a:pt x="1515" y="2174"/>
                </a:lnTo>
                <a:lnTo>
                  <a:pt x="1539" y="2146"/>
                </a:lnTo>
                <a:lnTo>
                  <a:pt x="1560" y="2115"/>
                </a:lnTo>
                <a:lnTo>
                  <a:pt x="1577" y="2080"/>
                </a:lnTo>
                <a:lnTo>
                  <a:pt x="1588" y="2043"/>
                </a:lnTo>
                <a:lnTo>
                  <a:pt x="1596" y="2003"/>
                </a:lnTo>
                <a:lnTo>
                  <a:pt x="1598" y="1960"/>
                </a:lnTo>
                <a:lnTo>
                  <a:pt x="1598" y="1957"/>
                </a:lnTo>
                <a:lnTo>
                  <a:pt x="1596" y="1915"/>
                </a:lnTo>
                <a:lnTo>
                  <a:pt x="1588" y="1876"/>
                </a:lnTo>
                <a:lnTo>
                  <a:pt x="1577" y="1841"/>
                </a:lnTo>
                <a:lnTo>
                  <a:pt x="1560" y="1811"/>
                </a:lnTo>
                <a:lnTo>
                  <a:pt x="1539" y="1783"/>
                </a:lnTo>
                <a:lnTo>
                  <a:pt x="1514" y="1757"/>
                </a:lnTo>
                <a:lnTo>
                  <a:pt x="1484" y="1735"/>
                </a:lnTo>
                <a:lnTo>
                  <a:pt x="1450" y="1715"/>
                </a:lnTo>
                <a:lnTo>
                  <a:pt x="1413" y="1696"/>
                </a:lnTo>
                <a:lnTo>
                  <a:pt x="1371" y="1680"/>
                </a:lnTo>
                <a:lnTo>
                  <a:pt x="1324" y="1665"/>
                </a:lnTo>
                <a:lnTo>
                  <a:pt x="1275" y="1651"/>
                </a:lnTo>
                <a:lnTo>
                  <a:pt x="1229" y="1639"/>
                </a:lnTo>
                <a:lnTo>
                  <a:pt x="1191" y="1629"/>
                </a:lnTo>
                <a:lnTo>
                  <a:pt x="1158" y="1618"/>
                </a:lnTo>
                <a:lnTo>
                  <a:pt x="1130" y="1608"/>
                </a:lnTo>
                <a:lnTo>
                  <a:pt x="1108" y="1598"/>
                </a:lnTo>
                <a:lnTo>
                  <a:pt x="1090" y="1587"/>
                </a:lnTo>
                <a:lnTo>
                  <a:pt x="1076" y="1576"/>
                </a:lnTo>
                <a:lnTo>
                  <a:pt x="1066" y="1563"/>
                </a:lnTo>
                <a:lnTo>
                  <a:pt x="1060" y="1549"/>
                </a:lnTo>
                <a:lnTo>
                  <a:pt x="1055" y="1534"/>
                </a:lnTo>
                <a:lnTo>
                  <a:pt x="1054" y="1518"/>
                </a:lnTo>
                <a:lnTo>
                  <a:pt x="1054" y="1514"/>
                </a:lnTo>
                <a:lnTo>
                  <a:pt x="1056" y="1497"/>
                </a:lnTo>
                <a:lnTo>
                  <a:pt x="1063" y="1479"/>
                </a:lnTo>
                <a:lnTo>
                  <a:pt x="1074" y="1464"/>
                </a:lnTo>
                <a:lnTo>
                  <a:pt x="1088" y="1451"/>
                </a:lnTo>
                <a:lnTo>
                  <a:pt x="1107" y="1441"/>
                </a:lnTo>
                <a:lnTo>
                  <a:pt x="1129" y="1433"/>
                </a:lnTo>
                <a:lnTo>
                  <a:pt x="1156" y="1428"/>
                </a:lnTo>
                <a:lnTo>
                  <a:pt x="1186" y="1426"/>
                </a:lnTo>
                <a:lnTo>
                  <a:pt x="1228" y="1429"/>
                </a:lnTo>
                <a:lnTo>
                  <a:pt x="1270" y="1437"/>
                </a:lnTo>
                <a:lnTo>
                  <a:pt x="1312" y="1451"/>
                </a:lnTo>
                <a:lnTo>
                  <a:pt x="1356" y="1470"/>
                </a:lnTo>
                <a:lnTo>
                  <a:pt x="1400" y="1494"/>
                </a:lnTo>
                <a:lnTo>
                  <a:pt x="1418" y="1503"/>
                </a:lnTo>
                <a:lnTo>
                  <a:pt x="1436" y="1508"/>
                </a:lnTo>
                <a:lnTo>
                  <a:pt x="1457" y="1510"/>
                </a:lnTo>
                <a:lnTo>
                  <a:pt x="1481" y="1507"/>
                </a:lnTo>
                <a:lnTo>
                  <a:pt x="1503" y="1500"/>
                </a:lnTo>
                <a:lnTo>
                  <a:pt x="1523" y="1487"/>
                </a:lnTo>
                <a:lnTo>
                  <a:pt x="1539" y="1472"/>
                </a:lnTo>
                <a:lnTo>
                  <a:pt x="1551" y="1452"/>
                </a:lnTo>
                <a:lnTo>
                  <a:pt x="1559" y="1431"/>
                </a:lnTo>
                <a:lnTo>
                  <a:pt x="1562" y="1407"/>
                </a:lnTo>
                <a:lnTo>
                  <a:pt x="1559" y="1382"/>
                </a:lnTo>
                <a:lnTo>
                  <a:pt x="1551" y="1361"/>
                </a:lnTo>
                <a:lnTo>
                  <a:pt x="1541" y="1343"/>
                </a:lnTo>
                <a:lnTo>
                  <a:pt x="1526" y="1329"/>
                </a:lnTo>
                <a:lnTo>
                  <a:pt x="1512" y="1318"/>
                </a:lnTo>
                <a:lnTo>
                  <a:pt x="1462" y="1290"/>
                </a:lnTo>
                <a:lnTo>
                  <a:pt x="1409" y="1267"/>
                </a:lnTo>
                <a:lnTo>
                  <a:pt x="1353" y="1249"/>
                </a:lnTo>
                <a:lnTo>
                  <a:pt x="1295" y="1238"/>
                </a:lnTo>
                <a:lnTo>
                  <a:pt x="1295" y="1161"/>
                </a:lnTo>
                <a:lnTo>
                  <a:pt x="1291" y="1135"/>
                </a:lnTo>
                <a:lnTo>
                  <a:pt x="1282" y="1112"/>
                </a:lnTo>
                <a:lnTo>
                  <a:pt x="1267" y="1092"/>
                </a:lnTo>
                <a:lnTo>
                  <a:pt x="1247" y="1077"/>
                </a:lnTo>
                <a:lnTo>
                  <a:pt x="1223" y="1067"/>
                </a:lnTo>
                <a:lnTo>
                  <a:pt x="1198" y="1064"/>
                </a:lnTo>
                <a:close/>
                <a:moveTo>
                  <a:pt x="1078" y="443"/>
                </a:moveTo>
                <a:lnTo>
                  <a:pt x="1057" y="445"/>
                </a:lnTo>
                <a:lnTo>
                  <a:pt x="1040" y="453"/>
                </a:lnTo>
                <a:lnTo>
                  <a:pt x="1023" y="465"/>
                </a:lnTo>
                <a:lnTo>
                  <a:pt x="1012" y="480"/>
                </a:lnTo>
                <a:lnTo>
                  <a:pt x="1005" y="499"/>
                </a:lnTo>
                <a:lnTo>
                  <a:pt x="1001" y="519"/>
                </a:lnTo>
                <a:lnTo>
                  <a:pt x="1001" y="862"/>
                </a:lnTo>
                <a:lnTo>
                  <a:pt x="2108" y="862"/>
                </a:lnTo>
                <a:lnTo>
                  <a:pt x="2151" y="865"/>
                </a:lnTo>
                <a:lnTo>
                  <a:pt x="2192" y="875"/>
                </a:lnTo>
                <a:lnTo>
                  <a:pt x="2231" y="891"/>
                </a:lnTo>
                <a:lnTo>
                  <a:pt x="2265" y="913"/>
                </a:lnTo>
                <a:lnTo>
                  <a:pt x="2296" y="939"/>
                </a:lnTo>
                <a:lnTo>
                  <a:pt x="2323" y="970"/>
                </a:lnTo>
                <a:lnTo>
                  <a:pt x="2344" y="1005"/>
                </a:lnTo>
                <a:lnTo>
                  <a:pt x="2361" y="1043"/>
                </a:lnTo>
                <a:lnTo>
                  <a:pt x="2370" y="1084"/>
                </a:lnTo>
                <a:lnTo>
                  <a:pt x="2373" y="1127"/>
                </a:lnTo>
                <a:lnTo>
                  <a:pt x="2373" y="2722"/>
                </a:lnTo>
                <a:lnTo>
                  <a:pt x="2371" y="2762"/>
                </a:lnTo>
                <a:lnTo>
                  <a:pt x="2362" y="2802"/>
                </a:lnTo>
                <a:lnTo>
                  <a:pt x="2348" y="2838"/>
                </a:lnTo>
                <a:lnTo>
                  <a:pt x="2328" y="2872"/>
                </a:lnTo>
                <a:lnTo>
                  <a:pt x="2303" y="2902"/>
                </a:lnTo>
                <a:lnTo>
                  <a:pt x="2274" y="2929"/>
                </a:lnTo>
                <a:lnTo>
                  <a:pt x="2241" y="2952"/>
                </a:lnTo>
                <a:lnTo>
                  <a:pt x="2205" y="2970"/>
                </a:lnTo>
                <a:lnTo>
                  <a:pt x="2173" y="2979"/>
                </a:lnTo>
                <a:lnTo>
                  <a:pt x="2141" y="2985"/>
                </a:lnTo>
                <a:lnTo>
                  <a:pt x="2108" y="2987"/>
                </a:lnTo>
                <a:lnTo>
                  <a:pt x="2072" y="2985"/>
                </a:lnTo>
                <a:lnTo>
                  <a:pt x="2037" y="2978"/>
                </a:lnTo>
                <a:lnTo>
                  <a:pt x="2003" y="2965"/>
                </a:lnTo>
                <a:lnTo>
                  <a:pt x="1970" y="2949"/>
                </a:lnTo>
                <a:lnTo>
                  <a:pt x="1939" y="2928"/>
                </a:lnTo>
                <a:lnTo>
                  <a:pt x="1913" y="2902"/>
                </a:lnTo>
                <a:lnTo>
                  <a:pt x="1640" y="2608"/>
                </a:lnTo>
                <a:lnTo>
                  <a:pt x="1001" y="2608"/>
                </a:lnTo>
                <a:lnTo>
                  <a:pt x="1001" y="3111"/>
                </a:lnTo>
                <a:lnTo>
                  <a:pt x="3045" y="3111"/>
                </a:lnTo>
                <a:lnTo>
                  <a:pt x="3045" y="519"/>
                </a:lnTo>
                <a:lnTo>
                  <a:pt x="3043" y="499"/>
                </a:lnTo>
                <a:lnTo>
                  <a:pt x="3034" y="480"/>
                </a:lnTo>
                <a:lnTo>
                  <a:pt x="3023" y="465"/>
                </a:lnTo>
                <a:lnTo>
                  <a:pt x="3008" y="453"/>
                </a:lnTo>
                <a:lnTo>
                  <a:pt x="2989" y="445"/>
                </a:lnTo>
                <a:lnTo>
                  <a:pt x="2969" y="443"/>
                </a:lnTo>
                <a:lnTo>
                  <a:pt x="1078" y="443"/>
                </a:lnTo>
                <a:close/>
                <a:moveTo>
                  <a:pt x="1078" y="0"/>
                </a:moveTo>
                <a:lnTo>
                  <a:pt x="2969" y="0"/>
                </a:lnTo>
                <a:lnTo>
                  <a:pt x="3030" y="4"/>
                </a:lnTo>
                <a:lnTo>
                  <a:pt x="3088" y="13"/>
                </a:lnTo>
                <a:lnTo>
                  <a:pt x="3144" y="31"/>
                </a:lnTo>
                <a:lnTo>
                  <a:pt x="3197" y="53"/>
                </a:lnTo>
                <a:lnTo>
                  <a:pt x="3247" y="81"/>
                </a:lnTo>
                <a:lnTo>
                  <a:pt x="3294" y="114"/>
                </a:lnTo>
                <a:lnTo>
                  <a:pt x="3336" y="152"/>
                </a:lnTo>
                <a:lnTo>
                  <a:pt x="3374" y="194"/>
                </a:lnTo>
                <a:lnTo>
                  <a:pt x="3408" y="241"/>
                </a:lnTo>
                <a:lnTo>
                  <a:pt x="3436" y="291"/>
                </a:lnTo>
                <a:lnTo>
                  <a:pt x="3458" y="344"/>
                </a:lnTo>
                <a:lnTo>
                  <a:pt x="3474" y="400"/>
                </a:lnTo>
                <a:lnTo>
                  <a:pt x="3485" y="458"/>
                </a:lnTo>
                <a:lnTo>
                  <a:pt x="3488" y="519"/>
                </a:lnTo>
                <a:lnTo>
                  <a:pt x="3488" y="3318"/>
                </a:lnTo>
                <a:lnTo>
                  <a:pt x="3485" y="3378"/>
                </a:lnTo>
                <a:lnTo>
                  <a:pt x="3474" y="3436"/>
                </a:lnTo>
                <a:lnTo>
                  <a:pt x="3458" y="3492"/>
                </a:lnTo>
                <a:lnTo>
                  <a:pt x="3436" y="3545"/>
                </a:lnTo>
                <a:lnTo>
                  <a:pt x="3408" y="3596"/>
                </a:lnTo>
                <a:lnTo>
                  <a:pt x="3374" y="3641"/>
                </a:lnTo>
                <a:lnTo>
                  <a:pt x="3336" y="3684"/>
                </a:lnTo>
                <a:lnTo>
                  <a:pt x="3294" y="3722"/>
                </a:lnTo>
                <a:lnTo>
                  <a:pt x="3247" y="3755"/>
                </a:lnTo>
                <a:lnTo>
                  <a:pt x="3197" y="3783"/>
                </a:lnTo>
                <a:lnTo>
                  <a:pt x="3144" y="3806"/>
                </a:lnTo>
                <a:lnTo>
                  <a:pt x="3088" y="3822"/>
                </a:lnTo>
                <a:lnTo>
                  <a:pt x="3030" y="3832"/>
                </a:lnTo>
                <a:lnTo>
                  <a:pt x="2969" y="3836"/>
                </a:lnTo>
                <a:lnTo>
                  <a:pt x="1078" y="3836"/>
                </a:lnTo>
                <a:lnTo>
                  <a:pt x="1018" y="3832"/>
                </a:lnTo>
                <a:lnTo>
                  <a:pt x="959" y="3822"/>
                </a:lnTo>
                <a:lnTo>
                  <a:pt x="903" y="3806"/>
                </a:lnTo>
                <a:lnTo>
                  <a:pt x="850" y="3783"/>
                </a:lnTo>
                <a:lnTo>
                  <a:pt x="800" y="3755"/>
                </a:lnTo>
                <a:lnTo>
                  <a:pt x="753" y="3722"/>
                </a:lnTo>
                <a:lnTo>
                  <a:pt x="711" y="3684"/>
                </a:lnTo>
                <a:lnTo>
                  <a:pt x="672" y="3641"/>
                </a:lnTo>
                <a:lnTo>
                  <a:pt x="640" y="3596"/>
                </a:lnTo>
                <a:lnTo>
                  <a:pt x="612" y="3545"/>
                </a:lnTo>
                <a:lnTo>
                  <a:pt x="588" y="3492"/>
                </a:lnTo>
                <a:lnTo>
                  <a:pt x="572" y="3436"/>
                </a:lnTo>
                <a:lnTo>
                  <a:pt x="561" y="3378"/>
                </a:lnTo>
                <a:lnTo>
                  <a:pt x="558" y="3318"/>
                </a:lnTo>
                <a:lnTo>
                  <a:pt x="558" y="2608"/>
                </a:lnTo>
                <a:lnTo>
                  <a:pt x="267" y="2608"/>
                </a:lnTo>
                <a:lnTo>
                  <a:pt x="223" y="2605"/>
                </a:lnTo>
                <a:lnTo>
                  <a:pt x="182" y="2594"/>
                </a:lnTo>
                <a:lnTo>
                  <a:pt x="144" y="2579"/>
                </a:lnTo>
                <a:lnTo>
                  <a:pt x="110" y="2557"/>
                </a:lnTo>
                <a:lnTo>
                  <a:pt x="78" y="2530"/>
                </a:lnTo>
                <a:lnTo>
                  <a:pt x="51" y="2499"/>
                </a:lnTo>
                <a:lnTo>
                  <a:pt x="30" y="2464"/>
                </a:lnTo>
                <a:lnTo>
                  <a:pt x="14" y="2427"/>
                </a:lnTo>
                <a:lnTo>
                  <a:pt x="3" y="2386"/>
                </a:lnTo>
                <a:lnTo>
                  <a:pt x="0" y="2343"/>
                </a:lnTo>
                <a:lnTo>
                  <a:pt x="0" y="1127"/>
                </a:lnTo>
                <a:lnTo>
                  <a:pt x="3" y="1084"/>
                </a:lnTo>
                <a:lnTo>
                  <a:pt x="14" y="1043"/>
                </a:lnTo>
                <a:lnTo>
                  <a:pt x="30" y="1005"/>
                </a:lnTo>
                <a:lnTo>
                  <a:pt x="51" y="970"/>
                </a:lnTo>
                <a:lnTo>
                  <a:pt x="78" y="939"/>
                </a:lnTo>
                <a:lnTo>
                  <a:pt x="110" y="913"/>
                </a:lnTo>
                <a:lnTo>
                  <a:pt x="144" y="891"/>
                </a:lnTo>
                <a:lnTo>
                  <a:pt x="182" y="875"/>
                </a:lnTo>
                <a:lnTo>
                  <a:pt x="223" y="865"/>
                </a:lnTo>
                <a:lnTo>
                  <a:pt x="267" y="862"/>
                </a:lnTo>
                <a:lnTo>
                  <a:pt x="558" y="862"/>
                </a:lnTo>
                <a:lnTo>
                  <a:pt x="558" y="519"/>
                </a:lnTo>
                <a:lnTo>
                  <a:pt x="561" y="458"/>
                </a:lnTo>
                <a:lnTo>
                  <a:pt x="572" y="400"/>
                </a:lnTo>
                <a:lnTo>
                  <a:pt x="588" y="344"/>
                </a:lnTo>
                <a:lnTo>
                  <a:pt x="612" y="291"/>
                </a:lnTo>
                <a:lnTo>
                  <a:pt x="640" y="241"/>
                </a:lnTo>
                <a:lnTo>
                  <a:pt x="672" y="194"/>
                </a:lnTo>
                <a:lnTo>
                  <a:pt x="711" y="152"/>
                </a:lnTo>
                <a:lnTo>
                  <a:pt x="753" y="114"/>
                </a:lnTo>
                <a:lnTo>
                  <a:pt x="800" y="81"/>
                </a:lnTo>
                <a:lnTo>
                  <a:pt x="850" y="53"/>
                </a:lnTo>
                <a:lnTo>
                  <a:pt x="903" y="31"/>
                </a:lnTo>
                <a:lnTo>
                  <a:pt x="959" y="13"/>
                </a:lnTo>
                <a:lnTo>
                  <a:pt x="1018" y="4"/>
                </a:lnTo>
                <a:lnTo>
                  <a:pt x="107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5"/>
          <p:cNvSpPr/>
          <p:nvPr/>
        </p:nvSpPr>
        <p:spPr>
          <a:xfrm>
            <a:off x="5293241" y="4154648"/>
            <a:ext cx="2768440" cy="1077218"/>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As important as the estimation is the conversation and understanding it generates</a:t>
            </a:r>
            <a:endParaRPr lang="en-US" sz="1600" dirty="0">
              <a:solidFill>
                <a:schemeClr val="bg1"/>
              </a:solidFill>
            </a:endParaRPr>
          </a:p>
        </p:txBody>
      </p:sp>
      <p:grpSp>
        <p:nvGrpSpPr>
          <p:cNvPr id="48" name="Group 26"/>
          <p:cNvGrpSpPr>
            <a:grpSpLocks noChangeAspect="1"/>
          </p:cNvGrpSpPr>
          <p:nvPr/>
        </p:nvGrpSpPr>
        <p:grpSpPr bwMode="auto">
          <a:xfrm>
            <a:off x="8562081" y="2810679"/>
            <a:ext cx="721305" cy="646090"/>
            <a:chOff x="3648" y="1995"/>
            <a:chExt cx="2455" cy="2199"/>
          </a:xfrm>
          <a:solidFill>
            <a:schemeClr val="bg1"/>
          </a:solidFill>
        </p:grpSpPr>
        <p:sp>
          <p:nvSpPr>
            <p:cNvPr id="51" name="Freeform 28"/>
            <p:cNvSpPr>
              <a:spLocks noEditPoints="1"/>
            </p:cNvSpPr>
            <p:nvPr/>
          </p:nvSpPr>
          <p:spPr bwMode="auto">
            <a:xfrm>
              <a:off x="3648" y="1995"/>
              <a:ext cx="2455" cy="2199"/>
            </a:xfrm>
            <a:custGeom>
              <a:avLst/>
              <a:gdLst>
                <a:gd name="T0" fmla="*/ 1372 w 4910"/>
                <a:gd name="T1" fmla="*/ 1541 h 4399"/>
                <a:gd name="T2" fmla="*/ 1378 w 4910"/>
                <a:gd name="T3" fmla="*/ 1593 h 4399"/>
                <a:gd name="T4" fmla="*/ 3507 w 4910"/>
                <a:gd name="T5" fmla="*/ 3740 h 4399"/>
                <a:gd name="T6" fmla="*/ 3508 w 4910"/>
                <a:gd name="T7" fmla="*/ 1562 h 4399"/>
                <a:gd name="T8" fmla="*/ 2443 w 4910"/>
                <a:gd name="T9" fmla="*/ 738 h 4399"/>
                <a:gd name="T10" fmla="*/ 2509 w 4910"/>
                <a:gd name="T11" fmla="*/ 6 h 4399"/>
                <a:gd name="T12" fmla="*/ 2596 w 4910"/>
                <a:gd name="T13" fmla="*/ 37 h 4399"/>
                <a:gd name="T14" fmla="*/ 4778 w 4910"/>
                <a:gd name="T15" fmla="*/ 1652 h 4399"/>
                <a:gd name="T16" fmla="*/ 4846 w 4910"/>
                <a:gd name="T17" fmla="*/ 1719 h 4399"/>
                <a:gd name="T18" fmla="*/ 4891 w 4910"/>
                <a:gd name="T19" fmla="*/ 1800 h 4399"/>
                <a:gd name="T20" fmla="*/ 4910 w 4910"/>
                <a:gd name="T21" fmla="*/ 1890 h 4399"/>
                <a:gd name="T22" fmla="*/ 4904 w 4910"/>
                <a:gd name="T23" fmla="*/ 1981 h 4399"/>
                <a:gd name="T24" fmla="*/ 4873 w 4910"/>
                <a:gd name="T25" fmla="*/ 2069 h 4399"/>
                <a:gd name="T26" fmla="*/ 4818 w 4910"/>
                <a:gd name="T27" fmla="*/ 2145 h 4399"/>
                <a:gd name="T28" fmla="*/ 4748 w 4910"/>
                <a:gd name="T29" fmla="*/ 2201 h 4399"/>
                <a:gd name="T30" fmla="*/ 4669 w 4910"/>
                <a:gd name="T31" fmla="*/ 2234 h 4399"/>
                <a:gd name="T32" fmla="*/ 4584 w 4910"/>
                <a:gd name="T33" fmla="*/ 2244 h 4399"/>
                <a:gd name="T34" fmla="*/ 4502 w 4910"/>
                <a:gd name="T35" fmla="*/ 2235 h 4399"/>
                <a:gd name="T36" fmla="*/ 4425 w 4910"/>
                <a:gd name="T37" fmla="*/ 2204 h 4399"/>
                <a:gd name="T38" fmla="*/ 4162 w 4910"/>
                <a:gd name="T39" fmla="*/ 2011 h 4399"/>
                <a:gd name="T40" fmla="*/ 4157 w 4910"/>
                <a:gd name="T41" fmla="*/ 4122 h 4399"/>
                <a:gd name="T42" fmla="*/ 4124 w 4910"/>
                <a:gd name="T43" fmla="*/ 4221 h 4399"/>
                <a:gd name="T44" fmla="*/ 4066 w 4910"/>
                <a:gd name="T45" fmla="*/ 4302 h 4399"/>
                <a:gd name="T46" fmla="*/ 3985 w 4910"/>
                <a:gd name="T47" fmla="*/ 4361 h 4399"/>
                <a:gd name="T48" fmla="*/ 3886 w 4910"/>
                <a:gd name="T49" fmla="*/ 4394 h 4399"/>
                <a:gd name="T50" fmla="*/ 1050 w 4910"/>
                <a:gd name="T51" fmla="*/ 4399 h 4399"/>
                <a:gd name="T52" fmla="*/ 946 w 4910"/>
                <a:gd name="T53" fmla="*/ 4381 h 4399"/>
                <a:gd name="T54" fmla="*/ 857 w 4910"/>
                <a:gd name="T55" fmla="*/ 4334 h 4399"/>
                <a:gd name="T56" fmla="*/ 786 w 4910"/>
                <a:gd name="T57" fmla="*/ 4264 h 4399"/>
                <a:gd name="T58" fmla="*/ 739 w 4910"/>
                <a:gd name="T59" fmla="*/ 4173 h 4399"/>
                <a:gd name="T60" fmla="*/ 723 w 4910"/>
                <a:gd name="T61" fmla="*/ 4070 h 4399"/>
                <a:gd name="T62" fmla="*/ 524 w 4910"/>
                <a:gd name="T63" fmla="*/ 2180 h 4399"/>
                <a:gd name="T64" fmla="*/ 439 w 4910"/>
                <a:gd name="T65" fmla="*/ 2225 h 4399"/>
                <a:gd name="T66" fmla="*/ 348 w 4910"/>
                <a:gd name="T67" fmla="*/ 2244 h 4399"/>
                <a:gd name="T68" fmla="*/ 257 w 4910"/>
                <a:gd name="T69" fmla="*/ 2237 h 4399"/>
                <a:gd name="T70" fmla="*/ 173 w 4910"/>
                <a:gd name="T71" fmla="*/ 2205 h 4399"/>
                <a:gd name="T72" fmla="*/ 97 w 4910"/>
                <a:gd name="T73" fmla="*/ 2150 h 4399"/>
                <a:gd name="T74" fmla="*/ 39 w 4910"/>
                <a:gd name="T75" fmla="*/ 2072 h 4399"/>
                <a:gd name="T76" fmla="*/ 7 w 4910"/>
                <a:gd name="T77" fmla="*/ 1984 h 4399"/>
                <a:gd name="T78" fmla="*/ 1 w 4910"/>
                <a:gd name="T79" fmla="*/ 1891 h 4399"/>
                <a:gd name="T80" fmla="*/ 21 w 4910"/>
                <a:gd name="T81" fmla="*/ 1801 h 4399"/>
                <a:gd name="T82" fmla="*/ 64 w 4910"/>
                <a:gd name="T83" fmla="*/ 1721 h 4399"/>
                <a:gd name="T84" fmla="*/ 131 w 4910"/>
                <a:gd name="T85" fmla="*/ 1652 h 4399"/>
                <a:gd name="T86" fmla="*/ 2285 w 4910"/>
                <a:gd name="T87" fmla="*/ 39 h 4399"/>
                <a:gd name="T88" fmla="*/ 2373 w 4910"/>
                <a:gd name="T89" fmla="*/ 6 h 4399"/>
                <a:gd name="T90" fmla="*/ 2464 w 4910"/>
                <a:gd name="T91" fmla="*/ 0 h 4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0" h="4399">
                  <a:moveTo>
                    <a:pt x="2443" y="738"/>
                  </a:moveTo>
                  <a:lnTo>
                    <a:pt x="1372" y="1541"/>
                  </a:lnTo>
                  <a:lnTo>
                    <a:pt x="1376" y="1566"/>
                  </a:lnTo>
                  <a:lnTo>
                    <a:pt x="1378" y="1593"/>
                  </a:lnTo>
                  <a:lnTo>
                    <a:pt x="1378" y="3740"/>
                  </a:lnTo>
                  <a:lnTo>
                    <a:pt x="3507" y="3740"/>
                  </a:lnTo>
                  <a:lnTo>
                    <a:pt x="3507" y="1593"/>
                  </a:lnTo>
                  <a:lnTo>
                    <a:pt x="3508" y="1562"/>
                  </a:lnTo>
                  <a:lnTo>
                    <a:pt x="3513" y="1531"/>
                  </a:lnTo>
                  <a:lnTo>
                    <a:pt x="2443" y="738"/>
                  </a:lnTo>
                  <a:close/>
                  <a:moveTo>
                    <a:pt x="2464" y="0"/>
                  </a:moveTo>
                  <a:lnTo>
                    <a:pt x="2509" y="6"/>
                  </a:lnTo>
                  <a:lnTo>
                    <a:pt x="2553" y="18"/>
                  </a:lnTo>
                  <a:lnTo>
                    <a:pt x="2596" y="37"/>
                  </a:lnTo>
                  <a:lnTo>
                    <a:pt x="2637" y="63"/>
                  </a:lnTo>
                  <a:lnTo>
                    <a:pt x="4778" y="1652"/>
                  </a:lnTo>
                  <a:lnTo>
                    <a:pt x="4815" y="1683"/>
                  </a:lnTo>
                  <a:lnTo>
                    <a:pt x="4846" y="1719"/>
                  </a:lnTo>
                  <a:lnTo>
                    <a:pt x="4871" y="1758"/>
                  </a:lnTo>
                  <a:lnTo>
                    <a:pt x="4891" y="1800"/>
                  </a:lnTo>
                  <a:lnTo>
                    <a:pt x="4903" y="1845"/>
                  </a:lnTo>
                  <a:lnTo>
                    <a:pt x="4910" y="1890"/>
                  </a:lnTo>
                  <a:lnTo>
                    <a:pt x="4910" y="1939"/>
                  </a:lnTo>
                  <a:lnTo>
                    <a:pt x="4904" y="1981"/>
                  </a:lnTo>
                  <a:lnTo>
                    <a:pt x="4892" y="2026"/>
                  </a:lnTo>
                  <a:lnTo>
                    <a:pt x="4873" y="2069"/>
                  </a:lnTo>
                  <a:lnTo>
                    <a:pt x="4848" y="2111"/>
                  </a:lnTo>
                  <a:lnTo>
                    <a:pt x="4818" y="2145"/>
                  </a:lnTo>
                  <a:lnTo>
                    <a:pt x="4785" y="2175"/>
                  </a:lnTo>
                  <a:lnTo>
                    <a:pt x="4748" y="2201"/>
                  </a:lnTo>
                  <a:lnTo>
                    <a:pt x="4709" y="2220"/>
                  </a:lnTo>
                  <a:lnTo>
                    <a:pt x="4669" y="2234"/>
                  </a:lnTo>
                  <a:lnTo>
                    <a:pt x="4626" y="2243"/>
                  </a:lnTo>
                  <a:lnTo>
                    <a:pt x="4584" y="2244"/>
                  </a:lnTo>
                  <a:lnTo>
                    <a:pt x="4542" y="2243"/>
                  </a:lnTo>
                  <a:lnTo>
                    <a:pt x="4502" y="2235"/>
                  </a:lnTo>
                  <a:lnTo>
                    <a:pt x="4464" y="2222"/>
                  </a:lnTo>
                  <a:lnTo>
                    <a:pt x="4425" y="2204"/>
                  </a:lnTo>
                  <a:lnTo>
                    <a:pt x="4389" y="2181"/>
                  </a:lnTo>
                  <a:lnTo>
                    <a:pt x="4162" y="2011"/>
                  </a:lnTo>
                  <a:lnTo>
                    <a:pt x="4162" y="4070"/>
                  </a:lnTo>
                  <a:lnTo>
                    <a:pt x="4157" y="4122"/>
                  </a:lnTo>
                  <a:lnTo>
                    <a:pt x="4145" y="4173"/>
                  </a:lnTo>
                  <a:lnTo>
                    <a:pt x="4124" y="4221"/>
                  </a:lnTo>
                  <a:lnTo>
                    <a:pt x="4099" y="4264"/>
                  </a:lnTo>
                  <a:lnTo>
                    <a:pt x="4066" y="4302"/>
                  </a:lnTo>
                  <a:lnTo>
                    <a:pt x="4028" y="4334"/>
                  </a:lnTo>
                  <a:lnTo>
                    <a:pt x="3985" y="4361"/>
                  </a:lnTo>
                  <a:lnTo>
                    <a:pt x="3937" y="4381"/>
                  </a:lnTo>
                  <a:lnTo>
                    <a:pt x="3886" y="4394"/>
                  </a:lnTo>
                  <a:lnTo>
                    <a:pt x="3834" y="4399"/>
                  </a:lnTo>
                  <a:lnTo>
                    <a:pt x="1050" y="4399"/>
                  </a:lnTo>
                  <a:lnTo>
                    <a:pt x="997" y="4394"/>
                  </a:lnTo>
                  <a:lnTo>
                    <a:pt x="946" y="4381"/>
                  </a:lnTo>
                  <a:lnTo>
                    <a:pt x="900" y="4361"/>
                  </a:lnTo>
                  <a:lnTo>
                    <a:pt x="857" y="4334"/>
                  </a:lnTo>
                  <a:lnTo>
                    <a:pt x="818" y="4302"/>
                  </a:lnTo>
                  <a:lnTo>
                    <a:pt x="786" y="4264"/>
                  </a:lnTo>
                  <a:lnTo>
                    <a:pt x="759" y="4221"/>
                  </a:lnTo>
                  <a:lnTo>
                    <a:pt x="739" y="4173"/>
                  </a:lnTo>
                  <a:lnTo>
                    <a:pt x="728" y="4122"/>
                  </a:lnTo>
                  <a:lnTo>
                    <a:pt x="723" y="4070"/>
                  </a:lnTo>
                  <a:lnTo>
                    <a:pt x="723" y="2030"/>
                  </a:lnTo>
                  <a:lnTo>
                    <a:pt x="524" y="2180"/>
                  </a:lnTo>
                  <a:lnTo>
                    <a:pt x="482" y="2205"/>
                  </a:lnTo>
                  <a:lnTo>
                    <a:pt x="439" y="2225"/>
                  </a:lnTo>
                  <a:lnTo>
                    <a:pt x="394" y="2237"/>
                  </a:lnTo>
                  <a:lnTo>
                    <a:pt x="348" y="2244"/>
                  </a:lnTo>
                  <a:lnTo>
                    <a:pt x="304" y="2244"/>
                  </a:lnTo>
                  <a:lnTo>
                    <a:pt x="257" y="2237"/>
                  </a:lnTo>
                  <a:lnTo>
                    <a:pt x="214" y="2225"/>
                  </a:lnTo>
                  <a:lnTo>
                    <a:pt x="173" y="2205"/>
                  </a:lnTo>
                  <a:lnTo>
                    <a:pt x="132" y="2181"/>
                  </a:lnTo>
                  <a:lnTo>
                    <a:pt x="97" y="2150"/>
                  </a:lnTo>
                  <a:lnTo>
                    <a:pt x="65" y="2113"/>
                  </a:lnTo>
                  <a:lnTo>
                    <a:pt x="39" y="2072"/>
                  </a:lnTo>
                  <a:lnTo>
                    <a:pt x="19" y="2029"/>
                  </a:lnTo>
                  <a:lnTo>
                    <a:pt x="7" y="1984"/>
                  </a:lnTo>
                  <a:lnTo>
                    <a:pt x="0" y="1938"/>
                  </a:lnTo>
                  <a:lnTo>
                    <a:pt x="1" y="1891"/>
                  </a:lnTo>
                  <a:lnTo>
                    <a:pt x="7" y="1846"/>
                  </a:lnTo>
                  <a:lnTo>
                    <a:pt x="21" y="1801"/>
                  </a:lnTo>
                  <a:lnTo>
                    <a:pt x="39" y="1759"/>
                  </a:lnTo>
                  <a:lnTo>
                    <a:pt x="64" y="1721"/>
                  </a:lnTo>
                  <a:lnTo>
                    <a:pt x="95" y="1683"/>
                  </a:lnTo>
                  <a:lnTo>
                    <a:pt x="131" y="1652"/>
                  </a:lnTo>
                  <a:lnTo>
                    <a:pt x="2247" y="64"/>
                  </a:lnTo>
                  <a:lnTo>
                    <a:pt x="2285" y="39"/>
                  </a:lnTo>
                  <a:lnTo>
                    <a:pt x="2329" y="19"/>
                  </a:lnTo>
                  <a:lnTo>
                    <a:pt x="2373" y="6"/>
                  </a:lnTo>
                  <a:lnTo>
                    <a:pt x="2418" y="0"/>
                  </a:lnTo>
                  <a:lnTo>
                    <a:pt x="24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9"/>
            <p:cNvSpPr>
              <a:spLocks noEditPoints="1"/>
            </p:cNvSpPr>
            <p:nvPr/>
          </p:nvSpPr>
          <p:spPr bwMode="auto">
            <a:xfrm>
              <a:off x="4584" y="2642"/>
              <a:ext cx="597" cy="1098"/>
            </a:xfrm>
            <a:custGeom>
              <a:avLst/>
              <a:gdLst>
                <a:gd name="T0" fmla="*/ 666 w 1195"/>
                <a:gd name="T1" fmla="*/ 1311 h 2195"/>
                <a:gd name="T2" fmla="*/ 653 w 1195"/>
                <a:gd name="T3" fmla="*/ 1480 h 2195"/>
                <a:gd name="T4" fmla="*/ 684 w 1195"/>
                <a:gd name="T5" fmla="*/ 1646 h 2195"/>
                <a:gd name="T6" fmla="*/ 788 w 1195"/>
                <a:gd name="T7" fmla="*/ 1641 h 2195"/>
                <a:gd name="T8" fmla="*/ 861 w 1195"/>
                <a:gd name="T9" fmla="*/ 1495 h 2195"/>
                <a:gd name="T10" fmla="*/ 818 w 1195"/>
                <a:gd name="T11" fmla="*/ 1314 h 2195"/>
                <a:gd name="T12" fmla="*/ 470 w 1195"/>
                <a:gd name="T13" fmla="*/ 442 h 2195"/>
                <a:gd name="T14" fmla="*/ 361 w 1195"/>
                <a:gd name="T15" fmla="*/ 513 h 2195"/>
                <a:gd name="T16" fmla="*/ 345 w 1195"/>
                <a:gd name="T17" fmla="*/ 705 h 2195"/>
                <a:gd name="T18" fmla="*/ 470 w 1195"/>
                <a:gd name="T19" fmla="*/ 826 h 2195"/>
                <a:gd name="T20" fmla="*/ 525 w 1195"/>
                <a:gd name="T21" fmla="*/ 757 h 2195"/>
                <a:gd name="T22" fmla="*/ 535 w 1195"/>
                <a:gd name="T23" fmla="*/ 593 h 2195"/>
                <a:gd name="T24" fmla="*/ 486 w 1195"/>
                <a:gd name="T25" fmla="*/ 451 h 2195"/>
                <a:gd name="T26" fmla="*/ 643 w 1195"/>
                <a:gd name="T27" fmla="*/ 35 h 2195"/>
                <a:gd name="T28" fmla="*/ 689 w 1195"/>
                <a:gd name="T29" fmla="*/ 136 h 2195"/>
                <a:gd name="T30" fmla="*/ 866 w 1195"/>
                <a:gd name="T31" fmla="*/ 210 h 2195"/>
                <a:gd name="T32" fmla="*/ 1078 w 1195"/>
                <a:gd name="T33" fmla="*/ 374 h 2195"/>
                <a:gd name="T34" fmla="*/ 1132 w 1195"/>
                <a:gd name="T35" fmla="*/ 585 h 2195"/>
                <a:gd name="T36" fmla="*/ 1009 w 1195"/>
                <a:gd name="T37" fmla="*/ 676 h 2195"/>
                <a:gd name="T38" fmla="*/ 849 w 1195"/>
                <a:gd name="T39" fmla="*/ 618 h 2195"/>
                <a:gd name="T40" fmla="*/ 797 w 1195"/>
                <a:gd name="T41" fmla="*/ 492 h 2195"/>
                <a:gd name="T42" fmla="*/ 696 w 1195"/>
                <a:gd name="T43" fmla="*/ 467 h 2195"/>
                <a:gd name="T44" fmla="*/ 653 w 1195"/>
                <a:gd name="T45" fmla="*/ 632 h 2195"/>
                <a:gd name="T46" fmla="*/ 726 w 1195"/>
                <a:gd name="T47" fmla="*/ 865 h 2195"/>
                <a:gd name="T48" fmla="*/ 956 w 1195"/>
                <a:gd name="T49" fmla="*/ 1010 h 2195"/>
                <a:gd name="T50" fmla="*/ 1142 w 1195"/>
                <a:gd name="T51" fmla="*/ 1187 h 2195"/>
                <a:gd name="T52" fmla="*/ 1192 w 1195"/>
                <a:gd name="T53" fmla="*/ 1480 h 2195"/>
                <a:gd name="T54" fmla="*/ 1096 w 1195"/>
                <a:gd name="T55" fmla="*/ 1745 h 2195"/>
                <a:gd name="T56" fmla="*/ 873 w 1195"/>
                <a:gd name="T57" fmla="*/ 1905 h 2195"/>
                <a:gd name="T58" fmla="*/ 690 w 1195"/>
                <a:gd name="T59" fmla="*/ 1996 h 2195"/>
                <a:gd name="T60" fmla="*/ 645 w 1195"/>
                <a:gd name="T61" fmla="*/ 2135 h 2195"/>
                <a:gd name="T62" fmla="*/ 580 w 1195"/>
                <a:gd name="T63" fmla="*/ 2191 h 2195"/>
                <a:gd name="T64" fmla="*/ 537 w 1195"/>
                <a:gd name="T65" fmla="*/ 2075 h 2195"/>
                <a:gd name="T66" fmla="*/ 434 w 1195"/>
                <a:gd name="T67" fmla="*/ 1953 h 2195"/>
                <a:gd name="T68" fmla="*/ 220 w 1195"/>
                <a:gd name="T69" fmla="*/ 1873 h 2195"/>
                <a:gd name="T70" fmla="*/ 46 w 1195"/>
                <a:gd name="T71" fmla="*/ 1692 h 2195"/>
                <a:gd name="T72" fmla="*/ 15 w 1195"/>
                <a:gd name="T73" fmla="*/ 1472 h 2195"/>
                <a:gd name="T74" fmla="*/ 146 w 1195"/>
                <a:gd name="T75" fmla="*/ 1381 h 2195"/>
                <a:gd name="T76" fmla="*/ 299 w 1195"/>
                <a:gd name="T77" fmla="*/ 1439 h 2195"/>
                <a:gd name="T78" fmla="*/ 354 w 1195"/>
                <a:gd name="T79" fmla="*/ 1585 h 2195"/>
                <a:gd name="T80" fmla="*/ 473 w 1195"/>
                <a:gd name="T81" fmla="*/ 1656 h 2195"/>
                <a:gd name="T82" fmla="*/ 534 w 1195"/>
                <a:gd name="T83" fmla="*/ 1525 h 2195"/>
                <a:gd name="T84" fmla="*/ 526 w 1195"/>
                <a:gd name="T85" fmla="*/ 1249 h 2195"/>
                <a:gd name="T86" fmla="*/ 440 w 1195"/>
                <a:gd name="T87" fmla="*/ 1146 h 2195"/>
                <a:gd name="T88" fmla="*/ 195 w 1195"/>
                <a:gd name="T89" fmla="*/ 1028 h 2195"/>
                <a:gd name="T90" fmla="*/ 59 w 1195"/>
                <a:gd name="T91" fmla="*/ 854 h 2195"/>
                <a:gd name="T92" fmla="*/ 27 w 1195"/>
                <a:gd name="T93" fmla="*/ 615 h 2195"/>
                <a:gd name="T94" fmla="*/ 104 w 1195"/>
                <a:gd name="T95" fmla="*/ 382 h 2195"/>
                <a:gd name="T96" fmla="*/ 300 w 1195"/>
                <a:gd name="T97" fmla="*/ 210 h 2195"/>
                <a:gd name="T98" fmla="*/ 498 w 1195"/>
                <a:gd name="T99" fmla="*/ 148 h 2195"/>
                <a:gd name="T100" fmla="*/ 547 w 1195"/>
                <a:gd name="T101" fmla="*/ 33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95" h="2195">
                  <a:moveTo>
                    <a:pt x="711" y="1243"/>
                  </a:moveTo>
                  <a:lnTo>
                    <a:pt x="698" y="1249"/>
                  </a:lnTo>
                  <a:lnTo>
                    <a:pt x="686" y="1263"/>
                  </a:lnTo>
                  <a:lnTo>
                    <a:pt x="675" y="1284"/>
                  </a:lnTo>
                  <a:lnTo>
                    <a:pt x="666" y="1311"/>
                  </a:lnTo>
                  <a:lnTo>
                    <a:pt x="659" y="1342"/>
                  </a:lnTo>
                  <a:lnTo>
                    <a:pt x="654" y="1380"/>
                  </a:lnTo>
                  <a:lnTo>
                    <a:pt x="653" y="1420"/>
                  </a:lnTo>
                  <a:lnTo>
                    <a:pt x="653" y="1420"/>
                  </a:lnTo>
                  <a:lnTo>
                    <a:pt x="653" y="1480"/>
                  </a:lnTo>
                  <a:lnTo>
                    <a:pt x="654" y="1522"/>
                  </a:lnTo>
                  <a:lnTo>
                    <a:pt x="659" y="1559"/>
                  </a:lnTo>
                  <a:lnTo>
                    <a:pt x="665" y="1594"/>
                  </a:lnTo>
                  <a:lnTo>
                    <a:pt x="674" y="1622"/>
                  </a:lnTo>
                  <a:lnTo>
                    <a:pt x="684" y="1646"/>
                  </a:lnTo>
                  <a:lnTo>
                    <a:pt x="696" y="1662"/>
                  </a:lnTo>
                  <a:lnTo>
                    <a:pt x="709" y="1671"/>
                  </a:lnTo>
                  <a:lnTo>
                    <a:pt x="723" y="1671"/>
                  </a:lnTo>
                  <a:lnTo>
                    <a:pt x="760" y="1658"/>
                  </a:lnTo>
                  <a:lnTo>
                    <a:pt x="788" y="1641"/>
                  </a:lnTo>
                  <a:lnTo>
                    <a:pt x="812" y="1622"/>
                  </a:lnTo>
                  <a:lnTo>
                    <a:pt x="830" y="1597"/>
                  </a:lnTo>
                  <a:lnTo>
                    <a:pt x="845" y="1567"/>
                  </a:lnTo>
                  <a:lnTo>
                    <a:pt x="855" y="1532"/>
                  </a:lnTo>
                  <a:lnTo>
                    <a:pt x="861" y="1495"/>
                  </a:lnTo>
                  <a:lnTo>
                    <a:pt x="863" y="1451"/>
                  </a:lnTo>
                  <a:lnTo>
                    <a:pt x="860" y="1411"/>
                  </a:lnTo>
                  <a:lnTo>
                    <a:pt x="852" y="1375"/>
                  </a:lnTo>
                  <a:lnTo>
                    <a:pt x="837" y="1342"/>
                  </a:lnTo>
                  <a:lnTo>
                    <a:pt x="818" y="1314"/>
                  </a:lnTo>
                  <a:lnTo>
                    <a:pt x="794" y="1287"/>
                  </a:lnTo>
                  <a:lnTo>
                    <a:pt x="765" y="1267"/>
                  </a:lnTo>
                  <a:lnTo>
                    <a:pt x="726" y="1246"/>
                  </a:lnTo>
                  <a:lnTo>
                    <a:pt x="711" y="1243"/>
                  </a:lnTo>
                  <a:close/>
                  <a:moveTo>
                    <a:pt x="470" y="442"/>
                  </a:moveTo>
                  <a:lnTo>
                    <a:pt x="454" y="442"/>
                  </a:lnTo>
                  <a:lnTo>
                    <a:pt x="427" y="453"/>
                  </a:lnTo>
                  <a:lnTo>
                    <a:pt x="403" y="467"/>
                  </a:lnTo>
                  <a:lnTo>
                    <a:pt x="382" y="485"/>
                  </a:lnTo>
                  <a:lnTo>
                    <a:pt x="361" y="513"/>
                  </a:lnTo>
                  <a:lnTo>
                    <a:pt x="345" y="548"/>
                  </a:lnTo>
                  <a:lnTo>
                    <a:pt x="336" y="587"/>
                  </a:lnTo>
                  <a:lnTo>
                    <a:pt x="333" y="632"/>
                  </a:lnTo>
                  <a:lnTo>
                    <a:pt x="336" y="669"/>
                  </a:lnTo>
                  <a:lnTo>
                    <a:pt x="345" y="705"/>
                  </a:lnTo>
                  <a:lnTo>
                    <a:pt x="360" y="736"/>
                  </a:lnTo>
                  <a:lnTo>
                    <a:pt x="381" y="766"/>
                  </a:lnTo>
                  <a:lnTo>
                    <a:pt x="407" y="792"/>
                  </a:lnTo>
                  <a:lnTo>
                    <a:pt x="436" y="810"/>
                  </a:lnTo>
                  <a:lnTo>
                    <a:pt x="470" y="826"/>
                  </a:lnTo>
                  <a:lnTo>
                    <a:pt x="483" y="828"/>
                  </a:lnTo>
                  <a:lnTo>
                    <a:pt x="495" y="820"/>
                  </a:lnTo>
                  <a:lnTo>
                    <a:pt x="507" y="807"/>
                  </a:lnTo>
                  <a:lnTo>
                    <a:pt x="518" y="784"/>
                  </a:lnTo>
                  <a:lnTo>
                    <a:pt x="525" y="757"/>
                  </a:lnTo>
                  <a:lnTo>
                    <a:pt x="531" y="724"/>
                  </a:lnTo>
                  <a:lnTo>
                    <a:pt x="535" y="687"/>
                  </a:lnTo>
                  <a:lnTo>
                    <a:pt x="537" y="647"/>
                  </a:lnTo>
                  <a:lnTo>
                    <a:pt x="537" y="635"/>
                  </a:lnTo>
                  <a:lnTo>
                    <a:pt x="535" y="593"/>
                  </a:lnTo>
                  <a:lnTo>
                    <a:pt x="531" y="554"/>
                  </a:lnTo>
                  <a:lnTo>
                    <a:pt x="522" y="519"/>
                  </a:lnTo>
                  <a:lnTo>
                    <a:pt x="512" y="489"/>
                  </a:lnTo>
                  <a:lnTo>
                    <a:pt x="500" y="467"/>
                  </a:lnTo>
                  <a:lnTo>
                    <a:pt x="486" y="451"/>
                  </a:lnTo>
                  <a:lnTo>
                    <a:pt x="470" y="442"/>
                  </a:lnTo>
                  <a:close/>
                  <a:moveTo>
                    <a:pt x="595" y="0"/>
                  </a:moveTo>
                  <a:lnTo>
                    <a:pt x="613" y="5"/>
                  </a:lnTo>
                  <a:lnTo>
                    <a:pt x="629" y="17"/>
                  </a:lnTo>
                  <a:lnTo>
                    <a:pt x="643" y="35"/>
                  </a:lnTo>
                  <a:lnTo>
                    <a:pt x="650" y="56"/>
                  </a:lnTo>
                  <a:lnTo>
                    <a:pt x="653" y="82"/>
                  </a:lnTo>
                  <a:lnTo>
                    <a:pt x="657" y="100"/>
                  </a:lnTo>
                  <a:lnTo>
                    <a:pt x="669" y="118"/>
                  </a:lnTo>
                  <a:lnTo>
                    <a:pt x="689" y="136"/>
                  </a:lnTo>
                  <a:lnTo>
                    <a:pt x="714" y="151"/>
                  </a:lnTo>
                  <a:lnTo>
                    <a:pt x="742" y="166"/>
                  </a:lnTo>
                  <a:lnTo>
                    <a:pt x="776" y="180"/>
                  </a:lnTo>
                  <a:lnTo>
                    <a:pt x="812" y="190"/>
                  </a:lnTo>
                  <a:lnTo>
                    <a:pt x="866" y="210"/>
                  </a:lnTo>
                  <a:lnTo>
                    <a:pt x="915" y="232"/>
                  </a:lnTo>
                  <a:lnTo>
                    <a:pt x="958" y="259"/>
                  </a:lnTo>
                  <a:lnTo>
                    <a:pt x="1004" y="293"/>
                  </a:lnTo>
                  <a:lnTo>
                    <a:pt x="1044" y="331"/>
                  </a:lnTo>
                  <a:lnTo>
                    <a:pt x="1078" y="374"/>
                  </a:lnTo>
                  <a:lnTo>
                    <a:pt x="1107" y="422"/>
                  </a:lnTo>
                  <a:lnTo>
                    <a:pt x="1131" y="476"/>
                  </a:lnTo>
                  <a:lnTo>
                    <a:pt x="1139" y="515"/>
                  </a:lnTo>
                  <a:lnTo>
                    <a:pt x="1139" y="552"/>
                  </a:lnTo>
                  <a:lnTo>
                    <a:pt x="1132" y="585"/>
                  </a:lnTo>
                  <a:lnTo>
                    <a:pt x="1117" y="615"/>
                  </a:lnTo>
                  <a:lnTo>
                    <a:pt x="1095" y="641"/>
                  </a:lnTo>
                  <a:lnTo>
                    <a:pt x="1070" y="660"/>
                  </a:lnTo>
                  <a:lnTo>
                    <a:pt x="1040" y="672"/>
                  </a:lnTo>
                  <a:lnTo>
                    <a:pt x="1009" y="676"/>
                  </a:lnTo>
                  <a:lnTo>
                    <a:pt x="967" y="673"/>
                  </a:lnTo>
                  <a:lnTo>
                    <a:pt x="928" y="666"/>
                  </a:lnTo>
                  <a:lnTo>
                    <a:pt x="895" y="652"/>
                  </a:lnTo>
                  <a:lnTo>
                    <a:pt x="869" y="636"/>
                  </a:lnTo>
                  <a:lnTo>
                    <a:pt x="849" y="618"/>
                  </a:lnTo>
                  <a:lnTo>
                    <a:pt x="840" y="597"/>
                  </a:lnTo>
                  <a:lnTo>
                    <a:pt x="833" y="567"/>
                  </a:lnTo>
                  <a:lnTo>
                    <a:pt x="826" y="542"/>
                  </a:lnTo>
                  <a:lnTo>
                    <a:pt x="817" y="521"/>
                  </a:lnTo>
                  <a:lnTo>
                    <a:pt x="797" y="492"/>
                  </a:lnTo>
                  <a:lnTo>
                    <a:pt x="775" y="470"/>
                  </a:lnTo>
                  <a:lnTo>
                    <a:pt x="748" y="451"/>
                  </a:lnTo>
                  <a:lnTo>
                    <a:pt x="730" y="448"/>
                  </a:lnTo>
                  <a:lnTo>
                    <a:pt x="712" y="452"/>
                  </a:lnTo>
                  <a:lnTo>
                    <a:pt x="696" y="467"/>
                  </a:lnTo>
                  <a:lnTo>
                    <a:pt x="683" y="489"/>
                  </a:lnTo>
                  <a:lnTo>
                    <a:pt x="671" y="518"/>
                  </a:lnTo>
                  <a:lnTo>
                    <a:pt x="660" y="552"/>
                  </a:lnTo>
                  <a:lnTo>
                    <a:pt x="654" y="590"/>
                  </a:lnTo>
                  <a:lnTo>
                    <a:pt x="653" y="632"/>
                  </a:lnTo>
                  <a:lnTo>
                    <a:pt x="653" y="679"/>
                  </a:lnTo>
                  <a:lnTo>
                    <a:pt x="657" y="729"/>
                  </a:lnTo>
                  <a:lnTo>
                    <a:pt x="672" y="777"/>
                  </a:lnTo>
                  <a:lnTo>
                    <a:pt x="696" y="823"/>
                  </a:lnTo>
                  <a:lnTo>
                    <a:pt x="726" y="865"/>
                  </a:lnTo>
                  <a:lnTo>
                    <a:pt x="760" y="902"/>
                  </a:lnTo>
                  <a:lnTo>
                    <a:pt x="800" y="934"/>
                  </a:lnTo>
                  <a:lnTo>
                    <a:pt x="843" y="958"/>
                  </a:lnTo>
                  <a:lnTo>
                    <a:pt x="904" y="985"/>
                  </a:lnTo>
                  <a:lnTo>
                    <a:pt x="956" y="1010"/>
                  </a:lnTo>
                  <a:lnTo>
                    <a:pt x="1000" y="1036"/>
                  </a:lnTo>
                  <a:lnTo>
                    <a:pt x="1034" y="1059"/>
                  </a:lnTo>
                  <a:lnTo>
                    <a:pt x="1077" y="1097"/>
                  </a:lnTo>
                  <a:lnTo>
                    <a:pt x="1113" y="1140"/>
                  </a:lnTo>
                  <a:lnTo>
                    <a:pt x="1142" y="1187"/>
                  </a:lnTo>
                  <a:lnTo>
                    <a:pt x="1165" y="1238"/>
                  </a:lnTo>
                  <a:lnTo>
                    <a:pt x="1181" y="1293"/>
                  </a:lnTo>
                  <a:lnTo>
                    <a:pt x="1192" y="1351"/>
                  </a:lnTo>
                  <a:lnTo>
                    <a:pt x="1195" y="1416"/>
                  </a:lnTo>
                  <a:lnTo>
                    <a:pt x="1192" y="1480"/>
                  </a:lnTo>
                  <a:lnTo>
                    <a:pt x="1184" y="1541"/>
                  </a:lnTo>
                  <a:lnTo>
                    <a:pt x="1169" y="1598"/>
                  </a:lnTo>
                  <a:lnTo>
                    <a:pt x="1151" y="1652"/>
                  </a:lnTo>
                  <a:lnTo>
                    <a:pt x="1126" y="1700"/>
                  </a:lnTo>
                  <a:lnTo>
                    <a:pt x="1096" y="1745"/>
                  </a:lnTo>
                  <a:lnTo>
                    <a:pt x="1061" y="1787"/>
                  </a:lnTo>
                  <a:lnTo>
                    <a:pt x="1020" y="1823"/>
                  </a:lnTo>
                  <a:lnTo>
                    <a:pt x="973" y="1855"/>
                  </a:lnTo>
                  <a:lnTo>
                    <a:pt x="925" y="1882"/>
                  </a:lnTo>
                  <a:lnTo>
                    <a:pt x="873" y="1905"/>
                  </a:lnTo>
                  <a:lnTo>
                    <a:pt x="820" y="1924"/>
                  </a:lnTo>
                  <a:lnTo>
                    <a:pt x="782" y="1936"/>
                  </a:lnTo>
                  <a:lnTo>
                    <a:pt x="747" y="1954"/>
                  </a:lnTo>
                  <a:lnTo>
                    <a:pt x="717" y="1974"/>
                  </a:lnTo>
                  <a:lnTo>
                    <a:pt x="690" y="1996"/>
                  </a:lnTo>
                  <a:lnTo>
                    <a:pt x="671" y="2020"/>
                  </a:lnTo>
                  <a:lnTo>
                    <a:pt x="657" y="2047"/>
                  </a:lnTo>
                  <a:lnTo>
                    <a:pt x="653" y="2074"/>
                  </a:lnTo>
                  <a:lnTo>
                    <a:pt x="651" y="2107"/>
                  </a:lnTo>
                  <a:lnTo>
                    <a:pt x="645" y="2135"/>
                  </a:lnTo>
                  <a:lnTo>
                    <a:pt x="637" y="2159"/>
                  </a:lnTo>
                  <a:lnTo>
                    <a:pt x="625" y="2179"/>
                  </a:lnTo>
                  <a:lnTo>
                    <a:pt x="610" y="2191"/>
                  </a:lnTo>
                  <a:lnTo>
                    <a:pt x="595" y="2195"/>
                  </a:lnTo>
                  <a:lnTo>
                    <a:pt x="580" y="2191"/>
                  </a:lnTo>
                  <a:lnTo>
                    <a:pt x="565" y="2179"/>
                  </a:lnTo>
                  <a:lnTo>
                    <a:pt x="553" y="2161"/>
                  </a:lnTo>
                  <a:lnTo>
                    <a:pt x="544" y="2135"/>
                  </a:lnTo>
                  <a:lnTo>
                    <a:pt x="538" y="2107"/>
                  </a:lnTo>
                  <a:lnTo>
                    <a:pt x="537" y="2075"/>
                  </a:lnTo>
                  <a:lnTo>
                    <a:pt x="532" y="2047"/>
                  </a:lnTo>
                  <a:lnTo>
                    <a:pt x="518" y="2022"/>
                  </a:lnTo>
                  <a:lnTo>
                    <a:pt x="497" y="1996"/>
                  </a:lnTo>
                  <a:lnTo>
                    <a:pt x="468" y="1974"/>
                  </a:lnTo>
                  <a:lnTo>
                    <a:pt x="434" y="1953"/>
                  </a:lnTo>
                  <a:lnTo>
                    <a:pt x="397" y="1936"/>
                  </a:lnTo>
                  <a:lnTo>
                    <a:pt x="355" y="1923"/>
                  </a:lnTo>
                  <a:lnTo>
                    <a:pt x="305" y="1909"/>
                  </a:lnTo>
                  <a:lnTo>
                    <a:pt x="260" y="1891"/>
                  </a:lnTo>
                  <a:lnTo>
                    <a:pt x="220" y="1873"/>
                  </a:lnTo>
                  <a:lnTo>
                    <a:pt x="186" y="1852"/>
                  </a:lnTo>
                  <a:lnTo>
                    <a:pt x="143" y="1820"/>
                  </a:lnTo>
                  <a:lnTo>
                    <a:pt x="105" y="1782"/>
                  </a:lnTo>
                  <a:lnTo>
                    <a:pt x="73" y="1740"/>
                  </a:lnTo>
                  <a:lnTo>
                    <a:pt x="46" y="1692"/>
                  </a:lnTo>
                  <a:lnTo>
                    <a:pt x="24" y="1641"/>
                  </a:lnTo>
                  <a:lnTo>
                    <a:pt x="6" y="1585"/>
                  </a:lnTo>
                  <a:lnTo>
                    <a:pt x="0" y="1544"/>
                  </a:lnTo>
                  <a:lnTo>
                    <a:pt x="4" y="1507"/>
                  </a:lnTo>
                  <a:lnTo>
                    <a:pt x="15" y="1472"/>
                  </a:lnTo>
                  <a:lnTo>
                    <a:pt x="32" y="1442"/>
                  </a:lnTo>
                  <a:lnTo>
                    <a:pt x="55" y="1417"/>
                  </a:lnTo>
                  <a:lnTo>
                    <a:pt x="83" y="1398"/>
                  </a:lnTo>
                  <a:lnTo>
                    <a:pt x="113" y="1386"/>
                  </a:lnTo>
                  <a:lnTo>
                    <a:pt x="146" y="1381"/>
                  </a:lnTo>
                  <a:lnTo>
                    <a:pt x="183" y="1384"/>
                  </a:lnTo>
                  <a:lnTo>
                    <a:pt x="218" y="1392"/>
                  </a:lnTo>
                  <a:lnTo>
                    <a:pt x="250" y="1404"/>
                  </a:lnTo>
                  <a:lnTo>
                    <a:pt x="276" y="1420"/>
                  </a:lnTo>
                  <a:lnTo>
                    <a:pt x="299" y="1439"/>
                  </a:lnTo>
                  <a:lnTo>
                    <a:pt x="314" y="1460"/>
                  </a:lnTo>
                  <a:lnTo>
                    <a:pt x="323" y="1484"/>
                  </a:lnTo>
                  <a:lnTo>
                    <a:pt x="332" y="1526"/>
                  </a:lnTo>
                  <a:lnTo>
                    <a:pt x="342" y="1559"/>
                  </a:lnTo>
                  <a:lnTo>
                    <a:pt x="354" y="1585"/>
                  </a:lnTo>
                  <a:lnTo>
                    <a:pt x="375" y="1613"/>
                  </a:lnTo>
                  <a:lnTo>
                    <a:pt x="401" y="1637"/>
                  </a:lnTo>
                  <a:lnTo>
                    <a:pt x="434" y="1656"/>
                  </a:lnTo>
                  <a:lnTo>
                    <a:pt x="454" y="1661"/>
                  </a:lnTo>
                  <a:lnTo>
                    <a:pt x="473" y="1656"/>
                  </a:lnTo>
                  <a:lnTo>
                    <a:pt x="489" y="1644"/>
                  </a:lnTo>
                  <a:lnTo>
                    <a:pt x="506" y="1624"/>
                  </a:lnTo>
                  <a:lnTo>
                    <a:pt x="518" y="1595"/>
                  </a:lnTo>
                  <a:lnTo>
                    <a:pt x="528" y="1562"/>
                  </a:lnTo>
                  <a:lnTo>
                    <a:pt x="534" y="1525"/>
                  </a:lnTo>
                  <a:lnTo>
                    <a:pt x="537" y="1484"/>
                  </a:lnTo>
                  <a:lnTo>
                    <a:pt x="537" y="1381"/>
                  </a:lnTo>
                  <a:lnTo>
                    <a:pt x="535" y="1333"/>
                  </a:lnTo>
                  <a:lnTo>
                    <a:pt x="532" y="1288"/>
                  </a:lnTo>
                  <a:lnTo>
                    <a:pt x="526" y="1249"/>
                  </a:lnTo>
                  <a:lnTo>
                    <a:pt x="519" y="1215"/>
                  </a:lnTo>
                  <a:lnTo>
                    <a:pt x="510" y="1188"/>
                  </a:lnTo>
                  <a:lnTo>
                    <a:pt x="500" y="1170"/>
                  </a:lnTo>
                  <a:lnTo>
                    <a:pt x="488" y="1161"/>
                  </a:lnTo>
                  <a:lnTo>
                    <a:pt x="440" y="1146"/>
                  </a:lnTo>
                  <a:lnTo>
                    <a:pt x="376" y="1125"/>
                  </a:lnTo>
                  <a:lnTo>
                    <a:pt x="317" y="1103"/>
                  </a:lnTo>
                  <a:lnTo>
                    <a:pt x="265" y="1077"/>
                  </a:lnTo>
                  <a:lnTo>
                    <a:pt x="230" y="1055"/>
                  </a:lnTo>
                  <a:lnTo>
                    <a:pt x="195" y="1028"/>
                  </a:lnTo>
                  <a:lnTo>
                    <a:pt x="162" y="997"/>
                  </a:lnTo>
                  <a:lnTo>
                    <a:pt x="131" y="962"/>
                  </a:lnTo>
                  <a:lnTo>
                    <a:pt x="102" y="926"/>
                  </a:lnTo>
                  <a:lnTo>
                    <a:pt x="79" y="890"/>
                  </a:lnTo>
                  <a:lnTo>
                    <a:pt x="59" y="854"/>
                  </a:lnTo>
                  <a:lnTo>
                    <a:pt x="46" y="823"/>
                  </a:lnTo>
                  <a:lnTo>
                    <a:pt x="34" y="774"/>
                  </a:lnTo>
                  <a:lnTo>
                    <a:pt x="27" y="723"/>
                  </a:lnTo>
                  <a:lnTo>
                    <a:pt x="24" y="669"/>
                  </a:lnTo>
                  <a:lnTo>
                    <a:pt x="27" y="615"/>
                  </a:lnTo>
                  <a:lnTo>
                    <a:pt x="32" y="563"/>
                  </a:lnTo>
                  <a:lnTo>
                    <a:pt x="44" y="513"/>
                  </a:lnTo>
                  <a:lnTo>
                    <a:pt x="61" y="467"/>
                  </a:lnTo>
                  <a:lnTo>
                    <a:pt x="80" y="422"/>
                  </a:lnTo>
                  <a:lnTo>
                    <a:pt x="104" y="382"/>
                  </a:lnTo>
                  <a:lnTo>
                    <a:pt x="132" y="343"/>
                  </a:lnTo>
                  <a:lnTo>
                    <a:pt x="163" y="308"/>
                  </a:lnTo>
                  <a:lnTo>
                    <a:pt x="207" y="269"/>
                  </a:lnTo>
                  <a:lnTo>
                    <a:pt x="253" y="237"/>
                  </a:lnTo>
                  <a:lnTo>
                    <a:pt x="300" y="210"/>
                  </a:lnTo>
                  <a:lnTo>
                    <a:pt x="351" y="190"/>
                  </a:lnTo>
                  <a:lnTo>
                    <a:pt x="393" y="180"/>
                  </a:lnTo>
                  <a:lnTo>
                    <a:pt x="443" y="171"/>
                  </a:lnTo>
                  <a:lnTo>
                    <a:pt x="473" y="163"/>
                  </a:lnTo>
                  <a:lnTo>
                    <a:pt x="498" y="148"/>
                  </a:lnTo>
                  <a:lnTo>
                    <a:pt x="519" y="129"/>
                  </a:lnTo>
                  <a:lnTo>
                    <a:pt x="532" y="106"/>
                  </a:lnTo>
                  <a:lnTo>
                    <a:pt x="537" y="81"/>
                  </a:lnTo>
                  <a:lnTo>
                    <a:pt x="540" y="56"/>
                  </a:lnTo>
                  <a:lnTo>
                    <a:pt x="547" y="33"/>
                  </a:lnTo>
                  <a:lnTo>
                    <a:pt x="561" y="17"/>
                  </a:lnTo>
                  <a:lnTo>
                    <a:pt x="577" y="5"/>
                  </a:lnTo>
                  <a:lnTo>
                    <a:pt x="5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Freeform 34"/>
          <p:cNvSpPr>
            <a:spLocks noEditPoints="1"/>
          </p:cNvSpPr>
          <p:nvPr/>
        </p:nvSpPr>
        <p:spPr bwMode="auto">
          <a:xfrm>
            <a:off x="8544826" y="4437653"/>
            <a:ext cx="679624" cy="724201"/>
          </a:xfrm>
          <a:custGeom>
            <a:avLst/>
            <a:gdLst>
              <a:gd name="T0" fmla="*/ 2286 w 3989"/>
              <a:gd name="T1" fmla="*/ 2536 h 4234"/>
              <a:gd name="T2" fmla="*/ 1645 w 3989"/>
              <a:gd name="T3" fmla="*/ 3176 h 4234"/>
              <a:gd name="T4" fmla="*/ 1494 w 3989"/>
              <a:gd name="T5" fmla="*/ 2992 h 4234"/>
              <a:gd name="T6" fmla="*/ 2035 w 3989"/>
              <a:gd name="T7" fmla="*/ 1540 h 4234"/>
              <a:gd name="T8" fmla="*/ 2620 w 3989"/>
              <a:gd name="T9" fmla="*/ 1223 h 4234"/>
              <a:gd name="T10" fmla="*/ 3246 w 3989"/>
              <a:gd name="T11" fmla="*/ 1803 h 4234"/>
              <a:gd name="T12" fmla="*/ 3351 w 3989"/>
              <a:gd name="T13" fmla="*/ 2680 h 4234"/>
              <a:gd name="T14" fmla="*/ 2872 w 3989"/>
              <a:gd name="T15" fmla="*/ 3391 h 4234"/>
              <a:gd name="T16" fmla="*/ 2028 w 3989"/>
              <a:gd name="T17" fmla="*/ 3629 h 4234"/>
              <a:gd name="T18" fmla="*/ 1245 w 3989"/>
              <a:gd name="T19" fmla="*/ 3265 h 4234"/>
              <a:gd name="T20" fmla="*/ 881 w 3989"/>
              <a:gd name="T21" fmla="*/ 2481 h 4234"/>
              <a:gd name="T22" fmla="*/ 979 w 3989"/>
              <a:gd name="T23" fmla="*/ 2379 h 4234"/>
              <a:gd name="T24" fmla="*/ 1286 w 3989"/>
              <a:gd name="T25" fmla="*/ 3158 h 4234"/>
              <a:gd name="T26" fmla="*/ 2033 w 3989"/>
              <a:gd name="T27" fmla="*/ 3526 h 4234"/>
              <a:gd name="T28" fmla="*/ 2841 w 3989"/>
              <a:gd name="T29" fmla="*/ 3285 h 4234"/>
              <a:gd name="T30" fmla="*/ 3266 w 3989"/>
              <a:gd name="T31" fmla="*/ 2575 h 4234"/>
              <a:gd name="T32" fmla="*/ 3093 w 3989"/>
              <a:gd name="T33" fmla="*/ 1746 h 4234"/>
              <a:gd name="T34" fmla="*/ 2422 w 3989"/>
              <a:gd name="T35" fmla="*/ 1265 h 4234"/>
              <a:gd name="T36" fmla="*/ 2090 w 3989"/>
              <a:gd name="T37" fmla="*/ 1145 h 4234"/>
              <a:gd name="T38" fmla="*/ 1450 w 3989"/>
              <a:gd name="T39" fmla="*/ 1453 h 4234"/>
              <a:gd name="T40" fmla="*/ 1573 w 3989"/>
              <a:gd name="T41" fmla="*/ 1174 h 4234"/>
              <a:gd name="T42" fmla="*/ 1335 w 3989"/>
              <a:gd name="T43" fmla="*/ 1046 h 4234"/>
              <a:gd name="T44" fmla="*/ 2962 w 3989"/>
              <a:gd name="T45" fmla="*/ 720 h 4234"/>
              <a:gd name="T46" fmla="*/ 3735 w 3989"/>
              <a:gd name="T47" fmla="*/ 1443 h 4234"/>
              <a:gd name="T48" fmla="*/ 3985 w 3989"/>
              <a:gd name="T49" fmla="*/ 2506 h 4234"/>
              <a:gd name="T50" fmla="*/ 3602 w 3989"/>
              <a:gd name="T51" fmla="*/ 3511 h 4234"/>
              <a:gd name="T52" fmla="*/ 2741 w 3989"/>
              <a:gd name="T53" fmla="*/ 4130 h 4234"/>
              <a:gd name="T54" fmla="*/ 1640 w 3989"/>
              <a:gd name="T55" fmla="*/ 4167 h 4234"/>
              <a:gd name="T56" fmla="*/ 740 w 3989"/>
              <a:gd name="T57" fmla="*/ 3606 h 4234"/>
              <a:gd name="T58" fmla="*/ 293 w 3989"/>
              <a:gd name="T59" fmla="*/ 2638 h 4234"/>
              <a:gd name="T60" fmla="*/ 623 w 3989"/>
              <a:gd name="T61" fmla="*/ 2723 h 4234"/>
              <a:gd name="T62" fmla="*/ 1119 w 3989"/>
              <a:gd name="T63" fmla="*/ 3547 h 4234"/>
              <a:gd name="T64" fmla="*/ 2016 w 3989"/>
              <a:gd name="T65" fmla="*/ 3921 h 4234"/>
              <a:gd name="T66" fmla="*/ 2973 w 3989"/>
              <a:gd name="T67" fmla="*/ 3675 h 4234"/>
              <a:gd name="T68" fmla="*/ 3577 w 3989"/>
              <a:gd name="T69" fmla="*/ 2929 h 4234"/>
              <a:gd name="T70" fmla="*/ 3614 w 3989"/>
              <a:gd name="T71" fmla="*/ 1932 h 4234"/>
              <a:gd name="T72" fmla="*/ 3062 w 3989"/>
              <a:gd name="T73" fmla="*/ 1144 h 4234"/>
              <a:gd name="T74" fmla="*/ 2131 w 3989"/>
              <a:gd name="T75" fmla="*/ 833 h 4234"/>
              <a:gd name="T76" fmla="*/ 1992 w 3989"/>
              <a:gd name="T77" fmla="*/ 610 h 4234"/>
              <a:gd name="T78" fmla="*/ 956 w 3989"/>
              <a:gd name="T79" fmla="*/ 408 h 4234"/>
              <a:gd name="T80" fmla="*/ 818 w 3989"/>
              <a:gd name="T81" fmla="*/ 664 h 4234"/>
              <a:gd name="T82" fmla="*/ 1056 w 3989"/>
              <a:gd name="T83" fmla="*/ 794 h 4234"/>
              <a:gd name="T84" fmla="*/ 1480 w 3989"/>
              <a:gd name="T85" fmla="*/ 169 h 4234"/>
              <a:gd name="T86" fmla="*/ 1790 w 3989"/>
              <a:gd name="T87" fmla="*/ 395 h 4234"/>
              <a:gd name="T88" fmla="*/ 1520 w 3989"/>
              <a:gd name="T89" fmla="*/ 479 h 4234"/>
              <a:gd name="T90" fmla="*/ 1337 w 3989"/>
              <a:gd name="T91" fmla="*/ 807 h 4234"/>
              <a:gd name="T92" fmla="*/ 1779 w 3989"/>
              <a:gd name="T93" fmla="*/ 942 h 4234"/>
              <a:gd name="T94" fmla="*/ 1842 w 3989"/>
              <a:gd name="T95" fmla="*/ 1413 h 4234"/>
              <a:gd name="T96" fmla="*/ 1580 w 3989"/>
              <a:gd name="T97" fmla="*/ 1682 h 4234"/>
              <a:gd name="T98" fmla="*/ 1039 w 3989"/>
              <a:gd name="T99" fmla="*/ 1708 h 4234"/>
              <a:gd name="T100" fmla="*/ 600 w 3989"/>
              <a:gd name="T101" fmla="*/ 1575 h 4234"/>
              <a:gd name="T102" fmla="*/ 789 w 3989"/>
              <a:gd name="T103" fmla="*/ 1236 h 4234"/>
              <a:gd name="T104" fmla="*/ 915 w 3989"/>
              <a:gd name="T105" fmla="*/ 1461 h 4234"/>
              <a:gd name="T106" fmla="*/ 819 w 3989"/>
              <a:gd name="T107" fmla="*/ 1010 h 4234"/>
              <a:gd name="T108" fmla="*/ 547 w 3989"/>
              <a:gd name="T109" fmla="*/ 760 h 4234"/>
              <a:gd name="T110" fmla="*/ 597 w 3989"/>
              <a:gd name="T111" fmla="*/ 305 h 4234"/>
              <a:gd name="T112" fmla="*/ 1014 w 3989"/>
              <a:gd name="T113" fmla="*/ 158 h 4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9" h="4234">
                <a:moveTo>
                  <a:pt x="2131" y="1506"/>
                </a:moveTo>
                <a:lnTo>
                  <a:pt x="2168" y="1510"/>
                </a:lnTo>
                <a:lnTo>
                  <a:pt x="2199" y="1522"/>
                </a:lnTo>
                <a:lnTo>
                  <a:pt x="2229" y="1540"/>
                </a:lnTo>
                <a:lnTo>
                  <a:pt x="2252" y="1565"/>
                </a:lnTo>
                <a:lnTo>
                  <a:pt x="2271" y="1593"/>
                </a:lnTo>
                <a:lnTo>
                  <a:pt x="2282" y="1626"/>
                </a:lnTo>
                <a:lnTo>
                  <a:pt x="2286" y="1661"/>
                </a:lnTo>
                <a:lnTo>
                  <a:pt x="2286" y="2536"/>
                </a:lnTo>
                <a:lnTo>
                  <a:pt x="2283" y="2566"/>
                </a:lnTo>
                <a:lnTo>
                  <a:pt x="2275" y="2595"/>
                </a:lnTo>
                <a:lnTo>
                  <a:pt x="2260" y="2621"/>
                </a:lnTo>
                <a:lnTo>
                  <a:pt x="2241" y="2646"/>
                </a:lnTo>
                <a:lnTo>
                  <a:pt x="1756" y="3131"/>
                </a:lnTo>
                <a:lnTo>
                  <a:pt x="1731" y="3150"/>
                </a:lnTo>
                <a:lnTo>
                  <a:pt x="1704" y="3165"/>
                </a:lnTo>
                <a:lnTo>
                  <a:pt x="1675" y="3173"/>
                </a:lnTo>
                <a:lnTo>
                  <a:pt x="1645" y="3176"/>
                </a:lnTo>
                <a:lnTo>
                  <a:pt x="1615" y="3173"/>
                </a:lnTo>
                <a:lnTo>
                  <a:pt x="1587" y="3165"/>
                </a:lnTo>
                <a:lnTo>
                  <a:pt x="1561" y="3151"/>
                </a:lnTo>
                <a:lnTo>
                  <a:pt x="1536" y="3131"/>
                </a:lnTo>
                <a:lnTo>
                  <a:pt x="1516" y="3106"/>
                </a:lnTo>
                <a:lnTo>
                  <a:pt x="1502" y="3079"/>
                </a:lnTo>
                <a:lnTo>
                  <a:pt x="1494" y="3050"/>
                </a:lnTo>
                <a:lnTo>
                  <a:pt x="1491" y="3022"/>
                </a:lnTo>
                <a:lnTo>
                  <a:pt x="1494" y="2992"/>
                </a:lnTo>
                <a:lnTo>
                  <a:pt x="1502" y="2963"/>
                </a:lnTo>
                <a:lnTo>
                  <a:pt x="1516" y="2936"/>
                </a:lnTo>
                <a:lnTo>
                  <a:pt x="1536" y="2911"/>
                </a:lnTo>
                <a:lnTo>
                  <a:pt x="1977" y="2472"/>
                </a:lnTo>
                <a:lnTo>
                  <a:pt x="1977" y="1661"/>
                </a:lnTo>
                <a:lnTo>
                  <a:pt x="1981" y="1626"/>
                </a:lnTo>
                <a:lnTo>
                  <a:pt x="1993" y="1593"/>
                </a:lnTo>
                <a:lnTo>
                  <a:pt x="2011" y="1565"/>
                </a:lnTo>
                <a:lnTo>
                  <a:pt x="2035" y="1540"/>
                </a:lnTo>
                <a:lnTo>
                  <a:pt x="2064" y="1522"/>
                </a:lnTo>
                <a:lnTo>
                  <a:pt x="2097" y="1510"/>
                </a:lnTo>
                <a:lnTo>
                  <a:pt x="2131" y="1506"/>
                </a:lnTo>
                <a:close/>
                <a:moveTo>
                  <a:pt x="2131" y="1123"/>
                </a:moveTo>
                <a:lnTo>
                  <a:pt x="2234" y="1129"/>
                </a:lnTo>
                <a:lnTo>
                  <a:pt x="2335" y="1141"/>
                </a:lnTo>
                <a:lnTo>
                  <a:pt x="2433" y="1160"/>
                </a:lnTo>
                <a:lnTo>
                  <a:pt x="2527" y="1189"/>
                </a:lnTo>
                <a:lnTo>
                  <a:pt x="2620" y="1223"/>
                </a:lnTo>
                <a:lnTo>
                  <a:pt x="2707" y="1264"/>
                </a:lnTo>
                <a:lnTo>
                  <a:pt x="2792" y="1313"/>
                </a:lnTo>
                <a:lnTo>
                  <a:pt x="2872" y="1366"/>
                </a:lnTo>
                <a:lnTo>
                  <a:pt x="2949" y="1427"/>
                </a:lnTo>
                <a:lnTo>
                  <a:pt x="3018" y="1492"/>
                </a:lnTo>
                <a:lnTo>
                  <a:pt x="3084" y="1563"/>
                </a:lnTo>
                <a:lnTo>
                  <a:pt x="3145" y="1638"/>
                </a:lnTo>
                <a:lnTo>
                  <a:pt x="3198" y="1718"/>
                </a:lnTo>
                <a:lnTo>
                  <a:pt x="3246" y="1803"/>
                </a:lnTo>
                <a:lnTo>
                  <a:pt x="3288" y="1891"/>
                </a:lnTo>
                <a:lnTo>
                  <a:pt x="3322" y="1983"/>
                </a:lnTo>
                <a:lnTo>
                  <a:pt x="3351" y="2078"/>
                </a:lnTo>
                <a:lnTo>
                  <a:pt x="3370" y="2176"/>
                </a:lnTo>
                <a:lnTo>
                  <a:pt x="3382" y="2275"/>
                </a:lnTo>
                <a:lnTo>
                  <a:pt x="3386" y="2379"/>
                </a:lnTo>
                <a:lnTo>
                  <a:pt x="3382" y="2481"/>
                </a:lnTo>
                <a:lnTo>
                  <a:pt x="3370" y="2582"/>
                </a:lnTo>
                <a:lnTo>
                  <a:pt x="3351" y="2680"/>
                </a:lnTo>
                <a:lnTo>
                  <a:pt x="3322" y="2774"/>
                </a:lnTo>
                <a:lnTo>
                  <a:pt x="3288" y="2866"/>
                </a:lnTo>
                <a:lnTo>
                  <a:pt x="3246" y="2955"/>
                </a:lnTo>
                <a:lnTo>
                  <a:pt x="3198" y="3038"/>
                </a:lnTo>
                <a:lnTo>
                  <a:pt x="3145" y="3118"/>
                </a:lnTo>
                <a:lnTo>
                  <a:pt x="3084" y="3195"/>
                </a:lnTo>
                <a:lnTo>
                  <a:pt x="3018" y="3265"/>
                </a:lnTo>
                <a:lnTo>
                  <a:pt x="2949" y="3331"/>
                </a:lnTo>
                <a:lnTo>
                  <a:pt x="2872" y="3391"/>
                </a:lnTo>
                <a:lnTo>
                  <a:pt x="2792" y="3444"/>
                </a:lnTo>
                <a:lnTo>
                  <a:pt x="2707" y="3493"/>
                </a:lnTo>
                <a:lnTo>
                  <a:pt x="2620" y="3534"/>
                </a:lnTo>
                <a:lnTo>
                  <a:pt x="2527" y="3569"/>
                </a:lnTo>
                <a:lnTo>
                  <a:pt x="2433" y="3596"/>
                </a:lnTo>
                <a:lnTo>
                  <a:pt x="2335" y="3617"/>
                </a:lnTo>
                <a:lnTo>
                  <a:pt x="2234" y="3629"/>
                </a:lnTo>
                <a:lnTo>
                  <a:pt x="2131" y="3633"/>
                </a:lnTo>
                <a:lnTo>
                  <a:pt x="2028" y="3629"/>
                </a:lnTo>
                <a:lnTo>
                  <a:pt x="1928" y="3617"/>
                </a:lnTo>
                <a:lnTo>
                  <a:pt x="1831" y="3596"/>
                </a:lnTo>
                <a:lnTo>
                  <a:pt x="1735" y="3569"/>
                </a:lnTo>
                <a:lnTo>
                  <a:pt x="1644" y="3534"/>
                </a:lnTo>
                <a:lnTo>
                  <a:pt x="1555" y="3493"/>
                </a:lnTo>
                <a:lnTo>
                  <a:pt x="1471" y="3444"/>
                </a:lnTo>
                <a:lnTo>
                  <a:pt x="1390" y="3391"/>
                </a:lnTo>
                <a:lnTo>
                  <a:pt x="1315" y="3331"/>
                </a:lnTo>
                <a:lnTo>
                  <a:pt x="1245" y="3265"/>
                </a:lnTo>
                <a:lnTo>
                  <a:pt x="1179" y="3195"/>
                </a:lnTo>
                <a:lnTo>
                  <a:pt x="1119" y="3118"/>
                </a:lnTo>
                <a:lnTo>
                  <a:pt x="1065" y="3038"/>
                </a:lnTo>
                <a:lnTo>
                  <a:pt x="1017" y="2955"/>
                </a:lnTo>
                <a:lnTo>
                  <a:pt x="975" y="2866"/>
                </a:lnTo>
                <a:lnTo>
                  <a:pt x="941" y="2774"/>
                </a:lnTo>
                <a:lnTo>
                  <a:pt x="913" y="2680"/>
                </a:lnTo>
                <a:lnTo>
                  <a:pt x="893" y="2582"/>
                </a:lnTo>
                <a:lnTo>
                  <a:pt x="881" y="2481"/>
                </a:lnTo>
                <a:lnTo>
                  <a:pt x="877" y="2379"/>
                </a:lnTo>
                <a:lnTo>
                  <a:pt x="881" y="2359"/>
                </a:lnTo>
                <a:lnTo>
                  <a:pt x="892" y="2342"/>
                </a:lnTo>
                <a:lnTo>
                  <a:pt x="908" y="2331"/>
                </a:lnTo>
                <a:lnTo>
                  <a:pt x="928" y="2327"/>
                </a:lnTo>
                <a:lnTo>
                  <a:pt x="947" y="2331"/>
                </a:lnTo>
                <a:lnTo>
                  <a:pt x="964" y="2342"/>
                </a:lnTo>
                <a:lnTo>
                  <a:pt x="975" y="2359"/>
                </a:lnTo>
                <a:lnTo>
                  <a:pt x="979" y="2379"/>
                </a:lnTo>
                <a:lnTo>
                  <a:pt x="983" y="2478"/>
                </a:lnTo>
                <a:lnTo>
                  <a:pt x="997" y="2575"/>
                </a:lnTo>
                <a:lnTo>
                  <a:pt x="1017" y="2669"/>
                </a:lnTo>
                <a:lnTo>
                  <a:pt x="1044" y="2760"/>
                </a:lnTo>
                <a:lnTo>
                  <a:pt x="1080" y="2847"/>
                </a:lnTo>
                <a:lnTo>
                  <a:pt x="1122" y="2932"/>
                </a:lnTo>
                <a:lnTo>
                  <a:pt x="1170" y="3012"/>
                </a:lnTo>
                <a:lnTo>
                  <a:pt x="1224" y="3087"/>
                </a:lnTo>
                <a:lnTo>
                  <a:pt x="1286" y="3158"/>
                </a:lnTo>
                <a:lnTo>
                  <a:pt x="1351" y="3225"/>
                </a:lnTo>
                <a:lnTo>
                  <a:pt x="1422" y="3285"/>
                </a:lnTo>
                <a:lnTo>
                  <a:pt x="1498" y="3339"/>
                </a:lnTo>
                <a:lnTo>
                  <a:pt x="1577" y="3388"/>
                </a:lnTo>
                <a:lnTo>
                  <a:pt x="1662" y="3429"/>
                </a:lnTo>
                <a:lnTo>
                  <a:pt x="1750" y="3464"/>
                </a:lnTo>
                <a:lnTo>
                  <a:pt x="1840" y="3493"/>
                </a:lnTo>
                <a:lnTo>
                  <a:pt x="1936" y="3513"/>
                </a:lnTo>
                <a:lnTo>
                  <a:pt x="2033" y="3526"/>
                </a:lnTo>
                <a:lnTo>
                  <a:pt x="2131" y="3530"/>
                </a:lnTo>
                <a:lnTo>
                  <a:pt x="2230" y="3526"/>
                </a:lnTo>
                <a:lnTo>
                  <a:pt x="2327" y="3513"/>
                </a:lnTo>
                <a:lnTo>
                  <a:pt x="2422" y="3493"/>
                </a:lnTo>
                <a:lnTo>
                  <a:pt x="2514" y="3464"/>
                </a:lnTo>
                <a:lnTo>
                  <a:pt x="2601" y="3429"/>
                </a:lnTo>
                <a:lnTo>
                  <a:pt x="2686" y="3388"/>
                </a:lnTo>
                <a:lnTo>
                  <a:pt x="2766" y="3339"/>
                </a:lnTo>
                <a:lnTo>
                  <a:pt x="2841" y="3285"/>
                </a:lnTo>
                <a:lnTo>
                  <a:pt x="2912" y="3225"/>
                </a:lnTo>
                <a:lnTo>
                  <a:pt x="2977" y="3158"/>
                </a:lnTo>
                <a:lnTo>
                  <a:pt x="3039" y="3087"/>
                </a:lnTo>
                <a:lnTo>
                  <a:pt x="3093" y="3012"/>
                </a:lnTo>
                <a:lnTo>
                  <a:pt x="3141" y="2932"/>
                </a:lnTo>
                <a:lnTo>
                  <a:pt x="3183" y="2847"/>
                </a:lnTo>
                <a:lnTo>
                  <a:pt x="3219" y="2760"/>
                </a:lnTo>
                <a:lnTo>
                  <a:pt x="3246" y="2669"/>
                </a:lnTo>
                <a:lnTo>
                  <a:pt x="3266" y="2575"/>
                </a:lnTo>
                <a:lnTo>
                  <a:pt x="3279" y="2478"/>
                </a:lnTo>
                <a:lnTo>
                  <a:pt x="3284" y="2379"/>
                </a:lnTo>
                <a:lnTo>
                  <a:pt x="3279" y="2280"/>
                </a:lnTo>
                <a:lnTo>
                  <a:pt x="3266" y="2183"/>
                </a:lnTo>
                <a:lnTo>
                  <a:pt x="3246" y="2089"/>
                </a:lnTo>
                <a:lnTo>
                  <a:pt x="3219" y="1998"/>
                </a:lnTo>
                <a:lnTo>
                  <a:pt x="3183" y="1909"/>
                </a:lnTo>
                <a:lnTo>
                  <a:pt x="3141" y="1825"/>
                </a:lnTo>
                <a:lnTo>
                  <a:pt x="3093" y="1746"/>
                </a:lnTo>
                <a:lnTo>
                  <a:pt x="3039" y="1669"/>
                </a:lnTo>
                <a:lnTo>
                  <a:pt x="2977" y="1599"/>
                </a:lnTo>
                <a:lnTo>
                  <a:pt x="2912" y="1533"/>
                </a:lnTo>
                <a:lnTo>
                  <a:pt x="2841" y="1472"/>
                </a:lnTo>
                <a:lnTo>
                  <a:pt x="2766" y="1417"/>
                </a:lnTo>
                <a:lnTo>
                  <a:pt x="2686" y="1370"/>
                </a:lnTo>
                <a:lnTo>
                  <a:pt x="2601" y="1328"/>
                </a:lnTo>
                <a:lnTo>
                  <a:pt x="2514" y="1292"/>
                </a:lnTo>
                <a:lnTo>
                  <a:pt x="2422" y="1265"/>
                </a:lnTo>
                <a:lnTo>
                  <a:pt x="2327" y="1245"/>
                </a:lnTo>
                <a:lnTo>
                  <a:pt x="2230" y="1231"/>
                </a:lnTo>
                <a:lnTo>
                  <a:pt x="2131" y="1227"/>
                </a:lnTo>
                <a:lnTo>
                  <a:pt x="2112" y="1223"/>
                </a:lnTo>
                <a:lnTo>
                  <a:pt x="2095" y="1212"/>
                </a:lnTo>
                <a:lnTo>
                  <a:pt x="2084" y="1196"/>
                </a:lnTo>
                <a:lnTo>
                  <a:pt x="2080" y="1175"/>
                </a:lnTo>
                <a:lnTo>
                  <a:pt x="2083" y="1160"/>
                </a:lnTo>
                <a:lnTo>
                  <a:pt x="2090" y="1145"/>
                </a:lnTo>
                <a:lnTo>
                  <a:pt x="2101" y="1134"/>
                </a:lnTo>
                <a:lnTo>
                  <a:pt x="2116" y="1126"/>
                </a:lnTo>
                <a:lnTo>
                  <a:pt x="2131" y="1123"/>
                </a:lnTo>
                <a:close/>
                <a:moveTo>
                  <a:pt x="1276" y="1044"/>
                </a:moveTo>
                <a:lnTo>
                  <a:pt x="1276" y="1473"/>
                </a:lnTo>
                <a:lnTo>
                  <a:pt x="1315" y="1473"/>
                </a:lnTo>
                <a:lnTo>
                  <a:pt x="1366" y="1471"/>
                </a:lnTo>
                <a:lnTo>
                  <a:pt x="1411" y="1464"/>
                </a:lnTo>
                <a:lnTo>
                  <a:pt x="1450" y="1453"/>
                </a:lnTo>
                <a:lnTo>
                  <a:pt x="1485" y="1437"/>
                </a:lnTo>
                <a:lnTo>
                  <a:pt x="1513" y="1416"/>
                </a:lnTo>
                <a:lnTo>
                  <a:pt x="1538" y="1392"/>
                </a:lnTo>
                <a:lnTo>
                  <a:pt x="1555" y="1362"/>
                </a:lnTo>
                <a:lnTo>
                  <a:pt x="1569" y="1329"/>
                </a:lnTo>
                <a:lnTo>
                  <a:pt x="1577" y="1289"/>
                </a:lnTo>
                <a:lnTo>
                  <a:pt x="1580" y="1247"/>
                </a:lnTo>
                <a:lnTo>
                  <a:pt x="1577" y="1208"/>
                </a:lnTo>
                <a:lnTo>
                  <a:pt x="1573" y="1174"/>
                </a:lnTo>
                <a:lnTo>
                  <a:pt x="1565" y="1144"/>
                </a:lnTo>
                <a:lnTo>
                  <a:pt x="1554" y="1119"/>
                </a:lnTo>
                <a:lnTo>
                  <a:pt x="1539" y="1099"/>
                </a:lnTo>
                <a:lnTo>
                  <a:pt x="1521" y="1084"/>
                </a:lnTo>
                <a:lnTo>
                  <a:pt x="1498" y="1072"/>
                </a:lnTo>
                <a:lnTo>
                  <a:pt x="1468" y="1062"/>
                </a:lnTo>
                <a:lnTo>
                  <a:pt x="1430" y="1054"/>
                </a:lnTo>
                <a:lnTo>
                  <a:pt x="1386" y="1048"/>
                </a:lnTo>
                <a:lnTo>
                  <a:pt x="1335" y="1046"/>
                </a:lnTo>
                <a:lnTo>
                  <a:pt x="1276" y="1044"/>
                </a:lnTo>
                <a:close/>
                <a:moveTo>
                  <a:pt x="2131" y="523"/>
                </a:moveTo>
                <a:lnTo>
                  <a:pt x="2259" y="528"/>
                </a:lnTo>
                <a:lnTo>
                  <a:pt x="2383" y="540"/>
                </a:lnTo>
                <a:lnTo>
                  <a:pt x="2506" y="561"/>
                </a:lnTo>
                <a:lnTo>
                  <a:pt x="2624" y="590"/>
                </a:lnTo>
                <a:lnTo>
                  <a:pt x="2741" y="626"/>
                </a:lnTo>
                <a:lnTo>
                  <a:pt x="2853" y="670"/>
                </a:lnTo>
                <a:lnTo>
                  <a:pt x="2962" y="720"/>
                </a:lnTo>
                <a:lnTo>
                  <a:pt x="3069" y="777"/>
                </a:lnTo>
                <a:lnTo>
                  <a:pt x="3169" y="840"/>
                </a:lnTo>
                <a:lnTo>
                  <a:pt x="3265" y="911"/>
                </a:lnTo>
                <a:lnTo>
                  <a:pt x="3358" y="986"/>
                </a:lnTo>
                <a:lnTo>
                  <a:pt x="3443" y="1068"/>
                </a:lnTo>
                <a:lnTo>
                  <a:pt x="3525" y="1153"/>
                </a:lnTo>
                <a:lnTo>
                  <a:pt x="3602" y="1246"/>
                </a:lnTo>
                <a:lnTo>
                  <a:pt x="3671" y="1343"/>
                </a:lnTo>
                <a:lnTo>
                  <a:pt x="3735" y="1443"/>
                </a:lnTo>
                <a:lnTo>
                  <a:pt x="3792" y="1548"/>
                </a:lnTo>
                <a:lnTo>
                  <a:pt x="3843" y="1657"/>
                </a:lnTo>
                <a:lnTo>
                  <a:pt x="3887" y="1770"/>
                </a:lnTo>
                <a:lnTo>
                  <a:pt x="3922" y="1886"/>
                </a:lnTo>
                <a:lnTo>
                  <a:pt x="3951" y="2006"/>
                </a:lnTo>
                <a:lnTo>
                  <a:pt x="3971" y="2127"/>
                </a:lnTo>
                <a:lnTo>
                  <a:pt x="3985" y="2252"/>
                </a:lnTo>
                <a:lnTo>
                  <a:pt x="3989" y="2379"/>
                </a:lnTo>
                <a:lnTo>
                  <a:pt x="3985" y="2506"/>
                </a:lnTo>
                <a:lnTo>
                  <a:pt x="3971" y="2630"/>
                </a:lnTo>
                <a:lnTo>
                  <a:pt x="3951" y="2752"/>
                </a:lnTo>
                <a:lnTo>
                  <a:pt x="3922" y="2871"/>
                </a:lnTo>
                <a:lnTo>
                  <a:pt x="3887" y="2988"/>
                </a:lnTo>
                <a:lnTo>
                  <a:pt x="3843" y="3099"/>
                </a:lnTo>
                <a:lnTo>
                  <a:pt x="3792" y="3208"/>
                </a:lnTo>
                <a:lnTo>
                  <a:pt x="3735" y="3315"/>
                </a:lnTo>
                <a:lnTo>
                  <a:pt x="3671" y="3415"/>
                </a:lnTo>
                <a:lnTo>
                  <a:pt x="3602" y="3511"/>
                </a:lnTo>
                <a:lnTo>
                  <a:pt x="3525" y="3603"/>
                </a:lnTo>
                <a:lnTo>
                  <a:pt x="3443" y="3689"/>
                </a:lnTo>
                <a:lnTo>
                  <a:pt x="3358" y="3771"/>
                </a:lnTo>
                <a:lnTo>
                  <a:pt x="3265" y="3847"/>
                </a:lnTo>
                <a:lnTo>
                  <a:pt x="3169" y="3916"/>
                </a:lnTo>
                <a:lnTo>
                  <a:pt x="3069" y="3980"/>
                </a:lnTo>
                <a:lnTo>
                  <a:pt x="2962" y="4038"/>
                </a:lnTo>
                <a:lnTo>
                  <a:pt x="2853" y="4088"/>
                </a:lnTo>
                <a:lnTo>
                  <a:pt x="2741" y="4130"/>
                </a:lnTo>
                <a:lnTo>
                  <a:pt x="2624" y="4167"/>
                </a:lnTo>
                <a:lnTo>
                  <a:pt x="2506" y="4196"/>
                </a:lnTo>
                <a:lnTo>
                  <a:pt x="2383" y="4216"/>
                </a:lnTo>
                <a:lnTo>
                  <a:pt x="2259" y="4230"/>
                </a:lnTo>
                <a:lnTo>
                  <a:pt x="2131" y="4234"/>
                </a:lnTo>
                <a:lnTo>
                  <a:pt x="2005" y="4230"/>
                </a:lnTo>
                <a:lnTo>
                  <a:pt x="1880" y="4216"/>
                </a:lnTo>
                <a:lnTo>
                  <a:pt x="1759" y="4196"/>
                </a:lnTo>
                <a:lnTo>
                  <a:pt x="1640" y="4167"/>
                </a:lnTo>
                <a:lnTo>
                  <a:pt x="1524" y="4132"/>
                </a:lnTo>
                <a:lnTo>
                  <a:pt x="1411" y="4088"/>
                </a:lnTo>
                <a:lnTo>
                  <a:pt x="1302" y="4038"/>
                </a:lnTo>
                <a:lnTo>
                  <a:pt x="1197" y="3982"/>
                </a:lnTo>
                <a:lnTo>
                  <a:pt x="1096" y="3918"/>
                </a:lnTo>
                <a:lnTo>
                  <a:pt x="1001" y="3848"/>
                </a:lnTo>
                <a:lnTo>
                  <a:pt x="909" y="3773"/>
                </a:lnTo>
                <a:lnTo>
                  <a:pt x="822" y="3693"/>
                </a:lnTo>
                <a:lnTo>
                  <a:pt x="740" y="3606"/>
                </a:lnTo>
                <a:lnTo>
                  <a:pt x="665" y="3515"/>
                </a:lnTo>
                <a:lnTo>
                  <a:pt x="596" y="3419"/>
                </a:lnTo>
                <a:lnTo>
                  <a:pt x="532" y="3319"/>
                </a:lnTo>
                <a:lnTo>
                  <a:pt x="474" y="3214"/>
                </a:lnTo>
                <a:lnTo>
                  <a:pt x="424" y="3106"/>
                </a:lnTo>
                <a:lnTo>
                  <a:pt x="379" y="2993"/>
                </a:lnTo>
                <a:lnTo>
                  <a:pt x="344" y="2877"/>
                </a:lnTo>
                <a:lnTo>
                  <a:pt x="314" y="2759"/>
                </a:lnTo>
                <a:lnTo>
                  <a:pt x="293" y="2638"/>
                </a:lnTo>
                <a:lnTo>
                  <a:pt x="279" y="2514"/>
                </a:lnTo>
                <a:lnTo>
                  <a:pt x="275" y="2387"/>
                </a:lnTo>
                <a:lnTo>
                  <a:pt x="0" y="2387"/>
                </a:lnTo>
                <a:lnTo>
                  <a:pt x="413" y="1769"/>
                </a:lnTo>
                <a:lnTo>
                  <a:pt x="825" y="2387"/>
                </a:lnTo>
                <a:lnTo>
                  <a:pt x="585" y="2387"/>
                </a:lnTo>
                <a:lnTo>
                  <a:pt x="589" y="2502"/>
                </a:lnTo>
                <a:lnTo>
                  <a:pt x="603" y="2615"/>
                </a:lnTo>
                <a:lnTo>
                  <a:pt x="623" y="2723"/>
                </a:lnTo>
                <a:lnTo>
                  <a:pt x="652" y="2831"/>
                </a:lnTo>
                <a:lnTo>
                  <a:pt x="688" y="2935"/>
                </a:lnTo>
                <a:lnTo>
                  <a:pt x="731" y="3035"/>
                </a:lnTo>
                <a:lnTo>
                  <a:pt x="781" y="3132"/>
                </a:lnTo>
                <a:lnTo>
                  <a:pt x="837" y="3225"/>
                </a:lnTo>
                <a:lnTo>
                  <a:pt x="900" y="3312"/>
                </a:lnTo>
                <a:lnTo>
                  <a:pt x="968" y="3396"/>
                </a:lnTo>
                <a:lnTo>
                  <a:pt x="1041" y="3474"/>
                </a:lnTo>
                <a:lnTo>
                  <a:pt x="1119" y="3547"/>
                </a:lnTo>
                <a:lnTo>
                  <a:pt x="1204" y="3615"/>
                </a:lnTo>
                <a:lnTo>
                  <a:pt x="1292" y="3677"/>
                </a:lnTo>
                <a:lnTo>
                  <a:pt x="1385" y="3733"/>
                </a:lnTo>
                <a:lnTo>
                  <a:pt x="1482" y="3782"/>
                </a:lnTo>
                <a:lnTo>
                  <a:pt x="1583" y="3824"/>
                </a:lnTo>
                <a:lnTo>
                  <a:pt x="1686" y="3859"/>
                </a:lnTo>
                <a:lnTo>
                  <a:pt x="1794" y="3888"/>
                </a:lnTo>
                <a:lnTo>
                  <a:pt x="1904" y="3908"/>
                </a:lnTo>
                <a:lnTo>
                  <a:pt x="2016" y="3921"/>
                </a:lnTo>
                <a:lnTo>
                  <a:pt x="2131" y="3925"/>
                </a:lnTo>
                <a:lnTo>
                  <a:pt x="2247" y="3921"/>
                </a:lnTo>
                <a:lnTo>
                  <a:pt x="2360" y="3908"/>
                </a:lnTo>
                <a:lnTo>
                  <a:pt x="2470" y="3888"/>
                </a:lnTo>
                <a:lnTo>
                  <a:pt x="2578" y="3859"/>
                </a:lnTo>
                <a:lnTo>
                  <a:pt x="2683" y="3824"/>
                </a:lnTo>
                <a:lnTo>
                  <a:pt x="2784" y="3780"/>
                </a:lnTo>
                <a:lnTo>
                  <a:pt x="2880" y="3731"/>
                </a:lnTo>
                <a:lnTo>
                  <a:pt x="2973" y="3675"/>
                </a:lnTo>
                <a:lnTo>
                  <a:pt x="3062" y="3613"/>
                </a:lnTo>
                <a:lnTo>
                  <a:pt x="3146" y="3545"/>
                </a:lnTo>
                <a:lnTo>
                  <a:pt x="3225" y="3471"/>
                </a:lnTo>
                <a:lnTo>
                  <a:pt x="3299" y="3392"/>
                </a:lnTo>
                <a:lnTo>
                  <a:pt x="3367" y="3309"/>
                </a:lnTo>
                <a:lnTo>
                  <a:pt x="3430" y="3219"/>
                </a:lnTo>
                <a:lnTo>
                  <a:pt x="3486" y="3127"/>
                </a:lnTo>
                <a:lnTo>
                  <a:pt x="3535" y="3030"/>
                </a:lnTo>
                <a:lnTo>
                  <a:pt x="3577" y="2929"/>
                </a:lnTo>
                <a:lnTo>
                  <a:pt x="3614" y="2824"/>
                </a:lnTo>
                <a:lnTo>
                  <a:pt x="3641" y="2717"/>
                </a:lnTo>
                <a:lnTo>
                  <a:pt x="3662" y="2606"/>
                </a:lnTo>
                <a:lnTo>
                  <a:pt x="3675" y="2493"/>
                </a:lnTo>
                <a:lnTo>
                  <a:pt x="3679" y="2379"/>
                </a:lnTo>
                <a:lnTo>
                  <a:pt x="3675" y="2263"/>
                </a:lnTo>
                <a:lnTo>
                  <a:pt x="3662" y="2150"/>
                </a:lnTo>
                <a:lnTo>
                  <a:pt x="3641" y="2040"/>
                </a:lnTo>
                <a:lnTo>
                  <a:pt x="3614" y="1932"/>
                </a:lnTo>
                <a:lnTo>
                  <a:pt x="3577" y="1829"/>
                </a:lnTo>
                <a:lnTo>
                  <a:pt x="3535" y="1728"/>
                </a:lnTo>
                <a:lnTo>
                  <a:pt x="3486" y="1630"/>
                </a:lnTo>
                <a:lnTo>
                  <a:pt x="3430" y="1537"/>
                </a:lnTo>
                <a:lnTo>
                  <a:pt x="3367" y="1449"/>
                </a:lnTo>
                <a:lnTo>
                  <a:pt x="3299" y="1364"/>
                </a:lnTo>
                <a:lnTo>
                  <a:pt x="3225" y="1285"/>
                </a:lnTo>
                <a:lnTo>
                  <a:pt x="3146" y="1212"/>
                </a:lnTo>
                <a:lnTo>
                  <a:pt x="3062" y="1144"/>
                </a:lnTo>
                <a:lnTo>
                  <a:pt x="2973" y="1082"/>
                </a:lnTo>
                <a:lnTo>
                  <a:pt x="2880" y="1027"/>
                </a:lnTo>
                <a:lnTo>
                  <a:pt x="2784" y="976"/>
                </a:lnTo>
                <a:lnTo>
                  <a:pt x="2683" y="934"/>
                </a:lnTo>
                <a:lnTo>
                  <a:pt x="2578" y="899"/>
                </a:lnTo>
                <a:lnTo>
                  <a:pt x="2470" y="870"/>
                </a:lnTo>
                <a:lnTo>
                  <a:pt x="2360" y="850"/>
                </a:lnTo>
                <a:lnTo>
                  <a:pt x="2247" y="837"/>
                </a:lnTo>
                <a:lnTo>
                  <a:pt x="2131" y="833"/>
                </a:lnTo>
                <a:lnTo>
                  <a:pt x="2097" y="829"/>
                </a:lnTo>
                <a:lnTo>
                  <a:pt x="2064" y="817"/>
                </a:lnTo>
                <a:lnTo>
                  <a:pt x="2035" y="799"/>
                </a:lnTo>
                <a:lnTo>
                  <a:pt x="2011" y="775"/>
                </a:lnTo>
                <a:lnTo>
                  <a:pt x="1992" y="746"/>
                </a:lnTo>
                <a:lnTo>
                  <a:pt x="1981" y="713"/>
                </a:lnTo>
                <a:lnTo>
                  <a:pt x="1977" y="678"/>
                </a:lnTo>
                <a:lnTo>
                  <a:pt x="1981" y="643"/>
                </a:lnTo>
                <a:lnTo>
                  <a:pt x="1992" y="610"/>
                </a:lnTo>
                <a:lnTo>
                  <a:pt x="2011" y="581"/>
                </a:lnTo>
                <a:lnTo>
                  <a:pt x="2035" y="557"/>
                </a:lnTo>
                <a:lnTo>
                  <a:pt x="2064" y="539"/>
                </a:lnTo>
                <a:lnTo>
                  <a:pt x="2097" y="527"/>
                </a:lnTo>
                <a:lnTo>
                  <a:pt x="2131" y="523"/>
                </a:lnTo>
                <a:close/>
                <a:moveTo>
                  <a:pt x="1092" y="399"/>
                </a:moveTo>
                <a:lnTo>
                  <a:pt x="1052" y="399"/>
                </a:lnTo>
                <a:lnTo>
                  <a:pt x="1001" y="402"/>
                </a:lnTo>
                <a:lnTo>
                  <a:pt x="956" y="408"/>
                </a:lnTo>
                <a:lnTo>
                  <a:pt x="917" y="421"/>
                </a:lnTo>
                <a:lnTo>
                  <a:pt x="883" y="437"/>
                </a:lnTo>
                <a:lnTo>
                  <a:pt x="856" y="459"/>
                </a:lnTo>
                <a:lnTo>
                  <a:pt x="836" y="485"/>
                </a:lnTo>
                <a:lnTo>
                  <a:pt x="821" y="516"/>
                </a:lnTo>
                <a:lnTo>
                  <a:pt x="811" y="551"/>
                </a:lnTo>
                <a:lnTo>
                  <a:pt x="808" y="592"/>
                </a:lnTo>
                <a:lnTo>
                  <a:pt x="811" y="630"/>
                </a:lnTo>
                <a:lnTo>
                  <a:pt x="818" y="664"/>
                </a:lnTo>
                <a:lnTo>
                  <a:pt x="830" y="694"/>
                </a:lnTo>
                <a:lnTo>
                  <a:pt x="848" y="722"/>
                </a:lnTo>
                <a:lnTo>
                  <a:pt x="870" y="743"/>
                </a:lnTo>
                <a:lnTo>
                  <a:pt x="896" y="761"/>
                </a:lnTo>
                <a:lnTo>
                  <a:pt x="927" y="776"/>
                </a:lnTo>
                <a:lnTo>
                  <a:pt x="964" y="786"/>
                </a:lnTo>
                <a:lnTo>
                  <a:pt x="1005" y="792"/>
                </a:lnTo>
                <a:lnTo>
                  <a:pt x="1051" y="794"/>
                </a:lnTo>
                <a:lnTo>
                  <a:pt x="1056" y="794"/>
                </a:lnTo>
                <a:lnTo>
                  <a:pt x="1070" y="795"/>
                </a:lnTo>
                <a:lnTo>
                  <a:pt x="1092" y="797"/>
                </a:lnTo>
                <a:lnTo>
                  <a:pt x="1092" y="399"/>
                </a:lnTo>
                <a:close/>
                <a:moveTo>
                  <a:pt x="1092" y="0"/>
                </a:moveTo>
                <a:lnTo>
                  <a:pt x="1276" y="0"/>
                </a:lnTo>
                <a:lnTo>
                  <a:pt x="1276" y="156"/>
                </a:lnTo>
                <a:lnTo>
                  <a:pt x="1350" y="158"/>
                </a:lnTo>
                <a:lnTo>
                  <a:pt x="1418" y="162"/>
                </a:lnTo>
                <a:lnTo>
                  <a:pt x="1480" y="169"/>
                </a:lnTo>
                <a:lnTo>
                  <a:pt x="1535" y="178"/>
                </a:lnTo>
                <a:lnTo>
                  <a:pt x="1585" y="192"/>
                </a:lnTo>
                <a:lnTo>
                  <a:pt x="1629" y="207"/>
                </a:lnTo>
                <a:lnTo>
                  <a:pt x="1666" y="225"/>
                </a:lnTo>
                <a:lnTo>
                  <a:pt x="1697" y="245"/>
                </a:lnTo>
                <a:lnTo>
                  <a:pt x="1727" y="274"/>
                </a:lnTo>
                <a:lnTo>
                  <a:pt x="1753" y="308"/>
                </a:lnTo>
                <a:lnTo>
                  <a:pt x="1774" y="348"/>
                </a:lnTo>
                <a:lnTo>
                  <a:pt x="1790" y="395"/>
                </a:lnTo>
                <a:lnTo>
                  <a:pt x="1802" y="448"/>
                </a:lnTo>
                <a:lnTo>
                  <a:pt x="1809" y="506"/>
                </a:lnTo>
                <a:lnTo>
                  <a:pt x="1812" y="572"/>
                </a:lnTo>
                <a:lnTo>
                  <a:pt x="1812" y="609"/>
                </a:lnTo>
                <a:lnTo>
                  <a:pt x="1546" y="609"/>
                </a:lnTo>
                <a:lnTo>
                  <a:pt x="1546" y="580"/>
                </a:lnTo>
                <a:lnTo>
                  <a:pt x="1543" y="542"/>
                </a:lnTo>
                <a:lnTo>
                  <a:pt x="1534" y="509"/>
                </a:lnTo>
                <a:lnTo>
                  <a:pt x="1520" y="479"/>
                </a:lnTo>
                <a:lnTo>
                  <a:pt x="1501" y="455"/>
                </a:lnTo>
                <a:lnTo>
                  <a:pt x="1475" y="436"/>
                </a:lnTo>
                <a:lnTo>
                  <a:pt x="1445" y="419"/>
                </a:lnTo>
                <a:lnTo>
                  <a:pt x="1408" y="408"/>
                </a:lnTo>
                <a:lnTo>
                  <a:pt x="1367" y="402"/>
                </a:lnTo>
                <a:lnTo>
                  <a:pt x="1320" y="399"/>
                </a:lnTo>
                <a:lnTo>
                  <a:pt x="1276" y="399"/>
                </a:lnTo>
                <a:lnTo>
                  <a:pt x="1276" y="805"/>
                </a:lnTo>
                <a:lnTo>
                  <a:pt x="1337" y="807"/>
                </a:lnTo>
                <a:lnTo>
                  <a:pt x="1411" y="813"/>
                </a:lnTo>
                <a:lnTo>
                  <a:pt x="1478" y="820"/>
                </a:lnTo>
                <a:lnTo>
                  <a:pt x="1539" y="831"/>
                </a:lnTo>
                <a:lnTo>
                  <a:pt x="1594" y="843"/>
                </a:lnTo>
                <a:lnTo>
                  <a:pt x="1643" y="856"/>
                </a:lnTo>
                <a:lnTo>
                  <a:pt x="1685" y="874"/>
                </a:lnTo>
                <a:lnTo>
                  <a:pt x="1720" y="893"/>
                </a:lnTo>
                <a:lnTo>
                  <a:pt x="1750" y="914"/>
                </a:lnTo>
                <a:lnTo>
                  <a:pt x="1779" y="942"/>
                </a:lnTo>
                <a:lnTo>
                  <a:pt x="1804" y="978"/>
                </a:lnTo>
                <a:lnTo>
                  <a:pt x="1823" y="1018"/>
                </a:lnTo>
                <a:lnTo>
                  <a:pt x="1838" y="1065"/>
                </a:lnTo>
                <a:lnTo>
                  <a:pt x="1849" y="1118"/>
                </a:lnTo>
                <a:lnTo>
                  <a:pt x="1855" y="1176"/>
                </a:lnTo>
                <a:lnTo>
                  <a:pt x="1857" y="1242"/>
                </a:lnTo>
                <a:lnTo>
                  <a:pt x="1855" y="1304"/>
                </a:lnTo>
                <a:lnTo>
                  <a:pt x="1850" y="1362"/>
                </a:lnTo>
                <a:lnTo>
                  <a:pt x="1842" y="1413"/>
                </a:lnTo>
                <a:lnTo>
                  <a:pt x="1828" y="1461"/>
                </a:lnTo>
                <a:lnTo>
                  <a:pt x="1812" y="1503"/>
                </a:lnTo>
                <a:lnTo>
                  <a:pt x="1791" y="1541"/>
                </a:lnTo>
                <a:lnTo>
                  <a:pt x="1768" y="1574"/>
                </a:lnTo>
                <a:lnTo>
                  <a:pt x="1741" y="1603"/>
                </a:lnTo>
                <a:lnTo>
                  <a:pt x="1708" y="1627"/>
                </a:lnTo>
                <a:lnTo>
                  <a:pt x="1671" y="1649"/>
                </a:lnTo>
                <a:lnTo>
                  <a:pt x="1629" y="1667"/>
                </a:lnTo>
                <a:lnTo>
                  <a:pt x="1580" y="1682"/>
                </a:lnTo>
                <a:lnTo>
                  <a:pt x="1527" y="1693"/>
                </a:lnTo>
                <a:lnTo>
                  <a:pt x="1468" y="1701"/>
                </a:lnTo>
                <a:lnTo>
                  <a:pt x="1403" y="1706"/>
                </a:lnTo>
                <a:lnTo>
                  <a:pt x="1333" y="1708"/>
                </a:lnTo>
                <a:lnTo>
                  <a:pt x="1276" y="1708"/>
                </a:lnTo>
                <a:lnTo>
                  <a:pt x="1276" y="1889"/>
                </a:lnTo>
                <a:lnTo>
                  <a:pt x="1092" y="1889"/>
                </a:lnTo>
                <a:lnTo>
                  <a:pt x="1092" y="1708"/>
                </a:lnTo>
                <a:lnTo>
                  <a:pt x="1039" y="1708"/>
                </a:lnTo>
                <a:lnTo>
                  <a:pt x="969" y="1706"/>
                </a:lnTo>
                <a:lnTo>
                  <a:pt x="905" y="1701"/>
                </a:lnTo>
                <a:lnTo>
                  <a:pt x="847" y="1693"/>
                </a:lnTo>
                <a:lnTo>
                  <a:pt x="792" y="1682"/>
                </a:lnTo>
                <a:lnTo>
                  <a:pt x="744" y="1668"/>
                </a:lnTo>
                <a:lnTo>
                  <a:pt x="701" y="1650"/>
                </a:lnTo>
                <a:lnTo>
                  <a:pt x="664" y="1631"/>
                </a:lnTo>
                <a:lnTo>
                  <a:pt x="631" y="1607"/>
                </a:lnTo>
                <a:lnTo>
                  <a:pt x="600" y="1575"/>
                </a:lnTo>
                <a:lnTo>
                  <a:pt x="574" y="1539"/>
                </a:lnTo>
                <a:lnTo>
                  <a:pt x="552" y="1495"/>
                </a:lnTo>
                <a:lnTo>
                  <a:pt x="536" y="1446"/>
                </a:lnTo>
                <a:lnTo>
                  <a:pt x="523" y="1392"/>
                </a:lnTo>
                <a:lnTo>
                  <a:pt x="515" y="1330"/>
                </a:lnTo>
                <a:lnTo>
                  <a:pt x="514" y="1262"/>
                </a:lnTo>
                <a:lnTo>
                  <a:pt x="515" y="1208"/>
                </a:lnTo>
                <a:lnTo>
                  <a:pt x="789" y="1208"/>
                </a:lnTo>
                <a:lnTo>
                  <a:pt x="789" y="1236"/>
                </a:lnTo>
                <a:lnTo>
                  <a:pt x="791" y="1283"/>
                </a:lnTo>
                <a:lnTo>
                  <a:pt x="795" y="1324"/>
                </a:lnTo>
                <a:lnTo>
                  <a:pt x="802" y="1359"/>
                </a:lnTo>
                <a:lnTo>
                  <a:pt x="810" y="1389"/>
                </a:lnTo>
                <a:lnTo>
                  <a:pt x="822" y="1412"/>
                </a:lnTo>
                <a:lnTo>
                  <a:pt x="837" y="1428"/>
                </a:lnTo>
                <a:lnTo>
                  <a:pt x="856" y="1442"/>
                </a:lnTo>
                <a:lnTo>
                  <a:pt x="882" y="1453"/>
                </a:lnTo>
                <a:lnTo>
                  <a:pt x="915" y="1461"/>
                </a:lnTo>
                <a:lnTo>
                  <a:pt x="953" y="1468"/>
                </a:lnTo>
                <a:lnTo>
                  <a:pt x="999" y="1471"/>
                </a:lnTo>
                <a:lnTo>
                  <a:pt x="1051" y="1472"/>
                </a:lnTo>
                <a:lnTo>
                  <a:pt x="1092" y="1473"/>
                </a:lnTo>
                <a:lnTo>
                  <a:pt x="1092" y="1033"/>
                </a:lnTo>
                <a:lnTo>
                  <a:pt x="1014" y="1032"/>
                </a:lnTo>
                <a:lnTo>
                  <a:pt x="942" y="1028"/>
                </a:lnTo>
                <a:lnTo>
                  <a:pt x="878" y="1021"/>
                </a:lnTo>
                <a:lnTo>
                  <a:pt x="819" y="1010"/>
                </a:lnTo>
                <a:lnTo>
                  <a:pt x="766" y="998"/>
                </a:lnTo>
                <a:lnTo>
                  <a:pt x="721" y="982"/>
                </a:lnTo>
                <a:lnTo>
                  <a:pt x="682" y="963"/>
                </a:lnTo>
                <a:lnTo>
                  <a:pt x="649" y="941"/>
                </a:lnTo>
                <a:lnTo>
                  <a:pt x="622" y="915"/>
                </a:lnTo>
                <a:lnTo>
                  <a:pt x="597" y="884"/>
                </a:lnTo>
                <a:lnTo>
                  <a:pt x="577" y="847"/>
                </a:lnTo>
                <a:lnTo>
                  <a:pt x="560" y="806"/>
                </a:lnTo>
                <a:lnTo>
                  <a:pt x="547" y="760"/>
                </a:lnTo>
                <a:lnTo>
                  <a:pt x="538" y="708"/>
                </a:lnTo>
                <a:lnTo>
                  <a:pt x="533" y="652"/>
                </a:lnTo>
                <a:lnTo>
                  <a:pt x="530" y="590"/>
                </a:lnTo>
                <a:lnTo>
                  <a:pt x="533" y="530"/>
                </a:lnTo>
                <a:lnTo>
                  <a:pt x="538" y="475"/>
                </a:lnTo>
                <a:lnTo>
                  <a:pt x="547" y="425"/>
                </a:lnTo>
                <a:lnTo>
                  <a:pt x="560" y="380"/>
                </a:lnTo>
                <a:lnTo>
                  <a:pt x="577" y="340"/>
                </a:lnTo>
                <a:lnTo>
                  <a:pt x="597" y="305"/>
                </a:lnTo>
                <a:lnTo>
                  <a:pt x="622" y="275"/>
                </a:lnTo>
                <a:lnTo>
                  <a:pt x="649" y="249"/>
                </a:lnTo>
                <a:lnTo>
                  <a:pt x="682" y="227"/>
                </a:lnTo>
                <a:lnTo>
                  <a:pt x="721" y="208"/>
                </a:lnTo>
                <a:lnTo>
                  <a:pt x="767" y="193"/>
                </a:lnTo>
                <a:lnTo>
                  <a:pt x="819" y="180"/>
                </a:lnTo>
                <a:lnTo>
                  <a:pt x="878" y="170"/>
                </a:lnTo>
                <a:lnTo>
                  <a:pt x="942" y="162"/>
                </a:lnTo>
                <a:lnTo>
                  <a:pt x="1014" y="158"/>
                </a:lnTo>
                <a:lnTo>
                  <a:pt x="1092" y="156"/>
                </a:lnTo>
                <a:lnTo>
                  <a:pt x="109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TextBox 34">
            <a:extLst>
              <a:ext uri="{FF2B5EF4-FFF2-40B4-BE49-F238E27FC236}">
                <a16:creationId xmlns:a16="http://schemas.microsoft.com/office/drawing/2014/main" id="{5D457F98-6789-8D4D-BF5E-93121AD85779}"/>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In summary</a:t>
            </a:r>
          </a:p>
        </p:txBody>
      </p:sp>
    </p:spTree>
    <p:extLst>
      <p:ext uri="{BB962C8B-B14F-4D97-AF65-F5344CB8AC3E}">
        <p14:creationId xmlns:p14="http://schemas.microsoft.com/office/powerpoint/2010/main" val="5212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Rectangle 3"/>
          <p:cNvSpPr/>
          <p:nvPr/>
        </p:nvSpPr>
        <p:spPr>
          <a:xfrm>
            <a:off x="805543" y="1724297"/>
            <a:ext cx="10580914" cy="127933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Thank you!!</a:t>
            </a:r>
          </a:p>
        </p:txBody>
      </p:sp>
      <p:sp>
        <p:nvSpPr>
          <p:cNvPr id="3" name="TextBox 2"/>
          <p:cNvSpPr txBox="1"/>
          <p:nvPr/>
        </p:nvSpPr>
        <p:spPr>
          <a:xfrm>
            <a:off x="1189807" y="1864863"/>
            <a:ext cx="10067197" cy="1138773"/>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 So whenever you’re thinking of asking for an estimate, you should always clarify what decision that estimate is informing. If you can’t find one, or the decision isn’t very significant, then that’s a signal that an estimate is wasteful. “</a:t>
            </a:r>
          </a:p>
          <a:p>
            <a:pPr algn="r"/>
            <a:r>
              <a:rPr lang="en-US" sz="1400" dirty="0">
                <a:solidFill>
                  <a:schemeClr val="bg1"/>
                </a:solidFill>
                <a:latin typeface="Arial" panose="020B0604020202020204" pitchFamily="34" charset="0"/>
                <a:cs typeface="Arial" panose="020B0604020202020204" pitchFamily="34" charset="0"/>
              </a:rPr>
              <a:t>Martin Fowler</a:t>
            </a:r>
          </a:p>
        </p:txBody>
      </p:sp>
      <p:pic>
        <p:nvPicPr>
          <p:cNvPr id="6" name="Picture 5">
            <a:extLst>
              <a:ext uri="{FF2B5EF4-FFF2-40B4-BE49-F238E27FC236}">
                <a16:creationId xmlns:a16="http://schemas.microsoft.com/office/drawing/2014/main" id="{E9DB801F-D866-AD41-BD5B-F5CD4EC84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391" y="3429000"/>
            <a:ext cx="7077407" cy="2371296"/>
          </a:xfrm>
          <a:prstGeom prst="rect">
            <a:avLst/>
          </a:prstGeom>
        </p:spPr>
      </p:pic>
      <p:sp>
        <p:nvSpPr>
          <p:cNvPr id="7" name="@YourTwitterHandle">
            <a:extLst>
              <a:ext uri="{FF2B5EF4-FFF2-40B4-BE49-F238E27FC236}">
                <a16:creationId xmlns:a16="http://schemas.microsoft.com/office/drawing/2014/main" id="{95719E2A-16FB-5748-8E77-A8FBDAECCE90}"/>
              </a:ext>
            </a:extLst>
          </p:cNvPr>
          <p:cNvSpPr txBox="1"/>
          <p:nvPr/>
        </p:nvSpPr>
        <p:spPr>
          <a:xfrm>
            <a:off x="2380391" y="6136604"/>
            <a:ext cx="2172326" cy="3744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4200" b="0">
                <a:latin typeface="Calibri"/>
                <a:ea typeface="Calibri"/>
                <a:cs typeface="Calibri"/>
                <a:sym typeface="Calibri"/>
              </a:defRPr>
            </a:lvl1pPr>
          </a:lstStyle>
          <a:p>
            <a:r>
              <a:rPr sz="2100" dirty="0">
                <a:solidFill>
                  <a:schemeClr val="tx2">
                    <a:lumMod val="50000"/>
                  </a:schemeClr>
                </a:solidFill>
              </a:rPr>
              <a:t>@</a:t>
            </a:r>
            <a:r>
              <a:rPr lang="en-US" sz="2100" dirty="0" err="1">
                <a:solidFill>
                  <a:schemeClr val="tx2">
                    <a:lumMod val="50000"/>
                  </a:schemeClr>
                </a:solidFill>
              </a:rPr>
              <a:t>mattos_leonardo</a:t>
            </a:r>
            <a:endParaRPr sz="2100" dirty="0">
              <a:solidFill>
                <a:schemeClr val="tx2">
                  <a:lumMod val="50000"/>
                </a:schemeClr>
              </a:solidFill>
            </a:endParaRPr>
          </a:p>
        </p:txBody>
      </p:sp>
      <p:sp>
        <p:nvSpPr>
          <p:cNvPr id="8" name="yourname@email.com">
            <a:extLst>
              <a:ext uri="{FF2B5EF4-FFF2-40B4-BE49-F238E27FC236}">
                <a16:creationId xmlns:a16="http://schemas.microsoft.com/office/drawing/2014/main" id="{CF6978B8-E849-E44A-8F45-F0086752B926}"/>
              </a:ext>
            </a:extLst>
          </p:cNvPr>
          <p:cNvSpPr txBox="1"/>
          <p:nvPr/>
        </p:nvSpPr>
        <p:spPr>
          <a:xfrm>
            <a:off x="5983222" y="6136604"/>
            <a:ext cx="3287375" cy="3744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4200" b="0">
                <a:latin typeface="Calibri"/>
                <a:ea typeface="Calibri"/>
                <a:cs typeface="Calibri"/>
                <a:sym typeface="Calibri"/>
              </a:defRPr>
            </a:lvl1pPr>
          </a:lstStyle>
          <a:p>
            <a:r>
              <a:rPr lang="en-US" sz="2100" dirty="0" err="1">
                <a:solidFill>
                  <a:schemeClr val="tx2">
                    <a:lumMod val="50000"/>
                  </a:schemeClr>
                </a:solidFill>
              </a:rPr>
              <a:t>Leonardo.mattos@gmail.com</a:t>
            </a:r>
            <a:endParaRPr sz="2100" dirty="0">
              <a:solidFill>
                <a:schemeClr val="tx2">
                  <a:lumMod val="50000"/>
                </a:schemeClr>
              </a:solidFill>
            </a:endParaRPr>
          </a:p>
        </p:txBody>
      </p:sp>
      <p:pic>
        <p:nvPicPr>
          <p:cNvPr id="9" name="Picture 8">
            <a:extLst>
              <a:ext uri="{FF2B5EF4-FFF2-40B4-BE49-F238E27FC236}">
                <a16:creationId xmlns:a16="http://schemas.microsoft.com/office/drawing/2014/main" id="{74889446-19F2-8440-8958-AB80E92B03D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81379" y="6178584"/>
            <a:ext cx="359541" cy="293026"/>
          </a:xfrm>
          <a:prstGeom prst="rect">
            <a:avLst/>
          </a:prstGeom>
        </p:spPr>
      </p:pic>
      <p:pic>
        <p:nvPicPr>
          <p:cNvPr id="10" name="Picture 9">
            <a:extLst>
              <a:ext uri="{FF2B5EF4-FFF2-40B4-BE49-F238E27FC236}">
                <a16:creationId xmlns:a16="http://schemas.microsoft.com/office/drawing/2014/main" id="{3F1D9AD4-1919-DD4D-ABAB-3AF49E2DF87E}"/>
              </a:ext>
            </a:extLst>
          </p:cNvPr>
          <p:cNvPicPr>
            <a:picLocks noChangeAspect="1"/>
          </p:cNvPicPr>
          <p:nvPr/>
        </p:nvPicPr>
        <p:blipFill>
          <a:blip r:embed="rId4"/>
          <a:stretch>
            <a:fillRect/>
          </a:stretch>
        </p:blipFill>
        <p:spPr>
          <a:xfrm>
            <a:off x="5551953" y="6231948"/>
            <a:ext cx="339305" cy="244615"/>
          </a:xfrm>
          <a:prstGeom prst="rect">
            <a:avLst/>
          </a:prstGeom>
        </p:spPr>
      </p:pic>
    </p:spTree>
    <p:extLst>
      <p:ext uri="{BB962C8B-B14F-4D97-AF65-F5344CB8AC3E}">
        <p14:creationId xmlns:p14="http://schemas.microsoft.com/office/powerpoint/2010/main" val="333798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0498"/>
            <a:ext cx="12192000" cy="462709"/>
          </a:xfrm>
          <a:prstGeom prst="rect">
            <a:avLst/>
          </a:prstGeom>
        </p:spPr>
      </p:pic>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Effect>
                      <a14:brightnessContrast bright="-70000"/>
                    </a14:imgEffect>
                  </a14:imgLayer>
                </a14:imgProps>
              </a:ext>
              <a:ext uri="{28A0092B-C50C-407E-A947-70E740481C1C}">
                <a14:useLocalDpi xmlns:a14="http://schemas.microsoft.com/office/drawing/2010/main" val="0"/>
              </a:ext>
            </a:extLst>
          </a:blip>
          <a:srcRect t="20541" b="26781"/>
          <a:stretch/>
        </p:blipFill>
        <p:spPr>
          <a:xfrm>
            <a:off x="0" y="1"/>
            <a:ext cx="12192000" cy="3820290"/>
          </a:xfrm>
          <a:prstGeom prst="rect">
            <a:avLst/>
          </a:prstGeom>
        </p:spPr>
      </p:pic>
      <p:grpSp>
        <p:nvGrpSpPr>
          <p:cNvPr id="8" name="Group 7">
            <a:extLst>
              <a:ext uri="{FF2B5EF4-FFF2-40B4-BE49-F238E27FC236}">
                <a16:creationId xmlns:a16="http://schemas.microsoft.com/office/drawing/2014/main" id="{514C0B54-F6A5-164C-858C-C3EFA1D40C28}"/>
              </a:ext>
            </a:extLst>
          </p:cNvPr>
          <p:cNvGrpSpPr/>
          <p:nvPr/>
        </p:nvGrpSpPr>
        <p:grpSpPr>
          <a:xfrm>
            <a:off x="3556355" y="829543"/>
            <a:ext cx="4045435" cy="3017296"/>
            <a:chOff x="5014453" y="1286064"/>
            <a:chExt cx="4045435" cy="3017296"/>
          </a:xfrm>
        </p:grpSpPr>
        <p:grpSp>
          <p:nvGrpSpPr>
            <p:cNvPr id="9" name="Group 8">
              <a:extLst>
                <a:ext uri="{FF2B5EF4-FFF2-40B4-BE49-F238E27FC236}">
                  <a16:creationId xmlns:a16="http://schemas.microsoft.com/office/drawing/2014/main" id="{21268216-6064-E64D-89B6-FB950CE911B7}"/>
                </a:ext>
              </a:extLst>
            </p:cNvPr>
            <p:cNvGrpSpPr/>
            <p:nvPr/>
          </p:nvGrpSpPr>
          <p:grpSpPr>
            <a:xfrm>
              <a:off x="5014453" y="3428999"/>
              <a:ext cx="4045435" cy="874361"/>
              <a:chOff x="4168474" y="3874286"/>
              <a:chExt cx="4045435" cy="874361"/>
            </a:xfrm>
          </p:grpSpPr>
          <p:sp>
            <p:nvSpPr>
              <p:cNvPr id="12" name="TextBox 11">
                <a:extLst>
                  <a:ext uri="{FF2B5EF4-FFF2-40B4-BE49-F238E27FC236}">
                    <a16:creationId xmlns:a16="http://schemas.microsoft.com/office/drawing/2014/main" id="{9F477BF3-1F29-A44A-B3B1-59913DE16E65}"/>
                  </a:ext>
                </a:extLst>
              </p:cNvPr>
              <p:cNvSpPr txBox="1"/>
              <p:nvPr/>
            </p:nvSpPr>
            <p:spPr>
              <a:xfrm>
                <a:off x="4168474" y="3874286"/>
                <a:ext cx="4045435" cy="523220"/>
              </a:xfrm>
              <a:prstGeom prst="rect">
                <a:avLst/>
              </a:prstGeom>
              <a:noFill/>
            </p:spPr>
            <p:txBody>
              <a:bodyPr wrap="square" rtlCol="0">
                <a:spAutoFit/>
              </a:bodyPr>
              <a:lstStyle/>
              <a:p>
                <a:pPr algn="ctr"/>
                <a:r>
                  <a:rPr lang="en-US" sz="2800" dirty="0">
                    <a:solidFill>
                      <a:srgbClr val="03A1A4"/>
                    </a:solidFill>
                    <a:latin typeface="Century Gothic" panose="020B0502020202020204" pitchFamily="34" charset="0"/>
                  </a:rPr>
                  <a:t>MESSAGE FROM</a:t>
                </a:r>
              </a:p>
            </p:txBody>
          </p:sp>
          <p:sp>
            <p:nvSpPr>
              <p:cNvPr id="13" name="TextBox 12">
                <a:extLst>
                  <a:ext uri="{FF2B5EF4-FFF2-40B4-BE49-F238E27FC236}">
                    <a16:creationId xmlns:a16="http://schemas.microsoft.com/office/drawing/2014/main" id="{12985D73-DFE3-4A48-B145-B7B0DA354E8F}"/>
                  </a:ext>
                </a:extLst>
              </p:cNvPr>
              <p:cNvSpPr txBox="1"/>
              <p:nvPr/>
            </p:nvSpPr>
            <p:spPr>
              <a:xfrm>
                <a:off x="4868805" y="4379315"/>
                <a:ext cx="2644771" cy="369332"/>
              </a:xfrm>
              <a:prstGeom prst="rect">
                <a:avLst/>
              </a:prstGeom>
              <a:noFill/>
            </p:spPr>
            <p:txBody>
              <a:bodyPr wrap="square" rtlCol="0">
                <a:spAutoFit/>
              </a:bodyPr>
              <a:lstStyle/>
              <a:p>
                <a:pPr algn="ctr"/>
                <a:r>
                  <a:rPr lang="en-US" dirty="0">
                    <a:solidFill>
                      <a:schemeClr val="bg1">
                        <a:lumMod val="65000"/>
                      </a:schemeClr>
                    </a:solidFill>
                    <a:latin typeface="Century Gothic" panose="020B0502020202020204" pitchFamily="34" charset="0"/>
                  </a:rPr>
                  <a:t>LEO MATTOS</a:t>
                </a:r>
              </a:p>
            </p:txBody>
          </p:sp>
        </p:grpSp>
        <p:pic>
          <p:nvPicPr>
            <p:cNvPr id="10" name="Picture 9" descr="A person smiling for the camera&#10;&#10;Description automatically generated">
              <a:extLst>
                <a:ext uri="{FF2B5EF4-FFF2-40B4-BE49-F238E27FC236}">
                  <a16:creationId xmlns:a16="http://schemas.microsoft.com/office/drawing/2014/main" id="{C8F76D40-E57C-D941-AA66-E0C3B94EB8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7809" y="1286064"/>
              <a:ext cx="1494066" cy="1992088"/>
            </a:xfrm>
            <a:prstGeom prst="rect">
              <a:avLst/>
            </a:prstGeom>
          </p:spPr>
        </p:pic>
      </p:grpSp>
      <p:grpSp>
        <p:nvGrpSpPr>
          <p:cNvPr id="14" name="Group 13">
            <a:extLst>
              <a:ext uri="{FF2B5EF4-FFF2-40B4-BE49-F238E27FC236}">
                <a16:creationId xmlns:a16="http://schemas.microsoft.com/office/drawing/2014/main" id="{5D6F2725-801C-7147-A9D3-F2DE141ECB23}"/>
              </a:ext>
            </a:extLst>
          </p:cNvPr>
          <p:cNvGrpSpPr/>
          <p:nvPr/>
        </p:nvGrpSpPr>
        <p:grpSpPr>
          <a:xfrm>
            <a:off x="2160495" y="3893949"/>
            <a:ext cx="7075356" cy="1489873"/>
            <a:chOff x="3618593" y="4350470"/>
            <a:chExt cx="7075356" cy="1489873"/>
          </a:xfrm>
        </p:grpSpPr>
        <p:sp>
          <p:nvSpPr>
            <p:cNvPr id="16" name="Rectangle 15">
              <a:extLst>
                <a:ext uri="{FF2B5EF4-FFF2-40B4-BE49-F238E27FC236}">
                  <a16:creationId xmlns:a16="http://schemas.microsoft.com/office/drawing/2014/main" id="{7B4504F0-5125-3B45-8E2A-42BA45A6D71B}"/>
                </a:ext>
              </a:extLst>
            </p:cNvPr>
            <p:cNvSpPr/>
            <p:nvPr/>
          </p:nvSpPr>
          <p:spPr>
            <a:xfrm>
              <a:off x="3618593" y="5459780"/>
              <a:ext cx="188545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Agile Delivery </a:t>
              </a:r>
              <a:r>
                <a:rPr lang="en-US" spc="-150" dirty="0" err="1">
                  <a:solidFill>
                    <a:schemeClr val="accent2">
                      <a:lumMod val="75000"/>
                    </a:schemeClr>
                  </a:solidFill>
                  <a:latin typeface="Century Gothic" panose="020B0502020202020204" pitchFamily="34" charset="0"/>
                  <a:cs typeface="Arial" panose="020B0604020202020204" pitchFamily="34" charset="0"/>
                </a:rPr>
                <a:t>CoE</a:t>
              </a:r>
              <a:endParaRPr lang="en-US" spc="-150" dirty="0">
                <a:solidFill>
                  <a:schemeClr val="accent2">
                    <a:lumMod val="75000"/>
                  </a:schemeClr>
                </a:solidFill>
                <a:latin typeface="Century Gothic" panose="020B0502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9D1B61A7-0B4E-0D4D-9791-BDC8435C1177}"/>
                </a:ext>
              </a:extLst>
            </p:cNvPr>
            <p:cNvSpPr/>
            <p:nvPr/>
          </p:nvSpPr>
          <p:spPr>
            <a:xfrm>
              <a:off x="5947285" y="5471011"/>
              <a:ext cx="118654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Developer</a:t>
              </a:r>
            </a:p>
          </p:txBody>
        </p:sp>
        <p:sp>
          <p:nvSpPr>
            <p:cNvPr id="19" name="Rectangle 18">
              <a:extLst>
                <a:ext uri="{FF2B5EF4-FFF2-40B4-BE49-F238E27FC236}">
                  <a16:creationId xmlns:a16="http://schemas.microsoft.com/office/drawing/2014/main" id="{DF1B9F4C-AFCC-C241-B5E6-8AD6A1D36478}"/>
                </a:ext>
              </a:extLst>
            </p:cNvPr>
            <p:cNvSpPr/>
            <p:nvPr/>
          </p:nvSpPr>
          <p:spPr>
            <a:xfrm>
              <a:off x="7489228" y="5471011"/>
              <a:ext cx="1548822"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Soccer coach</a:t>
              </a:r>
            </a:p>
          </p:txBody>
        </p:sp>
        <p:sp>
          <p:nvSpPr>
            <p:cNvPr id="20" name="Rectangle 19">
              <a:extLst>
                <a:ext uri="{FF2B5EF4-FFF2-40B4-BE49-F238E27FC236}">
                  <a16:creationId xmlns:a16="http://schemas.microsoft.com/office/drawing/2014/main" id="{4373BC70-E913-4041-8D5C-14F9F96E844B}"/>
                </a:ext>
              </a:extLst>
            </p:cNvPr>
            <p:cNvSpPr/>
            <p:nvPr/>
          </p:nvSpPr>
          <p:spPr>
            <a:xfrm>
              <a:off x="9443286" y="5471010"/>
              <a:ext cx="125066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Adventurer</a:t>
              </a:r>
            </a:p>
          </p:txBody>
        </p:sp>
        <p:pic>
          <p:nvPicPr>
            <p:cNvPr id="25" name="Picture 24">
              <a:extLst>
                <a:ext uri="{FF2B5EF4-FFF2-40B4-BE49-F238E27FC236}">
                  <a16:creationId xmlns:a16="http://schemas.microsoft.com/office/drawing/2014/main" id="{5AC49C60-A275-1540-8894-74D3A2D1C1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9395" y="4756374"/>
              <a:ext cx="1046068" cy="560638"/>
            </a:xfrm>
            <a:prstGeom prst="rect">
              <a:avLst/>
            </a:prstGeom>
          </p:spPr>
        </p:pic>
        <p:pic>
          <p:nvPicPr>
            <p:cNvPr id="26" name="Picture 25">
              <a:extLst>
                <a:ext uri="{FF2B5EF4-FFF2-40B4-BE49-F238E27FC236}">
                  <a16:creationId xmlns:a16="http://schemas.microsoft.com/office/drawing/2014/main" id="{E84908C4-FEC0-D840-A396-7EACA9AA24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1624" y="4560254"/>
              <a:ext cx="545233" cy="805996"/>
            </a:xfrm>
            <a:prstGeom prst="rect">
              <a:avLst/>
            </a:prstGeom>
          </p:spPr>
        </p:pic>
        <p:pic>
          <p:nvPicPr>
            <p:cNvPr id="27" name="Picture 26">
              <a:extLst>
                <a:ext uri="{FF2B5EF4-FFF2-40B4-BE49-F238E27FC236}">
                  <a16:creationId xmlns:a16="http://schemas.microsoft.com/office/drawing/2014/main" id="{AF18756A-657B-F64B-93A5-15CE86C2B1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9364" y="4560254"/>
              <a:ext cx="1222280" cy="805996"/>
            </a:xfrm>
            <a:prstGeom prst="rect">
              <a:avLst/>
            </a:prstGeom>
          </p:spPr>
        </p:pic>
        <p:pic>
          <p:nvPicPr>
            <p:cNvPr id="28" name="Picture 27">
              <a:extLst>
                <a:ext uri="{FF2B5EF4-FFF2-40B4-BE49-F238E27FC236}">
                  <a16:creationId xmlns:a16="http://schemas.microsoft.com/office/drawing/2014/main" id="{A27BA6A9-F610-2140-9313-FE79D8B360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53414" y="4350470"/>
              <a:ext cx="958166" cy="958166"/>
            </a:xfrm>
            <a:prstGeom prst="rect">
              <a:avLst/>
            </a:prstGeom>
          </p:spPr>
        </p:pic>
      </p:grpSp>
      <p:sp>
        <p:nvSpPr>
          <p:cNvPr id="29" name="Rectangle 28">
            <a:extLst>
              <a:ext uri="{FF2B5EF4-FFF2-40B4-BE49-F238E27FC236}">
                <a16:creationId xmlns:a16="http://schemas.microsoft.com/office/drawing/2014/main" id="{313BE10F-7D3C-914C-848F-C734B368E629}"/>
              </a:ext>
            </a:extLst>
          </p:cNvPr>
          <p:cNvSpPr/>
          <p:nvPr/>
        </p:nvSpPr>
        <p:spPr>
          <a:xfrm>
            <a:off x="2618947" y="5412121"/>
            <a:ext cx="968535"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IT Services </a:t>
            </a:r>
          </a:p>
          <a:p>
            <a:pPr algn="ctr"/>
            <a:r>
              <a:rPr lang="en-US" sz="1200" dirty="0">
                <a:latin typeface="Century Gothic" panose="020B0502020202020204" pitchFamily="34" charset="0"/>
                <a:cs typeface="Arial" panose="020B0604020202020204" pitchFamily="34" charset="0"/>
              </a:rPr>
              <a:t>Director</a:t>
            </a:r>
          </a:p>
        </p:txBody>
      </p:sp>
      <p:sp>
        <p:nvSpPr>
          <p:cNvPr id="30" name="Rectangle 29">
            <a:extLst>
              <a:ext uri="{FF2B5EF4-FFF2-40B4-BE49-F238E27FC236}">
                <a16:creationId xmlns:a16="http://schemas.microsoft.com/office/drawing/2014/main" id="{509AE0E8-E78B-6B41-A1E0-673B5A43ED89}"/>
              </a:ext>
            </a:extLst>
          </p:cNvPr>
          <p:cNvSpPr/>
          <p:nvPr/>
        </p:nvSpPr>
        <p:spPr>
          <a:xfrm>
            <a:off x="4463540" y="5450297"/>
            <a:ext cx="1212190"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20+ years </a:t>
            </a:r>
          </a:p>
          <a:p>
            <a:pPr algn="ctr"/>
            <a:r>
              <a:rPr lang="en-US" sz="1200" dirty="0">
                <a:latin typeface="Century Gothic" panose="020B0502020202020204" pitchFamily="34" charset="0"/>
                <a:cs typeface="Arial" panose="020B0604020202020204" pitchFamily="34" charset="0"/>
              </a:rPr>
              <a:t>In the industry</a:t>
            </a:r>
          </a:p>
        </p:txBody>
      </p:sp>
      <p:sp>
        <p:nvSpPr>
          <p:cNvPr id="31" name="Rectangle 30">
            <a:extLst>
              <a:ext uri="{FF2B5EF4-FFF2-40B4-BE49-F238E27FC236}">
                <a16:creationId xmlns:a16="http://schemas.microsoft.com/office/drawing/2014/main" id="{DCFAEABA-ED78-C648-959F-4CF03C582B4E}"/>
              </a:ext>
            </a:extLst>
          </p:cNvPr>
          <p:cNvSpPr/>
          <p:nvPr/>
        </p:nvSpPr>
        <p:spPr>
          <a:xfrm>
            <a:off x="6061356" y="5450297"/>
            <a:ext cx="1398139"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Licensed for kids</a:t>
            </a:r>
          </a:p>
          <a:p>
            <a:pPr algn="ctr"/>
            <a:r>
              <a:rPr lang="en-US" sz="1200" dirty="0">
                <a:latin typeface="Century Gothic" panose="020B0502020202020204" pitchFamily="34" charset="0"/>
                <a:cs typeface="Arial" panose="020B0604020202020204" pitchFamily="34" charset="0"/>
              </a:rPr>
              <a:t>U10 - U16</a:t>
            </a:r>
          </a:p>
        </p:txBody>
      </p:sp>
      <p:sp>
        <p:nvSpPr>
          <p:cNvPr id="32" name="Rectangle 31">
            <a:extLst>
              <a:ext uri="{FF2B5EF4-FFF2-40B4-BE49-F238E27FC236}">
                <a16:creationId xmlns:a16="http://schemas.microsoft.com/office/drawing/2014/main" id="{E4EA5C0C-B6E4-B64F-8109-3240BF357593}"/>
              </a:ext>
            </a:extLst>
          </p:cNvPr>
          <p:cNvSpPr/>
          <p:nvPr/>
        </p:nvSpPr>
        <p:spPr>
          <a:xfrm>
            <a:off x="7958498" y="5450296"/>
            <a:ext cx="1431802"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Meyers Briggs </a:t>
            </a:r>
          </a:p>
          <a:p>
            <a:pPr algn="ctr"/>
            <a:r>
              <a:rPr lang="en-US" sz="1200" dirty="0">
                <a:latin typeface="Century Gothic" panose="020B0502020202020204" pitchFamily="34" charset="0"/>
                <a:cs typeface="Arial" panose="020B0604020202020204" pitchFamily="34" charset="0"/>
              </a:rPr>
              <a:t>abbreviated test</a:t>
            </a:r>
          </a:p>
        </p:txBody>
      </p:sp>
    </p:spTree>
    <p:extLst>
      <p:ext uri="{BB962C8B-B14F-4D97-AF65-F5344CB8AC3E}">
        <p14:creationId xmlns:p14="http://schemas.microsoft.com/office/powerpoint/2010/main" val="39197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Story estimation</a:t>
            </a:r>
          </a:p>
        </p:txBody>
      </p:sp>
      <p:sp>
        <p:nvSpPr>
          <p:cNvPr id="8" name="TextBox 7"/>
          <p:cNvSpPr txBox="1"/>
          <p:nvPr/>
        </p:nvSpPr>
        <p:spPr>
          <a:xfrm>
            <a:off x="1232451" y="4667640"/>
            <a:ext cx="9611139" cy="1200329"/>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Estimation can be a difficult beast to deal with; more so on an agile project. How do you estimate when you don’t have a list of requirements that is complete or signed-off by the customer? Or a nailed-down schedule? What should your currency of estimation be? How do you estimate on distributed teams? Is it worth estimating at all?</a:t>
            </a:r>
          </a:p>
        </p:txBody>
      </p:sp>
      <p:pic>
        <p:nvPicPr>
          <p:cNvPr id="17" name="Picture 16">
            <a:extLst>
              <a:ext uri="{FF2B5EF4-FFF2-40B4-BE49-F238E27FC236}">
                <a16:creationId xmlns:a16="http://schemas.microsoft.com/office/drawing/2014/main" id="{E12E318F-CE8F-7B47-A14A-5B7F9E7847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548" y="2007520"/>
            <a:ext cx="7184006" cy="2204992"/>
          </a:xfrm>
          <a:prstGeom prst="rect">
            <a:avLst/>
          </a:prstGeom>
        </p:spPr>
      </p:pic>
    </p:spTree>
    <p:extLst>
      <p:ext uri="{BB962C8B-B14F-4D97-AF65-F5344CB8AC3E}">
        <p14:creationId xmlns:p14="http://schemas.microsoft.com/office/powerpoint/2010/main" val="377466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do we estimate?</a:t>
            </a:r>
          </a:p>
        </p:txBody>
      </p:sp>
      <p:pic>
        <p:nvPicPr>
          <p:cNvPr id="5" name="Picture 4">
            <a:extLst>
              <a:ext uri="{FF2B5EF4-FFF2-40B4-BE49-F238E27FC236}">
                <a16:creationId xmlns:a16="http://schemas.microsoft.com/office/drawing/2014/main" id="{C4D39F04-DE44-A04B-8252-AF5E368A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216" y="2169160"/>
            <a:ext cx="4015232" cy="4015232"/>
          </a:xfrm>
          <a:prstGeom prst="rect">
            <a:avLst/>
          </a:prstGeom>
        </p:spPr>
      </p:pic>
    </p:spTree>
    <p:extLst>
      <p:ext uri="{BB962C8B-B14F-4D97-AF65-F5344CB8AC3E}">
        <p14:creationId xmlns:p14="http://schemas.microsoft.com/office/powerpoint/2010/main" val="35825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9E3C0E-A109-9143-B37D-C9D3145AC7C4}"/>
              </a:ext>
            </a:extLst>
          </p:cNvPr>
          <p:cNvSpPr/>
          <p:nvPr/>
        </p:nvSpPr>
        <p:spPr>
          <a:xfrm>
            <a:off x="0" y="2965938"/>
            <a:ext cx="12192000" cy="26259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do we estimate?</a:t>
            </a:r>
          </a:p>
        </p:txBody>
      </p:sp>
      <p:grpSp>
        <p:nvGrpSpPr>
          <p:cNvPr id="37" name="Group 36">
            <a:extLst>
              <a:ext uri="{FF2B5EF4-FFF2-40B4-BE49-F238E27FC236}">
                <a16:creationId xmlns:a16="http://schemas.microsoft.com/office/drawing/2014/main" id="{B6E9BE73-5AFB-1946-BA7C-A56C8CC1FA49}"/>
              </a:ext>
            </a:extLst>
          </p:cNvPr>
          <p:cNvGrpSpPr/>
          <p:nvPr/>
        </p:nvGrpSpPr>
        <p:grpSpPr>
          <a:xfrm>
            <a:off x="5059825" y="3151981"/>
            <a:ext cx="1863970" cy="1852246"/>
            <a:chOff x="5059825" y="3151981"/>
            <a:chExt cx="1863970" cy="1852246"/>
          </a:xfrm>
        </p:grpSpPr>
        <p:sp>
          <p:nvSpPr>
            <p:cNvPr id="8" name="Oval 7">
              <a:extLst>
                <a:ext uri="{FF2B5EF4-FFF2-40B4-BE49-F238E27FC236}">
                  <a16:creationId xmlns:a16="http://schemas.microsoft.com/office/drawing/2014/main" id="{82456F1F-E79C-A442-9693-8BC00AB2F040}"/>
                </a:ext>
              </a:extLst>
            </p:cNvPr>
            <p:cNvSpPr/>
            <p:nvPr/>
          </p:nvSpPr>
          <p:spPr>
            <a:xfrm>
              <a:off x="5059825" y="3151981"/>
              <a:ext cx="1863970" cy="1852246"/>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FCD1DA-374D-C640-BF18-72A7E8C18D12}"/>
                </a:ext>
              </a:extLst>
            </p:cNvPr>
            <p:cNvSpPr/>
            <p:nvPr/>
          </p:nvSpPr>
          <p:spPr>
            <a:xfrm>
              <a:off x="5282425" y="4083933"/>
              <a:ext cx="1513828"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Coordination</a:t>
              </a:r>
              <a:endParaRPr lang="en-US" dirty="0">
                <a:solidFill>
                  <a:schemeClr val="bg1"/>
                </a:solidFill>
              </a:endParaRPr>
            </a:p>
          </p:txBody>
        </p:sp>
        <p:sp>
          <p:nvSpPr>
            <p:cNvPr id="24" name="Freeform 27">
              <a:extLst>
                <a:ext uri="{FF2B5EF4-FFF2-40B4-BE49-F238E27FC236}">
                  <a16:creationId xmlns:a16="http://schemas.microsoft.com/office/drawing/2014/main" id="{E739BF6C-AA66-7D41-BE5A-63828A5306B1}"/>
                </a:ext>
              </a:extLst>
            </p:cNvPr>
            <p:cNvSpPr>
              <a:spLocks noEditPoints="1"/>
            </p:cNvSpPr>
            <p:nvPr/>
          </p:nvSpPr>
          <p:spPr bwMode="auto">
            <a:xfrm>
              <a:off x="5797825" y="3577714"/>
              <a:ext cx="481518" cy="430101"/>
            </a:xfrm>
            <a:custGeom>
              <a:avLst/>
              <a:gdLst>
                <a:gd name="T0" fmla="*/ 1909 w 3673"/>
                <a:gd name="T1" fmla="*/ 1203 h 3700"/>
                <a:gd name="T2" fmla="*/ 2182 w 3673"/>
                <a:gd name="T3" fmla="*/ 1377 h 3700"/>
                <a:gd name="T4" fmla="*/ 2250 w 3673"/>
                <a:gd name="T5" fmla="*/ 1540 h 3700"/>
                <a:gd name="T6" fmla="*/ 2183 w 3673"/>
                <a:gd name="T7" fmla="*/ 1701 h 3700"/>
                <a:gd name="T8" fmla="*/ 2023 w 3673"/>
                <a:gd name="T9" fmla="*/ 1770 h 3700"/>
                <a:gd name="T10" fmla="*/ 1862 w 3673"/>
                <a:gd name="T11" fmla="*/ 1703 h 3700"/>
                <a:gd name="T12" fmla="*/ 1687 w 3673"/>
                <a:gd name="T13" fmla="*/ 1624 h 3700"/>
                <a:gd name="T14" fmla="*/ 1505 w 3673"/>
                <a:gd name="T15" fmla="*/ 1672 h 3700"/>
                <a:gd name="T16" fmla="*/ 1339 w 3673"/>
                <a:gd name="T17" fmla="*/ 1785 h 3700"/>
                <a:gd name="T18" fmla="*/ 545 w 3673"/>
                <a:gd name="T19" fmla="*/ 2577 h 3700"/>
                <a:gd name="T20" fmla="*/ 458 w 3673"/>
                <a:gd name="T21" fmla="*/ 2786 h 3700"/>
                <a:gd name="T22" fmla="*/ 496 w 3673"/>
                <a:gd name="T23" fmla="*/ 3010 h 3700"/>
                <a:gd name="T24" fmla="*/ 650 w 3673"/>
                <a:gd name="T25" fmla="*/ 3181 h 3700"/>
                <a:gd name="T26" fmla="*/ 868 w 3673"/>
                <a:gd name="T27" fmla="*/ 3242 h 3700"/>
                <a:gd name="T28" fmla="*/ 1085 w 3673"/>
                <a:gd name="T29" fmla="*/ 3181 h 3700"/>
                <a:gd name="T30" fmla="*/ 1405 w 3673"/>
                <a:gd name="T31" fmla="*/ 2893 h 3700"/>
                <a:gd name="T32" fmla="*/ 1575 w 3673"/>
                <a:gd name="T33" fmla="*/ 2880 h 3700"/>
                <a:gd name="T34" fmla="*/ 1710 w 3673"/>
                <a:gd name="T35" fmla="*/ 2996 h 3700"/>
                <a:gd name="T36" fmla="*/ 1722 w 3673"/>
                <a:gd name="T37" fmla="*/ 3168 h 3700"/>
                <a:gd name="T38" fmla="*/ 1427 w 3673"/>
                <a:gd name="T39" fmla="*/ 3495 h 3700"/>
                <a:gd name="T40" fmla="*/ 1130 w 3673"/>
                <a:gd name="T41" fmla="*/ 3659 h 3700"/>
                <a:gd name="T42" fmla="*/ 801 w 3673"/>
                <a:gd name="T43" fmla="*/ 3698 h 3700"/>
                <a:gd name="T44" fmla="*/ 479 w 3673"/>
                <a:gd name="T45" fmla="*/ 3609 h 3700"/>
                <a:gd name="T46" fmla="*/ 208 w 3673"/>
                <a:gd name="T47" fmla="*/ 3396 h 3700"/>
                <a:gd name="T48" fmla="*/ 43 w 3673"/>
                <a:gd name="T49" fmla="*/ 3102 h 3700"/>
                <a:gd name="T50" fmla="*/ 3 w 3673"/>
                <a:gd name="T51" fmla="*/ 2763 h 3700"/>
                <a:gd name="T52" fmla="*/ 95 w 3673"/>
                <a:gd name="T53" fmla="*/ 2437 h 3700"/>
                <a:gd name="T54" fmla="*/ 939 w 3673"/>
                <a:gd name="T55" fmla="*/ 1534 h 3700"/>
                <a:gd name="T56" fmla="*/ 1266 w 3673"/>
                <a:gd name="T57" fmla="*/ 1283 h 3700"/>
                <a:gd name="T58" fmla="*/ 1597 w 3673"/>
                <a:gd name="T59" fmla="*/ 1172 h 3700"/>
                <a:gd name="T60" fmla="*/ 2984 w 3673"/>
                <a:gd name="T61" fmla="*/ 24 h 3700"/>
                <a:gd name="T62" fmla="*/ 3301 w 3673"/>
                <a:gd name="T63" fmla="*/ 179 h 3700"/>
                <a:gd name="T64" fmla="*/ 3545 w 3673"/>
                <a:gd name="T65" fmla="*/ 441 h 3700"/>
                <a:gd name="T66" fmla="*/ 3662 w 3673"/>
                <a:gd name="T67" fmla="*/ 757 h 3700"/>
                <a:gd name="T68" fmla="*/ 3648 w 3673"/>
                <a:gd name="T69" fmla="*/ 1098 h 3700"/>
                <a:gd name="T70" fmla="*/ 3508 w 3673"/>
                <a:gd name="T71" fmla="*/ 1404 h 3700"/>
                <a:gd name="T72" fmla="*/ 2552 w 3673"/>
                <a:gd name="T73" fmla="*/ 2361 h 3700"/>
                <a:gd name="T74" fmla="*/ 2206 w 3673"/>
                <a:gd name="T75" fmla="*/ 2548 h 3700"/>
                <a:gd name="T76" fmla="*/ 1881 w 3673"/>
                <a:gd name="T77" fmla="*/ 2567 h 3700"/>
                <a:gd name="T78" fmla="*/ 1596 w 3673"/>
                <a:gd name="T79" fmla="*/ 2439 h 3700"/>
                <a:gd name="T80" fmla="*/ 1434 w 3673"/>
                <a:gd name="T81" fmla="*/ 2256 h 3700"/>
                <a:gd name="T82" fmla="*/ 1447 w 3673"/>
                <a:gd name="T83" fmla="*/ 2084 h 3700"/>
                <a:gd name="T84" fmla="*/ 1581 w 3673"/>
                <a:gd name="T85" fmla="*/ 1968 h 3700"/>
                <a:gd name="T86" fmla="*/ 1752 w 3673"/>
                <a:gd name="T87" fmla="*/ 1980 h 3700"/>
                <a:gd name="T88" fmla="*/ 1845 w 3673"/>
                <a:gd name="T89" fmla="*/ 2056 h 3700"/>
                <a:gd name="T90" fmla="*/ 1931 w 3673"/>
                <a:gd name="T91" fmla="*/ 2107 h 3700"/>
                <a:gd name="T92" fmla="*/ 2059 w 3673"/>
                <a:gd name="T93" fmla="*/ 2113 h 3700"/>
                <a:gd name="T94" fmla="*/ 2235 w 3673"/>
                <a:gd name="T95" fmla="*/ 2028 h 3700"/>
                <a:gd name="T96" fmla="*/ 3128 w 3673"/>
                <a:gd name="T97" fmla="*/ 1149 h 3700"/>
                <a:gd name="T98" fmla="*/ 3215 w 3673"/>
                <a:gd name="T99" fmla="*/ 941 h 3700"/>
                <a:gd name="T100" fmla="*/ 3177 w 3673"/>
                <a:gd name="T101" fmla="*/ 716 h 3700"/>
                <a:gd name="T102" fmla="*/ 3031 w 3673"/>
                <a:gd name="T103" fmla="*/ 548 h 3700"/>
                <a:gd name="T104" fmla="*/ 2838 w 3673"/>
                <a:gd name="T105" fmla="*/ 464 h 3700"/>
                <a:gd name="T106" fmla="*/ 2634 w 3673"/>
                <a:gd name="T107" fmla="*/ 500 h 3700"/>
                <a:gd name="T108" fmla="*/ 2268 w 3673"/>
                <a:gd name="T109" fmla="*/ 834 h 3700"/>
                <a:gd name="T110" fmla="*/ 2098 w 3673"/>
                <a:gd name="T111" fmla="*/ 846 h 3700"/>
                <a:gd name="T112" fmla="*/ 1963 w 3673"/>
                <a:gd name="T113" fmla="*/ 730 h 3700"/>
                <a:gd name="T114" fmla="*/ 1951 w 3673"/>
                <a:gd name="T115" fmla="*/ 558 h 3700"/>
                <a:gd name="T116" fmla="*/ 2292 w 3673"/>
                <a:gd name="T117" fmla="*/ 185 h 3700"/>
                <a:gd name="T118" fmla="*/ 2590 w 3673"/>
                <a:gd name="T119" fmla="*/ 26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3" h="3700">
                  <a:moveTo>
                    <a:pt x="1661" y="1167"/>
                  </a:moveTo>
                  <a:lnTo>
                    <a:pt x="1725" y="1167"/>
                  </a:lnTo>
                  <a:lnTo>
                    <a:pt x="1787" y="1173"/>
                  </a:lnTo>
                  <a:lnTo>
                    <a:pt x="1849" y="1186"/>
                  </a:lnTo>
                  <a:lnTo>
                    <a:pt x="1909" y="1203"/>
                  </a:lnTo>
                  <a:lnTo>
                    <a:pt x="1968" y="1227"/>
                  </a:lnTo>
                  <a:lnTo>
                    <a:pt x="2024" y="1255"/>
                  </a:lnTo>
                  <a:lnTo>
                    <a:pt x="2079" y="1290"/>
                  </a:lnTo>
                  <a:lnTo>
                    <a:pt x="2133" y="1331"/>
                  </a:lnTo>
                  <a:lnTo>
                    <a:pt x="2182" y="1377"/>
                  </a:lnTo>
                  <a:lnTo>
                    <a:pt x="2207" y="1405"/>
                  </a:lnTo>
                  <a:lnTo>
                    <a:pt x="2225" y="1437"/>
                  </a:lnTo>
                  <a:lnTo>
                    <a:pt x="2239" y="1470"/>
                  </a:lnTo>
                  <a:lnTo>
                    <a:pt x="2247" y="1504"/>
                  </a:lnTo>
                  <a:lnTo>
                    <a:pt x="2250" y="1540"/>
                  </a:lnTo>
                  <a:lnTo>
                    <a:pt x="2248" y="1575"/>
                  </a:lnTo>
                  <a:lnTo>
                    <a:pt x="2240" y="1609"/>
                  </a:lnTo>
                  <a:lnTo>
                    <a:pt x="2226" y="1642"/>
                  </a:lnTo>
                  <a:lnTo>
                    <a:pt x="2208" y="1673"/>
                  </a:lnTo>
                  <a:lnTo>
                    <a:pt x="2183" y="1701"/>
                  </a:lnTo>
                  <a:lnTo>
                    <a:pt x="2156" y="1726"/>
                  </a:lnTo>
                  <a:lnTo>
                    <a:pt x="2125" y="1745"/>
                  </a:lnTo>
                  <a:lnTo>
                    <a:pt x="2092" y="1758"/>
                  </a:lnTo>
                  <a:lnTo>
                    <a:pt x="2058" y="1766"/>
                  </a:lnTo>
                  <a:lnTo>
                    <a:pt x="2023" y="1770"/>
                  </a:lnTo>
                  <a:lnTo>
                    <a:pt x="1988" y="1766"/>
                  </a:lnTo>
                  <a:lnTo>
                    <a:pt x="1954" y="1760"/>
                  </a:lnTo>
                  <a:lnTo>
                    <a:pt x="1921" y="1746"/>
                  </a:lnTo>
                  <a:lnTo>
                    <a:pt x="1891" y="1726"/>
                  </a:lnTo>
                  <a:lnTo>
                    <a:pt x="1862" y="1703"/>
                  </a:lnTo>
                  <a:lnTo>
                    <a:pt x="1829" y="1674"/>
                  </a:lnTo>
                  <a:lnTo>
                    <a:pt x="1795" y="1652"/>
                  </a:lnTo>
                  <a:lnTo>
                    <a:pt x="1760" y="1638"/>
                  </a:lnTo>
                  <a:lnTo>
                    <a:pt x="1723" y="1627"/>
                  </a:lnTo>
                  <a:lnTo>
                    <a:pt x="1687" y="1624"/>
                  </a:lnTo>
                  <a:lnTo>
                    <a:pt x="1651" y="1625"/>
                  </a:lnTo>
                  <a:lnTo>
                    <a:pt x="1614" y="1631"/>
                  </a:lnTo>
                  <a:lnTo>
                    <a:pt x="1578" y="1641"/>
                  </a:lnTo>
                  <a:lnTo>
                    <a:pt x="1540" y="1655"/>
                  </a:lnTo>
                  <a:lnTo>
                    <a:pt x="1505" y="1672"/>
                  </a:lnTo>
                  <a:lnTo>
                    <a:pt x="1469" y="1691"/>
                  </a:lnTo>
                  <a:lnTo>
                    <a:pt x="1435" y="1713"/>
                  </a:lnTo>
                  <a:lnTo>
                    <a:pt x="1402" y="1736"/>
                  </a:lnTo>
                  <a:lnTo>
                    <a:pt x="1370" y="1760"/>
                  </a:lnTo>
                  <a:lnTo>
                    <a:pt x="1339" y="1785"/>
                  </a:lnTo>
                  <a:lnTo>
                    <a:pt x="1311" y="1810"/>
                  </a:lnTo>
                  <a:lnTo>
                    <a:pt x="1284" y="1835"/>
                  </a:lnTo>
                  <a:lnTo>
                    <a:pt x="1259" y="1859"/>
                  </a:lnTo>
                  <a:lnTo>
                    <a:pt x="575" y="2543"/>
                  </a:lnTo>
                  <a:lnTo>
                    <a:pt x="545" y="2577"/>
                  </a:lnTo>
                  <a:lnTo>
                    <a:pt x="517" y="2615"/>
                  </a:lnTo>
                  <a:lnTo>
                    <a:pt x="496" y="2655"/>
                  </a:lnTo>
                  <a:lnTo>
                    <a:pt x="478" y="2697"/>
                  </a:lnTo>
                  <a:lnTo>
                    <a:pt x="466" y="2740"/>
                  </a:lnTo>
                  <a:lnTo>
                    <a:pt x="458" y="2786"/>
                  </a:lnTo>
                  <a:lnTo>
                    <a:pt x="455" y="2832"/>
                  </a:lnTo>
                  <a:lnTo>
                    <a:pt x="458" y="2879"/>
                  </a:lnTo>
                  <a:lnTo>
                    <a:pt x="466" y="2923"/>
                  </a:lnTo>
                  <a:lnTo>
                    <a:pt x="478" y="2968"/>
                  </a:lnTo>
                  <a:lnTo>
                    <a:pt x="496" y="3010"/>
                  </a:lnTo>
                  <a:lnTo>
                    <a:pt x="517" y="3050"/>
                  </a:lnTo>
                  <a:lnTo>
                    <a:pt x="545" y="3087"/>
                  </a:lnTo>
                  <a:lnTo>
                    <a:pt x="575" y="3121"/>
                  </a:lnTo>
                  <a:lnTo>
                    <a:pt x="611" y="3153"/>
                  </a:lnTo>
                  <a:lnTo>
                    <a:pt x="650" y="3181"/>
                  </a:lnTo>
                  <a:lnTo>
                    <a:pt x="690" y="3202"/>
                  </a:lnTo>
                  <a:lnTo>
                    <a:pt x="733" y="3219"/>
                  </a:lnTo>
                  <a:lnTo>
                    <a:pt x="777" y="3232"/>
                  </a:lnTo>
                  <a:lnTo>
                    <a:pt x="823" y="3240"/>
                  </a:lnTo>
                  <a:lnTo>
                    <a:pt x="868" y="3242"/>
                  </a:lnTo>
                  <a:lnTo>
                    <a:pt x="913" y="3240"/>
                  </a:lnTo>
                  <a:lnTo>
                    <a:pt x="957" y="3232"/>
                  </a:lnTo>
                  <a:lnTo>
                    <a:pt x="1001" y="3219"/>
                  </a:lnTo>
                  <a:lnTo>
                    <a:pt x="1044" y="3202"/>
                  </a:lnTo>
                  <a:lnTo>
                    <a:pt x="1085" y="3181"/>
                  </a:lnTo>
                  <a:lnTo>
                    <a:pt x="1123" y="3153"/>
                  </a:lnTo>
                  <a:lnTo>
                    <a:pt x="1159" y="3121"/>
                  </a:lnTo>
                  <a:lnTo>
                    <a:pt x="1345" y="2936"/>
                  </a:lnTo>
                  <a:lnTo>
                    <a:pt x="1373" y="2912"/>
                  </a:lnTo>
                  <a:lnTo>
                    <a:pt x="1405" y="2893"/>
                  </a:lnTo>
                  <a:lnTo>
                    <a:pt x="1437" y="2879"/>
                  </a:lnTo>
                  <a:lnTo>
                    <a:pt x="1471" y="2871"/>
                  </a:lnTo>
                  <a:lnTo>
                    <a:pt x="1506" y="2869"/>
                  </a:lnTo>
                  <a:lnTo>
                    <a:pt x="1541" y="2872"/>
                  </a:lnTo>
                  <a:lnTo>
                    <a:pt x="1575" y="2880"/>
                  </a:lnTo>
                  <a:lnTo>
                    <a:pt x="1608" y="2894"/>
                  </a:lnTo>
                  <a:lnTo>
                    <a:pt x="1639" y="2912"/>
                  </a:lnTo>
                  <a:lnTo>
                    <a:pt x="1667" y="2937"/>
                  </a:lnTo>
                  <a:lnTo>
                    <a:pt x="1691" y="2965"/>
                  </a:lnTo>
                  <a:lnTo>
                    <a:pt x="1710" y="2996"/>
                  </a:lnTo>
                  <a:lnTo>
                    <a:pt x="1722" y="3029"/>
                  </a:lnTo>
                  <a:lnTo>
                    <a:pt x="1730" y="3063"/>
                  </a:lnTo>
                  <a:lnTo>
                    <a:pt x="1734" y="3099"/>
                  </a:lnTo>
                  <a:lnTo>
                    <a:pt x="1730" y="3134"/>
                  </a:lnTo>
                  <a:lnTo>
                    <a:pt x="1722" y="3168"/>
                  </a:lnTo>
                  <a:lnTo>
                    <a:pt x="1709" y="3201"/>
                  </a:lnTo>
                  <a:lnTo>
                    <a:pt x="1690" y="3232"/>
                  </a:lnTo>
                  <a:lnTo>
                    <a:pt x="1666" y="3260"/>
                  </a:lnTo>
                  <a:lnTo>
                    <a:pt x="1480" y="3447"/>
                  </a:lnTo>
                  <a:lnTo>
                    <a:pt x="1427" y="3495"/>
                  </a:lnTo>
                  <a:lnTo>
                    <a:pt x="1373" y="3538"/>
                  </a:lnTo>
                  <a:lnTo>
                    <a:pt x="1315" y="3576"/>
                  </a:lnTo>
                  <a:lnTo>
                    <a:pt x="1256" y="3609"/>
                  </a:lnTo>
                  <a:lnTo>
                    <a:pt x="1193" y="3636"/>
                  </a:lnTo>
                  <a:lnTo>
                    <a:pt x="1130" y="3659"/>
                  </a:lnTo>
                  <a:lnTo>
                    <a:pt x="1066" y="3677"/>
                  </a:lnTo>
                  <a:lnTo>
                    <a:pt x="1000" y="3690"/>
                  </a:lnTo>
                  <a:lnTo>
                    <a:pt x="933" y="3698"/>
                  </a:lnTo>
                  <a:lnTo>
                    <a:pt x="867" y="3700"/>
                  </a:lnTo>
                  <a:lnTo>
                    <a:pt x="801" y="3698"/>
                  </a:lnTo>
                  <a:lnTo>
                    <a:pt x="734" y="3690"/>
                  </a:lnTo>
                  <a:lnTo>
                    <a:pt x="669" y="3677"/>
                  </a:lnTo>
                  <a:lnTo>
                    <a:pt x="605" y="3659"/>
                  </a:lnTo>
                  <a:lnTo>
                    <a:pt x="541" y="3636"/>
                  </a:lnTo>
                  <a:lnTo>
                    <a:pt x="479" y="3609"/>
                  </a:lnTo>
                  <a:lnTo>
                    <a:pt x="419" y="3576"/>
                  </a:lnTo>
                  <a:lnTo>
                    <a:pt x="362" y="3538"/>
                  </a:lnTo>
                  <a:lnTo>
                    <a:pt x="307" y="3495"/>
                  </a:lnTo>
                  <a:lnTo>
                    <a:pt x="254" y="3447"/>
                  </a:lnTo>
                  <a:lnTo>
                    <a:pt x="208" y="3396"/>
                  </a:lnTo>
                  <a:lnTo>
                    <a:pt x="165" y="3342"/>
                  </a:lnTo>
                  <a:lnTo>
                    <a:pt x="128" y="3285"/>
                  </a:lnTo>
                  <a:lnTo>
                    <a:pt x="95" y="3226"/>
                  </a:lnTo>
                  <a:lnTo>
                    <a:pt x="65" y="3165"/>
                  </a:lnTo>
                  <a:lnTo>
                    <a:pt x="43" y="3102"/>
                  </a:lnTo>
                  <a:lnTo>
                    <a:pt x="25" y="3036"/>
                  </a:lnTo>
                  <a:lnTo>
                    <a:pt x="11" y="2970"/>
                  </a:lnTo>
                  <a:lnTo>
                    <a:pt x="3" y="2902"/>
                  </a:lnTo>
                  <a:lnTo>
                    <a:pt x="0" y="2832"/>
                  </a:lnTo>
                  <a:lnTo>
                    <a:pt x="3" y="2763"/>
                  </a:lnTo>
                  <a:lnTo>
                    <a:pt x="11" y="2694"/>
                  </a:lnTo>
                  <a:lnTo>
                    <a:pt x="25" y="2627"/>
                  </a:lnTo>
                  <a:lnTo>
                    <a:pt x="43" y="2562"/>
                  </a:lnTo>
                  <a:lnTo>
                    <a:pt x="65" y="2499"/>
                  </a:lnTo>
                  <a:lnTo>
                    <a:pt x="95" y="2437"/>
                  </a:lnTo>
                  <a:lnTo>
                    <a:pt x="128" y="2378"/>
                  </a:lnTo>
                  <a:lnTo>
                    <a:pt x="165" y="2322"/>
                  </a:lnTo>
                  <a:lnTo>
                    <a:pt x="208" y="2267"/>
                  </a:lnTo>
                  <a:lnTo>
                    <a:pt x="254" y="2217"/>
                  </a:lnTo>
                  <a:lnTo>
                    <a:pt x="939" y="1534"/>
                  </a:lnTo>
                  <a:lnTo>
                    <a:pt x="1003" y="1473"/>
                  </a:lnTo>
                  <a:lnTo>
                    <a:pt x="1068" y="1417"/>
                  </a:lnTo>
                  <a:lnTo>
                    <a:pt x="1133" y="1367"/>
                  </a:lnTo>
                  <a:lnTo>
                    <a:pt x="1200" y="1322"/>
                  </a:lnTo>
                  <a:lnTo>
                    <a:pt x="1266" y="1283"/>
                  </a:lnTo>
                  <a:lnTo>
                    <a:pt x="1332" y="1249"/>
                  </a:lnTo>
                  <a:lnTo>
                    <a:pt x="1399" y="1222"/>
                  </a:lnTo>
                  <a:lnTo>
                    <a:pt x="1466" y="1199"/>
                  </a:lnTo>
                  <a:lnTo>
                    <a:pt x="1531" y="1183"/>
                  </a:lnTo>
                  <a:lnTo>
                    <a:pt x="1597" y="1172"/>
                  </a:lnTo>
                  <a:lnTo>
                    <a:pt x="1661" y="1167"/>
                  </a:lnTo>
                  <a:close/>
                  <a:moveTo>
                    <a:pt x="2786" y="0"/>
                  </a:moveTo>
                  <a:lnTo>
                    <a:pt x="2851" y="2"/>
                  </a:lnTo>
                  <a:lnTo>
                    <a:pt x="2918" y="10"/>
                  </a:lnTo>
                  <a:lnTo>
                    <a:pt x="2984" y="24"/>
                  </a:lnTo>
                  <a:lnTo>
                    <a:pt x="3049" y="44"/>
                  </a:lnTo>
                  <a:lnTo>
                    <a:pt x="3114" y="70"/>
                  </a:lnTo>
                  <a:lnTo>
                    <a:pt x="3178" y="100"/>
                  </a:lnTo>
                  <a:lnTo>
                    <a:pt x="3240" y="137"/>
                  </a:lnTo>
                  <a:lnTo>
                    <a:pt x="3301" y="179"/>
                  </a:lnTo>
                  <a:lnTo>
                    <a:pt x="3361" y="227"/>
                  </a:lnTo>
                  <a:lnTo>
                    <a:pt x="3418" y="279"/>
                  </a:lnTo>
                  <a:lnTo>
                    <a:pt x="3465" y="330"/>
                  </a:lnTo>
                  <a:lnTo>
                    <a:pt x="3508" y="384"/>
                  </a:lnTo>
                  <a:lnTo>
                    <a:pt x="3545" y="441"/>
                  </a:lnTo>
                  <a:lnTo>
                    <a:pt x="3578" y="500"/>
                  </a:lnTo>
                  <a:lnTo>
                    <a:pt x="3606" y="562"/>
                  </a:lnTo>
                  <a:lnTo>
                    <a:pt x="3630" y="625"/>
                  </a:lnTo>
                  <a:lnTo>
                    <a:pt x="3648" y="690"/>
                  </a:lnTo>
                  <a:lnTo>
                    <a:pt x="3662" y="757"/>
                  </a:lnTo>
                  <a:lnTo>
                    <a:pt x="3670" y="825"/>
                  </a:lnTo>
                  <a:lnTo>
                    <a:pt x="3673" y="894"/>
                  </a:lnTo>
                  <a:lnTo>
                    <a:pt x="3670" y="963"/>
                  </a:lnTo>
                  <a:lnTo>
                    <a:pt x="3662" y="1032"/>
                  </a:lnTo>
                  <a:lnTo>
                    <a:pt x="3648" y="1098"/>
                  </a:lnTo>
                  <a:lnTo>
                    <a:pt x="3630" y="1164"/>
                  </a:lnTo>
                  <a:lnTo>
                    <a:pt x="3607" y="1228"/>
                  </a:lnTo>
                  <a:lnTo>
                    <a:pt x="3578" y="1289"/>
                  </a:lnTo>
                  <a:lnTo>
                    <a:pt x="3545" y="1347"/>
                  </a:lnTo>
                  <a:lnTo>
                    <a:pt x="3508" y="1404"/>
                  </a:lnTo>
                  <a:lnTo>
                    <a:pt x="3465" y="1458"/>
                  </a:lnTo>
                  <a:lnTo>
                    <a:pt x="3419" y="1509"/>
                  </a:lnTo>
                  <a:lnTo>
                    <a:pt x="2689" y="2239"/>
                  </a:lnTo>
                  <a:lnTo>
                    <a:pt x="2621" y="2303"/>
                  </a:lnTo>
                  <a:lnTo>
                    <a:pt x="2552" y="2361"/>
                  </a:lnTo>
                  <a:lnTo>
                    <a:pt x="2483" y="2411"/>
                  </a:lnTo>
                  <a:lnTo>
                    <a:pt x="2414" y="2455"/>
                  </a:lnTo>
                  <a:lnTo>
                    <a:pt x="2345" y="2493"/>
                  </a:lnTo>
                  <a:lnTo>
                    <a:pt x="2275" y="2524"/>
                  </a:lnTo>
                  <a:lnTo>
                    <a:pt x="2206" y="2548"/>
                  </a:lnTo>
                  <a:lnTo>
                    <a:pt x="2137" y="2565"/>
                  </a:lnTo>
                  <a:lnTo>
                    <a:pt x="2069" y="2575"/>
                  </a:lnTo>
                  <a:lnTo>
                    <a:pt x="2001" y="2578"/>
                  </a:lnTo>
                  <a:lnTo>
                    <a:pt x="1940" y="2575"/>
                  </a:lnTo>
                  <a:lnTo>
                    <a:pt x="1881" y="2567"/>
                  </a:lnTo>
                  <a:lnTo>
                    <a:pt x="1822" y="2552"/>
                  </a:lnTo>
                  <a:lnTo>
                    <a:pt x="1763" y="2533"/>
                  </a:lnTo>
                  <a:lnTo>
                    <a:pt x="1706" y="2508"/>
                  </a:lnTo>
                  <a:lnTo>
                    <a:pt x="1650" y="2476"/>
                  </a:lnTo>
                  <a:lnTo>
                    <a:pt x="1596" y="2439"/>
                  </a:lnTo>
                  <a:lnTo>
                    <a:pt x="1543" y="2397"/>
                  </a:lnTo>
                  <a:lnTo>
                    <a:pt x="1491" y="2348"/>
                  </a:lnTo>
                  <a:lnTo>
                    <a:pt x="1466" y="2321"/>
                  </a:lnTo>
                  <a:lnTo>
                    <a:pt x="1448" y="2289"/>
                  </a:lnTo>
                  <a:lnTo>
                    <a:pt x="1434" y="2256"/>
                  </a:lnTo>
                  <a:lnTo>
                    <a:pt x="1426" y="2222"/>
                  </a:lnTo>
                  <a:lnTo>
                    <a:pt x="1423" y="2187"/>
                  </a:lnTo>
                  <a:lnTo>
                    <a:pt x="1425" y="2151"/>
                  </a:lnTo>
                  <a:lnTo>
                    <a:pt x="1433" y="2117"/>
                  </a:lnTo>
                  <a:lnTo>
                    <a:pt x="1447" y="2084"/>
                  </a:lnTo>
                  <a:lnTo>
                    <a:pt x="1465" y="2053"/>
                  </a:lnTo>
                  <a:lnTo>
                    <a:pt x="1489" y="2025"/>
                  </a:lnTo>
                  <a:lnTo>
                    <a:pt x="1517" y="2000"/>
                  </a:lnTo>
                  <a:lnTo>
                    <a:pt x="1548" y="1982"/>
                  </a:lnTo>
                  <a:lnTo>
                    <a:pt x="1581" y="1968"/>
                  </a:lnTo>
                  <a:lnTo>
                    <a:pt x="1615" y="1960"/>
                  </a:lnTo>
                  <a:lnTo>
                    <a:pt x="1650" y="1957"/>
                  </a:lnTo>
                  <a:lnTo>
                    <a:pt x="1685" y="1960"/>
                  </a:lnTo>
                  <a:lnTo>
                    <a:pt x="1719" y="1967"/>
                  </a:lnTo>
                  <a:lnTo>
                    <a:pt x="1752" y="1980"/>
                  </a:lnTo>
                  <a:lnTo>
                    <a:pt x="1782" y="2000"/>
                  </a:lnTo>
                  <a:lnTo>
                    <a:pt x="1810" y="2024"/>
                  </a:lnTo>
                  <a:lnTo>
                    <a:pt x="1821" y="2034"/>
                  </a:lnTo>
                  <a:lnTo>
                    <a:pt x="1833" y="2044"/>
                  </a:lnTo>
                  <a:lnTo>
                    <a:pt x="1845" y="2056"/>
                  </a:lnTo>
                  <a:lnTo>
                    <a:pt x="1859" y="2067"/>
                  </a:lnTo>
                  <a:lnTo>
                    <a:pt x="1875" y="2078"/>
                  </a:lnTo>
                  <a:lnTo>
                    <a:pt x="1892" y="2089"/>
                  </a:lnTo>
                  <a:lnTo>
                    <a:pt x="1911" y="2099"/>
                  </a:lnTo>
                  <a:lnTo>
                    <a:pt x="1931" y="2107"/>
                  </a:lnTo>
                  <a:lnTo>
                    <a:pt x="1953" y="2113"/>
                  </a:lnTo>
                  <a:lnTo>
                    <a:pt x="1977" y="2117"/>
                  </a:lnTo>
                  <a:lnTo>
                    <a:pt x="2003" y="2119"/>
                  </a:lnTo>
                  <a:lnTo>
                    <a:pt x="2030" y="2117"/>
                  </a:lnTo>
                  <a:lnTo>
                    <a:pt x="2059" y="2113"/>
                  </a:lnTo>
                  <a:lnTo>
                    <a:pt x="2090" y="2105"/>
                  </a:lnTo>
                  <a:lnTo>
                    <a:pt x="2124" y="2092"/>
                  </a:lnTo>
                  <a:lnTo>
                    <a:pt x="2159" y="2076"/>
                  </a:lnTo>
                  <a:lnTo>
                    <a:pt x="2196" y="2054"/>
                  </a:lnTo>
                  <a:lnTo>
                    <a:pt x="2235" y="2028"/>
                  </a:lnTo>
                  <a:lnTo>
                    <a:pt x="2277" y="1995"/>
                  </a:lnTo>
                  <a:lnTo>
                    <a:pt x="2321" y="1958"/>
                  </a:lnTo>
                  <a:lnTo>
                    <a:pt x="2368" y="1913"/>
                  </a:lnTo>
                  <a:lnTo>
                    <a:pt x="3098" y="1184"/>
                  </a:lnTo>
                  <a:lnTo>
                    <a:pt x="3128" y="1149"/>
                  </a:lnTo>
                  <a:lnTo>
                    <a:pt x="3155" y="1112"/>
                  </a:lnTo>
                  <a:lnTo>
                    <a:pt x="3177" y="1072"/>
                  </a:lnTo>
                  <a:lnTo>
                    <a:pt x="3195" y="1030"/>
                  </a:lnTo>
                  <a:lnTo>
                    <a:pt x="3207" y="986"/>
                  </a:lnTo>
                  <a:lnTo>
                    <a:pt x="3215" y="941"/>
                  </a:lnTo>
                  <a:lnTo>
                    <a:pt x="3218" y="894"/>
                  </a:lnTo>
                  <a:lnTo>
                    <a:pt x="3215" y="848"/>
                  </a:lnTo>
                  <a:lnTo>
                    <a:pt x="3207" y="803"/>
                  </a:lnTo>
                  <a:lnTo>
                    <a:pt x="3195" y="759"/>
                  </a:lnTo>
                  <a:lnTo>
                    <a:pt x="3177" y="716"/>
                  </a:lnTo>
                  <a:lnTo>
                    <a:pt x="3155" y="677"/>
                  </a:lnTo>
                  <a:lnTo>
                    <a:pt x="3128" y="640"/>
                  </a:lnTo>
                  <a:lnTo>
                    <a:pt x="3098" y="605"/>
                  </a:lnTo>
                  <a:lnTo>
                    <a:pt x="3065" y="575"/>
                  </a:lnTo>
                  <a:lnTo>
                    <a:pt x="3031" y="548"/>
                  </a:lnTo>
                  <a:lnTo>
                    <a:pt x="2995" y="524"/>
                  </a:lnTo>
                  <a:lnTo>
                    <a:pt x="2956" y="502"/>
                  </a:lnTo>
                  <a:lnTo>
                    <a:pt x="2918" y="485"/>
                  </a:lnTo>
                  <a:lnTo>
                    <a:pt x="2878" y="473"/>
                  </a:lnTo>
                  <a:lnTo>
                    <a:pt x="2838" y="464"/>
                  </a:lnTo>
                  <a:lnTo>
                    <a:pt x="2797" y="460"/>
                  </a:lnTo>
                  <a:lnTo>
                    <a:pt x="2755" y="461"/>
                  </a:lnTo>
                  <a:lnTo>
                    <a:pt x="2715" y="468"/>
                  </a:lnTo>
                  <a:lnTo>
                    <a:pt x="2675" y="482"/>
                  </a:lnTo>
                  <a:lnTo>
                    <a:pt x="2634" y="500"/>
                  </a:lnTo>
                  <a:lnTo>
                    <a:pt x="2596" y="526"/>
                  </a:lnTo>
                  <a:lnTo>
                    <a:pt x="2559" y="559"/>
                  </a:lnTo>
                  <a:lnTo>
                    <a:pt x="2328" y="790"/>
                  </a:lnTo>
                  <a:lnTo>
                    <a:pt x="2299" y="814"/>
                  </a:lnTo>
                  <a:lnTo>
                    <a:pt x="2268" y="834"/>
                  </a:lnTo>
                  <a:lnTo>
                    <a:pt x="2235" y="847"/>
                  </a:lnTo>
                  <a:lnTo>
                    <a:pt x="2201" y="854"/>
                  </a:lnTo>
                  <a:lnTo>
                    <a:pt x="2166" y="858"/>
                  </a:lnTo>
                  <a:lnTo>
                    <a:pt x="2131" y="854"/>
                  </a:lnTo>
                  <a:lnTo>
                    <a:pt x="2098" y="846"/>
                  </a:lnTo>
                  <a:lnTo>
                    <a:pt x="2065" y="833"/>
                  </a:lnTo>
                  <a:lnTo>
                    <a:pt x="2034" y="814"/>
                  </a:lnTo>
                  <a:lnTo>
                    <a:pt x="2006" y="789"/>
                  </a:lnTo>
                  <a:lnTo>
                    <a:pt x="1982" y="761"/>
                  </a:lnTo>
                  <a:lnTo>
                    <a:pt x="1963" y="730"/>
                  </a:lnTo>
                  <a:lnTo>
                    <a:pt x="1951" y="697"/>
                  </a:lnTo>
                  <a:lnTo>
                    <a:pt x="1943" y="663"/>
                  </a:lnTo>
                  <a:lnTo>
                    <a:pt x="1939" y="628"/>
                  </a:lnTo>
                  <a:lnTo>
                    <a:pt x="1943" y="592"/>
                  </a:lnTo>
                  <a:lnTo>
                    <a:pt x="1951" y="558"/>
                  </a:lnTo>
                  <a:lnTo>
                    <a:pt x="1964" y="525"/>
                  </a:lnTo>
                  <a:lnTo>
                    <a:pt x="1983" y="494"/>
                  </a:lnTo>
                  <a:lnTo>
                    <a:pt x="2007" y="466"/>
                  </a:lnTo>
                  <a:lnTo>
                    <a:pt x="2239" y="234"/>
                  </a:lnTo>
                  <a:lnTo>
                    <a:pt x="2292" y="185"/>
                  </a:lnTo>
                  <a:lnTo>
                    <a:pt x="2347" y="141"/>
                  </a:lnTo>
                  <a:lnTo>
                    <a:pt x="2406" y="104"/>
                  </a:lnTo>
                  <a:lnTo>
                    <a:pt x="2466" y="73"/>
                  </a:lnTo>
                  <a:lnTo>
                    <a:pt x="2527" y="47"/>
                  </a:lnTo>
                  <a:lnTo>
                    <a:pt x="2590" y="26"/>
                  </a:lnTo>
                  <a:lnTo>
                    <a:pt x="2655" y="11"/>
                  </a:lnTo>
                  <a:lnTo>
                    <a:pt x="2719" y="3"/>
                  </a:lnTo>
                  <a:lnTo>
                    <a:pt x="278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Rectangle 24">
            <a:extLst>
              <a:ext uri="{FF2B5EF4-FFF2-40B4-BE49-F238E27FC236}">
                <a16:creationId xmlns:a16="http://schemas.microsoft.com/office/drawing/2014/main" id="{DB4BAE65-2A48-E34B-887C-F9B9E8E1E1E8}"/>
              </a:ext>
            </a:extLst>
          </p:cNvPr>
          <p:cNvSpPr/>
          <p:nvPr/>
        </p:nvSpPr>
        <p:spPr>
          <a:xfrm>
            <a:off x="7413000" y="3401760"/>
            <a:ext cx="3678157" cy="1815882"/>
          </a:xfrm>
          <a:prstGeom prst="rect">
            <a:avLst/>
          </a:prstGeom>
        </p:spPr>
        <p:txBody>
          <a:bodyPr wrap="square">
            <a:spAutoFit/>
          </a:bodyPr>
          <a:lstStyle/>
          <a:p>
            <a:r>
              <a:rPr lang="en-US" sz="2800" dirty="0">
                <a:solidFill>
                  <a:schemeClr val="bg1"/>
                </a:solidFill>
                <a:latin typeface="Arial" panose="020B0604020202020204" pitchFamily="34" charset="0"/>
                <a:cs typeface="Arial" panose="020B0604020202020204" pitchFamily="34" charset="0"/>
              </a:rPr>
              <a:t>Estimation is valuable when it helps you </a:t>
            </a:r>
            <a:r>
              <a:rPr lang="en-US" sz="2800" b="1" dirty="0">
                <a:solidFill>
                  <a:schemeClr val="accent3">
                    <a:lumMod val="50000"/>
                  </a:schemeClr>
                </a:solidFill>
                <a:latin typeface="Arial" panose="020B0604020202020204" pitchFamily="34" charset="0"/>
                <a:cs typeface="Arial" panose="020B0604020202020204" pitchFamily="34" charset="0"/>
              </a:rPr>
              <a:t>make a significant decision</a:t>
            </a:r>
            <a:endParaRPr lang="en-US" sz="2800" b="1" dirty="0">
              <a:solidFill>
                <a:schemeClr val="accent3">
                  <a:lumMod val="50000"/>
                </a:schemeClr>
              </a:solidFill>
            </a:endParaRPr>
          </a:p>
        </p:txBody>
      </p:sp>
      <p:sp>
        <p:nvSpPr>
          <p:cNvPr id="27" name="Rectangle 26">
            <a:extLst>
              <a:ext uri="{FF2B5EF4-FFF2-40B4-BE49-F238E27FC236}">
                <a16:creationId xmlns:a16="http://schemas.microsoft.com/office/drawing/2014/main" id="{164B3DC3-2F76-044C-92BA-4FFBCF4BD168}"/>
              </a:ext>
            </a:extLst>
          </p:cNvPr>
          <p:cNvSpPr/>
          <p:nvPr/>
        </p:nvSpPr>
        <p:spPr>
          <a:xfrm>
            <a:off x="-6025" y="5641510"/>
            <a:ext cx="3678157"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 As baseline to help assess changes</a:t>
            </a:r>
            <a:endParaRPr lang="en-US" sz="1400" dirty="0"/>
          </a:p>
        </p:txBody>
      </p:sp>
      <p:grpSp>
        <p:nvGrpSpPr>
          <p:cNvPr id="35" name="Group 34">
            <a:extLst>
              <a:ext uri="{FF2B5EF4-FFF2-40B4-BE49-F238E27FC236}">
                <a16:creationId xmlns:a16="http://schemas.microsoft.com/office/drawing/2014/main" id="{CA930988-0C99-8245-A2B1-F4F2A5680AE3}"/>
              </a:ext>
            </a:extLst>
          </p:cNvPr>
          <p:cNvGrpSpPr/>
          <p:nvPr/>
        </p:nvGrpSpPr>
        <p:grpSpPr>
          <a:xfrm>
            <a:off x="3208214" y="1981204"/>
            <a:ext cx="2373923" cy="2473568"/>
            <a:chOff x="3208214" y="1981204"/>
            <a:chExt cx="2373923" cy="2473568"/>
          </a:xfrm>
        </p:grpSpPr>
        <p:sp>
          <p:nvSpPr>
            <p:cNvPr id="4" name="Oval 3">
              <a:extLst>
                <a:ext uri="{FF2B5EF4-FFF2-40B4-BE49-F238E27FC236}">
                  <a16:creationId xmlns:a16="http://schemas.microsoft.com/office/drawing/2014/main" id="{CDAB7CF5-00CA-A744-BCFA-57B603F94DBE}"/>
                </a:ext>
              </a:extLst>
            </p:cNvPr>
            <p:cNvSpPr/>
            <p:nvPr/>
          </p:nvSpPr>
          <p:spPr>
            <a:xfrm>
              <a:off x="3208214" y="1981204"/>
              <a:ext cx="2373923" cy="2473568"/>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FB9F42D-3B76-4D4E-88D6-40B458DF1820}"/>
                </a:ext>
              </a:extLst>
            </p:cNvPr>
            <p:cNvSpPr/>
            <p:nvPr/>
          </p:nvSpPr>
          <p:spPr>
            <a:xfrm>
              <a:off x="3606314" y="3229295"/>
              <a:ext cx="1677874" cy="400110"/>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Plan acting *</a:t>
              </a:r>
              <a:endParaRPr lang="en-US" sz="2000" dirty="0">
                <a:solidFill>
                  <a:schemeClr val="bg1"/>
                </a:solidFill>
              </a:endParaRPr>
            </a:p>
          </p:txBody>
        </p:sp>
        <p:pic>
          <p:nvPicPr>
            <p:cNvPr id="5" name="Graphic 4" descr="Map with pin">
              <a:extLst>
                <a:ext uri="{FF2B5EF4-FFF2-40B4-BE49-F238E27FC236}">
                  <a16:creationId xmlns:a16="http://schemas.microsoft.com/office/drawing/2014/main" id="{11D4C595-E022-5D42-95D1-15867EB86E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7917" y="2351062"/>
              <a:ext cx="914400" cy="914400"/>
            </a:xfrm>
            <a:prstGeom prst="rect">
              <a:avLst/>
            </a:prstGeom>
          </p:spPr>
        </p:pic>
      </p:grpSp>
      <p:grpSp>
        <p:nvGrpSpPr>
          <p:cNvPr id="34" name="Group 33">
            <a:extLst>
              <a:ext uri="{FF2B5EF4-FFF2-40B4-BE49-F238E27FC236}">
                <a16:creationId xmlns:a16="http://schemas.microsoft.com/office/drawing/2014/main" id="{6BB6A673-9321-B646-8270-F02BD71C5338}"/>
              </a:ext>
            </a:extLst>
          </p:cNvPr>
          <p:cNvGrpSpPr/>
          <p:nvPr/>
        </p:nvGrpSpPr>
        <p:grpSpPr>
          <a:xfrm>
            <a:off x="488461" y="2180492"/>
            <a:ext cx="3094893" cy="3036277"/>
            <a:chOff x="488461" y="2180492"/>
            <a:chExt cx="3094893" cy="3036277"/>
          </a:xfrm>
        </p:grpSpPr>
        <p:sp>
          <p:nvSpPr>
            <p:cNvPr id="6" name="Oval 5">
              <a:extLst>
                <a:ext uri="{FF2B5EF4-FFF2-40B4-BE49-F238E27FC236}">
                  <a16:creationId xmlns:a16="http://schemas.microsoft.com/office/drawing/2014/main" id="{3D3C3848-CB93-6744-A44D-37182C31E08B}"/>
                </a:ext>
              </a:extLst>
            </p:cNvPr>
            <p:cNvSpPr/>
            <p:nvPr/>
          </p:nvSpPr>
          <p:spPr>
            <a:xfrm>
              <a:off x="488461" y="2180492"/>
              <a:ext cx="3094893" cy="3036277"/>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983722-9D26-FB43-99EF-03B176A66DB2}"/>
                </a:ext>
              </a:extLst>
            </p:cNvPr>
            <p:cNvSpPr/>
            <p:nvPr/>
          </p:nvSpPr>
          <p:spPr>
            <a:xfrm>
              <a:off x="1009367" y="3727176"/>
              <a:ext cx="2067862" cy="1200329"/>
            </a:xfrm>
            <a:prstGeom prst="rect">
              <a:avLst/>
            </a:prstGeom>
          </p:spPr>
          <p:txBody>
            <a:bodyPr wrap="square">
              <a:spAutoFit/>
            </a:bodyPr>
            <a:lstStyle/>
            <a:p>
              <a:pPr algn="ctr"/>
              <a:r>
                <a:rPr lang="en-US" sz="2400" dirty="0">
                  <a:solidFill>
                    <a:schemeClr val="bg1"/>
                  </a:solidFill>
                  <a:latin typeface="Arial" panose="020B0604020202020204" pitchFamily="34" charset="0"/>
                  <a:cs typeface="Arial" panose="020B0604020202020204" pitchFamily="34" charset="0"/>
                </a:rPr>
                <a:t>Transparency on decision making</a:t>
              </a:r>
              <a:endParaRPr lang="en-US" sz="2400" dirty="0">
                <a:solidFill>
                  <a:schemeClr val="bg1"/>
                </a:solidFill>
              </a:endParaRPr>
            </a:p>
          </p:txBody>
        </p:sp>
        <p:pic>
          <p:nvPicPr>
            <p:cNvPr id="29" name="Graphic 28" descr="Brain in head">
              <a:extLst>
                <a:ext uri="{FF2B5EF4-FFF2-40B4-BE49-F238E27FC236}">
                  <a16:creationId xmlns:a16="http://schemas.microsoft.com/office/drawing/2014/main" id="{A03EAD6F-EB9D-9C44-809C-98B3700EA8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92012" y="2655102"/>
              <a:ext cx="914400" cy="914400"/>
            </a:xfrm>
            <a:prstGeom prst="rect">
              <a:avLst/>
            </a:prstGeom>
          </p:spPr>
        </p:pic>
      </p:grpSp>
      <p:grpSp>
        <p:nvGrpSpPr>
          <p:cNvPr id="36" name="Group 35">
            <a:extLst>
              <a:ext uri="{FF2B5EF4-FFF2-40B4-BE49-F238E27FC236}">
                <a16:creationId xmlns:a16="http://schemas.microsoft.com/office/drawing/2014/main" id="{6EC0C8B0-348D-AB49-B7A8-EBD875CC8B62}"/>
              </a:ext>
            </a:extLst>
          </p:cNvPr>
          <p:cNvGrpSpPr/>
          <p:nvPr/>
        </p:nvGrpSpPr>
        <p:grpSpPr>
          <a:xfrm>
            <a:off x="3130052" y="3755197"/>
            <a:ext cx="2332892" cy="2344615"/>
            <a:chOff x="3130052" y="3755197"/>
            <a:chExt cx="2332892" cy="2344615"/>
          </a:xfrm>
        </p:grpSpPr>
        <p:sp>
          <p:nvSpPr>
            <p:cNvPr id="7" name="Oval 6">
              <a:extLst>
                <a:ext uri="{FF2B5EF4-FFF2-40B4-BE49-F238E27FC236}">
                  <a16:creationId xmlns:a16="http://schemas.microsoft.com/office/drawing/2014/main" id="{80E87D89-D272-2149-899B-98318016C6C7}"/>
                </a:ext>
              </a:extLst>
            </p:cNvPr>
            <p:cNvSpPr/>
            <p:nvPr/>
          </p:nvSpPr>
          <p:spPr>
            <a:xfrm>
              <a:off x="3130052" y="3755197"/>
              <a:ext cx="2332892" cy="234461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61E91F8-BDC8-4A4E-99F3-D941C364D3DE}"/>
                </a:ext>
              </a:extLst>
            </p:cNvPr>
            <p:cNvSpPr/>
            <p:nvPr/>
          </p:nvSpPr>
          <p:spPr>
            <a:xfrm>
              <a:off x="3411406" y="4962503"/>
              <a:ext cx="1649971"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Allocation of resources</a:t>
              </a:r>
              <a:endParaRPr lang="en-US" sz="2000" dirty="0">
                <a:solidFill>
                  <a:schemeClr val="bg1"/>
                </a:solidFill>
              </a:endParaRPr>
            </a:p>
          </p:txBody>
        </p:sp>
        <p:pic>
          <p:nvPicPr>
            <p:cNvPr id="33" name="Graphic 32" descr="Users">
              <a:extLst>
                <a:ext uri="{FF2B5EF4-FFF2-40B4-BE49-F238E27FC236}">
                  <a16:creationId xmlns:a16="http://schemas.microsoft.com/office/drawing/2014/main" id="{5120FD68-0EBB-504E-B7EA-CD1649ED79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73243" y="4167029"/>
              <a:ext cx="914400" cy="914400"/>
            </a:xfrm>
            <a:prstGeom prst="rect">
              <a:avLst/>
            </a:prstGeom>
          </p:spPr>
        </p:pic>
      </p:grpSp>
    </p:spTree>
    <p:extLst>
      <p:ext uri="{BB962C8B-B14F-4D97-AF65-F5344CB8AC3E}">
        <p14:creationId xmlns:p14="http://schemas.microsoft.com/office/powerpoint/2010/main" val="289518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dissolv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TextBox 7"/>
          <p:cNvSpPr txBox="1"/>
          <p:nvPr/>
        </p:nvSpPr>
        <p:spPr>
          <a:xfrm>
            <a:off x="1034743" y="1803778"/>
            <a:ext cx="4163797" cy="3785652"/>
          </a:xfrm>
          <a:prstGeom prst="rect">
            <a:avLst/>
          </a:prstGeom>
          <a:noFill/>
        </p:spPr>
        <p:txBody>
          <a:bodyPr wrap="square" rtlCol="0">
            <a:spAutoFit/>
          </a:bodyPr>
          <a:lstStyle>
            <a:defPPr>
              <a:defRPr lang="en-US"/>
            </a:defPPr>
            <a:lvl1pPr algn="ctr">
              <a:defRPr sz="4800" spc="-300">
                <a:solidFill>
                  <a:schemeClr val="accent1"/>
                </a:solidFill>
                <a:latin typeface="Arial" panose="020B0604020202020204" pitchFamily="34" charset="0"/>
                <a:cs typeface="Arial" panose="020B0604020202020204" pitchFamily="34" charset="0"/>
              </a:defRPr>
            </a:lvl1pPr>
          </a:lstStyle>
          <a:p>
            <a:r>
              <a:rPr lang="en-US" dirty="0"/>
              <a:t>What are the decision you think estimation can help with on your space?</a:t>
            </a:r>
          </a:p>
        </p:txBody>
      </p:sp>
      <p:pic>
        <p:nvPicPr>
          <p:cNvPr id="5" name="Picture 4" descr="November | 2009 | Stylish Corpse">
            <a:extLst>
              <a:ext uri="{FF2B5EF4-FFF2-40B4-BE49-F238E27FC236}">
                <a16:creationId xmlns:a16="http://schemas.microsoft.com/office/drawing/2014/main" id="{89EA4FF5-EEF9-194D-A479-CED79C1489C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382197" y="2216752"/>
            <a:ext cx="4996560" cy="3372678"/>
          </a:xfrm>
          <a:prstGeom prst="rect">
            <a:avLst/>
          </a:prstGeom>
        </p:spPr>
      </p:pic>
    </p:spTree>
    <p:extLst>
      <p:ext uri="{BB962C8B-B14F-4D97-AF65-F5344CB8AC3E}">
        <p14:creationId xmlns:p14="http://schemas.microsoft.com/office/powerpoint/2010/main" val="366830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477974"/>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Estimation on Agile</a:t>
            </a:r>
          </a:p>
        </p:txBody>
      </p:sp>
      <p:sp>
        <p:nvSpPr>
          <p:cNvPr id="8" name="TextBox 7"/>
          <p:cNvSpPr txBox="1"/>
          <p:nvPr/>
        </p:nvSpPr>
        <p:spPr>
          <a:xfrm>
            <a:off x="505130" y="2002765"/>
            <a:ext cx="6125656" cy="3046988"/>
          </a:xfrm>
          <a:prstGeom prst="rect">
            <a:avLst/>
          </a:prstGeom>
          <a:noFill/>
        </p:spPr>
        <p:txBody>
          <a:bodyPr wrap="square" rtlCol="0">
            <a:spAutoFit/>
          </a:bodyPr>
          <a:lstStyle/>
          <a:p>
            <a:pPr algn="ctr"/>
            <a:r>
              <a:rPr lang="en-US" sz="2400" b="1" dirty="0">
                <a:solidFill>
                  <a:schemeClr val="tx2">
                    <a:lumMod val="50000"/>
                  </a:schemeClr>
                </a:solidFill>
                <a:latin typeface="Arial" panose="020B0604020202020204" pitchFamily="34" charset="0"/>
                <a:cs typeface="Arial" panose="020B0604020202020204" pitchFamily="34" charset="0"/>
              </a:rPr>
              <a:t>Most difficult – if not the most difficult – aspects of the job. </a:t>
            </a:r>
          </a:p>
          <a:p>
            <a:pPr algn="ctr"/>
            <a:endParaRPr lang="en-US" sz="2400" b="1" dirty="0">
              <a:solidFill>
                <a:schemeClr val="tx2">
                  <a:lumMod val="50000"/>
                </a:schemeClr>
              </a:solidFill>
              <a:latin typeface="Arial" panose="020B0604020202020204" pitchFamily="34" charset="0"/>
              <a:cs typeface="Arial" panose="020B0604020202020204" pitchFamily="34" charset="0"/>
            </a:endParaRPr>
          </a:p>
          <a:p>
            <a:pPr algn="ctr"/>
            <a:r>
              <a:rPr lang="en-US" sz="2400" b="1" dirty="0">
                <a:solidFill>
                  <a:schemeClr val="tx2">
                    <a:lumMod val="50000"/>
                  </a:schemeClr>
                </a:solidFill>
                <a:latin typeface="Arial" panose="020B0604020202020204" pitchFamily="34" charset="0"/>
                <a:cs typeface="Arial" panose="020B0604020202020204" pitchFamily="34" charset="0"/>
              </a:rPr>
              <a:t>Slew of factors that help product owners make decisions </a:t>
            </a:r>
          </a:p>
          <a:p>
            <a:pPr algn="ctr"/>
            <a:endParaRPr lang="en-US" sz="2400" b="1" dirty="0">
              <a:solidFill>
                <a:schemeClr val="tx2">
                  <a:lumMod val="50000"/>
                </a:schemeClr>
              </a:solidFill>
              <a:latin typeface="Arial" panose="020B0604020202020204" pitchFamily="34" charset="0"/>
              <a:cs typeface="Arial" panose="020B0604020202020204" pitchFamily="34" charset="0"/>
            </a:endParaRPr>
          </a:p>
          <a:p>
            <a:pPr algn="ctr"/>
            <a:r>
              <a:rPr lang="en-US" sz="2400" b="1" dirty="0">
                <a:solidFill>
                  <a:schemeClr val="tx2">
                    <a:lumMod val="50000"/>
                  </a:schemeClr>
                </a:solidFill>
                <a:latin typeface="Arial" panose="020B0604020202020204" pitchFamily="34" charset="0"/>
                <a:cs typeface="Arial" panose="020B0604020202020204" pitchFamily="34" charset="0"/>
              </a:rPr>
              <a:t>Agile estimation is just that: an estimate. Not a blood-oath</a:t>
            </a:r>
            <a:endParaRPr lang="en-US" sz="2400" dirty="0">
              <a:solidFill>
                <a:schemeClr val="tx2">
                  <a:lumMod val="5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4853E7A-E1A7-404A-BDF6-58AFF45F6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5038" y="1552393"/>
            <a:ext cx="4437634" cy="4412134"/>
          </a:xfrm>
          <a:prstGeom prst="rect">
            <a:avLst/>
          </a:prstGeom>
        </p:spPr>
      </p:pic>
    </p:spTree>
    <p:extLst>
      <p:ext uri="{BB962C8B-B14F-4D97-AF65-F5344CB8AC3E}">
        <p14:creationId xmlns:p14="http://schemas.microsoft.com/office/powerpoint/2010/main" val="21661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E06AE-EA43-A44A-9A1B-7E8C6D3B064E}"/>
              </a:ext>
            </a:extLst>
          </p:cNvPr>
          <p:cNvSpPr/>
          <p:nvPr/>
        </p:nvSpPr>
        <p:spPr>
          <a:xfrm>
            <a:off x="0" y="2125014"/>
            <a:ext cx="12192000" cy="3477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Side effects</a:t>
            </a:r>
          </a:p>
        </p:txBody>
      </p:sp>
      <p:pic>
        <p:nvPicPr>
          <p:cNvPr id="5" name="Picture 4">
            <a:extLst>
              <a:ext uri="{FF2B5EF4-FFF2-40B4-BE49-F238E27FC236}">
                <a16:creationId xmlns:a16="http://schemas.microsoft.com/office/drawing/2014/main" id="{B186EA3B-5FF4-1747-8706-8F3B9207D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627" y="2220955"/>
            <a:ext cx="4946233" cy="3285454"/>
          </a:xfrm>
          <a:prstGeom prst="rect">
            <a:avLst/>
          </a:prstGeom>
        </p:spPr>
      </p:pic>
      <p:pic>
        <p:nvPicPr>
          <p:cNvPr id="29" name="Graphic 28" descr="Warning">
            <a:extLst>
              <a:ext uri="{FF2B5EF4-FFF2-40B4-BE49-F238E27FC236}">
                <a16:creationId xmlns:a16="http://schemas.microsoft.com/office/drawing/2014/main" id="{BE27DEE3-36E6-1540-BE2B-0CC500C7B3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20660" y="3142905"/>
            <a:ext cx="914400" cy="914400"/>
          </a:xfrm>
          <a:prstGeom prst="rect">
            <a:avLst/>
          </a:prstGeom>
        </p:spPr>
      </p:pic>
      <p:sp>
        <p:nvSpPr>
          <p:cNvPr id="30" name="TextBox 29">
            <a:extLst>
              <a:ext uri="{FF2B5EF4-FFF2-40B4-BE49-F238E27FC236}">
                <a16:creationId xmlns:a16="http://schemas.microsoft.com/office/drawing/2014/main" id="{71EF2AF6-A24A-9C45-9A06-CA5BF838DAC7}"/>
              </a:ext>
            </a:extLst>
          </p:cNvPr>
          <p:cNvSpPr txBox="1"/>
          <p:nvPr/>
        </p:nvSpPr>
        <p:spPr>
          <a:xfrm>
            <a:off x="6058926" y="3142905"/>
            <a:ext cx="5815395" cy="954107"/>
          </a:xfrm>
          <a:prstGeom prst="rect">
            <a:avLst/>
          </a:prstGeom>
          <a:noFill/>
        </p:spPr>
        <p:txBody>
          <a:bodyPr wrap="square" rtlCol="0">
            <a:spAutoFit/>
          </a:bodyPr>
          <a:lstStyle/>
          <a:p>
            <a:pPr algn="ctr"/>
            <a:r>
              <a:rPr lang="en-US" sz="2800" dirty="0">
                <a:solidFill>
                  <a:schemeClr val="tx2">
                    <a:lumMod val="50000"/>
                  </a:schemeClr>
                </a:solidFill>
                <a:latin typeface="Arial" panose="020B0604020202020204" pitchFamily="34" charset="0"/>
                <a:cs typeface="Arial" panose="020B0604020202020204" pitchFamily="34" charset="0"/>
              </a:rPr>
              <a:t>If you get “too good” on estimating, you might stop doing it.</a:t>
            </a:r>
          </a:p>
        </p:txBody>
      </p:sp>
    </p:spTree>
    <p:extLst>
      <p:ext uri="{BB962C8B-B14F-4D97-AF65-F5344CB8AC3E}">
        <p14:creationId xmlns:p14="http://schemas.microsoft.com/office/powerpoint/2010/main" val="25846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How do we estimate?</a:t>
            </a:r>
          </a:p>
        </p:txBody>
      </p:sp>
      <p:pic>
        <p:nvPicPr>
          <p:cNvPr id="5" name="Picture 4">
            <a:extLst>
              <a:ext uri="{FF2B5EF4-FFF2-40B4-BE49-F238E27FC236}">
                <a16:creationId xmlns:a16="http://schemas.microsoft.com/office/drawing/2014/main" id="{C4D39F04-DE44-A04B-8252-AF5E368A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216" y="2169160"/>
            <a:ext cx="4015232" cy="4015232"/>
          </a:xfrm>
          <a:prstGeom prst="rect">
            <a:avLst/>
          </a:prstGeom>
        </p:spPr>
      </p:pic>
      <p:sp>
        <p:nvSpPr>
          <p:cNvPr id="4" name="TextBox 3">
            <a:extLst>
              <a:ext uri="{FF2B5EF4-FFF2-40B4-BE49-F238E27FC236}">
                <a16:creationId xmlns:a16="http://schemas.microsoft.com/office/drawing/2014/main" id="{5DCDFA94-BD50-A842-A8C8-BCC0B6B9D312}"/>
              </a:ext>
            </a:extLst>
          </p:cNvPr>
          <p:cNvSpPr txBox="1"/>
          <p:nvPr/>
        </p:nvSpPr>
        <p:spPr>
          <a:xfrm>
            <a:off x="4116" y="723074"/>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How do we </a:t>
            </a:r>
            <a:r>
              <a:rPr lang="en-US" sz="4800" b="1" spc="-300" dirty="0">
                <a:solidFill>
                  <a:schemeClr val="accent1"/>
                </a:solidFill>
                <a:latin typeface="Arial" panose="020B0604020202020204" pitchFamily="34" charset="0"/>
                <a:cs typeface="Arial" panose="020B0604020202020204" pitchFamily="34" charset="0"/>
              </a:rPr>
              <a:t>size</a:t>
            </a:r>
            <a:r>
              <a:rPr lang="en-US" sz="4800" spc="-300" dirty="0">
                <a:solidFill>
                  <a:schemeClr val="accent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0597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1007</TotalTime>
  <Words>1617</Words>
  <Application>Microsoft Macintosh PowerPoint</Application>
  <PresentationFormat>Widescreen</PresentationFormat>
  <Paragraphs>133</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Leonardo Mattos</cp:lastModifiedBy>
  <cp:revision>47</cp:revision>
  <dcterms:created xsi:type="dcterms:W3CDTF">2015-11-13T06:52:22Z</dcterms:created>
  <dcterms:modified xsi:type="dcterms:W3CDTF">2019-10-04T16:41:08Z</dcterms:modified>
</cp:coreProperties>
</file>