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68" r:id="rId3"/>
    <p:sldId id="269" r:id="rId4"/>
    <p:sldId id="270"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08" autoAdjust="0"/>
    <p:restoredTop sz="68689"/>
  </p:normalViewPr>
  <p:slideViewPr>
    <p:cSldViewPr snapToGrid="0">
      <p:cViewPr varScale="1">
        <p:scale>
          <a:sx n="29" d="100"/>
          <a:sy n="29" d="100"/>
        </p:scale>
        <p:origin x="24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D0DE-6924-CB42-9771-2112D9FC084D}"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2A5B5-3D28-1E45-A9DA-87A118154664}" type="slidenum">
              <a:rPr lang="en-US" smtClean="0"/>
              <a:t>‹#›</a:t>
            </a:fld>
            <a:endParaRPr lang="en-US"/>
          </a:p>
        </p:txBody>
      </p:sp>
    </p:spTree>
    <p:extLst>
      <p:ext uri="{BB962C8B-B14F-4D97-AF65-F5344CB8AC3E}">
        <p14:creationId xmlns:p14="http://schemas.microsoft.com/office/powerpoint/2010/main" val="210221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all for this exercise review. Thank you all first of all for giving me the opportunity to reflect and present to you around a topic I like so much.</a:t>
            </a:r>
          </a:p>
        </p:txBody>
      </p:sp>
      <p:sp>
        <p:nvSpPr>
          <p:cNvPr id="4" name="Slide Number Placeholder 3"/>
          <p:cNvSpPr>
            <a:spLocks noGrp="1"/>
          </p:cNvSpPr>
          <p:nvPr>
            <p:ph type="sldNum" sz="quarter" idx="5"/>
          </p:nvPr>
        </p:nvSpPr>
        <p:spPr/>
        <p:txBody>
          <a:bodyPr/>
          <a:lstStyle/>
          <a:p>
            <a:fld id="{CCB2A5B5-3D28-1E45-A9DA-87A118154664}" type="slidenum">
              <a:rPr lang="en-US" smtClean="0"/>
              <a:t>1</a:t>
            </a:fld>
            <a:endParaRPr lang="en-US"/>
          </a:p>
        </p:txBody>
      </p:sp>
    </p:spTree>
    <p:extLst>
      <p:ext uri="{BB962C8B-B14F-4D97-AF65-F5344CB8AC3E}">
        <p14:creationId xmlns:p14="http://schemas.microsoft.com/office/powerpoint/2010/main" val="4445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by describing you the main </a:t>
            </a:r>
            <a:r>
              <a:rPr lang="en-US" dirty="0" err="1"/>
              <a:t>carachter</a:t>
            </a:r>
            <a:r>
              <a:rPr lang="en-US" dirty="0"/>
              <a:t> of this tale : Leo Mattos. I am and adventurer, that got his passion to coach and lead teams on behavior modeling or changing when I started to work more serious as soccer coach as </a:t>
            </a:r>
            <a:r>
              <a:rPr lang="en-US" dirty="0" err="1"/>
              <a:t>hobbie</a:t>
            </a:r>
            <a:r>
              <a:rPr lang="en-US" dirty="0"/>
              <a:t>. Similarly on my many years of playing and watching soccer, I have over 20 years in the industry, always close to development. On one the highest point, for me, is that I know how is to be in the “other side”, on the developer shoes with all pressure of big companies and pressure to deliver. And I all my Lean DevOps experiments, started with the desired ( or it would be a need ) to never come back to that situation.</a:t>
            </a:r>
          </a:p>
          <a:p>
            <a:endParaRPr lang="en-US" dirty="0"/>
          </a:p>
          <a:p>
            <a:r>
              <a:rPr lang="en-US" dirty="0"/>
              <a:t>Adventurer : </a:t>
            </a:r>
            <a:r>
              <a:rPr lang="en-US" dirty="0" err="1"/>
              <a:t>Strenghts</a:t>
            </a:r>
            <a:endParaRPr lang="en-US" dirty="0"/>
          </a:p>
          <a:p>
            <a:r>
              <a:rPr lang="en-US" b="1" dirty="0"/>
              <a:t>Passionate</a:t>
            </a:r>
            <a:r>
              <a:rPr lang="en-US" dirty="0"/>
              <a:t> – Beneath Adventurers’ quiet shyness beats an intensely feeling heart. When people with this personality type are caught up in something exciting and interesting, they can leave everything else in the dust. </a:t>
            </a:r>
            <a:r>
              <a:rPr lang="en-US" b="1" dirty="0"/>
              <a:t>Curious</a:t>
            </a:r>
            <a:r>
              <a:rPr lang="en-US" dirty="0"/>
              <a:t> – Ideas are well and good, but Adventurers need to see and explore for themselves whether their ideas ring true. Work revolving around the sciences may seem a poor match for their traits, but a boldly artistic and humanistic vision is often exactly what research needs to move forward – if Adventurers are given the freedom they need to do so. </a:t>
            </a:r>
            <a:r>
              <a:rPr lang="en-US" b="1" dirty="0"/>
              <a:t>Artistic</a:t>
            </a:r>
            <a:r>
              <a:rPr lang="en-US" dirty="0"/>
              <a:t> – Adventurers are able to show their creativity in tangible ways and with stunning beauty. Whether writing a song, painting an emotion, or presenting a statistic in a graph, Adventurers have a way of visualizing things that resonates with their audience.</a:t>
            </a:r>
          </a:p>
          <a:p>
            <a:endParaRPr lang="en-US" dirty="0"/>
          </a:p>
          <a:p>
            <a:r>
              <a:rPr lang="en-US" dirty="0" err="1"/>
              <a:t>Weeknesses</a:t>
            </a:r>
            <a:r>
              <a:rPr lang="en-US" dirty="0"/>
              <a:t> :</a:t>
            </a:r>
          </a:p>
          <a:p>
            <a:r>
              <a:rPr lang="en-US" b="1" dirty="0"/>
              <a:t>Fiercely Independent</a:t>
            </a:r>
            <a:r>
              <a:rPr lang="en-US" dirty="0"/>
              <a:t> – Freedom of expression is often Adventurers’ top priority. Anything that interferes with that, like traditions and hard rules, creates a sense of oppression for Adventurer personalities. This can make more rigidly structured academics and work a challenge. </a:t>
            </a:r>
            <a:r>
              <a:rPr lang="en-US" b="1" dirty="0"/>
              <a:t>Unpredictable</a:t>
            </a:r>
            <a:r>
              <a:rPr lang="en-US" dirty="0"/>
              <a:t> – Adventurers’ dislike long-term commitments and plans. The tendency to actively avoid planning for the future can cause strain in Adventurers’ romantic relationships and financial hardship later in life.</a:t>
            </a:r>
          </a:p>
        </p:txBody>
      </p:sp>
      <p:sp>
        <p:nvSpPr>
          <p:cNvPr id="4" name="Slide Number Placeholder 3"/>
          <p:cNvSpPr>
            <a:spLocks noGrp="1"/>
          </p:cNvSpPr>
          <p:nvPr>
            <p:ph type="sldNum" sz="quarter" idx="5"/>
          </p:nvPr>
        </p:nvSpPr>
        <p:spPr/>
        <p:txBody>
          <a:bodyPr/>
          <a:lstStyle/>
          <a:p>
            <a:fld id="{D02AB66F-4A54-CB4E-9035-F7B7530B18B0}" type="slidenum">
              <a:rPr lang="en-US" smtClean="0"/>
              <a:t>2</a:t>
            </a:fld>
            <a:endParaRPr lang="en-US"/>
          </a:p>
        </p:txBody>
      </p:sp>
    </p:spTree>
    <p:extLst>
      <p:ext uri="{BB962C8B-B14F-4D97-AF65-F5344CB8AC3E}">
        <p14:creationId xmlns:p14="http://schemas.microsoft.com/office/powerpoint/2010/main" val="411490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was the journey of our hero? The mission as I took it was to use the hero’s background and real life experiences on different business and domains, to describe how an end to end delivery pipeline would look like representing the values behind the 3 ways of </a:t>
            </a:r>
            <a:r>
              <a:rPr lang="en-US" dirty="0" err="1"/>
              <a:t>devops</a:t>
            </a:r>
            <a:r>
              <a:rPr lang="en-US" dirty="0"/>
              <a:t> and putting them in practice. And the journey started by framing the problem and </a:t>
            </a:r>
            <a:r>
              <a:rPr lang="en-US" dirty="0" err="1"/>
              <a:t>comiting</a:t>
            </a:r>
            <a:r>
              <a:rPr lang="en-US" dirty="0"/>
              <a:t> to a clear goal, passing by support of Constance communication with the council, and finalizing in the results through the valley of MVP concept. I took the journey as an opportunity to demonstrate a summary of what kind of pipelines I have seem working on most generic cases.</a:t>
            </a:r>
          </a:p>
        </p:txBody>
      </p:sp>
      <p:sp>
        <p:nvSpPr>
          <p:cNvPr id="4" name="Slide Number Placeholder 3"/>
          <p:cNvSpPr>
            <a:spLocks noGrp="1"/>
          </p:cNvSpPr>
          <p:nvPr>
            <p:ph type="sldNum" sz="quarter" idx="5"/>
          </p:nvPr>
        </p:nvSpPr>
        <p:spPr/>
        <p:txBody>
          <a:bodyPr/>
          <a:lstStyle/>
          <a:p>
            <a:fld id="{CCB2A5B5-3D28-1E45-A9DA-87A118154664}" type="slidenum">
              <a:rPr lang="en-US" smtClean="0"/>
              <a:t>3</a:t>
            </a:fld>
            <a:endParaRPr lang="en-US"/>
          </a:p>
        </p:txBody>
      </p:sp>
    </p:spTree>
    <p:extLst>
      <p:ext uri="{BB962C8B-B14F-4D97-AF65-F5344CB8AC3E}">
        <p14:creationId xmlns:p14="http://schemas.microsoft.com/office/powerpoint/2010/main" val="399686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journey was not an easy one, with many forces battling to push back and forward our hero. To deal with the restraining force to build a realistic scenario, our hero came with his experience on regulated </a:t>
            </a:r>
            <a:r>
              <a:rPr lang="en-US" dirty="0" err="1"/>
              <a:t>envs</a:t>
            </a:r>
            <a:r>
              <a:rPr lang="en-US" dirty="0"/>
              <a:t> to balance it. And then our hero’s background on </a:t>
            </a:r>
            <a:r>
              <a:rPr lang="en-US" dirty="0" err="1"/>
              <a:t>devOps</a:t>
            </a:r>
            <a:r>
              <a:rPr lang="en-US" dirty="0"/>
              <a:t> to not come as infrastructure engineer but as a developer, got together with the timed boxed situation to create trouble, but our hero’s experience with different tech footprint, allied with the Jenkins features to orchestrate the pipeline and be the focal point took care of this tread. Finally, the design of different feedback cycles, backed up by early feedback principle finalized the battles, avoiding the temptation of over design and try to show off.  And a realistic, yet completed pipelines, raised giving light and prosperity to all.</a:t>
            </a:r>
          </a:p>
          <a:p>
            <a:endParaRPr lang="en-US" dirty="0"/>
          </a:p>
          <a:p>
            <a:endParaRPr lang="en-US" dirty="0"/>
          </a:p>
          <a:p>
            <a:endParaRPr lang="en-US" dirty="0"/>
          </a:p>
          <a:p>
            <a:r>
              <a:rPr lang="en-US" dirty="0"/>
              <a:t>Decision also to write the steps that I believe need to be there, not limiting for which I know how to do for sure.  The concern on the design of the steps was to give something realistic, more than just novelty or concerned about showing my skills. My focus was on real life</a:t>
            </a:r>
          </a:p>
        </p:txBody>
      </p:sp>
      <p:sp>
        <p:nvSpPr>
          <p:cNvPr id="4" name="Slide Number Placeholder 3"/>
          <p:cNvSpPr>
            <a:spLocks noGrp="1"/>
          </p:cNvSpPr>
          <p:nvPr>
            <p:ph type="sldNum" sz="quarter" idx="5"/>
          </p:nvPr>
        </p:nvSpPr>
        <p:spPr/>
        <p:txBody>
          <a:bodyPr/>
          <a:lstStyle/>
          <a:p>
            <a:fld id="{D02AB66F-4A54-CB4E-9035-F7B7530B18B0}" type="slidenum">
              <a:rPr lang="en-US" smtClean="0"/>
              <a:t>4</a:t>
            </a:fld>
            <a:endParaRPr lang="en-US"/>
          </a:p>
        </p:txBody>
      </p:sp>
    </p:spTree>
    <p:extLst>
      <p:ext uri="{BB962C8B-B14F-4D97-AF65-F5344CB8AC3E}">
        <p14:creationId xmlns:p14="http://schemas.microsoft.com/office/powerpoint/2010/main" val="409998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the final product.</a:t>
            </a:r>
          </a:p>
        </p:txBody>
      </p:sp>
      <p:sp>
        <p:nvSpPr>
          <p:cNvPr id="4" name="Slide Number Placeholder 3"/>
          <p:cNvSpPr>
            <a:spLocks noGrp="1"/>
          </p:cNvSpPr>
          <p:nvPr>
            <p:ph type="sldNum" sz="quarter" idx="5"/>
          </p:nvPr>
        </p:nvSpPr>
        <p:spPr/>
        <p:txBody>
          <a:bodyPr/>
          <a:lstStyle/>
          <a:p>
            <a:fld id="{CCB2A5B5-3D28-1E45-A9DA-87A118154664}" type="slidenum">
              <a:rPr lang="en-US" smtClean="0"/>
              <a:t>5</a:t>
            </a:fld>
            <a:endParaRPr lang="en-US"/>
          </a:p>
        </p:txBody>
      </p:sp>
    </p:spTree>
    <p:extLst>
      <p:ext uri="{BB962C8B-B14F-4D97-AF65-F5344CB8AC3E}">
        <p14:creationId xmlns:p14="http://schemas.microsoft.com/office/powerpoint/2010/main" val="68376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2A5B5-3D28-1E45-A9DA-87A118154664}" type="slidenum">
              <a:rPr lang="en-US" smtClean="0"/>
              <a:t>6</a:t>
            </a:fld>
            <a:endParaRPr lang="en-US"/>
          </a:p>
        </p:txBody>
      </p:sp>
    </p:spTree>
    <p:extLst>
      <p:ext uri="{BB962C8B-B14F-4D97-AF65-F5344CB8AC3E}">
        <p14:creationId xmlns:p14="http://schemas.microsoft.com/office/powerpoint/2010/main" val="99715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could do more is the </a:t>
            </a:r>
            <a:r>
              <a:rPr lang="en-US" dirty="0" err="1"/>
              <a:t>chatops</a:t>
            </a:r>
            <a:r>
              <a:rPr lang="en-US" dirty="0"/>
              <a:t> to increase transparency</a:t>
            </a:r>
          </a:p>
          <a:p>
            <a:endParaRPr lang="en-US" dirty="0"/>
          </a:p>
        </p:txBody>
      </p:sp>
      <p:sp>
        <p:nvSpPr>
          <p:cNvPr id="4" name="Slide Number Placeholder 3"/>
          <p:cNvSpPr>
            <a:spLocks noGrp="1"/>
          </p:cNvSpPr>
          <p:nvPr>
            <p:ph type="sldNum" sz="quarter" idx="5"/>
          </p:nvPr>
        </p:nvSpPr>
        <p:spPr/>
        <p:txBody>
          <a:bodyPr/>
          <a:lstStyle/>
          <a:p>
            <a:fld id="{D02AB66F-4A54-CB4E-9035-F7B7530B18B0}" type="slidenum">
              <a:rPr lang="en-US" smtClean="0"/>
              <a:t>7</a:t>
            </a:fld>
            <a:endParaRPr lang="en-US"/>
          </a:p>
        </p:txBody>
      </p:sp>
    </p:spTree>
    <p:extLst>
      <p:ext uri="{BB962C8B-B14F-4D97-AF65-F5344CB8AC3E}">
        <p14:creationId xmlns:p14="http://schemas.microsoft.com/office/powerpoint/2010/main" val="13753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03.09.19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03.09.19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03.09.19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03.09.19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03.09.19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03.09.19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03.09.19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03.09.19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7FC76A"/>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2" y="3010736"/>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Real-life corporate pipeline</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987082" y="3759023"/>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DESIGNED BY LEO MATTOS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12683"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rgbClr val="39716A">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0A9D552-2EF0-4DB4-9DC6-F52F2FD55E3C}"/>
              </a:ext>
            </a:extLst>
          </p:cNvPr>
          <p:cNvSpPr/>
          <p:nvPr/>
        </p:nvSpPr>
        <p:spPr>
          <a:xfrm>
            <a:off x="-7638543" y="-1"/>
            <a:ext cx="8692331"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114612"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26541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6576" y="3247473"/>
            <a:ext cx="530600" cy="530600"/>
          </a:xfrm>
          <a:prstGeom prst="rect">
            <a:avLst/>
          </a:prstGeom>
        </p:spPr>
      </p:pic>
      <p:grpSp>
        <p:nvGrpSpPr>
          <p:cNvPr id="2" name="Group 1">
            <a:extLst>
              <a:ext uri="{FF2B5EF4-FFF2-40B4-BE49-F238E27FC236}">
                <a16:creationId xmlns:a16="http://schemas.microsoft.com/office/drawing/2014/main" id="{7FAB7DBF-658F-8F45-8767-F1FC7E378FD6}"/>
              </a:ext>
            </a:extLst>
          </p:cNvPr>
          <p:cNvGrpSpPr/>
          <p:nvPr/>
        </p:nvGrpSpPr>
        <p:grpSpPr>
          <a:xfrm>
            <a:off x="-9395082" y="-1"/>
            <a:ext cx="9927504" cy="6858000"/>
            <a:chOff x="-939508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95082" y="-1"/>
              <a:ext cx="9923504"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63597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9631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49962" y="3247473"/>
              <a:ext cx="530600" cy="530600"/>
            </a:xfrm>
            <a:prstGeom prst="rect">
              <a:avLst/>
            </a:prstGeom>
          </p:spPr>
        </p:pic>
      </p:grpSp>
    </p:spTree>
    <p:extLst>
      <p:ext uri="{BB962C8B-B14F-4D97-AF65-F5344CB8AC3E}">
        <p14:creationId xmlns:p14="http://schemas.microsoft.com/office/powerpoint/2010/main" val="40813157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rgbClr val="386274">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 name="Group 3">
            <a:extLst>
              <a:ext uri="{FF2B5EF4-FFF2-40B4-BE49-F238E27FC236}">
                <a16:creationId xmlns:a16="http://schemas.microsoft.com/office/drawing/2014/main" id="{420C28BD-E945-3F40-A2AB-C0CADB7691E6}"/>
              </a:ext>
            </a:extLst>
          </p:cNvPr>
          <p:cNvGrpSpPr/>
          <p:nvPr/>
        </p:nvGrpSpPr>
        <p:grpSpPr>
          <a:xfrm>
            <a:off x="5014453" y="775078"/>
            <a:ext cx="4045435" cy="3017296"/>
            <a:chOff x="5014453" y="1286064"/>
            <a:chExt cx="4045435" cy="3017296"/>
          </a:xfrm>
        </p:grpSpPr>
        <p:grpSp>
          <p:nvGrpSpPr>
            <p:cNvPr id="82" name="Group 81">
              <a:extLst>
                <a:ext uri="{FF2B5EF4-FFF2-40B4-BE49-F238E27FC236}">
                  <a16:creationId xmlns:a16="http://schemas.microsoft.com/office/drawing/2014/main" id="{A14E1B91-C212-4889-8705-49BCDB383225}"/>
                </a:ext>
              </a:extLst>
            </p:cNvPr>
            <p:cNvGrpSpPr/>
            <p:nvPr/>
          </p:nvGrpSpPr>
          <p:grpSpPr>
            <a:xfrm>
              <a:off x="5014453" y="3428999"/>
              <a:ext cx="4045435" cy="874361"/>
              <a:chOff x="4168474" y="3874286"/>
              <a:chExt cx="4045435" cy="874361"/>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3" name="Picture 2" descr="A person smiling for the camera&#10;&#10;Description automatically generated">
              <a:extLst>
                <a:ext uri="{FF2B5EF4-FFF2-40B4-BE49-F238E27FC236}">
                  <a16:creationId xmlns:a16="http://schemas.microsoft.com/office/drawing/2014/main" id="{10EEA3E4-E46F-344F-B4C0-4865385171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sp>
        <p:nvSpPr>
          <p:cNvPr id="41" name="Rectangle 40">
            <a:extLst>
              <a:ext uri="{FF2B5EF4-FFF2-40B4-BE49-F238E27FC236}">
                <a16:creationId xmlns:a16="http://schemas.microsoft.com/office/drawing/2014/main" id="{B181404B-9F0D-2240-BA6D-EB04F91B4101}"/>
              </a:ext>
            </a:extLst>
          </p:cNvPr>
          <p:cNvSpPr/>
          <p:nvPr/>
        </p:nvSpPr>
        <p:spPr>
          <a:xfrm>
            <a:off x="3855623" y="4968265"/>
            <a:ext cx="1824538"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Technical Coach</a:t>
            </a:r>
          </a:p>
        </p:txBody>
      </p:sp>
      <p:sp>
        <p:nvSpPr>
          <p:cNvPr id="42" name="Rectangle 41">
            <a:extLst>
              <a:ext uri="{FF2B5EF4-FFF2-40B4-BE49-F238E27FC236}">
                <a16:creationId xmlns:a16="http://schemas.microsoft.com/office/drawing/2014/main" id="{163C6200-4038-E248-9478-194FE5D768F5}"/>
              </a:ext>
            </a:extLst>
          </p:cNvPr>
          <p:cNvSpPr/>
          <p:nvPr/>
        </p:nvSpPr>
        <p:spPr>
          <a:xfrm>
            <a:off x="5737176" y="4979496"/>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43" name="Rectangle 42">
            <a:extLst>
              <a:ext uri="{FF2B5EF4-FFF2-40B4-BE49-F238E27FC236}">
                <a16:creationId xmlns:a16="http://schemas.microsoft.com/office/drawing/2014/main" id="{88F25E11-5A0E-C040-A81E-4B6ECCC81B31}"/>
              </a:ext>
            </a:extLst>
          </p:cNvPr>
          <p:cNvSpPr/>
          <p:nvPr/>
        </p:nvSpPr>
        <p:spPr>
          <a:xfrm>
            <a:off x="7036048" y="4979496"/>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44" name="Rectangle 43">
            <a:extLst>
              <a:ext uri="{FF2B5EF4-FFF2-40B4-BE49-F238E27FC236}">
                <a16:creationId xmlns:a16="http://schemas.microsoft.com/office/drawing/2014/main" id="{2B8A6E84-09F8-1F40-9A25-E4E874BFC2FF}"/>
              </a:ext>
            </a:extLst>
          </p:cNvPr>
          <p:cNvSpPr/>
          <p:nvPr/>
        </p:nvSpPr>
        <p:spPr>
          <a:xfrm>
            <a:off x="8770187" y="4979495"/>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sp>
        <p:nvSpPr>
          <p:cNvPr id="45" name="Rectangle 44">
            <a:extLst>
              <a:ext uri="{FF2B5EF4-FFF2-40B4-BE49-F238E27FC236}">
                <a16:creationId xmlns:a16="http://schemas.microsoft.com/office/drawing/2014/main" id="{AB6427FF-7A8F-E647-BE59-949C851238B0}"/>
              </a:ext>
            </a:extLst>
          </p:cNvPr>
          <p:cNvSpPr/>
          <p:nvPr/>
        </p:nvSpPr>
        <p:spPr>
          <a:xfrm>
            <a:off x="3932568" y="5435705"/>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46" name="Rectangle 45">
            <a:extLst>
              <a:ext uri="{FF2B5EF4-FFF2-40B4-BE49-F238E27FC236}">
                <a16:creationId xmlns:a16="http://schemas.microsoft.com/office/drawing/2014/main" id="{36F6CB9E-632C-F24C-A607-DA386E5177B6}"/>
              </a:ext>
            </a:extLst>
          </p:cNvPr>
          <p:cNvSpPr/>
          <p:nvPr/>
        </p:nvSpPr>
        <p:spPr>
          <a:xfrm>
            <a:off x="5724356" y="5446936"/>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47" name="Rectangle 46">
            <a:extLst>
              <a:ext uri="{FF2B5EF4-FFF2-40B4-BE49-F238E27FC236}">
                <a16:creationId xmlns:a16="http://schemas.microsoft.com/office/drawing/2014/main" id="{31D04DCA-71DD-3E4D-B6DF-1A96C38CAE71}"/>
              </a:ext>
            </a:extLst>
          </p:cNvPr>
          <p:cNvSpPr/>
          <p:nvPr/>
        </p:nvSpPr>
        <p:spPr>
          <a:xfrm>
            <a:off x="7111389" y="5446936"/>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U16</a:t>
            </a:r>
          </a:p>
        </p:txBody>
      </p:sp>
      <p:sp>
        <p:nvSpPr>
          <p:cNvPr id="48" name="Rectangle 47">
            <a:extLst>
              <a:ext uri="{FF2B5EF4-FFF2-40B4-BE49-F238E27FC236}">
                <a16:creationId xmlns:a16="http://schemas.microsoft.com/office/drawing/2014/main" id="{E340C4B3-8D19-3B40-8B94-72CE94A3E338}"/>
              </a:ext>
            </a:extLst>
          </p:cNvPr>
          <p:cNvSpPr/>
          <p:nvPr/>
        </p:nvSpPr>
        <p:spPr>
          <a:xfrm>
            <a:off x="8752554" y="5393821"/>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49" name="Picture 48">
            <a:extLst>
              <a:ext uri="{FF2B5EF4-FFF2-40B4-BE49-F238E27FC236}">
                <a16:creationId xmlns:a16="http://schemas.microsoft.com/office/drawing/2014/main" id="{C32B02ED-B87D-1B4E-BB8A-FE6246564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975" y="4264859"/>
            <a:ext cx="1046068" cy="560638"/>
          </a:xfrm>
          <a:prstGeom prst="rect">
            <a:avLst/>
          </a:prstGeom>
        </p:spPr>
      </p:pic>
      <p:pic>
        <p:nvPicPr>
          <p:cNvPr id="87" name="Picture 86">
            <a:extLst>
              <a:ext uri="{FF2B5EF4-FFF2-40B4-BE49-F238E27FC236}">
                <a16:creationId xmlns:a16="http://schemas.microsoft.com/office/drawing/2014/main" id="{98B0866E-3810-9E44-B2A0-336C002D2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1515" y="4068739"/>
            <a:ext cx="545233" cy="805996"/>
          </a:xfrm>
          <a:prstGeom prst="rect">
            <a:avLst/>
          </a:prstGeom>
        </p:spPr>
      </p:pic>
      <p:pic>
        <p:nvPicPr>
          <p:cNvPr id="88" name="Picture 87">
            <a:extLst>
              <a:ext uri="{FF2B5EF4-FFF2-40B4-BE49-F238E27FC236}">
                <a16:creationId xmlns:a16="http://schemas.microsoft.com/office/drawing/2014/main" id="{17CFBDF5-7CBD-AF4F-8232-6351916400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6184" y="4068739"/>
            <a:ext cx="1222280" cy="805996"/>
          </a:xfrm>
          <a:prstGeom prst="rect">
            <a:avLst/>
          </a:prstGeom>
        </p:spPr>
      </p:pic>
      <p:pic>
        <p:nvPicPr>
          <p:cNvPr id="89" name="Picture 88">
            <a:extLst>
              <a:ext uri="{FF2B5EF4-FFF2-40B4-BE49-F238E27FC236}">
                <a16:creationId xmlns:a16="http://schemas.microsoft.com/office/drawing/2014/main" id="{F32A9B67-4C8C-5347-BB3B-D89F28AF21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80315" y="3858955"/>
            <a:ext cx="958166" cy="958166"/>
          </a:xfrm>
          <a:prstGeom prst="rect">
            <a:avLst/>
          </a:prstGeom>
        </p:spPr>
      </p:pic>
    </p:spTree>
    <p:extLst>
      <p:ext uri="{BB962C8B-B14F-4D97-AF65-F5344CB8AC3E}">
        <p14:creationId xmlns:p14="http://schemas.microsoft.com/office/powerpoint/2010/main" val="1126697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4"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down)">
                                      <p:cBhvr>
                                        <p:cTn id="15" dur="500"/>
                                        <p:tgtEl>
                                          <p:spTgt spid="4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down)">
                                      <p:cBhvr>
                                        <p:cTn id="18" dur="500"/>
                                        <p:tgtEl>
                                          <p:spTgt spid="45"/>
                                        </p:tgtEl>
                                      </p:cBhvr>
                                    </p:animEffect>
                                  </p:childTnLst>
                                </p:cTn>
                              </p:par>
                              <p:par>
                                <p:cTn id="19" presetID="22" presetClass="entr" presetSubtype="4"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ipe(down)">
                                      <p:cBhvr>
                                        <p:cTn id="21" dur="500"/>
                                        <p:tgtEl>
                                          <p:spTgt spid="8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down)">
                                      <p:cBhvr>
                                        <p:cTn id="24" dur="500"/>
                                        <p:tgtEl>
                                          <p:spTgt spid="4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par>
                                <p:cTn id="28" presetID="22" presetClass="entr" presetSubtype="4" fill="hold"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down)">
                                      <p:cBhvr>
                                        <p:cTn id="30" dur="500"/>
                                        <p:tgtEl>
                                          <p:spTgt spid="8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500"/>
                                        <p:tgtEl>
                                          <p:spTgt spid="4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down)">
                                      <p:cBhvr>
                                        <p:cTn id="36" dur="500"/>
                                        <p:tgtEl>
                                          <p:spTgt spid="47"/>
                                        </p:tgtEl>
                                      </p:cBhvr>
                                    </p:animEffect>
                                  </p:childTnLst>
                                </p:cTn>
                              </p:par>
                              <p:par>
                                <p:cTn id="37" presetID="22" presetClass="entr" presetSubtype="4" fill="hold"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wipe(down)">
                                      <p:cBhvr>
                                        <p:cTn id="39" dur="500"/>
                                        <p:tgtEl>
                                          <p:spTgt spid="8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down)">
                                      <p:cBhvr>
                                        <p:cTn id="42" dur="500"/>
                                        <p:tgtEl>
                                          <p:spTgt spid="4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down)">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4910" y="0"/>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4" name="TextBox 73">
            <a:extLst>
              <a:ext uri="{FF2B5EF4-FFF2-40B4-BE49-F238E27FC236}">
                <a16:creationId xmlns:a16="http://schemas.microsoft.com/office/drawing/2014/main" id="{9BEC6EE2-8583-F043-8347-523F64E4DEAB}"/>
              </a:ext>
            </a:extLst>
          </p:cNvPr>
          <p:cNvSpPr txBox="1"/>
          <p:nvPr/>
        </p:nvSpPr>
        <p:spPr>
          <a:xfrm>
            <a:off x="2496292" y="4122516"/>
            <a:ext cx="1076960" cy="461665"/>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Frame the problem</a:t>
            </a:r>
          </a:p>
        </p:txBody>
      </p:sp>
      <p:sp>
        <p:nvSpPr>
          <p:cNvPr id="75" name="TextBox 74">
            <a:extLst>
              <a:ext uri="{FF2B5EF4-FFF2-40B4-BE49-F238E27FC236}">
                <a16:creationId xmlns:a16="http://schemas.microsoft.com/office/drawing/2014/main" id="{AC23F6B9-07D8-F54F-B9F5-F508C2F3D3AD}"/>
              </a:ext>
            </a:extLst>
          </p:cNvPr>
          <p:cNvSpPr txBox="1"/>
          <p:nvPr/>
        </p:nvSpPr>
        <p:spPr>
          <a:xfrm>
            <a:off x="3745972" y="3421476"/>
            <a:ext cx="955040" cy="830997"/>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Commit to a feasible goal</a:t>
            </a:r>
          </a:p>
        </p:txBody>
      </p:sp>
      <p:sp>
        <p:nvSpPr>
          <p:cNvPr id="76" name="TextBox 75">
            <a:extLst>
              <a:ext uri="{FF2B5EF4-FFF2-40B4-BE49-F238E27FC236}">
                <a16:creationId xmlns:a16="http://schemas.microsoft.com/office/drawing/2014/main" id="{AD716930-DC5A-DF45-9BF7-440E8466788F}"/>
              </a:ext>
            </a:extLst>
          </p:cNvPr>
          <p:cNvSpPr txBox="1"/>
          <p:nvPr/>
        </p:nvSpPr>
        <p:spPr>
          <a:xfrm>
            <a:off x="4684577" y="2791556"/>
            <a:ext cx="1276275" cy="461665"/>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Communicate often</a:t>
            </a:r>
          </a:p>
        </p:txBody>
      </p:sp>
      <p:sp>
        <p:nvSpPr>
          <p:cNvPr id="77" name="TextBox 76">
            <a:extLst>
              <a:ext uri="{FF2B5EF4-FFF2-40B4-BE49-F238E27FC236}">
                <a16:creationId xmlns:a16="http://schemas.microsoft.com/office/drawing/2014/main" id="{C998F10F-0760-714F-9ABA-872E72B25383}"/>
              </a:ext>
            </a:extLst>
          </p:cNvPr>
          <p:cNvSpPr txBox="1"/>
          <p:nvPr/>
        </p:nvSpPr>
        <p:spPr>
          <a:xfrm>
            <a:off x="6031972" y="5290916"/>
            <a:ext cx="1076960" cy="461665"/>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Experience based</a:t>
            </a:r>
          </a:p>
        </p:txBody>
      </p:sp>
      <p:sp>
        <p:nvSpPr>
          <p:cNvPr id="78" name="TextBox 77">
            <a:extLst>
              <a:ext uri="{FF2B5EF4-FFF2-40B4-BE49-F238E27FC236}">
                <a16:creationId xmlns:a16="http://schemas.microsoft.com/office/drawing/2014/main" id="{9FEA6C9B-709D-5E47-84BB-6507E0A35CAD}"/>
              </a:ext>
            </a:extLst>
          </p:cNvPr>
          <p:cNvSpPr txBox="1"/>
          <p:nvPr/>
        </p:nvSpPr>
        <p:spPr>
          <a:xfrm>
            <a:off x="7244414" y="4750292"/>
            <a:ext cx="1124358" cy="830997"/>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Be sure to have something at the end</a:t>
            </a:r>
          </a:p>
        </p:txBody>
      </p:sp>
      <p:sp>
        <p:nvSpPr>
          <p:cNvPr id="79" name="TextBox 78">
            <a:extLst>
              <a:ext uri="{FF2B5EF4-FFF2-40B4-BE49-F238E27FC236}">
                <a16:creationId xmlns:a16="http://schemas.microsoft.com/office/drawing/2014/main" id="{CB22B536-FDF4-1549-8663-807280355B62}"/>
              </a:ext>
            </a:extLst>
          </p:cNvPr>
          <p:cNvSpPr txBox="1"/>
          <p:nvPr/>
        </p:nvSpPr>
        <p:spPr>
          <a:xfrm>
            <a:off x="8615284" y="4243566"/>
            <a:ext cx="905309" cy="830997"/>
          </a:xfrm>
          <a:prstGeom prst="rect">
            <a:avLst/>
          </a:prstGeom>
          <a:noFill/>
        </p:spPr>
        <p:txBody>
          <a:bodyPr wrap="square" rtlCol="0">
            <a:spAutoFit/>
          </a:bodyPr>
          <a:lstStyle/>
          <a:p>
            <a:pPr marL="0" lvl="2" algn="r"/>
            <a:r>
              <a:rPr lang="en-US" sz="1200" dirty="0">
                <a:solidFill>
                  <a:schemeClr val="bg1"/>
                </a:solidFill>
                <a:latin typeface="Century Gothic"/>
                <a:cs typeface="Century Gothic"/>
              </a:rPr>
              <a:t>Deliver results that tells my story</a:t>
            </a:r>
          </a:p>
        </p:txBody>
      </p:sp>
      <p:grpSp>
        <p:nvGrpSpPr>
          <p:cNvPr id="2" name="Group 1">
            <a:extLst>
              <a:ext uri="{FF2B5EF4-FFF2-40B4-BE49-F238E27FC236}">
                <a16:creationId xmlns:a16="http://schemas.microsoft.com/office/drawing/2014/main" id="{462E6EBC-417D-9541-A915-85598C210CAE}"/>
              </a:ext>
            </a:extLst>
          </p:cNvPr>
          <p:cNvGrpSpPr/>
          <p:nvPr/>
        </p:nvGrpSpPr>
        <p:grpSpPr>
          <a:xfrm>
            <a:off x="3213322" y="2853185"/>
            <a:ext cx="6632981" cy="2944881"/>
            <a:chOff x="3441921" y="2032918"/>
            <a:chExt cx="6632981" cy="2944881"/>
          </a:xfrm>
        </p:grpSpPr>
        <p:sp>
          <p:nvSpPr>
            <p:cNvPr id="60" name="Rectangle 59">
              <a:extLst>
                <a:ext uri="{FF2B5EF4-FFF2-40B4-BE49-F238E27FC236}">
                  <a16:creationId xmlns:a16="http://schemas.microsoft.com/office/drawing/2014/main" id="{F4693823-BE8D-E94D-A931-8E0755F78B08}"/>
                </a:ext>
              </a:extLst>
            </p:cNvPr>
            <p:cNvSpPr/>
            <p:nvPr/>
          </p:nvSpPr>
          <p:spPr>
            <a:xfrm rot="3455767">
              <a:off x="8783084" y="2143246"/>
              <a:ext cx="717947" cy="137621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1" name="Rectangle 60">
              <a:extLst>
                <a:ext uri="{FF2B5EF4-FFF2-40B4-BE49-F238E27FC236}">
                  <a16:creationId xmlns:a16="http://schemas.microsoft.com/office/drawing/2014/main" id="{634CFC09-B2BC-5C46-9AA8-19F3E39D104B}"/>
                </a:ext>
              </a:extLst>
            </p:cNvPr>
            <p:cNvSpPr/>
            <p:nvPr/>
          </p:nvSpPr>
          <p:spPr>
            <a:xfrm>
              <a:off x="7326340" y="2823959"/>
              <a:ext cx="1253732" cy="7179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2" name="Rectangle 61">
              <a:extLst>
                <a:ext uri="{FF2B5EF4-FFF2-40B4-BE49-F238E27FC236}">
                  <a16:creationId xmlns:a16="http://schemas.microsoft.com/office/drawing/2014/main" id="{4F49B0C3-5CAC-F644-A583-2F8D6FB9F1BB}"/>
                </a:ext>
              </a:extLst>
            </p:cNvPr>
            <p:cNvSpPr/>
            <p:nvPr/>
          </p:nvSpPr>
          <p:spPr>
            <a:xfrm>
              <a:off x="4936752" y="3541906"/>
              <a:ext cx="1253732" cy="7179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3" name="Rectangle 62">
              <a:extLst>
                <a:ext uri="{FF2B5EF4-FFF2-40B4-BE49-F238E27FC236}">
                  <a16:creationId xmlns:a16="http://schemas.microsoft.com/office/drawing/2014/main" id="{7F1B925E-47BF-E841-9ECA-C1F45F68E240}"/>
                </a:ext>
              </a:extLst>
            </p:cNvPr>
            <p:cNvSpPr/>
            <p:nvPr/>
          </p:nvSpPr>
          <p:spPr>
            <a:xfrm rot="3455767">
              <a:off x="4003907" y="3579139"/>
              <a:ext cx="717947" cy="1376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64" name="Rectangle 63">
              <a:extLst>
                <a:ext uri="{FF2B5EF4-FFF2-40B4-BE49-F238E27FC236}">
                  <a16:creationId xmlns:a16="http://schemas.microsoft.com/office/drawing/2014/main" id="{05377C1B-E391-3045-ABFD-60D4C2FC976D}"/>
                </a:ext>
              </a:extLst>
            </p:cNvPr>
            <p:cNvSpPr/>
            <p:nvPr/>
          </p:nvSpPr>
          <p:spPr>
            <a:xfrm rot="3455767">
              <a:off x="6393495" y="2861193"/>
              <a:ext cx="717947" cy="137621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cxnSp>
          <p:nvCxnSpPr>
            <p:cNvPr id="65" name="Straight Connector 64">
              <a:extLst>
                <a:ext uri="{FF2B5EF4-FFF2-40B4-BE49-F238E27FC236}">
                  <a16:creationId xmlns:a16="http://schemas.microsoft.com/office/drawing/2014/main" id="{9E77CD87-6326-284B-BE79-5434E6F66AA9}"/>
                </a:ext>
              </a:extLst>
            </p:cNvPr>
            <p:cNvCxnSpPr/>
            <p:nvPr/>
          </p:nvCxnSpPr>
          <p:spPr>
            <a:xfrm flipH="1">
              <a:off x="3785117" y="3374116"/>
              <a:ext cx="8639" cy="829684"/>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12DB30C-5F52-C14D-A495-C14A4A50B3ED}"/>
                </a:ext>
              </a:extLst>
            </p:cNvPr>
            <p:cNvCxnSpPr/>
            <p:nvPr/>
          </p:nvCxnSpPr>
          <p:spPr>
            <a:xfrm flipH="1">
              <a:off x="4913176" y="2664747"/>
              <a:ext cx="974" cy="852132"/>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FAC045-5DBF-4A4E-B455-4D492E4266AA}"/>
                </a:ext>
              </a:extLst>
            </p:cNvPr>
            <p:cNvCxnSpPr/>
            <p:nvPr/>
          </p:nvCxnSpPr>
          <p:spPr>
            <a:xfrm>
              <a:off x="6173908" y="2032918"/>
              <a:ext cx="1797" cy="1431293"/>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DC358A5-B8B4-124F-9ACD-97929964DCB3}"/>
                </a:ext>
              </a:extLst>
            </p:cNvPr>
            <p:cNvCxnSpPr/>
            <p:nvPr/>
          </p:nvCxnSpPr>
          <p:spPr>
            <a:xfrm flipH="1" flipV="1">
              <a:off x="7326176" y="3599429"/>
              <a:ext cx="164" cy="1287646"/>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BF27F7-8F29-3C41-B059-EF66FDEA62DA}"/>
                </a:ext>
              </a:extLst>
            </p:cNvPr>
            <p:cNvCxnSpPr>
              <a:endCxn id="95" idx="4"/>
            </p:cNvCxnSpPr>
            <p:nvPr/>
          </p:nvCxnSpPr>
          <p:spPr>
            <a:xfrm flipV="1">
              <a:off x="8580072" y="3541906"/>
              <a:ext cx="0" cy="799467"/>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4DD7DA-4182-E24E-AAE9-DBF7C7521B6F}"/>
                </a:ext>
              </a:extLst>
            </p:cNvPr>
            <p:cNvCxnSpPr/>
            <p:nvPr/>
          </p:nvCxnSpPr>
          <p:spPr>
            <a:xfrm flipH="1" flipV="1">
              <a:off x="9724235" y="2881507"/>
              <a:ext cx="1965" cy="953875"/>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E8D669DB-7FB5-4649-9608-38DCA93CFBB9}"/>
                </a:ext>
              </a:extLst>
            </p:cNvPr>
            <p:cNvGrpSpPr/>
            <p:nvPr/>
          </p:nvGrpSpPr>
          <p:grpSpPr>
            <a:xfrm>
              <a:off x="9356955" y="2106013"/>
              <a:ext cx="717947" cy="717947"/>
              <a:chOff x="7170544" y="1465684"/>
              <a:chExt cx="717947" cy="717947"/>
            </a:xfrm>
          </p:grpSpPr>
          <p:sp>
            <p:nvSpPr>
              <p:cNvPr id="72" name="Oval 71">
                <a:extLst>
                  <a:ext uri="{FF2B5EF4-FFF2-40B4-BE49-F238E27FC236}">
                    <a16:creationId xmlns:a16="http://schemas.microsoft.com/office/drawing/2014/main" id="{1498BACE-6F63-6144-8354-C7351646FB4F}"/>
                  </a:ext>
                </a:extLst>
              </p:cNvPr>
              <p:cNvSpPr/>
              <p:nvPr/>
            </p:nvSpPr>
            <p:spPr>
              <a:xfrm>
                <a:off x="7170544" y="1465684"/>
                <a:ext cx="717947" cy="717947"/>
              </a:xfrm>
              <a:prstGeom prst="ellipse">
                <a:avLst/>
              </a:pr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FontAwesome" pitchFamily="2" charset="0"/>
                  <a:cs typeface="Century Gothic"/>
                </a:endParaRPr>
              </a:p>
            </p:txBody>
          </p:sp>
          <p:sp>
            <p:nvSpPr>
              <p:cNvPr id="73" name="Freeform 145">
                <a:extLst>
                  <a:ext uri="{FF2B5EF4-FFF2-40B4-BE49-F238E27FC236}">
                    <a16:creationId xmlns:a16="http://schemas.microsoft.com/office/drawing/2014/main" id="{D44AC187-A39E-E94E-A7DE-BF73D9FFAF7D}"/>
                  </a:ext>
                </a:extLst>
              </p:cNvPr>
              <p:cNvSpPr>
                <a:spLocks noChangeArrowheads="1"/>
              </p:cNvSpPr>
              <p:nvPr/>
            </p:nvSpPr>
            <p:spPr bwMode="auto">
              <a:xfrm>
                <a:off x="7399191" y="1694333"/>
                <a:ext cx="260652" cy="260650"/>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grpSp>
          <p:nvGrpSpPr>
            <p:cNvPr id="80" name="Group 79">
              <a:extLst>
                <a:ext uri="{FF2B5EF4-FFF2-40B4-BE49-F238E27FC236}">
                  <a16:creationId xmlns:a16="http://schemas.microsoft.com/office/drawing/2014/main" id="{B2E9D3AA-E41F-1544-8223-49B09A0B83F3}"/>
                </a:ext>
              </a:extLst>
            </p:cNvPr>
            <p:cNvGrpSpPr/>
            <p:nvPr/>
          </p:nvGrpSpPr>
          <p:grpSpPr>
            <a:xfrm>
              <a:off x="8221098" y="2823959"/>
              <a:ext cx="717947" cy="717947"/>
              <a:chOff x="6034687" y="2183630"/>
              <a:chExt cx="717947" cy="717947"/>
            </a:xfrm>
          </p:grpSpPr>
          <p:sp>
            <p:nvSpPr>
              <p:cNvPr id="95" name="Oval 94">
                <a:extLst>
                  <a:ext uri="{FF2B5EF4-FFF2-40B4-BE49-F238E27FC236}">
                    <a16:creationId xmlns:a16="http://schemas.microsoft.com/office/drawing/2014/main" id="{BAB6336F-40C1-174A-A856-F42B78907349}"/>
                  </a:ext>
                </a:extLst>
              </p:cNvPr>
              <p:cNvSpPr/>
              <p:nvPr/>
            </p:nvSpPr>
            <p:spPr>
              <a:xfrm>
                <a:off x="6034687" y="2183630"/>
                <a:ext cx="717947" cy="717947"/>
              </a:xfrm>
              <a:prstGeom prst="ellipse">
                <a:avLst/>
              </a:pr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Century Gothic"/>
                  <a:cs typeface="Century Gothic"/>
                </a:endParaRPr>
              </a:p>
            </p:txBody>
          </p:sp>
          <p:sp>
            <p:nvSpPr>
              <p:cNvPr id="111" name="AutoShape 125">
                <a:extLst>
                  <a:ext uri="{FF2B5EF4-FFF2-40B4-BE49-F238E27FC236}">
                    <a16:creationId xmlns:a16="http://schemas.microsoft.com/office/drawing/2014/main" id="{2396F900-9809-BB44-8CBF-7C84116E8D5D}"/>
                  </a:ext>
                </a:extLst>
              </p:cNvPr>
              <p:cNvSpPr>
                <a:spLocks/>
              </p:cNvSpPr>
              <p:nvPr/>
            </p:nvSpPr>
            <p:spPr bwMode="auto">
              <a:xfrm>
                <a:off x="6272497" y="2421893"/>
                <a:ext cx="242327" cy="241421"/>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solidFill>
              <a:ln>
                <a:noFill/>
              </a:ln>
              <a:effectLst/>
            </p:spPr>
            <p:txBody>
              <a:bodyPr lIns="38092" tIns="38092" rIns="38092" bIns="38092" anchor="ctr"/>
              <a:lstStyle/>
              <a:p>
                <a:pPr defTabSz="342824">
                  <a:defRPr/>
                </a:pPr>
                <a:endParaRPr lang="es-ES" sz="2200">
                  <a:effectLst>
                    <a:outerShdw blurRad="38100" dist="38100" dir="2700000" algn="tl">
                      <a:srgbClr val="000000"/>
                    </a:outerShdw>
                  </a:effectLst>
                  <a:latin typeface="Gill Sans" charset="0"/>
                  <a:cs typeface="Gill Sans" charset="0"/>
                  <a:sym typeface="Gill Sans" charset="0"/>
                </a:endParaRPr>
              </a:p>
            </p:txBody>
          </p:sp>
        </p:grpSp>
        <p:grpSp>
          <p:nvGrpSpPr>
            <p:cNvPr id="112" name="Group 111">
              <a:extLst>
                <a:ext uri="{FF2B5EF4-FFF2-40B4-BE49-F238E27FC236}">
                  <a16:creationId xmlns:a16="http://schemas.microsoft.com/office/drawing/2014/main" id="{8CD3406A-2856-6D4D-8166-52186533216F}"/>
                </a:ext>
              </a:extLst>
            </p:cNvPr>
            <p:cNvGrpSpPr/>
            <p:nvPr/>
          </p:nvGrpSpPr>
          <p:grpSpPr>
            <a:xfrm>
              <a:off x="6967366" y="2823959"/>
              <a:ext cx="717947" cy="717947"/>
              <a:chOff x="4780955" y="2183630"/>
              <a:chExt cx="717947" cy="717947"/>
            </a:xfrm>
          </p:grpSpPr>
          <p:sp>
            <p:nvSpPr>
              <p:cNvPr id="113" name="Oval 112">
                <a:extLst>
                  <a:ext uri="{FF2B5EF4-FFF2-40B4-BE49-F238E27FC236}">
                    <a16:creationId xmlns:a16="http://schemas.microsoft.com/office/drawing/2014/main" id="{45D24035-E4C0-AA43-8AE0-1EFC755F9590}"/>
                  </a:ext>
                </a:extLst>
              </p:cNvPr>
              <p:cNvSpPr/>
              <p:nvPr/>
            </p:nvSpPr>
            <p:spPr>
              <a:xfrm>
                <a:off x="4780955" y="2183630"/>
                <a:ext cx="717947" cy="71794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123" name="Freeform 120">
                <a:extLst>
                  <a:ext uri="{FF2B5EF4-FFF2-40B4-BE49-F238E27FC236}">
                    <a16:creationId xmlns:a16="http://schemas.microsoft.com/office/drawing/2014/main" id="{679BB5F1-A9CB-2E49-8D07-786FA059B19E}"/>
                  </a:ext>
                </a:extLst>
              </p:cNvPr>
              <p:cNvSpPr>
                <a:spLocks noChangeArrowheads="1"/>
              </p:cNvSpPr>
              <p:nvPr/>
            </p:nvSpPr>
            <p:spPr bwMode="auto">
              <a:xfrm>
                <a:off x="5057346" y="2401956"/>
                <a:ext cx="165165" cy="281297"/>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grpSp>
          <p:nvGrpSpPr>
            <p:cNvPr id="124" name="Group 123">
              <a:extLst>
                <a:ext uri="{FF2B5EF4-FFF2-40B4-BE49-F238E27FC236}">
                  <a16:creationId xmlns:a16="http://schemas.microsoft.com/office/drawing/2014/main" id="{555495A9-C208-3742-B6B0-FE8F9AC0946C}"/>
                </a:ext>
              </a:extLst>
            </p:cNvPr>
            <p:cNvGrpSpPr/>
            <p:nvPr/>
          </p:nvGrpSpPr>
          <p:grpSpPr>
            <a:xfrm>
              <a:off x="5831510" y="3541906"/>
              <a:ext cx="717947" cy="717947"/>
              <a:chOff x="3645099" y="2901577"/>
              <a:chExt cx="717947" cy="717947"/>
            </a:xfrm>
          </p:grpSpPr>
          <p:sp>
            <p:nvSpPr>
              <p:cNvPr id="125" name="Oval 124">
                <a:extLst>
                  <a:ext uri="{FF2B5EF4-FFF2-40B4-BE49-F238E27FC236}">
                    <a16:creationId xmlns:a16="http://schemas.microsoft.com/office/drawing/2014/main" id="{545ACE34-E200-6845-98A9-C3FFBC015398}"/>
                  </a:ext>
                </a:extLst>
              </p:cNvPr>
              <p:cNvSpPr/>
              <p:nvPr/>
            </p:nvSpPr>
            <p:spPr>
              <a:xfrm>
                <a:off x="3645099" y="2901577"/>
                <a:ext cx="717947" cy="717947"/>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grpSp>
            <p:nvGrpSpPr>
              <p:cNvPr id="126" name="Group 125">
                <a:extLst>
                  <a:ext uri="{FF2B5EF4-FFF2-40B4-BE49-F238E27FC236}">
                    <a16:creationId xmlns:a16="http://schemas.microsoft.com/office/drawing/2014/main" id="{F1FC3BE9-7581-984E-A550-DB1A42150F0E}"/>
                  </a:ext>
                </a:extLst>
              </p:cNvPr>
              <p:cNvGrpSpPr/>
              <p:nvPr/>
            </p:nvGrpSpPr>
            <p:grpSpPr>
              <a:xfrm>
                <a:off x="3838538" y="3095016"/>
                <a:ext cx="331068" cy="331068"/>
                <a:chOff x="7788013" y="3933196"/>
                <a:chExt cx="338328" cy="333822"/>
              </a:xfrm>
              <a:solidFill>
                <a:schemeClr val="bg1"/>
              </a:solidFill>
            </p:grpSpPr>
            <p:sp>
              <p:nvSpPr>
                <p:cNvPr id="127" name="Freeform 33">
                  <a:extLst>
                    <a:ext uri="{FF2B5EF4-FFF2-40B4-BE49-F238E27FC236}">
                      <a16:creationId xmlns:a16="http://schemas.microsoft.com/office/drawing/2014/main" id="{35DEE132-5CCF-E84C-9C61-4B2E0B16AA3A}"/>
                    </a:ext>
                  </a:extLst>
                </p:cNvPr>
                <p:cNvSpPr>
                  <a:spLocks/>
                </p:cNvSpPr>
                <p:nvPr/>
              </p:nvSpPr>
              <p:spPr bwMode="auto">
                <a:xfrm>
                  <a:off x="7931740" y="4031979"/>
                  <a:ext cx="56092" cy="67357"/>
                </a:xfrm>
                <a:custGeom>
                  <a:avLst/>
                  <a:gdLst>
                    <a:gd name="T0" fmla="*/ 471 w 947"/>
                    <a:gd name="T1" fmla="*/ 0 h 1135"/>
                    <a:gd name="T2" fmla="*/ 473 w 947"/>
                    <a:gd name="T3" fmla="*/ 0 h 1135"/>
                    <a:gd name="T4" fmla="*/ 473 w 947"/>
                    <a:gd name="T5" fmla="*/ 0 h 1135"/>
                    <a:gd name="T6" fmla="*/ 473 w 947"/>
                    <a:gd name="T7" fmla="*/ 0 h 1135"/>
                    <a:gd name="T8" fmla="*/ 475 w 947"/>
                    <a:gd name="T9" fmla="*/ 0 h 1135"/>
                    <a:gd name="T10" fmla="*/ 475 w 947"/>
                    <a:gd name="T11" fmla="*/ 0 h 1135"/>
                    <a:gd name="T12" fmla="*/ 475 w 947"/>
                    <a:gd name="T13" fmla="*/ 0 h 1135"/>
                    <a:gd name="T14" fmla="*/ 475 w 947"/>
                    <a:gd name="T15" fmla="*/ 0 h 1135"/>
                    <a:gd name="T16" fmla="*/ 546 w 947"/>
                    <a:gd name="T17" fmla="*/ 6 h 1135"/>
                    <a:gd name="T18" fmla="*/ 613 w 947"/>
                    <a:gd name="T19" fmla="*/ 18 h 1135"/>
                    <a:gd name="T20" fmla="*/ 674 w 947"/>
                    <a:gd name="T21" fmla="*/ 35 h 1135"/>
                    <a:gd name="T22" fmla="*/ 729 w 947"/>
                    <a:gd name="T23" fmla="*/ 59 h 1135"/>
                    <a:gd name="T24" fmla="*/ 779 w 947"/>
                    <a:gd name="T25" fmla="*/ 90 h 1135"/>
                    <a:gd name="T26" fmla="*/ 822 w 947"/>
                    <a:gd name="T27" fmla="*/ 127 h 1135"/>
                    <a:gd name="T28" fmla="*/ 861 w 947"/>
                    <a:gd name="T29" fmla="*/ 168 h 1135"/>
                    <a:gd name="T30" fmla="*/ 892 w 947"/>
                    <a:gd name="T31" fmla="*/ 217 h 1135"/>
                    <a:gd name="T32" fmla="*/ 916 w 947"/>
                    <a:gd name="T33" fmla="*/ 270 h 1135"/>
                    <a:gd name="T34" fmla="*/ 933 w 947"/>
                    <a:gd name="T35" fmla="*/ 331 h 1135"/>
                    <a:gd name="T36" fmla="*/ 944 w 947"/>
                    <a:gd name="T37" fmla="*/ 395 h 1135"/>
                    <a:gd name="T38" fmla="*/ 947 w 947"/>
                    <a:gd name="T39" fmla="*/ 466 h 1135"/>
                    <a:gd name="T40" fmla="*/ 942 w 947"/>
                    <a:gd name="T41" fmla="*/ 559 h 1135"/>
                    <a:gd name="T42" fmla="*/ 933 w 947"/>
                    <a:gd name="T43" fmla="*/ 647 h 1135"/>
                    <a:gd name="T44" fmla="*/ 918 w 947"/>
                    <a:gd name="T45" fmla="*/ 729 h 1135"/>
                    <a:gd name="T46" fmla="*/ 895 w 947"/>
                    <a:gd name="T47" fmla="*/ 803 h 1135"/>
                    <a:gd name="T48" fmla="*/ 869 w 947"/>
                    <a:gd name="T49" fmla="*/ 871 h 1135"/>
                    <a:gd name="T50" fmla="*/ 836 w 947"/>
                    <a:gd name="T51" fmla="*/ 931 h 1135"/>
                    <a:gd name="T52" fmla="*/ 798 w 947"/>
                    <a:gd name="T53" fmla="*/ 985 h 1135"/>
                    <a:gd name="T54" fmla="*/ 757 w 947"/>
                    <a:gd name="T55" fmla="*/ 1031 h 1135"/>
                    <a:gd name="T56" fmla="*/ 708 w 947"/>
                    <a:gd name="T57" fmla="*/ 1068 h 1135"/>
                    <a:gd name="T58" fmla="*/ 656 w 947"/>
                    <a:gd name="T59" fmla="*/ 1097 h 1135"/>
                    <a:gd name="T60" fmla="*/ 601 w 947"/>
                    <a:gd name="T61" fmla="*/ 1120 h 1135"/>
                    <a:gd name="T62" fmla="*/ 540 w 947"/>
                    <a:gd name="T63" fmla="*/ 1132 h 1135"/>
                    <a:gd name="T64" fmla="*/ 475 w 947"/>
                    <a:gd name="T65" fmla="*/ 1135 h 1135"/>
                    <a:gd name="T66" fmla="*/ 475 w 947"/>
                    <a:gd name="T67" fmla="*/ 1135 h 1135"/>
                    <a:gd name="T68" fmla="*/ 471 w 947"/>
                    <a:gd name="T69" fmla="*/ 1135 h 1135"/>
                    <a:gd name="T70" fmla="*/ 471 w 947"/>
                    <a:gd name="T71" fmla="*/ 1135 h 1135"/>
                    <a:gd name="T72" fmla="*/ 407 w 947"/>
                    <a:gd name="T73" fmla="*/ 1132 h 1135"/>
                    <a:gd name="T74" fmla="*/ 346 w 947"/>
                    <a:gd name="T75" fmla="*/ 1120 h 1135"/>
                    <a:gd name="T76" fmla="*/ 289 w 947"/>
                    <a:gd name="T77" fmla="*/ 1097 h 1135"/>
                    <a:gd name="T78" fmla="*/ 237 w 947"/>
                    <a:gd name="T79" fmla="*/ 1068 h 1135"/>
                    <a:gd name="T80" fmla="*/ 191 w 947"/>
                    <a:gd name="T81" fmla="*/ 1031 h 1135"/>
                    <a:gd name="T82" fmla="*/ 147 w 947"/>
                    <a:gd name="T83" fmla="*/ 985 h 1135"/>
                    <a:gd name="T84" fmla="*/ 109 w 947"/>
                    <a:gd name="T85" fmla="*/ 931 h 1135"/>
                    <a:gd name="T86" fmla="*/ 78 w 947"/>
                    <a:gd name="T87" fmla="*/ 871 h 1135"/>
                    <a:gd name="T88" fmla="*/ 50 w 947"/>
                    <a:gd name="T89" fmla="*/ 803 h 1135"/>
                    <a:gd name="T90" fmla="*/ 30 w 947"/>
                    <a:gd name="T91" fmla="*/ 729 h 1135"/>
                    <a:gd name="T92" fmla="*/ 14 w 947"/>
                    <a:gd name="T93" fmla="*/ 647 h 1135"/>
                    <a:gd name="T94" fmla="*/ 4 w 947"/>
                    <a:gd name="T95" fmla="*/ 559 h 1135"/>
                    <a:gd name="T96" fmla="*/ 0 w 947"/>
                    <a:gd name="T97" fmla="*/ 466 h 1135"/>
                    <a:gd name="T98" fmla="*/ 2 w 947"/>
                    <a:gd name="T99" fmla="*/ 395 h 1135"/>
                    <a:gd name="T100" fmla="*/ 12 w 947"/>
                    <a:gd name="T101" fmla="*/ 331 h 1135"/>
                    <a:gd name="T102" fmla="*/ 30 w 947"/>
                    <a:gd name="T103" fmla="*/ 270 h 1135"/>
                    <a:gd name="T104" fmla="*/ 56 w 947"/>
                    <a:gd name="T105" fmla="*/ 217 h 1135"/>
                    <a:gd name="T106" fmla="*/ 87 w 947"/>
                    <a:gd name="T107" fmla="*/ 168 h 1135"/>
                    <a:gd name="T108" fmla="*/ 123 w 947"/>
                    <a:gd name="T109" fmla="*/ 127 h 1135"/>
                    <a:gd name="T110" fmla="*/ 168 w 947"/>
                    <a:gd name="T111" fmla="*/ 90 h 1135"/>
                    <a:gd name="T112" fmla="*/ 217 w 947"/>
                    <a:gd name="T113" fmla="*/ 59 h 1135"/>
                    <a:gd name="T114" fmla="*/ 274 w 947"/>
                    <a:gd name="T115" fmla="*/ 35 h 1135"/>
                    <a:gd name="T116" fmla="*/ 334 w 947"/>
                    <a:gd name="T117" fmla="*/ 18 h 1135"/>
                    <a:gd name="T118" fmla="*/ 400 w 947"/>
                    <a:gd name="T119" fmla="*/ 6 h 1135"/>
                    <a:gd name="T120" fmla="*/ 471 w 947"/>
                    <a:gd name="T121" fmla="*/ 0 h 1135"/>
                    <a:gd name="T122" fmla="*/ 471 w 947"/>
                    <a:gd name="T123"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7" h="1135">
                      <a:moveTo>
                        <a:pt x="471" y="0"/>
                      </a:moveTo>
                      <a:lnTo>
                        <a:pt x="473" y="0"/>
                      </a:lnTo>
                      <a:lnTo>
                        <a:pt x="473" y="0"/>
                      </a:lnTo>
                      <a:lnTo>
                        <a:pt x="473" y="0"/>
                      </a:lnTo>
                      <a:lnTo>
                        <a:pt x="475" y="0"/>
                      </a:lnTo>
                      <a:lnTo>
                        <a:pt x="475" y="0"/>
                      </a:lnTo>
                      <a:lnTo>
                        <a:pt x="475" y="0"/>
                      </a:lnTo>
                      <a:lnTo>
                        <a:pt x="475" y="0"/>
                      </a:lnTo>
                      <a:lnTo>
                        <a:pt x="546" y="6"/>
                      </a:lnTo>
                      <a:lnTo>
                        <a:pt x="613" y="18"/>
                      </a:lnTo>
                      <a:lnTo>
                        <a:pt x="674" y="35"/>
                      </a:lnTo>
                      <a:lnTo>
                        <a:pt x="729" y="59"/>
                      </a:lnTo>
                      <a:lnTo>
                        <a:pt x="779" y="90"/>
                      </a:lnTo>
                      <a:lnTo>
                        <a:pt x="822" y="127"/>
                      </a:lnTo>
                      <a:lnTo>
                        <a:pt x="861" y="168"/>
                      </a:lnTo>
                      <a:lnTo>
                        <a:pt x="892" y="217"/>
                      </a:lnTo>
                      <a:lnTo>
                        <a:pt x="916" y="270"/>
                      </a:lnTo>
                      <a:lnTo>
                        <a:pt x="933" y="331"/>
                      </a:lnTo>
                      <a:lnTo>
                        <a:pt x="944" y="395"/>
                      </a:lnTo>
                      <a:lnTo>
                        <a:pt x="947" y="466"/>
                      </a:lnTo>
                      <a:lnTo>
                        <a:pt x="942" y="559"/>
                      </a:lnTo>
                      <a:lnTo>
                        <a:pt x="933" y="647"/>
                      </a:lnTo>
                      <a:lnTo>
                        <a:pt x="918" y="729"/>
                      </a:lnTo>
                      <a:lnTo>
                        <a:pt x="895" y="803"/>
                      </a:lnTo>
                      <a:lnTo>
                        <a:pt x="869" y="871"/>
                      </a:lnTo>
                      <a:lnTo>
                        <a:pt x="836" y="931"/>
                      </a:lnTo>
                      <a:lnTo>
                        <a:pt x="798" y="985"/>
                      </a:lnTo>
                      <a:lnTo>
                        <a:pt x="757" y="1031"/>
                      </a:lnTo>
                      <a:lnTo>
                        <a:pt x="708" y="1068"/>
                      </a:lnTo>
                      <a:lnTo>
                        <a:pt x="656" y="1097"/>
                      </a:lnTo>
                      <a:lnTo>
                        <a:pt x="601" y="1120"/>
                      </a:lnTo>
                      <a:lnTo>
                        <a:pt x="540" y="1132"/>
                      </a:lnTo>
                      <a:lnTo>
                        <a:pt x="475" y="1135"/>
                      </a:lnTo>
                      <a:lnTo>
                        <a:pt x="475" y="1135"/>
                      </a:lnTo>
                      <a:lnTo>
                        <a:pt x="471" y="1135"/>
                      </a:lnTo>
                      <a:lnTo>
                        <a:pt x="471" y="1135"/>
                      </a:lnTo>
                      <a:lnTo>
                        <a:pt x="407" y="1132"/>
                      </a:lnTo>
                      <a:lnTo>
                        <a:pt x="346" y="1120"/>
                      </a:lnTo>
                      <a:lnTo>
                        <a:pt x="289" y="1097"/>
                      </a:lnTo>
                      <a:lnTo>
                        <a:pt x="237" y="1068"/>
                      </a:lnTo>
                      <a:lnTo>
                        <a:pt x="191" y="1031"/>
                      </a:lnTo>
                      <a:lnTo>
                        <a:pt x="147" y="985"/>
                      </a:lnTo>
                      <a:lnTo>
                        <a:pt x="109" y="931"/>
                      </a:lnTo>
                      <a:lnTo>
                        <a:pt x="78" y="871"/>
                      </a:lnTo>
                      <a:lnTo>
                        <a:pt x="50" y="803"/>
                      </a:lnTo>
                      <a:lnTo>
                        <a:pt x="30" y="729"/>
                      </a:lnTo>
                      <a:lnTo>
                        <a:pt x="14" y="647"/>
                      </a:lnTo>
                      <a:lnTo>
                        <a:pt x="4" y="559"/>
                      </a:lnTo>
                      <a:lnTo>
                        <a:pt x="0" y="466"/>
                      </a:lnTo>
                      <a:lnTo>
                        <a:pt x="2" y="395"/>
                      </a:lnTo>
                      <a:lnTo>
                        <a:pt x="12" y="331"/>
                      </a:lnTo>
                      <a:lnTo>
                        <a:pt x="30" y="270"/>
                      </a:lnTo>
                      <a:lnTo>
                        <a:pt x="56" y="217"/>
                      </a:lnTo>
                      <a:lnTo>
                        <a:pt x="87" y="168"/>
                      </a:lnTo>
                      <a:lnTo>
                        <a:pt x="123" y="127"/>
                      </a:lnTo>
                      <a:lnTo>
                        <a:pt x="168" y="90"/>
                      </a:lnTo>
                      <a:lnTo>
                        <a:pt x="217" y="59"/>
                      </a:lnTo>
                      <a:lnTo>
                        <a:pt x="274" y="35"/>
                      </a:lnTo>
                      <a:lnTo>
                        <a:pt x="334" y="18"/>
                      </a:lnTo>
                      <a:lnTo>
                        <a:pt x="400" y="6"/>
                      </a:lnTo>
                      <a:lnTo>
                        <a:pt x="471" y="0"/>
                      </a:lnTo>
                      <a:lnTo>
                        <a:pt x="47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28" name="Freeform 34">
                  <a:extLst>
                    <a:ext uri="{FF2B5EF4-FFF2-40B4-BE49-F238E27FC236}">
                      <a16:creationId xmlns:a16="http://schemas.microsoft.com/office/drawing/2014/main" id="{0DD4D77C-C600-1445-A55C-17C22A4C7D18}"/>
                    </a:ext>
                  </a:extLst>
                </p:cNvPr>
                <p:cNvSpPr>
                  <a:spLocks/>
                </p:cNvSpPr>
                <p:nvPr/>
              </p:nvSpPr>
              <p:spPr bwMode="auto">
                <a:xfrm>
                  <a:off x="7850152" y="4198949"/>
                  <a:ext cx="24429" cy="41505"/>
                </a:xfrm>
                <a:custGeom>
                  <a:avLst/>
                  <a:gdLst>
                    <a:gd name="T0" fmla="*/ 265 w 414"/>
                    <a:gd name="T1" fmla="*/ 0 h 699"/>
                    <a:gd name="T2" fmla="*/ 310 w 414"/>
                    <a:gd name="T3" fmla="*/ 3 h 699"/>
                    <a:gd name="T4" fmla="*/ 355 w 414"/>
                    <a:gd name="T5" fmla="*/ 14 h 699"/>
                    <a:gd name="T6" fmla="*/ 397 w 414"/>
                    <a:gd name="T7" fmla="*/ 29 h 699"/>
                    <a:gd name="T8" fmla="*/ 409 w 414"/>
                    <a:gd name="T9" fmla="*/ 38 h 699"/>
                    <a:gd name="T10" fmla="*/ 414 w 414"/>
                    <a:gd name="T11" fmla="*/ 52 h 699"/>
                    <a:gd name="T12" fmla="*/ 414 w 414"/>
                    <a:gd name="T13" fmla="*/ 67 h 699"/>
                    <a:gd name="T14" fmla="*/ 391 w 414"/>
                    <a:gd name="T15" fmla="*/ 145 h 699"/>
                    <a:gd name="T16" fmla="*/ 388 w 414"/>
                    <a:gd name="T17" fmla="*/ 152 h 699"/>
                    <a:gd name="T18" fmla="*/ 383 w 414"/>
                    <a:gd name="T19" fmla="*/ 159 h 699"/>
                    <a:gd name="T20" fmla="*/ 376 w 414"/>
                    <a:gd name="T21" fmla="*/ 164 h 699"/>
                    <a:gd name="T22" fmla="*/ 367 w 414"/>
                    <a:gd name="T23" fmla="*/ 168 h 699"/>
                    <a:gd name="T24" fmla="*/ 358 w 414"/>
                    <a:gd name="T25" fmla="*/ 168 h 699"/>
                    <a:gd name="T26" fmla="*/ 350 w 414"/>
                    <a:gd name="T27" fmla="*/ 166 h 699"/>
                    <a:gd name="T28" fmla="*/ 327 w 414"/>
                    <a:gd name="T29" fmla="*/ 161 h 699"/>
                    <a:gd name="T30" fmla="*/ 308 w 414"/>
                    <a:gd name="T31" fmla="*/ 157 h 699"/>
                    <a:gd name="T32" fmla="*/ 307 w 414"/>
                    <a:gd name="T33" fmla="*/ 157 h 699"/>
                    <a:gd name="T34" fmla="*/ 289 w 414"/>
                    <a:gd name="T35" fmla="*/ 161 h 699"/>
                    <a:gd name="T36" fmla="*/ 275 w 414"/>
                    <a:gd name="T37" fmla="*/ 169 h 699"/>
                    <a:gd name="T38" fmla="*/ 268 w 414"/>
                    <a:gd name="T39" fmla="*/ 187 h 699"/>
                    <a:gd name="T40" fmla="*/ 267 w 414"/>
                    <a:gd name="T41" fmla="*/ 209 h 699"/>
                    <a:gd name="T42" fmla="*/ 267 w 414"/>
                    <a:gd name="T43" fmla="*/ 284 h 699"/>
                    <a:gd name="T44" fmla="*/ 378 w 414"/>
                    <a:gd name="T45" fmla="*/ 284 h 699"/>
                    <a:gd name="T46" fmla="*/ 393 w 414"/>
                    <a:gd name="T47" fmla="*/ 289 h 699"/>
                    <a:gd name="T48" fmla="*/ 405 w 414"/>
                    <a:gd name="T49" fmla="*/ 299 h 699"/>
                    <a:gd name="T50" fmla="*/ 409 w 414"/>
                    <a:gd name="T51" fmla="*/ 317 h 699"/>
                    <a:gd name="T52" fmla="*/ 409 w 414"/>
                    <a:gd name="T53" fmla="*/ 384 h 699"/>
                    <a:gd name="T54" fmla="*/ 405 w 414"/>
                    <a:gd name="T55" fmla="*/ 400 h 699"/>
                    <a:gd name="T56" fmla="*/ 393 w 414"/>
                    <a:gd name="T57" fmla="*/ 412 h 699"/>
                    <a:gd name="T58" fmla="*/ 378 w 414"/>
                    <a:gd name="T59" fmla="*/ 415 h 699"/>
                    <a:gd name="T60" fmla="*/ 267 w 414"/>
                    <a:gd name="T61" fmla="*/ 415 h 699"/>
                    <a:gd name="T62" fmla="*/ 267 w 414"/>
                    <a:gd name="T63" fmla="*/ 666 h 699"/>
                    <a:gd name="T64" fmla="*/ 262 w 414"/>
                    <a:gd name="T65" fmla="*/ 683 h 699"/>
                    <a:gd name="T66" fmla="*/ 251 w 414"/>
                    <a:gd name="T67" fmla="*/ 694 h 699"/>
                    <a:gd name="T68" fmla="*/ 234 w 414"/>
                    <a:gd name="T69" fmla="*/ 699 h 699"/>
                    <a:gd name="T70" fmla="*/ 108 w 414"/>
                    <a:gd name="T71" fmla="*/ 699 h 699"/>
                    <a:gd name="T72" fmla="*/ 92 w 414"/>
                    <a:gd name="T73" fmla="*/ 694 h 699"/>
                    <a:gd name="T74" fmla="*/ 80 w 414"/>
                    <a:gd name="T75" fmla="*/ 683 h 699"/>
                    <a:gd name="T76" fmla="*/ 76 w 414"/>
                    <a:gd name="T77" fmla="*/ 666 h 699"/>
                    <a:gd name="T78" fmla="*/ 76 w 414"/>
                    <a:gd name="T79" fmla="*/ 415 h 699"/>
                    <a:gd name="T80" fmla="*/ 31 w 414"/>
                    <a:gd name="T81" fmla="*/ 415 h 699"/>
                    <a:gd name="T82" fmla="*/ 16 w 414"/>
                    <a:gd name="T83" fmla="*/ 410 h 699"/>
                    <a:gd name="T84" fmla="*/ 4 w 414"/>
                    <a:gd name="T85" fmla="*/ 398 h 699"/>
                    <a:gd name="T86" fmla="*/ 0 w 414"/>
                    <a:gd name="T87" fmla="*/ 382 h 699"/>
                    <a:gd name="T88" fmla="*/ 0 w 414"/>
                    <a:gd name="T89" fmla="*/ 317 h 699"/>
                    <a:gd name="T90" fmla="*/ 4 w 414"/>
                    <a:gd name="T91" fmla="*/ 299 h 699"/>
                    <a:gd name="T92" fmla="*/ 16 w 414"/>
                    <a:gd name="T93" fmla="*/ 289 h 699"/>
                    <a:gd name="T94" fmla="*/ 31 w 414"/>
                    <a:gd name="T95" fmla="*/ 284 h 699"/>
                    <a:gd name="T96" fmla="*/ 76 w 414"/>
                    <a:gd name="T97" fmla="*/ 284 h 699"/>
                    <a:gd name="T98" fmla="*/ 76 w 414"/>
                    <a:gd name="T99" fmla="*/ 182 h 699"/>
                    <a:gd name="T100" fmla="*/ 80 w 414"/>
                    <a:gd name="T101" fmla="*/ 142 h 699"/>
                    <a:gd name="T102" fmla="*/ 88 w 414"/>
                    <a:gd name="T103" fmla="*/ 107 h 699"/>
                    <a:gd name="T104" fmla="*/ 104 w 414"/>
                    <a:gd name="T105" fmla="*/ 76 h 699"/>
                    <a:gd name="T106" fmla="*/ 127 w 414"/>
                    <a:gd name="T107" fmla="*/ 50 h 699"/>
                    <a:gd name="T108" fmla="*/ 154 w 414"/>
                    <a:gd name="T109" fmla="*/ 29 h 699"/>
                    <a:gd name="T110" fmla="*/ 187 w 414"/>
                    <a:gd name="T111" fmla="*/ 14 h 699"/>
                    <a:gd name="T112" fmla="*/ 223 w 414"/>
                    <a:gd name="T113" fmla="*/ 3 h 699"/>
                    <a:gd name="T114" fmla="*/ 265 w 414"/>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4" h="699">
                      <a:moveTo>
                        <a:pt x="265" y="0"/>
                      </a:moveTo>
                      <a:lnTo>
                        <a:pt x="310" y="3"/>
                      </a:lnTo>
                      <a:lnTo>
                        <a:pt x="355" y="14"/>
                      </a:lnTo>
                      <a:lnTo>
                        <a:pt x="397" y="29"/>
                      </a:lnTo>
                      <a:lnTo>
                        <a:pt x="409" y="38"/>
                      </a:lnTo>
                      <a:lnTo>
                        <a:pt x="414" y="52"/>
                      </a:lnTo>
                      <a:lnTo>
                        <a:pt x="414" y="67"/>
                      </a:lnTo>
                      <a:lnTo>
                        <a:pt x="391" y="145"/>
                      </a:lnTo>
                      <a:lnTo>
                        <a:pt x="388" y="152"/>
                      </a:lnTo>
                      <a:lnTo>
                        <a:pt x="383" y="159"/>
                      </a:lnTo>
                      <a:lnTo>
                        <a:pt x="376" y="164"/>
                      </a:lnTo>
                      <a:lnTo>
                        <a:pt x="367" y="168"/>
                      </a:lnTo>
                      <a:lnTo>
                        <a:pt x="358" y="168"/>
                      </a:lnTo>
                      <a:lnTo>
                        <a:pt x="350" y="166"/>
                      </a:lnTo>
                      <a:lnTo>
                        <a:pt x="327" y="161"/>
                      </a:lnTo>
                      <a:lnTo>
                        <a:pt x="308" y="157"/>
                      </a:lnTo>
                      <a:lnTo>
                        <a:pt x="307" y="157"/>
                      </a:lnTo>
                      <a:lnTo>
                        <a:pt x="289" y="161"/>
                      </a:lnTo>
                      <a:lnTo>
                        <a:pt x="275" y="169"/>
                      </a:lnTo>
                      <a:lnTo>
                        <a:pt x="268" y="187"/>
                      </a:lnTo>
                      <a:lnTo>
                        <a:pt x="267" y="209"/>
                      </a:lnTo>
                      <a:lnTo>
                        <a:pt x="267" y="284"/>
                      </a:lnTo>
                      <a:lnTo>
                        <a:pt x="378" y="284"/>
                      </a:lnTo>
                      <a:lnTo>
                        <a:pt x="393" y="289"/>
                      </a:lnTo>
                      <a:lnTo>
                        <a:pt x="405" y="299"/>
                      </a:lnTo>
                      <a:lnTo>
                        <a:pt x="409" y="317"/>
                      </a:lnTo>
                      <a:lnTo>
                        <a:pt x="409" y="384"/>
                      </a:lnTo>
                      <a:lnTo>
                        <a:pt x="405" y="400"/>
                      </a:lnTo>
                      <a:lnTo>
                        <a:pt x="393" y="412"/>
                      </a:lnTo>
                      <a:lnTo>
                        <a:pt x="378" y="415"/>
                      </a:lnTo>
                      <a:lnTo>
                        <a:pt x="267" y="415"/>
                      </a:lnTo>
                      <a:lnTo>
                        <a:pt x="267" y="666"/>
                      </a:lnTo>
                      <a:lnTo>
                        <a:pt x="262" y="683"/>
                      </a:lnTo>
                      <a:lnTo>
                        <a:pt x="251" y="694"/>
                      </a:lnTo>
                      <a:lnTo>
                        <a:pt x="234" y="699"/>
                      </a:lnTo>
                      <a:lnTo>
                        <a:pt x="108" y="699"/>
                      </a:lnTo>
                      <a:lnTo>
                        <a:pt x="92" y="694"/>
                      </a:lnTo>
                      <a:lnTo>
                        <a:pt x="80" y="683"/>
                      </a:lnTo>
                      <a:lnTo>
                        <a:pt x="76" y="666"/>
                      </a:lnTo>
                      <a:lnTo>
                        <a:pt x="76" y="415"/>
                      </a:lnTo>
                      <a:lnTo>
                        <a:pt x="31" y="415"/>
                      </a:lnTo>
                      <a:lnTo>
                        <a:pt x="16" y="410"/>
                      </a:lnTo>
                      <a:lnTo>
                        <a:pt x="4" y="398"/>
                      </a:lnTo>
                      <a:lnTo>
                        <a:pt x="0" y="382"/>
                      </a:lnTo>
                      <a:lnTo>
                        <a:pt x="0" y="317"/>
                      </a:lnTo>
                      <a:lnTo>
                        <a:pt x="4" y="299"/>
                      </a:lnTo>
                      <a:lnTo>
                        <a:pt x="16" y="289"/>
                      </a:lnTo>
                      <a:lnTo>
                        <a:pt x="31" y="284"/>
                      </a:lnTo>
                      <a:lnTo>
                        <a:pt x="76" y="284"/>
                      </a:lnTo>
                      <a:lnTo>
                        <a:pt x="76" y="182"/>
                      </a:lnTo>
                      <a:lnTo>
                        <a:pt x="80" y="142"/>
                      </a:lnTo>
                      <a:lnTo>
                        <a:pt x="88" y="107"/>
                      </a:lnTo>
                      <a:lnTo>
                        <a:pt x="104" y="76"/>
                      </a:lnTo>
                      <a:lnTo>
                        <a:pt x="127" y="50"/>
                      </a:lnTo>
                      <a:lnTo>
                        <a:pt x="154" y="29"/>
                      </a:lnTo>
                      <a:lnTo>
                        <a:pt x="187" y="14"/>
                      </a:lnTo>
                      <a:lnTo>
                        <a:pt x="223" y="3"/>
                      </a:lnTo>
                      <a:lnTo>
                        <a:pt x="26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29" name="Freeform 35">
                  <a:extLst>
                    <a:ext uri="{FF2B5EF4-FFF2-40B4-BE49-F238E27FC236}">
                      <a16:creationId xmlns:a16="http://schemas.microsoft.com/office/drawing/2014/main" id="{82538B90-9911-E447-B20A-B312C51CAE20}"/>
                    </a:ext>
                  </a:extLst>
                </p:cNvPr>
                <p:cNvSpPr>
                  <a:spLocks noEditPoints="1"/>
                </p:cNvSpPr>
                <p:nvPr/>
              </p:nvSpPr>
              <p:spPr bwMode="auto">
                <a:xfrm>
                  <a:off x="7788013" y="3933196"/>
                  <a:ext cx="338328" cy="333822"/>
                </a:xfrm>
                <a:custGeom>
                  <a:avLst/>
                  <a:gdLst>
                    <a:gd name="T0" fmla="*/ 791 w 5705"/>
                    <a:gd name="T1" fmla="*/ 4474 h 5630"/>
                    <a:gd name="T2" fmla="*/ 715 w 5705"/>
                    <a:gd name="T3" fmla="*/ 5061 h 5630"/>
                    <a:gd name="T4" fmla="*/ 1177 w 5705"/>
                    <a:gd name="T5" fmla="*/ 5415 h 5630"/>
                    <a:gd name="T6" fmla="*/ 1722 w 5705"/>
                    <a:gd name="T7" fmla="*/ 5192 h 5630"/>
                    <a:gd name="T8" fmla="*/ 1798 w 5705"/>
                    <a:gd name="T9" fmla="*/ 4604 h 5630"/>
                    <a:gd name="T10" fmla="*/ 1336 w 5705"/>
                    <a:gd name="T11" fmla="*/ 4251 h 5630"/>
                    <a:gd name="T12" fmla="*/ 2283 w 5705"/>
                    <a:gd name="T13" fmla="*/ 1668 h 5630"/>
                    <a:gd name="T14" fmla="*/ 1757 w 5705"/>
                    <a:gd name="T15" fmla="*/ 2294 h 5630"/>
                    <a:gd name="T16" fmla="*/ 1764 w 5705"/>
                    <a:gd name="T17" fmla="*/ 3159 h 5630"/>
                    <a:gd name="T18" fmla="*/ 1978 w 5705"/>
                    <a:gd name="T19" fmla="*/ 3220 h 5630"/>
                    <a:gd name="T20" fmla="*/ 2683 w 5705"/>
                    <a:gd name="T21" fmla="*/ 2820 h 5630"/>
                    <a:gd name="T22" fmla="*/ 3110 w 5705"/>
                    <a:gd name="T23" fmla="*/ 2820 h 5630"/>
                    <a:gd name="T24" fmla="*/ 3815 w 5705"/>
                    <a:gd name="T25" fmla="*/ 3220 h 5630"/>
                    <a:gd name="T26" fmla="*/ 4028 w 5705"/>
                    <a:gd name="T27" fmla="*/ 3159 h 5630"/>
                    <a:gd name="T28" fmla="*/ 4035 w 5705"/>
                    <a:gd name="T29" fmla="*/ 2294 h 5630"/>
                    <a:gd name="T30" fmla="*/ 3509 w 5705"/>
                    <a:gd name="T31" fmla="*/ 1668 h 5630"/>
                    <a:gd name="T32" fmla="*/ 718 w 5705"/>
                    <a:gd name="T33" fmla="*/ 367 h 5630"/>
                    <a:gd name="T34" fmla="*/ 256 w 5705"/>
                    <a:gd name="T35" fmla="*/ 722 h 5630"/>
                    <a:gd name="T36" fmla="*/ 332 w 5705"/>
                    <a:gd name="T37" fmla="*/ 1308 h 5630"/>
                    <a:gd name="T38" fmla="*/ 878 w 5705"/>
                    <a:gd name="T39" fmla="*/ 1531 h 5630"/>
                    <a:gd name="T40" fmla="*/ 1340 w 5705"/>
                    <a:gd name="T41" fmla="*/ 1178 h 5630"/>
                    <a:gd name="T42" fmla="*/ 1264 w 5705"/>
                    <a:gd name="T43" fmla="*/ 590 h 5630"/>
                    <a:gd name="T44" fmla="*/ 4909 w 5705"/>
                    <a:gd name="T45" fmla="*/ 210 h 5630"/>
                    <a:gd name="T46" fmla="*/ 4400 w 5705"/>
                    <a:gd name="T47" fmla="*/ 502 h 5630"/>
                    <a:gd name="T48" fmla="*/ 4400 w 5705"/>
                    <a:gd name="T49" fmla="*/ 1094 h 5630"/>
                    <a:gd name="T50" fmla="*/ 4909 w 5705"/>
                    <a:gd name="T51" fmla="*/ 1386 h 5630"/>
                    <a:gd name="T52" fmla="*/ 5416 w 5705"/>
                    <a:gd name="T53" fmla="*/ 1094 h 5630"/>
                    <a:gd name="T54" fmla="*/ 5416 w 5705"/>
                    <a:gd name="T55" fmla="*/ 502 h 5630"/>
                    <a:gd name="T56" fmla="*/ 4909 w 5705"/>
                    <a:gd name="T57" fmla="*/ 210 h 5630"/>
                    <a:gd name="T58" fmla="*/ 5471 w 5705"/>
                    <a:gd name="T59" fmla="*/ 234 h 5630"/>
                    <a:gd name="T60" fmla="*/ 5700 w 5705"/>
                    <a:gd name="T61" fmla="*/ 891 h 5630"/>
                    <a:gd name="T62" fmla="*/ 5336 w 5705"/>
                    <a:gd name="T63" fmla="*/ 1471 h 5630"/>
                    <a:gd name="T64" fmla="*/ 4642 w 5705"/>
                    <a:gd name="T65" fmla="*/ 1549 h 5630"/>
                    <a:gd name="T66" fmla="*/ 4282 w 5705"/>
                    <a:gd name="T67" fmla="*/ 2159 h 5630"/>
                    <a:gd name="T68" fmla="*/ 4341 w 5705"/>
                    <a:gd name="T69" fmla="*/ 3094 h 5630"/>
                    <a:gd name="T70" fmla="*/ 3817 w 5705"/>
                    <a:gd name="T71" fmla="*/ 3893 h 5630"/>
                    <a:gd name="T72" fmla="*/ 2896 w 5705"/>
                    <a:gd name="T73" fmla="*/ 4211 h 5630"/>
                    <a:gd name="T74" fmla="*/ 1876 w 5705"/>
                    <a:gd name="T75" fmla="*/ 4331 h 5630"/>
                    <a:gd name="T76" fmla="*/ 2034 w 5705"/>
                    <a:gd name="T77" fmla="*/ 5016 h 5630"/>
                    <a:gd name="T78" fmla="*/ 1606 w 5705"/>
                    <a:gd name="T79" fmla="*/ 5549 h 5630"/>
                    <a:gd name="T80" fmla="*/ 905 w 5705"/>
                    <a:gd name="T81" fmla="*/ 5549 h 5630"/>
                    <a:gd name="T82" fmla="*/ 479 w 5705"/>
                    <a:gd name="T83" fmla="*/ 5016 h 5630"/>
                    <a:gd name="T84" fmla="*/ 635 w 5705"/>
                    <a:gd name="T85" fmla="*/ 4334 h 5630"/>
                    <a:gd name="T86" fmla="*/ 1257 w 5705"/>
                    <a:gd name="T87" fmla="*/ 4035 h 5630"/>
                    <a:gd name="T88" fmla="*/ 1873 w 5705"/>
                    <a:gd name="T89" fmla="*/ 3805 h 5630"/>
                    <a:gd name="T90" fmla="*/ 1423 w 5705"/>
                    <a:gd name="T91" fmla="*/ 2969 h 5630"/>
                    <a:gd name="T92" fmla="*/ 1572 w 5705"/>
                    <a:gd name="T93" fmla="*/ 2026 h 5630"/>
                    <a:gd name="T94" fmla="*/ 971 w 5705"/>
                    <a:gd name="T95" fmla="*/ 1729 h 5630"/>
                    <a:gd name="T96" fmla="*/ 299 w 5705"/>
                    <a:gd name="T97" fmla="*/ 1571 h 5630"/>
                    <a:gd name="T98" fmla="*/ 0 w 5705"/>
                    <a:gd name="T99" fmla="*/ 950 h 5630"/>
                    <a:gd name="T100" fmla="*/ 299 w 5705"/>
                    <a:gd name="T101" fmla="*/ 327 h 5630"/>
                    <a:gd name="T102" fmla="*/ 980 w 5705"/>
                    <a:gd name="T103" fmla="*/ 173 h 5630"/>
                    <a:gd name="T104" fmla="*/ 1515 w 5705"/>
                    <a:gd name="T105" fmla="*/ 599 h 5630"/>
                    <a:gd name="T106" fmla="*/ 1523 w 5705"/>
                    <a:gd name="T107" fmla="*/ 1282 h 5630"/>
                    <a:gd name="T108" fmla="*/ 2428 w 5705"/>
                    <a:gd name="T109" fmla="*/ 1300 h 5630"/>
                    <a:gd name="T110" fmla="*/ 3386 w 5705"/>
                    <a:gd name="T111" fmla="*/ 1306 h 5630"/>
                    <a:gd name="T112" fmla="*/ 4178 w 5705"/>
                    <a:gd name="T113" fmla="*/ 1118 h 5630"/>
                    <a:gd name="T114" fmla="*/ 4192 w 5705"/>
                    <a:gd name="T115" fmla="*/ 447 h 5630"/>
                    <a:gd name="T116" fmla="*/ 4725 w 5705"/>
                    <a:gd name="T117" fmla="*/ 21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5" h="5630">
                      <a:moveTo>
                        <a:pt x="1257" y="4244"/>
                      </a:moveTo>
                      <a:lnTo>
                        <a:pt x="1177" y="4251"/>
                      </a:lnTo>
                      <a:lnTo>
                        <a:pt x="1101" y="4267"/>
                      </a:lnTo>
                      <a:lnTo>
                        <a:pt x="1028" y="4291"/>
                      </a:lnTo>
                      <a:lnTo>
                        <a:pt x="961" y="4326"/>
                      </a:lnTo>
                      <a:lnTo>
                        <a:pt x="897" y="4367"/>
                      </a:lnTo>
                      <a:lnTo>
                        <a:pt x="841" y="4417"/>
                      </a:lnTo>
                      <a:lnTo>
                        <a:pt x="791" y="4474"/>
                      </a:lnTo>
                      <a:lnTo>
                        <a:pt x="749" y="4537"/>
                      </a:lnTo>
                      <a:lnTo>
                        <a:pt x="715" y="4604"/>
                      </a:lnTo>
                      <a:lnTo>
                        <a:pt x="689" y="4677"/>
                      </a:lnTo>
                      <a:lnTo>
                        <a:pt x="673" y="4753"/>
                      </a:lnTo>
                      <a:lnTo>
                        <a:pt x="668" y="4832"/>
                      </a:lnTo>
                      <a:lnTo>
                        <a:pt x="673" y="4912"/>
                      </a:lnTo>
                      <a:lnTo>
                        <a:pt x="689" y="4988"/>
                      </a:lnTo>
                      <a:lnTo>
                        <a:pt x="715" y="5061"/>
                      </a:lnTo>
                      <a:lnTo>
                        <a:pt x="749" y="5128"/>
                      </a:lnTo>
                      <a:lnTo>
                        <a:pt x="791" y="5192"/>
                      </a:lnTo>
                      <a:lnTo>
                        <a:pt x="841" y="5248"/>
                      </a:lnTo>
                      <a:lnTo>
                        <a:pt x="897" y="5298"/>
                      </a:lnTo>
                      <a:lnTo>
                        <a:pt x="961" y="5339"/>
                      </a:lnTo>
                      <a:lnTo>
                        <a:pt x="1028" y="5374"/>
                      </a:lnTo>
                      <a:lnTo>
                        <a:pt x="1101" y="5400"/>
                      </a:lnTo>
                      <a:lnTo>
                        <a:pt x="1177" y="5415"/>
                      </a:lnTo>
                      <a:lnTo>
                        <a:pt x="1257" y="5421"/>
                      </a:lnTo>
                      <a:lnTo>
                        <a:pt x="1336" y="5415"/>
                      </a:lnTo>
                      <a:lnTo>
                        <a:pt x="1412" y="5400"/>
                      </a:lnTo>
                      <a:lnTo>
                        <a:pt x="1485" y="5374"/>
                      </a:lnTo>
                      <a:lnTo>
                        <a:pt x="1553" y="5339"/>
                      </a:lnTo>
                      <a:lnTo>
                        <a:pt x="1615" y="5298"/>
                      </a:lnTo>
                      <a:lnTo>
                        <a:pt x="1672" y="5248"/>
                      </a:lnTo>
                      <a:lnTo>
                        <a:pt x="1722" y="5192"/>
                      </a:lnTo>
                      <a:lnTo>
                        <a:pt x="1764" y="5128"/>
                      </a:lnTo>
                      <a:lnTo>
                        <a:pt x="1798" y="5061"/>
                      </a:lnTo>
                      <a:lnTo>
                        <a:pt x="1824" y="4988"/>
                      </a:lnTo>
                      <a:lnTo>
                        <a:pt x="1840" y="4912"/>
                      </a:lnTo>
                      <a:lnTo>
                        <a:pt x="1845" y="4832"/>
                      </a:lnTo>
                      <a:lnTo>
                        <a:pt x="1840" y="4753"/>
                      </a:lnTo>
                      <a:lnTo>
                        <a:pt x="1824" y="4677"/>
                      </a:lnTo>
                      <a:lnTo>
                        <a:pt x="1798" y="4604"/>
                      </a:lnTo>
                      <a:lnTo>
                        <a:pt x="1764" y="4537"/>
                      </a:lnTo>
                      <a:lnTo>
                        <a:pt x="1722" y="4474"/>
                      </a:lnTo>
                      <a:lnTo>
                        <a:pt x="1672" y="4417"/>
                      </a:lnTo>
                      <a:lnTo>
                        <a:pt x="1615" y="4367"/>
                      </a:lnTo>
                      <a:lnTo>
                        <a:pt x="1553" y="4326"/>
                      </a:lnTo>
                      <a:lnTo>
                        <a:pt x="1485" y="4291"/>
                      </a:lnTo>
                      <a:lnTo>
                        <a:pt x="1412" y="4267"/>
                      </a:lnTo>
                      <a:lnTo>
                        <a:pt x="1336" y="4251"/>
                      </a:lnTo>
                      <a:lnTo>
                        <a:pt x="1257" y="4244"/>
                      </a:lnTo>
                      <a:close/>
                      <a:moveTo>
                        <a:pt x="2896" y="1502"/>
                      </a:moveTo>
                      <a:lnTo>
                        <a:pt x="2785" y="1507"/>
                      </a:lnTo>
                      <a:lnTo>
                        <a:pt x="2678" y="1523"/>
                      </a:lnTo>
                      <a:lnTo>
                        <a:pt x="2574" y="1547"/>
                      </a:lnTo>
                      <a:lnTo>
                        <a:pt x="2472" y="1578"/>
                      </a:lnTo>
                      <a:lnTo>
                        <a:pt x="2377" y="1620"/>
                      </a:lnTo>
                      <a:lnTo>
                        <a:pt x="2283" y="1668"/>
                      </a:lnTo>
                      <a:lnTo>
                        <a:pt x="2197" y="1725"/>
                      </a:lnTo>
                      <a:lnTo>
                        <a:pt x="2113" y="1789"/>
                      </a:lnTo>
                      <a:lnTo>
                        <a:pt x="2037" y="1858"/>
                      </a:lnTo>
                      <a:lnTo>
                        <a:pt x="1966" y="1935"/>
                      </a:lnTo>
                      <a:lnTo>
                        <a:pt x="1904" y="2018"/>
                      </a:lnTo>
                      <a:lnTo>
                        <a:pt x="1847" y="2104"/>
                      </a:lnTo>
                      <a:lnTo>
                        <a:pt x="1798" y="2197"/>
                      </a:lnTo>
                      <a:lnTo>
                        <a:pt x="1757" y="2294"/>
                      </a:lnTo>
                      <a:lnTo>
                        <a:pt x="1724" y="2395"/>
                      </a:lnTo>
                      <a:lnTo>
                        <a:pt x="1700" y="2500"/>
                      </a:lnTo>
                      <a:lnTo>
                        <a:pt x="1686" y="2608"/>
                      </a:lnTo>
                      <a:lnTo>
                        <a:pt x="1681" y="2718"/>
                      </a:lnTo>
                      <a:lnTo>
                        <a:pt x="1686" y="2832"/>
                      </a:lnTo>
                      <a:lnTo>
                        <a:pt x="1703" y="2945"/>
                      </a:lnTo>
                      <a:lnTo>
                        <a:pt x="1729" y="3054"/>
                      </a:lnTo>
                      <a:lnTo>
                        <a:pt x="1764" y="3159"/>
                      </a:lnTo>
                      <a:lnTo>
                        <a:pt x="1809" y="3260"/>
                      </a:lnTo>
                      <a:lnTo>
                        <a:pt x="1862" y="3355"/>
                      </a:lnTo>
                      <a:lnTo>
                        <a:pt x="1923" y="3445"/>
                      </a:lnTo>
                      <a:lnTo>
                        <a:pt x="1932" y="3396"/>
                      </a:lnTo>
                      <a:lnTo>
                        <a:pt x="1940" y="3348"/>
                      </a:lnTo>
                      <a:lnTo>
                        <a:pt x="1951" y="3301"/>
                      </a:lnTo>
                      <a:lnTo>
                        <a:pt x="1963" y="3258"/>
                      </a:lnTo>
                      <a:lnTo>
                        <a:pt x="1978" y="3220"/>
                      </a:lnTo>
                      <a:lnTo>
                        <a:pt x="1994" y="3185"/>
                      </a:lnTo>
                      <a:lnTo>
                        <a:pt x="2013" y="3156"/>
                      </a:lnTo>
                      <a:lnTo>
                        <a:pt x="2034" y="3133"/>
                      </a:lnTo>
                      <a:lnTo>
                        <a:pt x="2058" y="3120"/>
                      </a:lnTo>
                      <a:lnTo>
                        <a:pt x="2531" y="2931"/>
                      </a:lnTo>
                      <a:lnTo>
                        <a:pt x="2641" y="2838"/>
                      </a:lnTo>
                      <a:lnTo>
                        <a:pt x="2660" y="2826"/>
                      </a:lnTo>
                      <a:lnTo>
                        <a:pt x="2683" y="2820"/>
                      </a:lnTo>
                      <a:lnTo>
                        <a:pt x="2704" y="2822"/>
                      </a:lnTo>
                      <a:lnTo>
                        <a:pt x="2724" y="2829"/>
                      </a:lnTo>
                      <a:lnTo>
                        <a:pt x="2742" y="2841"/>
                      </a:lnTo>
                      <a:lnTo>
                        <a:pt x="2896" y="2995"/>
                      </a:lnTo>
                      <a:lnTo>
                        <a:pt x="3050" y="2841"/>
                      </a:lnTo>
                      <a:lnTo>
                        <a:pt x="3069" y="2829"/>
                      </a:lnTo>
                      <a:lnTo>
                        <a:pt x="3088" y="2822"/>
                      </a:lnTo>
                      <a:lnTo>
                        <a:pt x="3110" y="2820"/>
                      </a:lnTo>
                      <a:lnTo>
                        <a:pt x="3131" y="2826"/>
                      </a:lnTo>
                      <a:lnTo>
                        <a:pt x="3150" y="2838"/>
                      </a:lnTo>
                      <a:lnTo>
                        <a:pt x="3261" y="2931"/>
                      </a:lnTo>
                      <a:lnTo>
                        <a:pt x="3734" y="3120"/>
                      </a:lnTo>
                      <a:lnTo>
                        <a:pt x="3758" y="3133"/>
                      </a:lnTo>
                      <a:lnTo>
                        <a:pt x="3779" y="3156"/>
                      </a:lnTo>
                      <a:lnTo>
                        <a:pt x="3798" y="3185"/>
                      </a:lnTo>
                      <a:lnTo>
                        <a:pt x="3815" y="3220"/>
                      </a:lnTo>
                      <a:lnTo>
                        <a:pt x="3829" y="3258"/>
                      </a:lnTo>
                      <a:lnTo>
                        <a:pt x="3841" y="3301"/>
                      </a:lnTo>
                      <a:lnTo>
                        <a:pt x="3851" y="3348"/>
                      </a:lnTo>
                      <a:lnTo>
                        <a:pt x="3862" y="3396"/>
                      </a:lnTo>
                      <a:lnTo>
                        <a:pt x="3869" y="3445"/>
                      </a:lnTo>
                      <a:lnTo>
                        <a:pt x="3931" y="3355"/>
                      </a:lnTo>
                      <a:lnTo>
                        <a:pt x="3983" y="3260"/>
                      </a:lnTo>
                      <a:lnTo>
                        <a:pt x="4028" y="3159"/>
                      </a:lnTo>
                      <a:lnTo>
                        <a:pt x="4064" y="3054"/>
                      </a:lnTo>
                      <a:lnTo>
                        <a:pt x="4090" y="2945"/>
                      </a:lnTo>
                      <a:lnTo>
                        <a:pt x="4106" y="2832"/>
                      </a:lnTo>
                      <a:lnTo>
                        <a:pt x="4111" y="2718"/>
                      </a:lnTo>
                      <a:lnTo>
                        <a:pt x="4106" y="2608"/>
                      </a:lnTo>
                      <a:lnTo>
                        <a:pt x="4092" y="2500"/>
                      </a:lnTo>
                      <a:lnTo>
                        <a:pt x="4068" y="2395"/>
                      </a:lnTo>
                      <a:lnTo>
                        <a:pt x="4035" y="2294"/>
                      </a:lnTo>
                      <a:lnTo>
                        <a:pt x="3995" y="2197"/>
                      </a:lnTo>
                      <a:lnTo>
                        <a:pt x="3945" y="2106"/>
                      </a:lnTo>
                      <a:lnTo>
                        <a:pt x="3889" y="2018"/>
                      </a:lnTo>
                      <a:lnTo>
                        <a:pt x="3825" y="1935"/>
                      </a:lnTo>
                      <a:lnTo>
                        <a:pt x="3754" y="1858"/>
                      </a:lnTo>
                      <a:lnTo>
                        <a:pt x="3678" y="1789"/>
                      </a:lnTo>
                      <a:lnTo>
                        <a:pt x="3597" y="1725"/>
                      </a:lnTo>
                      <a:lnTo>
                        <a:pt x="3509" y="1668"/>
                      </a:lnTo>
                      <a:lnTo>
                        <a:pt x="3417" y="1620"/>
                      </a:lnTo>
                      <a:lnTo>
                        <a:pt x="3320" y="1578"/>
                      </a:lnTo>
                      <a:lnTo>
                        <a:pt x="3219" y="1547"/>
                      </a:lnTo>
                      <a:lnTo>
                        <a:pt x="3114" y="1523"/>
                      </a:lnTo>
                      <a:lnTo>
                        <a:pt x="3007" y="1507"/>
                      </a:lnTo>
                      <a:lnTo>
                        <a:pt x="2896" y="1502"/>
                      </a:lnTo>
                      <a:close/>
                      <a:moveTo>
                        <a:pt x="798" y="362"/>
                      </a:moveTo>
                      <a:lnTo>
                        <a:pt x="718" y="367"/>
                      </a:lnTo>
                      <a:lnTo>
                        <a:pt x="642" y="383"/>
                      </a:lnTo>
                      <a:lnTo>
                        <a:pt x="569" y="409"/>
                      </a:lnTo>
                      <a:lnTo>
                        <a:pt x="500" y="441"/>
                      </a:lnTo>
                      <a:lnTo>
                        <a:pt x="438" y="485"/>
                      </a:lnTo>
                      <a:lnTo>
                        <a:pt x="383" y="535"/>
                      </a:lnTo>
                      <a:lnTo>
                        <a:pt x="332" y="590"/>
                      </a:lnTo>
                      <a:lnTo>
                        <a:pt x="289" y="653"/>
                      </a:lnTo>
                      <a:lnTo>
                        <a:pt x="256" y="722"/>
                      </a:lnTo>
                      <a:lnTo>
                        <a:pt x="230" y="794"/>
                      </a:lnTo>
                      <a:lnTo>
                        <a:pt x="215" y="871"/>
                      </a:lnTo>
                      <a:lnTo>
                        <a:pt x="209" y="950"/>
                      </a:lnTo>
                      <a:lnTo>
                        <a:pt x="215" y="1030"/>
                      </a:lnTo>
                      <a:lnTo>
                        <a:pt x="230" y="1106"/>
                      </a:lnTo>
                      <a:lnTo>
                        <a:pt x="256" y="1178"/>
                      </a:lnTo>
                      <a:lnTo>
                        <a:pt x="289" y="1246"/>
                      </a:lnTo>
                      <a:lnTo>
                        <a:pt x="332" y="1308"/>
                      </a:lnTo>
                      <a:lnTo>
                        <a:pt x="383" y="1365"/>
                      </a:lnTo>
                      <a:lnTo>
                        <a:pt x="438" y="1415"/>
                      </a:lnTo>
                      <a:lnTo>
                        <a:pt x="500" y="1457"/>
                      </a:lnTo>
                      <a:lnTo>
                        <a:pt x="569" y="1492"/>
                      </a:lnTo>
                      <a:lnTo>
                        <a:pt x="642" y="1516"/>
                      </a:lnTo>
                      <a:lnTo>
                        <a:pt x="718" y="1531"/>
                      </a:lnTo>
                      <a:lnTo>
                        <a:pt x="798" y="1538"/>
                      </a:lnTo>
                      <a:lnTo>
                        <a:pt x="878" y="1531"/>
                      </a:lnTo>
                      <a:lnTo>
                        <a:pt x="954" y="1516"/>
                      </a:lnTo>
                      <a:lnTo>
                        <a:pt x="1026" y="1492"/>
                      </a:lnTo>
                      <a:lnTo>
                        <a:pt x="1094" y="1457"/>
                      </a:lnTo>
                      <a:lnTo>
                        <a:pt x="1156" y="1415"/>
                      </a:lnTo>
                      <a:lnTo>
                        <a:pt x="1213" y="1365"/>
                      </a:lnTo>
                      <a:lnTo>
                        <a:pt x="1264" y="1308"/>
                      </a:lnTo>
                      <a:lnTo>
                        <a:pt x="1305" y="1246"/>
                      </a:lnTo>
                      <a:lnTo>
                        <a:pt x="1340" y="1178"/>
                      </a:lnTo>
                      <a:lnTo>
                        <a:pt x="1364" y="1106"/>
                      </a:lnTo>
                      <a:lnTo>
                        <a:pt x="1380" y="1030"/>
                      </a:lnTo>
                      <a:lnTo>
                        <a:pt x="1386" y="950"/>
                      </a:lnTo>
                      <a:lnTo>
                        <a:pt x="1380" y="871"/>
                      </a:lnTo>
                      <a:lnTo>
                        <a:pt x="1364" y="794"/>
                      </a:lnTo>
                      <a:lnTo>
                        <a:pt x="1340" y="722"/>
                      </a:lnTo>
                      <a:lnTo>
                        <a:pt x="1305" y="653"/>
                      </a:lnTo>
                      <a:lnTo>
                        <a:pt x="1264" y="590"/>
                      </a:lnTo>
                      <a:lnTo>
                        <a:pt x="1213" y="535"/>
                      </a:lnTo>
                      <a:lnTo>
                        <a:pt x="1156" y="485"/>
                      </a:lnTo>
                      <a:lnTo>
                        <a:pt x="1094" y="441"/>
                      </a:lnTo>
                      <a:lnTo>
                        <a:pt x="1026" y="409"/>
                      </a:lnTo>
                      <a:lnTo>
                        <a:pt x="954" y="383"/>
                      </a:lnTo>
                      <a:lnTo>
                        <a:pt x="878" y="367"/>
                      </a:lnTo>
                      <a:lnTo>
                        <a:pt x="798" y="362"/>
                      </a:lnTo>
                      <a:close/>
                      <a:moveTo>
                        <a:pt x="4909" y="210"/>
                      </a:moveTo>
                      <a:lnTo>
                        <a:pt x="4829" y="215"/>
                      </a:lnTo>
                      <a:lnTo>
                        <a:pt x="4751" y="230"/>
                      </a:lnTo>
                      <a:lnTo>
                        <a:pt x="4680" y="256"/>
                      </a:lnTo>
                      <a:lnTo>
                        <a:pt x="4611" y="291"/>
                      </a:lnTo>
                      <a:lnTo>
                        <a:pt x="4549" y="332"/>
                      </a:lnTo>
                      <a:lnTo>
                        <a:pt x="4493" y="383"/>
                      </a:lnTo>
                      <a:lnTo>
                        <a:pt x="4443" y="438"/>
                      </a:lnTo>
                      <a:lnTo>
                        <a:pt x="4400" y="502"/>
                      </a:lnTo>
                      <a:lnTo>
                        <a:pt x="4367" y="569"/>
                      </a:lnTo>
                      <a:lnTo>
                        <a:pt x="4341" y="642"/>
                      </a:lnTo>
                      <a:lnTo>
                        <a:pt x="4326" y="718"/>
                      </a:lnTo>
                      <a:lnTo>
                        <a:pt x="4320" y="798"/>
                      </a:lnTo>
                      <a:lnTo>
                        <a:pt x="4326" y="877"/>
                      </a:lnTo>
                      <a:lnTo>
                        <a:pt x="4341" y="954"/>
                      </a:lnTo>
                      <a:lnTo>
                        <a:pt x="4367" y="1026"/>
                      </a:lnTo>
                      <a:lnTo>
                        <a:pt x="4400" y="1094"/>
                      </a:lnTo>
                      <a:lnTo>
                        <a:pt x="4443" y="1156"/>
                      </a:lnTo>
                      <a:lnTo>
                        <a:pt x="4493" y="1213"/>
                      </a:lnTo>
                      <a:lnTo>
                        <a:pt x="4549" y="1263"/>
                      </a:lnTo>
                      <a:lnTo>
                        <a:pt x="4611" y="1305"/>
                      </a:lnTo>
                      <a:lnTo>
                        <a:pt x="4680" y="1339"/>
                      </a:lnTo>
                      <a:lnTo>
                        <a:pt x="4751" y="1364"/>
                      </a:lnTo>
                      <a:lnTo>
                        <a:pt x="4829" y="1379"/>
                      </a:lnTo>
                      <a:lnTo>
                        <a:pt x="4909" y="1386"/>
                      </a:lnTo>
                      <a:lnTo>
                        <a:pt x="4988" y="1379"/>
                      </a:lnTo>
                      <a:lnTo>
                        <a:pt x="5065" y="1364"/>
                      </a:lnTo>
                      <a:lnTo>
                        <a:pt x="5137" y="1339"/>
                      </a:lnTo>
                      <a:lnTo>
                        <a:pt x="5205" y="1305"/>
                      </a:lnTo>
                      <a:lnTo>
                        <a:pt x="5267" y="1263"/>
                      </a:lnTo>
                      <a:lnTo>
                        <a:pt x="5324" y="1213"/>
                      </a:lnTo>
                      <a:lnTo>
                        <a:pt x="5374" y="1156"/>
                      </a:lnTo>
                      <a:lnTo>
                        <a:pt x="5416" y="1094"/>
                      </a:lnTo>
                      <a:lnTo>
                        <a:pt x="5451" y="1026"/>
                      </a:lnTo>
                      <a:lnTo>
                        <a:pt x="5475" y="954"/>
                      </a:lnTo>
                      <a:lnTo>
                        <a:pt x="5490" y="877"/>
                      </a:lnTo>
                      <a:lnTo>
                        <a:pt x="5496" y="798"/>
                      </a:lnTo>
                      <a:lnTo>
                        <a:pt x="5490" y="718"/>
                      </a:lnTo>
                      <a:lnTo>
                        <a:pt x="5475" y="642"/>
                      </a:lnTo>
                      <a:lnTo>
                        <a:pt x="5451" y="569"/>
                      </a:lnTo>
                      <a:lnTo>
                        <a:pt x="5416" y="502"/>
                      </a:lnTo>
                      <a:lnTo>
                        <a:pt x="5374" y="438"/>
                      </a:lnTo>
                      <a:lnTo>
                        <a:pt x="5324" y="383"/>
                      </a:lnTo>
                      <a:lnTo>
                        <a:pt x="5267" y="332"/>
                      </a:lnTo>
                      <a:lnTo>
                        <a:pt x="5205" y="291"/>
                      </a:lnTo>
                      <a:lnTo>
                        <a:pt x="5137" y="256"/>
                      </a:lnTo>
                      <a:lnTo>
                        <a:pt x="5065" y="230"/>
                      </a:lnTo>
                      <a:lnTo>
                        <a:pt x="4988" y="215"/>
                      </a:lnTo>
                      <a:lnTo>
                        <a:pt x="4909" y="210"/>
                      </a:lnTo>
                      <a:close/>
                      <a:moveTo>
                        <a:pt x="4909" y="0"/>
                      </a:moveTo>
                      <a:lnTo>
                        <a:pt x="5001" y="5"/>
                      </a:lnTo>
                      <a:lnTo>
                        <a:pt x="5091" y="21"/>
                      </a:lnTo>
                      <a:lnTo>
                        <a:pt x="5177" y="47"/>
                      </a:lnTo>
                      <a:lnTo>
                        <a:pt x="5259" y="82"/>
                      </a:lnTo>
                      <a:lnTo>
                        <a:pt x="5336" y="125"/>
                      </a:lnTo>
                      <a:lnTo>
                        <a:pt x="5407" y="175"/>
                      </a:lnTo>
                      <a:lnTo>
                        <a:pt x="5471" y="234"/>
                      </a:lnTo>
                      <a:lnTo>
                        <a:pt x="5530" y="300"/>
                      </a:lnTo>
                      <a:lnTo>
                        <a:pt x="5582" y="371"/>
                      </a:lnTo>
                      <a:lnTo>
                        <a:pt x="5625" y="447"/>
                      </a:lnTo>
                      <a:lnTo>
                        <a:pt x="5660" y="530"/>
                      </a:lnTo>
                      <a:lnTo>
                        <a:pt x="5684" y="614"/>
                      </a:lnTo>
                      <a:lnTo>
                        <a:pt x="5700" y="704"/>
                      </a:lnTo>
                      <a:lnTo>
                        <a:pt x="5705" y="798"/>
                      </a:lnTo>
                      <a:lnTo>
                        <a:pt x="5700" y="891"/>
                      </a:lnTo>
                      <a:lnTo>
                        <a:pt x="5684" y="980"/>
                      </a:lnTo>
                      <a:lnTo>
                        <a:pt x="5660" y="1066"/>
                      </a:lnTo>
                      <a:lnTo>
                        <a:pt x="5625" y="1147"/>
                      </a:lnTo>
                      <a:lnTo>
                        <a:pt x="5582" y="1225"/>
                      </a:lnTo>
                      <a:lnTo>
                        <a:pt x="5530" y="1296"/>
                      </a:lnTo>
                      <a:lnTo>
                        <a:pt x="5471" y="1362"/>
                      </a:lnTo>
                      <a:lnTo>
                        <a:pt x="5407" y="1419"/>
                      </a:lnTo>
                      <a:lnTo>
                        <a:pt x="5336" y="1471"/>
                      </a:lnTo>
                      <a:lnTo>
                        <a:pt x="5259" y="1514"/>
                      </a:lnTo>
                      <a:lnTo>
                        <a:pt x="5177" y="1549"/>
                      </a:lnTo>
                      <a:lnTo>
                        <a:pt x="5091" y="1575"/>
                      </a:lnTo>
                      <a:lnTo>
                        <a:pt x="5001" y="1590"/>
                      </a:lnTo>
                      <a:lnTo>
                        <a:pt x="4909" y="1595"/>
                      </a:lnTo>
                      <a:lnTo>
                        <a:pt x="4817" y="1590"/>
                      </a:lnTo>
                      <a:lnTo>
                        <a:pt x="4727" y="1575"/>
                      </a:lnTo>
                      <a:lnTo>
                        <a:pt x="4642" y="1549"/>
                      </a:lnTo>
                      <a:lnTo>
                        <a:pt x="4561" y="1516"/>
                      </a:lnTo>
                      <a:lnTo>
                        <a:pt x="4485" y="1473"/>
                      </a:lnTo>
                      <a:lnTo>
                        <a:pt x="4414" y="1422"/>
                      </a:lnTo>
                      <a:lnTo>
                        <a:pt x="4057" y="1779"/>
                      </a:lnTo>
                      <a:lnTo>
                        <a:pt x="4123" y="1867"/>
                      </a:lnTo>
                      <a:lnTo>
                        <a:pt x="4184" y="1960"/>
                      </a:lnTo>
                      <a:lnTo>
                        <a:pt x="4236" y="2057"/>
                      </a:lnTo>
                      <a:lnTo>
                        <a:pt x="4282" y="2159"/>
                      </a:lnTo>
                      <a:lnTo>
                        <a:pt x="4320" y="2265"/>
                      </a:lnTo>
                      <a:lnTo>
                        <a:pt x="4350" y="2374"/>
                      </a:lnTo>
                      <a:lnTo>
                        <a:pt x="4372" y="2486"/>
                      </a:lnTo>
                      <a:lnTo>
                        <a:pt x="4386" y="2601"/>
                      </a:lnTo>
                      <a:lnTo>
                        <a:pt x="4390" y="2718"/>
                      </a:lnTo>
                      <a:lnTo>
                        <a:pt x="4384" y="2846"/>
                      </a:lnTo>
                      <a:lnTo>
                        <a:pt x="4369" y="2973"/>
                      </a:lnTo>
                      <a:lnTo>
                        <a:pt x="4341" y="3094"/>
                      </a:lnTo>
                      <a:lnTo>
                        <a:pt x="4307" y="3213"/>
                      </a:lnTo>
                      <a:lnTo>
                        <a:pt x="4260" y="3326"/>
                      </a:lnTo>
                      <a:lnTo>
                        <a:pt x="4206" y="3436"/>
                      </a:lnTo>
                      <a:lnTo>
                        <a:pt x="4144" y="3540"/>
                      </a:lnTo>
                      <a:lnTo>
                        <a:pt x="4073" y="3637"/>
                      </a:lnTo>
                      <a:lnTo>
                        <a:pt x="3993" y="3729"/>
                      </a:lnTo>
                      <a:lnTo>
                        <a:pt x="3908" y="3815"/>
                      </a:lnTo>
                      <a:lnTo>
                        <a:pt x="3817" y="3893"/>
                      </a:lnTo>
                      <a:lnTo>
                        <a:pt x="3718" y="3964"/>
                      </a:lnTo>
                      <a:lnTo>
                        <a:pt x="3614" y="4026"/>
                      </a:lnTo>
                      <a:lnTo>
                        <a:pt x="3505" y="4082"/>
                      </a:lnTo>
                      <a:lnTo>
                        <a:pt x="3391" y="4127"/>
                      </a:lnTo>
                      <a:lnTo>
                        <a:pt x="3273" y="4163"/>
                      </a:lnTo>
                      <a:lnTo>
                        <a:pt x="3150" y="4189"/>
                      </a:lnTo>
                      <a:lnTo>
                        <a:pt x="3026" y="4204"/>
                      </a:lnTo>
                      <a:lnTo>
                        <a:pt x="2896" y="4211"/>
                      </a:lnTo>
                      <a:lnTo>
                        <a:pt x="2782" y="4206"/>
                      </a:lnTo>
                      <a:lnTo>
                        <a:pt x="2669" y="4194"/>
                      </a:lnTo>
                      <a:lnTo>
                        <a:pt x="2560" y="4173"/>
                      </a:lnTo>
                      <a:lnTo>
                        <a:pt x="2453" y="4144"/>
                      </a:lnTo>
                      <a:lnTo>
                        <a:pt x="2351" y="4108"/>
                      </a:lnTo>
                      <a:lnTo>
                        <a:pt x="2250" y="4064"/>
                      </a:lnTo>
                      <a:lnTo>
                        <a:pt x="2155" y="4014"/>
                      </a:lnTo>
                      <a:lnTo>
                        <a:pt x="1876" y="4331"/>
                      </a:lnTo>
                      <a:lnTo>
                        <a:pt x="1928" y="4402"/>
                      </a:lnTo>
                      <a:lnTo>
                        <a:pt x="1972" y="4479"/>
                      </a:lnTo>
                      <a:lnTo>
                        <a:pt x="2006" y="4563"/>
                      </a:lnTo>
                      <a:lnTo>
                        <a:pt x="2032" y="4649"/>
                      </a:lnTo>
                      <a:lnTo>
                        <a:pt x="2049" y="4739"/>
                      </a:lnTo>
                      <a:lnTo>
                        <a:pt x="2055" y="4832"/>
                      </a:lnTo>
                      <a:lnTo>
                        <a:pt x="2049" y="4926"/>
                      </a:lnTo>
                      <a:lnTo>
                        <a:pt x="2034" y="5016"/>
                      </a:lnTo>
                      <a:lnTo>
                        <a:pt x="2008" y="5101"/>
                      </a:lnTo>
                      <a:lnTo>
                        <a:pt x="1973" y="5184"/>
                      </a:lnTo>
                      <a:lnTo>
                        <a:pt x="1930" y="5260"/>
                      </a:lnTo>
                      <a:lnTo>
                        <a:pt x="1878" y="5331"/>
                      </a:lnTo>
                      <a:lnTo>
                        <a:pt x="1821" y="5396"/>
                      </a:lnTo>
                      <a:lnTo>
                        <a:pt x="1755" y="5455"/>
                      </a:lnTo>
                      <a:lnTo>
                        <a:pt x="1684" y="5505"/>
                      </a:lnTo>
                      <a:lnTo>
                        <a:pt x="1606" y="5549"/>
                      </a:lnTo>
                      <a:lnTo>
                        <a:pt x="1525" y="5583"/>
                      </a:lnTo>
                      <a:lnTo>
                        <a:pt x="1438" y="5609"/>
                      </a:lnTo>
                      <a:lnTo>
                        <a:pt x="1350" y="5625"/>
                      </a:lnTo>
                      <a:lnTo>
                        <a:pt x="1257" y="5630"/>
                      </a:lnTo>
                      <a:lnTo>
                        <a:pt x="1163" y="5625"/>
                      </a:lnTo>
                      <a:lnTo>
                        <a:pt x="1073" y="5609"/>
                      </a:lnTo>
                      <a:lnTo>
                        <a:pt x="988" y="5583"/>
                      </a:lnTo>
                      <a:lnTo>
                        <a:pt x="905" y="5549"/>
                      </a:lnTo>
                      <a:lnTo>
                        <a:pt x="829" y="5505"/>
                      </a:lnTo>
                      <a:lnTo>
                        <a:pt x="758" y="5455"/>
                      </a:lnTo>
                      <a:lnTo>
                        <a:pt x="692" y="5396"/>
                      </a:lnTo>
                      <a:lnTo>
                        <a:pt x="635" y="5331"/>
                      </a:lnTo>
                      <a:lnTo>
                        <a:pt x="583" y="5260"/>
                      </a:lnTo>
                      <a:lnTo>
                        <a:pt x="540" y="5184"/>
                      </a:lnTo>
                      <a:lnTo>
                        <a:pt x="505" y="5101"/>
                      </a:lnTo>
                      <a:lnTo>
                        <a:pt x="479" y="5016"/>
                      </a:lnTo>
                      <a:lnTo>
                        <a:pt x="464" y="4926"/>
                      </a:lnTo>
                      <a:lnTo>
                        <a:pt x="459" y="4832"/>
                      </a:lnTo>
                      <a:lnTo>
                        <a:pt x="464" y="4739"/>
                      </a:lnTo>
                      <a:lnTo>
                        <a:pt x="479" y="4651"/>
                      </a:lnTo>
                      <a:lnTo>
                        <a:pt x="505" y="4564"/>
                      </a:lnTo>
                      <a:lnTo>
                        <a:pt x="540" y="4483"/>
                      </a:lnTo>
                      <a:lnTo>
                        <a:pt x="583" y="4405"/>
                      </a:lnTo>
                      <a:lnTo>
                        <a:pt x="635" y="4334"/>
                      </a:lnTo>
                      <a:lnTo>
                        <a:pt x="692" y="4268"/>
                      </a:lnTo>
                      <a:lnTo>
                        <a:pt x="758" y="4211"/>
                      </a:lnTo>
                      <a:lnTo>
                        <a:pt x="829" y="4159"/>
                      </a:lnTo>
                      <a:lnTo>
                        <a:pt x="905" y="4116"/>
                      </a:lnTo>
                      <a:lnTo>
                        <a:pt x="988" y="4082"/>
                      </a:lnTo>
                      <a:lnTo>
                        <a:pt x="1073" y="4056"/>
                      </a:lnTo>
                      <a:lnTo>
                        <a:pt x="1163" y="4040"/>
                      </a:lnTo>
                      <a:lnTo>
                        <a:pt x="1257" y="4035"/>
                      </a:lnTo>
                      <a:lnTo>
                        <a:pt x="1340" y="4040"/>
                      </a:lnTo>
                      <a:lnTo>
                        <a:pt x="1419" y="4052"/>
                      </a:lnTo>
                      <a:lnTo>
                        <a:pt x="1496" y="4073"/>
                      </a:lnTo>
                      <a:lnTo>
                        <a:pt x="1570" y="4099"/>
                      </a:lnTo>
                      <a:lnTo>
                        <a:pt x="1641" y="4133"/>
                      </a:lnTo>
                      <a:lnTo>
                        <a:pt x="1707" y="4175"/>
                      </a:lnTo>
                      <a:lnTo>
                        <a:pt x="1963" y="3883"/>
                      </a:lnTo>
                      <a:lnTo>
                        <a:pt x="1873" y="3805"/>
                      </a:lnTo>
                      <a:lnTo>
                        <a:pt x="1790" y="3720"/>
                      </a:lnTo>
                      <a:lnTo>
                        <a:pt x="1714" y="3628"/>
                      </a:lnTo>
                      <a:lnTo>
                        <a:pt x="1644" y="3531"/>
                      </a:lnTo>
                      <a:lnTo>
                        <a:pt x="1582" y="3428"/>
                      </a:lnTo>
                      <a:lnTo>
                        <a:pt x="1528" y="3320"/>
                      </a:lnTo>
                      <a:lnTo>
                        <a:pt x="1485" y="3206"/>
                      </a:lnTo>
                      <a:lnTo>
                        <a:pt x="1449" y="3090"/>
                      </a:lnTo>
                      <a:lnTo>
                        <a:pt x="1423" y="2969"/>
                      </a:lnTo>
                      <a:lnTo>
                        <a:pt x="1407" y="2845"/>
                      </a:lnTo>
                      <a:lnTo>
                        <a:pt x="1402" y="2718"/>
                      </a:lnTo>
                      <a:lnTo>
                        <a:pt x="1407" y="2594"/>
                      </a:lnTo>
                      <a:lnTo>
                        <a:pt x="1423" y="2473"/>
                      </a:lnTo>
                      <a:lnTo>
                        <a:pt x="1447" y="2357"/>
                      </a:lnTo>
                      <a:lnTo>
                        <a:pt x="1480" y="2242"/>
                      </a:lnTo>
                      <a:lnTo>
                        <a:pt x="1521" y="2132"/>
                      </a:lnTo>
                      <a:lnTo>
                        <a:pt x="1572" y="2026"/>
                      </a:lnTo>
                      <a:lnTo>
                        <a:pt x="1631" y="1926"/>
                      </a:lnTo>
                      <a:lnTo>
                        <a:pt x="1696" y="1829"/>
                      </a:lnTo>
                      <a:lnTo>
                        <a:pt x="1340" y="1535"/>
                      </a:lnTo>
                      <a:lnTo>
                        <a:pt x="1276" y="1587"/>
                      </a:lnTo>
                      <a:lnTo>
                        <a:pt x="1206" y="1633"/>
                      </a:lnTo>
                      <a:lnTo>
                        <a:pt x="1132" y="1673"/>
                      </a:lnTo>
                      <a:lnTo>
                        <a:pt x="1054" y="1704"/>
                      </a:lnTo>
                      <a:lnTo>
                        <a:pt x="971" y="1729"/>
                      </a:lnTo>
                      <a:lnTo>
                        <a:pt x="886" y="1742"/>
                      </a:lnTo>
                      <a:lnTo>
                        <a:pt x="798" y="1748"/>
                      </a:lnTo>
                      <a:lnTo>
                        <a:pt x="704" y="1742"/>
                      </a:lnTo>
                      <a:lnTo>
                        <a:pt x="614" y="1725"/>
                      </a:lnTo>
                      <a:lnTo>
                        <a:pt x="530" y="1701"/>
                      </a:lnTo>
                      <a:lnTo>
                        <a:pt x="447" y="1666"/>
                      </a:lnTo>
                      <a:lnTo>
                        <a:pt x="370" y="1623"/>
                      </a:lnTo>
                      <a:lnTo>
                        <a:pt x="299" y="1571"/>
                      </a:lnTo>
                      <a:lnTo>
                        <a:pt x="234" y="1512"/>
                      </a:lnTo>
                      <a:lnTo>
                        <a:pt x="175" y="1448"/>
                      </a:lnTo>
                      <a:lnTo>
                        <a:pt x="125" y="1377"/>
                      </a:lnTo>
                      <a:lnTo>
                        <a:pt x="81" y="1300"/>
                      </a:lnTo>
                      <a:lnTo>
                        <a:pt x="47" y="1218"/>
                      </a:lnTo>
                      <a:lnTo>
                        <a:pt x="21" y="1132"/>
                      </a:lnTo>
                      <a:lnTo>
                        <a:pt x="5" y="1042"/>
                      </a:lnTo>
                      <a:lnTo>
                        <a:pt x="0" y="950"/>
                      </a:lnTo>
                      <a:lnTo>
                        <a:pt x="5" y="857"/>
                      </a:lnTo>
                      <a:lnTo>
                        <a:pt x="21" y="767"/>
                      </a:lnTo>
                      <a:lnTo>
                        <a:pt x="47" y="682"/>
                      </a:lnTo>
                      <a:lnTo>
                        <a:pt x="81" y="599"/>
                      </a:lnTo>
                      <a:lnTo>
                        <a:pt x="125" y="523"/>
                      </a:lnTo>
                      <a:lnTo>
                        <a:pt x="175" y="452"/>
                      </a:lnTo>
                      <a:lnTo>
                        <a:pt x="234" y="386"/>
                      </a:lnTo>
                      <a:lnTo>
                        <a:pt x="299" y="327"/>
                      </a:lnTo>
                      <a:lnTo>
                        <a:pt x="370" y="277"/>
                      </a:lnTo>
                      <a:lnTo>
                        <a:pt x="447" y="234"/>
                      </a:lnTo>
                      <a:lnTo>
                        <a:pt x="530" y="199"/>
                      </a:lnTo>
                      <a:lnTo>
                        <a:pt x="614" y="173"/>
                      </a:lnTo>
                      <a:lnTo>
                        <a:pt x="704" y="158"/>
                      </a:lnTo>
                      <a:lnTo>
                        <a:pt x="798" y="153"/>
                      </a:lnTo>
                      <a:lnTo>
                        <a:pt x="890" y="158"/>
                      </a:lnTo>
                      <a:lnTo>
                        <a:pt x="980" y="173"/>
                      </a:lnTo>
                      <a:lnTo>
                        <a:pt x="1066" y="199"/>
                      </a:lnTo>
                      <a:lnTo>
                        <a:pt x="1148" y="234"/>
                      </a:lnTo>
                      <a:lnTo>
                        <a:pt x="1225" y="277"/>
                      </a:lnTo>
                      <a:lnTo>
                        <a:pt x="1296" y="327"/>
                      </a:lnTo>
                      <a:lnTo>
                        <a:pt x="1362" y="386"/>
                      </a:lnTo>
                      <a:lnTo>
                        <a:pt x="1419" y="452"/>
                      </a:lnTo>
                      <a:lnTo>
                        <a:pt x="1471" y="523"/>
                      </a:lnTo>
                      <a:lnTo>
                        <a:pt x="1515" y="599"/>
                      </a:lnTo>
                      <a:lnTo>
                        <a:pt x="1549" y="682"/>
                      </a:lnTo>
                      <a:lnTo>
                        <a:pt x="1573" y="767"/>
                      </a:lnTo>
                      <a:lnTo>
                        <a:pt x="1591" y="857"/>
                      </a:lnTo>
                      <a:lnTo>
                        <a:pt x="1596" y="950"/>
                      </a:lnTo>
                      <a:lnTo>
                        <a:pt x="1591" y="1037"/>
                      </a:lnTo>
                      <a:lnTo>
                        <a:pt x="1577" y="1123"/>
                      </a:lnTo>
                      <a:lnTo>
                        <a:pt x="1554" y="1204"/>
                      </a:lnTo>
                      <a:lnTo>
                        <a:pt x="1523" y="1282"/>
                      </a:lnTo>
                      <a:lnTo>
                        <a:pt x="1483" y="1355"/>
                      </a:lnTo>
                      <a:lnTo>
                        <a:pt x="1847" y="1656"/>
                      </a:lnTo>
                      <a:lnTo>
                        <a:pt x="1932" y="1578"/>
                      </a:lnTo>
                      <a:lnTo>
                        <a:pt x="2020" y="1509"/>
                      </a:lnTo>
                      <a:lnTo>
                        <a:pt x="2115" y="1445"/>
                      </a:lnTo>
                      <a:lnTo>
                        <a:pt x="2216" y="1390"/>
                      </a:lnTo>
                      <a:lnTo>
                        <a:pt x="2319" y="1339"/>
                      </a:lnTo>
                      <a:lnTo>
                        <a:pt x="2428" y="1300"/>
                      </a:lnTo>
                      <a:lnTo>
                        <a:pt x="2541" y="1267"/>
                      </a:lnTo>
                      <a:lnTo>
                        <a:pt x="2657" y="1244"/>
                      </a:lnTo>
                      <a:lnTo>
                        <a:pt x="2775" y="1229"/>
                      </a:lnTo>
                      <a:lnTo>
                        <a:pt x="2896" y="1225"/>
                      </a:lnTo>
                      <a:lnTo>
                        <a:pt x="3024" y="1230"/>
                      </a:lnTo>
                      <a:lnTo>
                        <a:pt x="3149" y="1246"/>
                      </a:lnTo>
                      <a:lnTo>
                        <a:pt x="3270" y="1272"/>
                      </a:lnTo>
                      <a:lnTo>
                        <a:pt x="3386" y="1306"/>
                      </a:lnTo>
                      <a:lnTo>
                        <a:pt x="3500" y="1351"/>
                      </a:lnTo>
                      <a:lnTo>
                        <a:pt x="3607" y="1405"/>
                      </a:lnTo>
                      <a:lnTo>
                        <a:pt x="3711" y="1466"/>
                      </a:lnTo>
                      <a:lnTo>
                        <a:pt x="3808" y="1535"/>
                      </a:lnTo>
                      <a:lnTo>
                        <a:pt x="3900" y="1613"/>
                      </a:lnTo>
                      <a:lnTo>
                        <a:pt x="4256" y="1256"/>
                      </a:lnTo>
                      <a:lnTo>
                        <a:pt x="4213" y="1189"/>
                      </a:lnTo>
                      <a:lnTo>
                        <a:pt x="4178" y="1118"/>
                      </a:lnTo>
                      <a:lnTo>
                        <a:pt x="4149" y="1042"/>
                      </a:lnTo>
                      <a:lnTo>
                        <a:pt x="4128" y="964"/>
                      </a:lnTo>
                      <a:lnTo>
                        <a:pt x="4114" y="883"/>
                      </a:lnTo>
                      <a:lnTo>
                        <a:pt x="4111" y="798"/>
                      </a:lnTo>
                      <a:lnTo>
                        <a:pt x="4116" y="704"/>
                      </a:lnTo>
                      <a:lnTo>
                        <a:pt x="4132" y="614"/>
                      </a:lnTo>
                      <a:lnTo>
                        <a:pt x="4158" y="530"/>
                      </a:lnTo>
                      <a:lnTo>
                        <a:pt x="4192" y="447"/>
                      </a:lnTo>
                      <a:lnTo>
                        <a:pt x="4236" y="371"/>
                      </a:lnTo>
                      <a:lnTo>
                        <a:pt x="4286" y="300"/>
                      </a:lnTo>
                      <a:lnTo>
                        <a:pt x="4345" y="234"/>
                      </a:lnTo>
                      <a:lnTo>
                        <a:pt x="4410" y="175"/>
                      </a:lnTo>
                      <a:lnTo>
                        <a:pt x="4481" y="125"/>
                      </a:lnTo>
                      <a:lnTo>
                        <a:pt x="4557" y="82"/>
                      </a:lnTo>
                      <a:lnTo>
                        <a:pt x="4639" y="47"/>
                      </a:lnTo>
                      <a:lnTo>
                        <a:pt x="4725" y="21"/>
                      </a:lnTo>
                      <a:lnTo>
                        <a:pt x="4815" y="5"/>
                      </a:lnTo>
                      <a:lnTo>
                        <a:pt x="49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30" name="Freeform 36">
                  <a:extLst>
                    <a:ext uri="{FF2B5EF4-FFF2-40B4-BE49-F238E27FC236}">
                      <a16:creationId xmlns:a16="http://schemas.microsoft.com/office/drawing/2014/main" id="{B97A5225-E28D-0340-8D95-B0A948039B59}"/>
                    </a:ext>
                  </a:extLst>
                </p:cNvPr>
                <p:cNvSpPr>
                  <a:spLocks/>
                </p:cNvSpPr>
                <p:nvPr/>
              </p:nvSpPr>
              <p:spPr bwMode="auto">
                <a:xfrm>
                  <a:off x="8066573" y="3959759"/>
                  <a:ext cx="24666" cy="41505"/>
                </a:xfrm>
                <a:custGeom>
                  <a:avLst/>
                  <a:gdLst>
                    <a:gd name="T0" fmla="*/ 109 w 415"/>
                    <a:gd name="T1" fmla="*/ 0 h 699"/>
                    <a:gd name="T2" fmla="*/ 235 w 415"/>
                    <a:gd name="T3" fmla="*/ 0 h 699"/>
                    <a:gd name="T4" fmla="*/ 251 w 415"/>
                    <a:gd name="T5" fmla="*/ 6 h 699"/>
                    <a:gd name="T6" fmla="*/ 263 w 415"/>
                    <a:gd name="T7" fmla="*/ 16 h 699"/>
                    <a:gd name="T8" fmla="*/ 268 w 415"/>
                    <a:gd name="T9" fmla="*/ 33 h 699"/>
                    <a:gd name="T10" fmla="*/ 268 w 415"/>
                    <a:gd name="T11" fmla="*/ 153 h 699"/>
                    <a:gd name="T12" fmla="*/ 379 w 415"/>
                    <a:gd name="T13" fmla="*/ 153 h 699"/>
                    <a:gd name="T14" fmla="*/ 394 w 415"/>
                    <a:gd name="T15" fmla="*/ 156 h 699"/>
                    <a:gd name="T16" fmla="*/ 406 w 415"/>
                    <a:gd name="T17" fmla="*/ 168 h 699"/>
                    <a:gd name="T18" fmla="*/ 410 w 415"/>
                    <a:gd name="T19" fmla="*/ 184 h 699"/>
                    <a:gd name="T20" fmla="*/ 410 w 415"/>
                    <a:gd name="T21" fmla="*/ 251 h 699"/>
                    <a:gd name="T22" fmla="*/ 406 w 415"/>
                    <a:gd name="T23" fmla="*/ 269 h 699"/>
                    <a:gd name="T24" fmla="*/ 394 w 415"/>
                    <a:gd name="T25" fmla="*/ 279 h 699"/>
                    <a:gd name="T26" fmla="*/ 379 w 415"/>
                    <a:gd name="T27" fmla="*/ 284 h 699"/>
                    <a:gd name="T28" fmla="*/ 268 w 415"/>
                    <a:gd name="T29" fmla="*/ 284 h 699"/>
                    <a:gd name="T30" fmla="*/ 268 w 415"/>
                    <a:gd name="T31" fmla="*/ 490 h 699"/>
                    <a:gd name="T32" fmla="*/ 270 w 415"/>
                    <a:gd name="T33" fmla="*/ 512 h 699"/>
                    <a:gd name="T34" fmla="*/ 277 w 415"/>
                    <a:gd name="T35" fmla="*/ 530 h 699"/>
                    <a:gd name="T36" fmla="*/ 289 w 415"/>
                    <a:gd name="T37" fmla="*/ 538 h 699"/>
                    <a:gd name="T38" fmla="*/ 308 w 415"/>
                    <a:gd name="T39" fmla="*/ 542 h 699"/>
                    <a:gd name="T40" fmla="*/ 310 w 415"/>
                    <a:gd name="T41" fmla="*/ 542 h 699"/>
                    <a:gd name="T42" fmla="*/ 329 w 415"/>
                    <a:gd name="T43" fmla="*/ 538 h 699"/>
                    <a:gd name="T44" fmla="*/ 351 w 415"/>
                    <a:gd name="T45" fmla="*/ 533 h 699"/>
                    <a:gd name="T46" fmla="*/ 360 w 415"/>
                    <a:gd name="T47" fmla="*/ 532 h 699"/>
                    <a:gd name="T48" fmla="*/ 368 w 415"/>
                    <a:gd name="T49" fmla="*/ 532 h 699"/>
                    <a:gd name="T50" fmla="*/ 377 w 415"/>
                    <a:gd name="T51" fmla="*/ 535 h 699"/>
                    <a:gd name="T52" fmla="*/ 384 w 415"/>
                    <a:gd name="T53" fmla="*/ 540 h 699"/>
                    <a:gd name="T54" fmla="*/ 389 w 415"/>
                    <a:gd name="T55" fmla="*/ 547 h 699"/>
                    <a:gd name="T56" fmla="*/ 393 w 415"/>
                    <a:gd name="T57" fmla="*/ 554 h 699"/>
                    <a:gd name="T58" fmla="*/ 415 w 415"/>
                    <a:gd name="T59" fmla="*/ 632 h 699"/>
                    <a:gd name="T60" fmla="*/ 415 w 415"/>
                    <a:gd name="T61" fmla="*/ 647 h 699"/>
                    <a:gd name="T62" fmla="*/ 410 w 415"/>
                    <a:gd name="T63" fmla="*/ 661 h 699"/>
                    <a:gd name="T64" fmla="*/ 398 w 415"/>
                    <a:gd name="T65" fmla="*/ 670 h 699"/>
                    <a:gd name="T66" fmla="*/ 356 w 415"/>
                    <a:gd name="T67" fmla="*/ 685 h 699"/>
                    <a:gd name="T68" fmla="*/ 311 w 415"/>
                    <a:gd name="T69" fmla="*/ 696 h 699"/>
                    <a:gd name="T70" fmla="*/ 266 w 415"/>
                    <a:gd name="T71" fmla="*/ 699 h 699"/>
                    <a:gd name="T72" fmla="*/ 225 w 415"/>
                    <a:gd name="T73" fmla="*/ 696 h 699"/>
                    <a:gd name="T74" fmla="*/ 187 w 415"/>
                    <a:gd name="T75" fmla="*/ 685 h 699"/>
                    <a:gd name="T76" fmla="*/ 155 w 415"/>
                    <a:gd name="T77" fmla="*/ 670 h 699"/>
                    <a:gd name="T78" fmla="*/ 128 w 415"/>
                    <a:gd name="T79" fmla="*/ 649 h 699"/>
                    <a:gd name="T80" fmla="*/ 105 w 415"/>
                    <a:gd name="T81" fmla="*/ 623 h 699"/>
                    <a:gd name="T82" fmla="*/ 90 w 415"/>
                    <a:gd name="T83" fmla="*/ 592 h 699"/>
                    <a:gd name="T84" fmla="*/ 79 w 415"/>
                    <a:gd name="T85" fmla="*/ 557 h 699"/>
                    <a:gd name="T86" fmla="*/ 76 w 415"/>
                    <a:gd name="T87" fmla="*/ 518 h 699"/>
                    <a:gd name="T88" fmla="*/ 76 w 415"/>
                    <a:gd name="T89" fmla="*/ 284 h 699"/>
                    <a:gd name="T90" fmla="*/ 33 w 415"/>
                    <a:gd name="T91" fmla="*/ 284 h 699"/>
                    <a:gd name="T92" fmla="*/ 17 w 415"/>
                    <a:gd name="T93" fmla="*/ 279 h 699"/>
                    <a:gd name="T94" fmla="*/ 5 w 415"/>
                    <a:gd name="T95" fmla="*/ 267 h 699"/>
                    <a:gd name="T96" fmla="*/ 0 w 415"/>
                    <a:gd name="T97" fmla="*/ 251 h 699"/>
                    <a:gd name="T98" fmla="*/ 0 w 415"/>
                    <a:gd name="T99" fmla="*/ 185 h 699"/>
                    <a:gd name="T100" fmla="*/ 5 w 415"/>
                    <a:gd name="T101" fmla="*/ 168 h 699"/>
                    <a:gd name="T102" fmla="*/ 17 w 415"/>
                    <a:gd name="T103" fmla="*/ 158 h 699"/>
                    <a:gd name="T104" fmla="*/ 33 w 415"/>
                    <a:gd name="T105" fmla="*/ 153 h 699"/>
                    <a:gd name="T106" fmla="*/ 76 w 415"/>
                    <a:gd name="T107" fmla="*/ 153 h 699"/>
                    <a:gd name="T108" fmla="*/ 76 w 415"/>
                    <a:gd name="T109" fmla="*/ 33 h 699"/>
                    <a:gd name="T110" fmla="*/ 81 w 415"/>
                    <a:gd name="T111" fmla="*/ 16 h 699"/>
                    <a:gd name="T112" fmla="*/ 93 w 415"/>
                    <a:gd name="T113" fmla="*/ 6 h 699"/>
                    <a:gd name="T114" fmla="*/ 109 w 415"/>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5" h="699">
                      <a:moveTo>
                        <a:pt x="109" y="0"/>
                      </a:moveTo>
                      <a:lnTo>
                        <a:pt x="235" y="0"/>
                      </a:lnTo>
                      <a:lnTo>
                        <a:pt x="251" y="6"/>
                      </a:lnTo>
                      <a:lnTo>
                        <a:pt x="263" y="16"/>
                      </a:lnTo>
                      <a:lnTo>
                        <a:pt x="268" y="33"/>
                      </a:lnTo>
                      <a:lnTo>
                        <a:pt x="268" y="153"/>
                      </a:lnTo>
                      <a:lnTo>
                        <a:pt x="379" y="153"/>
                      </a:lnTo>
                      <a:lnTo>
                        <a:pt x="394" y="156"/>
                      </a:lnTo>
                      <a:lnTo>
                        <a:pt x="406" y="168"/>
                      </a:lnTo>
                      <a:lnTo>
                        <a:pt x="410" y="184"/>
                      </a:lnTo>
                      <a:lnTo>
                        <a:pt x="410" y="251"/>
                      </a:lnTo>
                      <a:lnTo>
                        <a:pt x="406" y="269"/>
                      </a:lnTo>
                      <a:lnTo>
                        <a:pt x="394" y="279"/>
                      </a:lnTo>
                      <a:lnTo>
                        <a:pt x="379" y="284"/>
                      </a:lnTo>
                      <a:lnTo>
                        <a:pt x="268" y="284"/>
                      </a:lnTo>
                      <a:lnTo>
                        <a:pt x="268" y="490"/>
                      </a:lnTo>
                      <a:lnTo>
                        <a:pt x="270" y="512"/>
                      </a:lnTo>
                      <a:lnTo>
                        <a:pt x="277" y="530"/>
                      </a:lnTo>
                      <a:lnTo>
                        <a:pt x="289" y="538"/>
                      </a:lnTo>
                      <a:lnTo>
                        <a:pt x="308" y="542"/>
                      </a:lnTo>
                      <a:lnTo>
                        <a:pt x="310" y="542"/>
                      </a:lnTo>
                      <a:lnTo>
                        <a:pt x="329" y="538"/>
                      </a:lnTo>
                      <a:lnTo>
                        <a:pt x="351" y="533"/>
                      </a:lnTo>
                      <a:lnTo>
                        <a:pt x="360" y="532"/>
                      </a:lnTo>
                      <a:lnTo>
                        <a:pt x="368" y="532"/>
                      </a:lnTo>
                      <a:lnTo>
                        <a:pt x="377" y="535"/>
                      </a:lnTo>
                      <a:lnTo>
                        <a:pt x="384" y="540"/>
                      </a:lnTo>
                      <a:lnTo>
                        <a:pt x="389" y="547"/>
                      </a:lnTo>
                      <a:lnTo>
                        <a:pt x="393" y="554"/>
                      </a:lnTo>
                      <a:lnTo>
                        <a:pt x="415" y="632"/>
                      </a:lnTo>
                      <a:lnTo>
                        <a:pt x="415" y="647"/>
                      </a:lnTo>
                      <a:lnTo>
                        <a:pt x="410" y="661"/>
                      </a:lnTo>
                      <a:lnTo>
                        <a:pt x="398" y="670"/>
                      </a:lnTo>
                      <a:lnTo>
                        <a:pt x="356" y="685"/>
                      </a:lnTo>
                      <a:lnTo>
                        <a:pt x="311" y="696"/>
                      </a:lnTo>
                      <a:lnTo>
                        <a:pt x="266" y="699"/>
                      </a:lnTo>
                      <a:lnTo>
                        <a:pt x="225" y="696"/>
                      </a:lnTo>
                      <a:lnTo>
                        <a:pt x="187" y="685"/>
                      </a:lnTo>
                      <a:lnTo>
                        <a:pt x="155" y="670"/>
                      </a:lnTo>
                      <a:lnTo>
                        <a:pt x="128" y="649"/>
                      </a:lnTo>
                      <a:lnTo>
                        <a:pt x="105" y="623"/>
                      </a:lnTo>
                      <a:lnTo>
                        <a:pt x="90" y="592"/>
                      </a:lnTo>
                      <a:lnTo>
                        <a:pt x="79" y="557"/>
                      </a:lnTo>
                      <a:lnTo>
                        <a:pt x="76" y="518"/>
                      </a:lnTo>
                      <a:lnTo>
                        <a:pt x="76" y="284"/>
                      </a:lnTo>
                      <a:lnTo>
                        <a:pt x="33" y="284"/>
                      </a:lnTo>
                      <a:lnTo>
                        <a:pt x="17" y="279"/>
                      </a:lnTo>
                      <a:lnTo>
                        <a:pt x="5" y="267"/>
                      </a:lnTo>
                      <a:lnTo>
                        <a:pt x="0" y="251"/>
                      </a:lnTo>
                      <a:lnTo>
                        <a:pt x="0" y="185"/>
                      </a:lnTo>
                      <a:lnTo>
                        <a:pt x="5" y="168"/>
                      </a:lnTo>
                      <a:lnTo>
                        <a:pt x="17" y="158"/>
                      </a:lnTo>
                      <a:lnTo>
                        <a:pt x="33" y="153"/>
                      </a:lnTo>
                      <a:lnTo>
                        <a:pt x="76" y="153"/>
                      </a:lnTo>
                      <a:lnTo>
                        <a:pt x="76" y="33"/>
                      </a:lnTo>
                      <a:lnTo>
                        <a:pt x="81" y="16"/>
                      </a:lnTo>
                      <a:lnTo>
                        <a:pt x="93" y="6"/>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131" name="Freeform 37">
                  <a:extLst>
                    <a:ext uri="{FF2B5EF4-FFF2-40B4-BE49-F238E27FC236}">
                      <a16:creationId xmlns:a16="http://schemas.microsoft.com/office/drawing/2014/main" id="{813A4B62-F438-3A4A-A95E-3C9854133322}"/>
                    </a:ext>
                  </a:extLst>
                </p:cNvPr>
                <p:cNvSpPr>
                  <a:spLocks noEditPoints="1"/>
                </p:cNvSpPr>
                <p:nvPr/>
              </p:nvSpPr>
              <p:spPr bwMode="auto">
                <a:xfrm>
                  <a:off x="7819676" y="3968653"/>
                  <a:ext cx="31307" cy="41624"/>
                </a:xfrm>
                <a:custGeom>
                  <a:avLst/>
                  <a:gdLst>
                    <a:gd name="T0" fmla="*/ 234 w 530"/>
                    <a:gd name="T1" fmla="*/ 138 h 701"/>
                    <a:gd name="T2" fmla="*/ 191 w 530"/>
                    <a:gd name="T3" fmla="*/ 164 h 701"/>
                    <a:gd name="T4" fmla="*/ 166 w 530"/>
                    <a:gd name="T5" fmla="*/ 214 h 701"/>
                    <a:gd name="T6" fmla="*/ 166 w 530"/>
                    <a:gd name="T7" fmla="*/ 278 h 701"/>
                    <a:gd name="T8" fmla="*/ 191 w 530"/>
                    <a:gd name="T9" fmla="*/ 329 h 701"/>
                    <a:gd name="T10" fmla="*/ 234 w 530"/>
                    <a:gd name="T11" fmla="*/ 356 h 701"/>
                    <a:gd name="T12" fmla="*/ 287 w 530"/>
                    <a:gd name="T13" fmla="*/ 356 h 701"/>
                    <a:gd name="T14" fmla="*/ 329 w 530"/>
                    <a:gd name="T15" fmla="*/ 329 h 701"/>
                    <a:gd name="T16" fmla="*/ 351 w 530"/>
                    <a:gd name="T17" fmla="*/ 278 h 701"/>
                    <a:gd name="T18" fmla="*/ 351 w 530"/>
                    <a:gd name="T19" fmla="*/ 214 h 701"/>
                    <a:gd name="T20" fmla="*/ 329 w 530"/>
                    <a:gd name="T21" fmla="*/ 164 h 701"/>
                    <a:gd name="T22" fmla="*/ 287 w 530"/>
                    <a:gd name="T23" fmla="*/ 138 h 701"/>
                    <a:gd name="T24" fmla="*/ 218 w 530"/>
                    <a:gd name="T25" fmla="*/ 0 h 701"/>
                    <a:gd name="T26" fmla="*/ 260 w 530"/>
                    <a:gd name="T27" fmla="*/ 3 h 701"/>
                    <a:gd name="T28" fmla="*/ 327 w 530"/>
                    <a:gd name="T29" fmla="*/ 29 h 701"/>
                    <a:gd name="T30" fmla="*/ 355 w 530"/>
                    <a:gd name="T31" fmla="*/ 38 h 701"/>
                    <a:gd name="T32" fmla="*/ 371 w 530"/>
                    <a:gd name="T33" fmla="*/ 10 h 701"/>
                    <a:gd name="T34" fmla="*/ 497 w 530"/>
                    <a:gd name="T35" fmla="*/ 5 h 701"/>
                    <a:gd name="T36" fmla="*/ 525 w 530"/>
                    <a:gd name="T37" fmla="*/ 22 h 701"/>
                    <a:gd name="T38" fmla="*/ 530 w 530"/>
                    <a:gd name="T39" fmla="*/ 464 h 701"/>
                    <a:gd name="T40" fmla="*/ 514 w 530"/>
                    <a:gd name="T41" fmla="*/ 552 h 701"/>
                    <a:gd name="T42" fmla="*/ 469 w 530"/>
                    <a:gd name="T43" fmla="*/ 621 h 701"/>
                    <a:gd name="T44" fmla="*/ 398 w 530"/>
                    <a:gd name="T45" fmla="*/ 671 h 701"/>
                    <a:gd name="T46" fmla="*/ 306 w 530"/>
                    <a:gd name="T47" fmla="*/ 697 h 701"/>
                    <a:gd name="T48" fmla="*/ 199 w 530"/>
                    <a:gd name="T49" fmla="*/ 697 h 701"/>
                    <a:gd name="T50" fmla="*/ 95 w 530"/>
                    <a:gd name="T51" fmla="*/ 671 h 701"/>
                    <a:gd name="T52" fmla="*/ 36 w 530"/>
                    <a:gd name="T53" fmla="*/ 635 h 701"/>
                    <a:gd name="T54" fmla="*/ 36 w 530"/>
                    <a:gd name="T55" fmla="*/ 604 h 701"/>
                    <a:gd name="T56" fmla="*/ 73 w 530"/>
                    <a:gd name="T57" fmla="*/ 533 h 701"/>
                    <a:gd name="T58" fmla="*/ 88 w 530"/>
                    <a:gd name="T59" fmla="*/ 524 h 701"/>
                    <a:gd name="T60" fmla="*/ 106 w 530"/>
                    <a:gd name="T61" fmla="*/ 524 h 701"/>
                    <a:gd name="T62" fmla="*/ 154 w 530"/>
                    <a:gd name="T63" fmla="*/ 547 h 701"/>
                    <a:gd name="T64" fmla="*/ 241 w 530"/>
                    <a:gd name="T65" fmla="*/ 562 h 701"/>
                    <a:gd name="T66" fmla="*/ 303 w 530"/>
                    <a:gd name="T67" fmla="*/ 550 h 701"/>
                    <a:gd name="T68" fmla="*/ 341 w 530"/>
                    <a:gd name="T69" fmla="*/ 519 h 701"/>
                    <a:gd name="T70" fmla="*/ 355 w 530"/>
                    <a:gd name="T71" fmla="*/ 469 h 701"/>
                    <a:gd name="T72" fmla="*/ 327 w 530"/>
                    <a:gd name="T73" fmla="*/ 460 h 701"/>
                    <a:gd name="T74" fmla="*/ 260 w 530"/>
                    <a:gd name="T75" fmla="*/ 486 h 701"/>
                    <a:gd name="T76" fmla="*/ 173 w 530"/>
                    <a:gd name="T77" fmla="*/ 486 h 701"/>
                    <a:gd name="T78" fmla="*/ 94 w 530"/>
                    <a:gd name="T79" fmla="*/ 450 h 701"/>
                    <a:gd name="T80" fmla="*/ 35 w 530"/>
                    <a:gd name="T81" fmla="*/ 386 h 701"/>
                    <a:gd name="T82" fmla="*/ 4 w 530"/>
                    <a:gd name="T83" fmla="*/ 296 h 701"/>
                    <a:gd name="T84" fmla="*/ 4 w 530"/>
                    <a:gd name="T85" fmla="*/ 192 h 701"/>
                    <a:gd name="T86" fmla="*/ 35 w 530"/>
                    <a:gd name="T87" fmla="*/ 104 h 701"/>
                    <a:gd name="T88" fmla="*/ 92 w 530"/>
                    <a:gd name="T89" fmla="*/ 40 h 701"/>
                    <a:gd name="T90" fmla="*/ 171 w 530"/>
                    <a:gd name="T91" fmla="*/ 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0" h="701">
                      <a:moveTo>
                        <a:pt x="260" y="133"/>
                      </a:moveTo>
                      <a:lnTo>
                        <a:pt x="234" y="138"/>
                      </a:lnTo>
                      <a:lnTo>
                        <a:pt x="210" y="149"/>
                      </a:lnTo>
                      <a:lnTo>
                        <a:pt x="191" y="164"/>
                      </a:lnTo>
                      <a:lnTo>
                        <a:pt x="177" y="187"/>
                      </a:lnTo>
                      <a:lnTo>
                        <a:pt x="166" y="214"/>
                      </a:lnTo>
                      <a:lnTo>
                        <a:pt x="165" y="247"/>
                      </a:lnTo>
                      <a:lnTo>
                        <a:pt x="166" y="278"/>
                      </a:lnTo>
                      <a:lnTo>
                        <a:pt x="177" y="306"/>
                      </a:lnTo>
                      <a:lnTo>
                        <a:pt x="191" y="329"/>
                      </a:lnTo>
                      <a:lnTo>
                        <a:pt x="210" y="346"/>
                      </a:lnTo>
                      <a:lnTo>
                        <a:pt x="234" y="356"/>
                      </a:lnTo>
                      <a:lnTo>
                        <a:pt x="260" y="360"/>
                      </a:lnTo>
                      <a:lnTo>
                        <a:pt x="287" y="356"/>
                      </a:lnTo>
                      <a:lnTo>
                        <a:pt x="310" y="346"/>
                      </a:lnTo>
                      <a:lnTo>
                        <a:pt x="329" y="329"/>
                      </a:lnTo>
                      <a:lnTo>
                        <a:pt x="343" y="306"/>
                      </a:lnTo>
                      <a:lnTo>
                        <a:pt x="351" y="278"/>
                      </a:lnTo>
                      <a:lnTo>
                        <a:pt x="355" y="247"/>
                      </a:lnTo>
                      <a:lnTo>
                        <a:pt x="351" y="214"/>
                      </a:lnTo>
                      <a:lnTo>
                        <a:pt x="343" y="187"/>
                      </a:lnTo>
                      <a:lnTo>
                        <a:pt x="329" y="164"/>
                      </a:lnTo>
                      <a:lnTo>
                        <a:pt x="310" y="149"/>
                      </a:lnTo>
                      <a:lnTo>
                        <a:pt x="287" y="138"/>
                      </a:lnTo>
                      <a:lnTo>
                        <a:pt x="260" y="133"/>
                      </a:lnTo>
                      <a:close/>
                      <a:moveTo>
                        <a:pt x="218" y="0"/>
                      </a:moveTo>
                      <a:lnTo>
                        <a:pt x="220" y="0"/>
                      </a:lnTo>
                      <a:lnTo>
                        <a:pt x="260" y="3"/>
                      </a:lnTo>
                      <a:lnTo>
                        <a:pt x="296" y="14"/>
                      </a:lnTo>
                      <a:lnTo>
                        <a:pt x="327" y="29"/>
                      </a:lnTo>
                      <a:lnTo>
                        <a:pt x="355" y="54"/>
                      </a:lnTo>
                      <a:lnTo>
                        <a:pt x="355" y="38"/>
                      </a:lnTo>
                      <a:lnTo>
                        <a:pt x="360" y="22"/>
                      </a:lnTo>
                      <a:lnTo>
                        <a:pt x="371" y="10"/>
                      </a:lnTo>
                      <a:lnTo>
                        <a:pt x="388" y="5"/>
                      </a:lnTo>
                      <a:lnTo>
                        <a:pt x="497" y="5"/>
                      </a:lnTo>
                      <a:lnTo>
                        <a:pt x="514" y="10"/>
                      </a:lnTo>
                      <a:lnTo>
                        <a:pt x="525" y="22"/>
                      </a:lnTo>
                      <a:lnTo>
                        <a:pt x="530" y="38"/>
                      </a:lnTo>
                      <a:lnTo>
                        <a:pt x="530" y="464"/>
                      </a:lnTo>
                      <a:lnTo>
                        <a:pt x="525" y="509"/>
                      </a:lnTo>
                      <a:lnTo>
                        <a:pt x="514" y="552"/>
                      </a:lnTo>
                      <a:lnTo>
                        <a:pt x="495" y="588"/>
                      </a:lnTo>
                      <a:lnTo>
                        <a:pt x="469" y="621"/>
                      </a:lnTo>
                      <a:lnTo>
                        <a:pt x="436" y="649"/>
                      </a:lnTo>
                      <a:lnTo>
                        <a:pt x="398" y="671"/>
                      </a:lnTo>
                      <a:lnTo>
                        <a:pt x="355" y="688"/>
                      </a:lnTo>
                      <a:lnTo>
                        <a:pt x="306" y="697"/>
                      </a:lnTo>
                      <a:lnTo>
                        <a:pt x="253" y="701"/>
                      </a:lnTo>
                      <a:lnTo>
                        <a:pt x="199" y="697"/>
                      </a:lnTo>
                      <a:lnTo>
                        <a:pt x="146" y="687"/>
                      </a:lnTo>
                      <a:lnTo>
                        <a:pt x="95" y="671"/>
                      </a:lnTo>
                      <a:lnTo>
                        <a:pt x="49" y="647"/>
                      </a:lnTo>
                      <a:lnTo>
                        <a:pt x="36" y="635"/>
                      </a:lnTo>
                      <a:lnTo>
                        <a:pt x="31" y="621"/>
                      </a:lnTo>
                      <a:lnTo>
                        <a:pt x="36" y="604"/>
                      </a:lnTo>
                      <a:lnTo>
                        <a:pt x="69" y="540"/>
                      </a:lnTo>
                      <a:lnTo>
                        <a:pt x="73" y="533"/>
                      </a:lnTo>
                      <a:lnTo>
                        <a:pt x="80" y="528"/>
                      </a:lnTo>
                      <a:lnTo>
                        <a:pt x="88" y="524"/>
                      </a:lnTo>
                      <a:lnTo>
                        <a:pt x="97" y="522"/>
                      </a:lnTo>
                      <a:lnTo>
                        <a:pt x="106" y="524"/>
                      </a:lnTo>
                      <a:lnTo>
                        <a:pt x="113" y="528"/>
                      </a:lnTo>
                      <a:lnTo>
                        <a:pt x="154" y="547"/>
                      </a:lnTo>
                      <a:lnTo>
                        <a:pt x="197" y="559"/>
                      </a:lnTo>
                      <a:lnTo>
                        <a:pt x="241" y="562"/>
                      </a:lnTo>
                      <a:lnTo>
                        <a:pt x="274" y="559"/>
                      </a:lnTo>
                      <a:lnTo>
                        <a:pt x="303" y="550"/>
                      </a:lnTo>
                      <a:lnTo>
                        <a:pt x="326" y="538"/>
                      </a:lnTo>
                      <a:lnTo>
                        <a:pt x="341" y="519"/>
                      </a:lnTo>
                      <a:lnTo>
                        <a:pt x="351" y="496"/>
                      </a:lnTo>
                      <a:lnTo>
                        <a:pt x="355" y="469"/>
                      </a:lnTo>
                      <a:lnTo>
                        <a:pt x="355" y="438"/>
                      </a:lnTo>
                      <a:lnTo>
                        <a:pt x="327" y="460"/>
                      </a:lnTo>
                      <a:lnTo>
                        <a:pt x="296" y="477"/>
                      </a:lnTo>
                      <a:lnTo>
                        <a:pt x="260" y="486"/>
                      </a:lnTo>
                      <a:lnTo>
                        <a:pt x="222" y="489"/>
                      </a:lnTo>
                      <a:lnTo>
                        <a:pt x="173" y="486"/>
                      </a:lnTo>
                      <a:lnTo>
                        <a:pt x="132" y="472"/>
                      </a:lnTo>
                      <a:lnTo>
                        <a:pt x="94" y="450"/>
                      </a:lnTo>
                      <a:lnTo>
                        <a:pt x="61" y="420"/>
                      </a:lnTo>
                      <a:lnTo>
                        <a:pt x="35" y="386"/>
                      </a:lnTo>
                      <a:lnTo>
                        <a:pt x="16" y="342"/>
                      </a:lnTo>
                      <a:lnTo>
                        <a:pt x="4" y="296"/>
                      </a:lnTo>
                      <a:lnTo>
                        <a:pt x="0" y="242"/>
                      </a:lnTo>
                      <a:lnTo>
                        <a:pt x="4" y="192"/>
                      </a:lnTo>
                      <a:lnTo>
                        <a:pt x="16" y="145"/>
                      </a:lnTo>
                      <a:lnTo>
                        <a:pt x="35" y="104"/>
                      </a:lnTo>
                      <a:lnTo>
                        <a:pt x="61" y="67"/>
                      </a:lnTo>
                      <a:lnTo>
                        <a:pt x="92" y="40"/>
                      </a:lnTo>
                      <a:lnTo>
                        <a:pt x="130" y="17"/>
                      </a:lnTo>
                      <a:lnTo>
                        <a:pt x="171" y="5"/>
                      </a:lnTo>
                      <a:lnTo>
                        <a:pt x="2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grpSp>
        </p:grpSp>
        <p:grpSp>
          <p:nvGrpSpPr>
            <p:cNvPr id="132" name="Group 131">
              <a:extLst>
                <a:ext uri="{FF2B5EF4-FFF2-40B4-BE49-F238E27FC236}">
                  <a16:creationId xmlns:a16="http://schemas.microsoft.com/office/drawing/2014/main" id="{6DC99AD9-3859-2648-AE09-06AAB360A822}"/>
                </a:ext>
              </a:extLst>
            </p:cNvPr>
            <p:cNvGrpSpPr/>
            <p:nvPr/>
          </p:nvGrpSpPr>
          <p:grpSpPr>
            <a:xfrm>
              <a:off x="4577778" y="3541906"/>
              <a:ext cx="717947" cy="717947"/>
              <a:chOff x="2391367" y="2901577"/>
              <a:chExt cx="717947" cy="717947"/>
            </a:xfrm>
          </p:grpSpPr>
          <p:sp>
            <p:nvSpPr>
              <p:cNvPr id="133" name="Oval 132">
                <a:extLst>
                  <a:ext uri="{FF2B5EF4-FFF2-40B4-BE49-F238E27FC236}">
                    <a16:creationId xmlns:a16="http://schemas.microsoft.com/office/drawing/2014/main" id="{9D05E360-7213-C246-A7E0-9DA294592547}"/>
                  </a:ext>
                </a:extLst>
              </p:cNvPr>
              <p:cNvSpPr/>
              <p:nvPr/>
            </p:nvSpPr>
            <p:spPr>
              <a:xfrm>
                <a:off x="2391367" y="2901577"/>
                <a:ext cx="717947" cy="717947"/>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134" name="Freeform 52">
                <a:extLst>
                  <a:ext uri="{FF2B5EF4-FFF2-40B4-BE49-F238E27FC236}">
                    <a16:creationId xmlns:a16="http://schemas.microsoft.com/office/drawing/2014/main" id="{F3787167-74F6-7346-BDC6-54FC47FB65A9}"/>
                  </a:ext>
                </a:extLst>
              </p:cNvPr>
              <p:cNvSpPr>
                <a:spLocks noChangeArrowheads="1"/>
              </p:cNvSpPr>
              <p:nvPr/>
            </p:nvSpPr>
            <p:spPr bwMode="auto">
              <a:xfrm>
                <a:off x="2609692" y="3114740"/>
                <a:ext cx="281297" cy="291621"/>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grpSp>
          <p:nvGrpSpPr>
            <p:cNvPr id="135" name="Group 134">
              <a:extLst>
                <a:ext uri="{FF2B5EF4-FFF2-40B4-BE49-F238E27FC236}">
                  <a16:creationId xmlns:a16="http://schemas.microsoft.com/office/drawing/2014/main" id="{4E153F24-E2F2-9C4D-B638-6FC73FA7CDCE}"/>
                </a:ext>
              </a:extLst>
            </p:cNvPr>
            <p:cNvGrpSpPr/>
            <p:nvPr/>
          </p:nvGrpSpPr>
          <p:grpSpPr>
            <a:xfrm>
              <a:off x="3441921" y="4259852"/>
              <a:ext cx="717947" cy="717947"/>
              <a:chOff x="1255510" y="3619523"/>
              <a:chExt cx="717947" cy="717947"/>
            </a:xfrm>
          </p:grpSpPr>
          <p:sp>
            <p:nvSpPr>
              <p:cNvPr id="136" name="Oval 135">
                <a:extLst>
                  <a:ext uri="{FF2B5EF4-FFF2-40B4-BE49-F238E27FC236}">
                    <a16:creationId xmlns:a16="http://schemas.microsoft.com/office/drawing/2014/main" id="{395A8B0C-B5DB-F54A-B45B-422F90A93FD7}"/>
                  </a:ext>
                </a:extLst>
              </p:cNvPr>
              <p:cNvSpPr/>
              <p:nvPr/>
            </p:nvSpPr>
            <p:spPr>
              <a:xfrm>
                <a:off x="1255510" y="3619523"/>
                <a:ext cx="717947" cy="7179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137" name="Freeform 17">
                <a:extLst>
                  <a:ext uri="{FF2B5EF4-FFF2-40B4-BE49-F238E27FC236}">
                    <a16:creationId xmlns:a16="http://schemas.microsoft.com/office/drawing/2014/main" id="{DE222EB2-E047-3F4C-8CBE-9DB278401ABB}"/>
                  </a:ext>
                </a:extLst>
              </p:cNvPr>
              <p:cNvSpPr>
                <a:spLocks noEditPoints="1"/>
              </p:cNvSpPr>
              <p:nvPr/>
            </p:nvSpPr>
            <p:spPr bwMode="auto">
              <a:xfrm>
                <a:off x="1469708" y="3833721"/>
                <a:ext cx="289553" cy="289553"/>
              </a:xfrm>
              <a:custGeom>
                <a:avLst/>
                <a:gdLst>
                  <a:gd name="T0" fmla="*/ 1828 w 2787"/>
                  <a:gd name="T1" fmla="*/ 1485 h 3365"/>
                  <a:gd name="T2" fmla="*/ 1228 w 2787"/>
                  <a:gd name="T3" fmla="*/ 2079 h 3365"/>
                  <a:gd name="T4" fmla="*/ 1051 w 2787"/>
                  <a:gd name="T5" fmla="*/ 1923 h 3365"/>
                  <a:gd name="T6" fmla="*/ 1025 w 2787"/>
                  <a:gd name="T7" fmla="*/ 1918 h 3365"/>
                  <a:gd name="T8" fmla="*/ 998 w 2787"/>
                  <a:gd name="T9" fmla="*/ 1926 h 3365"/>
                  <a:gd name="T10" fmla="*/ 846 w 2787"/>
                  <a:gd name="T11" fmla="*/ 2096 h 3365"/>
                  <a:gd name="T12" fmla="*/ 834 w 2787"/>
                  <a:gd name="T13" fmla="*/ 2120 h 3365"/>
                  <a:gd name="T14" fmla="*/ 835 w 2787"/>
                  <a:gd name="T15" fmla="*/ 2148 h 3365"/>
                  <a:gd name="T16" fmla="*/ 850 w 2787"/>
                  <a:gd name="T17" fmla="*/ 2171 h 3365"/>
                  <a:gd name="T18" fmla="*/ 1217 w 2787"/>
                  <a:gd name="T19" fmla="*/ 2495 h 3365"/>
                  <a:gd name="T20" fmla="*/ 1249 w 2787"/>
                  <a:gd name="T21" fmla="*/ 2498 h 3365"/>
                  <a:gd name="T22" fmla="*/ 1276 w 2787"/>
                  <a:gd name="T23" fmla="*/ 2484 h 3365"/>
                  <a:gd name="T24" fmla="*/ 2048 w 2787"/>
                  <a:gd name="T25" fmla="*/ 1711 h 3365"/>
                  <a:gd name="T26" fmla="*/ 2055 w 2787"/>
                  <a:gd name="T27" fmla="*/ 1685 h 3365"/>
                  <a:gd name="T28" fmla="*/ 2048 w 2787"/>
                  <a:gd name="T29" fmla="*/ 1658 h 3365"/>
                  <a:gd name="T30" fmla="*/ 1890 w 2787"/>
                  <a:gd name="T31" fmla="*/ 1495 h 3365"/>
                  <a:gd name="T32" fmla="*/ 1860 w 2787"/>
                  <a:gd name="T33" fmla="*/ 1479 h 3365"/>
                  <a:gd name="T34" fmla="*/ 1018 w 2787"/>
                  <a:gd name="T35" fmla="*/ 283 h 3365"/>
                  <a:gd name="T36" fmla="*/ 990 w 2787"/>
                  <a:gd name="T37" fmla="*/ 292 h 3365"/>
                  <a:gd name="T38" fmla="*/ 974 w 2787"/>
                  <a:gd name="T39" fmla="*/ 315 h 3365"/>
                  <a:gd name="T40" fmla="*/ 971 w 2787"/>
                  <a:gd name="T41" fmla="*/ 709 h 3365"/>
                  <a:gd name="T42" fmla="*/ 1816 w 2787"/>
                  <a:gd name="T43" fmla="*/ 330 h 3365"/>
                  <a:gd name="T44" fmla="*/ 1807 w 2787"/>
                  <a:gd name="T45" fmla="*/ 303 h 3365"/>
                  <a:gd name="T46" fmla="*/ 1783 w 2787"/>
                  <a:gd name="T47" fmla="*/ 285 h 3365"/>
                  <a:gd name="T48" fmla="*/ 1018 w 2787"/>
                  <a:gd name="T49" fmla="*/ 283 h 3365"/>
                  <a:gd name="T50" fmla="*/ 1769 w 2787"/>
                  <a:gd name="T51" fmla="*/ 0 h 3365"/>
                  <a:gd name="T52" fmla="*/ 1856 w 2787"/>
                  <a:gd name="T53" fmla="*/ 13 h 3365"/>
                  <a:gd name="T54" fmla="*/ 1935 w 2787"/>
                  <a:gd name="T55" fmla="*/ 45 h 3365"/>
                  <a:gd name="T56" fmla="*/ 2001 w 2787"/>
                  <a:gd name="T57" fmla="*/ 97 h 3365"/>
                  <a:gd name="T58" fmla="*/ 2053 w 2787"/>
                  <a:gd name="T59" fmla="*/ 164 h 3365"/>
                  <a:gd name="T60" fmla="*/ 2086 w 2787"/>
                  <a:gd name="T61" fmla="*/ 242 h 3365"/>
                  <a:gd name="T62" fmla="*/ 2098 w 2787"/>
                  <a:gd name="T63" fmla="*/ 330 h 3365"/>
                  <a:gd name="T64" fmla="*/ 2534 w 2787"/>
                  <a:gd name="T65" fmla="*/ 709 h 3365"/>
                  <a:gd name="T66" fmla="*/ 2587 w 2787"/>
                  <a:gd name="T67" fmla="*/ 719 h 3365"/>
                  <a:gd name="T68" fmla="*/ 2631 w 2787"/>
                  <a:gd name="T69" fmla="*/ 748 h 3365"/>
                  <a:gd name="T70" fmla="*/ 2661 w 2787"/>
                  <a:gd name="T71" fmla="*/ 790 h 3365"/>
                  <a:gd name="T72" fmla="*/ 2675 w 2787"/>
                  <a:gd name="T73" fmla="*/ 843 h 3365"/>
                  <a:gd name="T74" fmla="*/ 2787 w 2787"/>
                  <a:gd name="T75" fmla="*/ 3240 h 3365"/>
                  <a:gd name="T76" fmla="*/ 2775 w 2787"/>
                  <a:gd name="T77" fmla="*/ 3283 h 3365"/>
                  <a:gd name="T78" fmla="*/ 2748 w 2787"/>
                  <a:gd name="T79" fmla="*/ 3321 h 3365"/>
                  <a:gd name="T80" fmla="*/ 2712 w 2787"/>
                  <a:gd name="T81" fmla="*/ 3348 h 3365"/>
                  <a:gd name="T82" fmla="*/ 2670 w 2787"/>
                  <a:gd name="T83" fmla="*/ 3363 h 3365"/>
                  <a:gd name="T84" fmla="*/ 140 w 2787"/>
                  <a:gd name="T85" fmla="*/ 3365 h 3365"/>
                  <a:gd name="T86" fmla="*/ 95 w 2787"/>
                  <a:gd name="T87" fmla="*/ 3357 h 3365"/>
                  <a:gd name="T88" fmla="*/ 55 w 2787"/>
                  <a:gd name="T89" fmla="*/ 3336 h 3365"/>
                  <a:gd name="T90" fmla="*/ 23 w 2787"/>
                  <a:gd name="T91" fmla="*/ 3302 h 3365"/>
                  <a:gd name="T92" fmla="*/ 5 w 2787"/>
                  <a:gd name="T93" fmla="*/ 3261 h 3365"/>
                  <a:gd name="T94" fmla="*/ 0 w 2787"/>
                  <a:gd name="T95" fmla="*/ 3216 h 3365"/>
                  <a:gd name="T96" fmla="*/ 116 w 2787"/>
                  <a:gd name="T97" fmla="*/ 815 h 3365"/>
                  <a:gd name="T98" fmla="*/ 139 w 2787"/>
                  <a:gd name="T99" fmla="*/ 767 h 3365"/>
                  <a:gd name="T100" fmla="*/ 177 w 2787"/>
                  <a:gd name="T101" fmla="*/ 731 h 3365"/>
                  <a:gd name="T102" fmla="*/ 226 w 2787"/>
                  <a:gd name="T103" fmla="*/ 711 h 3365"/>
                  <a:gd name="T104" fmla="*/ 689 w 2787"/>
                  <a:gd name="T105" fmla="*/ 709 h 3365"/>
                  <a:gd name="T106" fmla="*/ 692 w 2787"/>
                  <a:gd name="T107" fmla="*/ 285 h 3365"/>
                  <a:gd name="T108" fmla="*/ 716 w 2787"/>
                  <a:gd name="T109" fmla="*/ 202 h 3365"/>
                  <a:gd name="T110" fmla="*/ 759 w 2787"/>
                  <a:gd name="T111" fmla="*/ 128 h 3365"/>
                  <a:gd name="T112" fmla="*/ 818 w 2787"/>
                  <a:gd name="T113" fmla="*/ 69 h 3365"/>
                  <a:gd name="T114" fmla="*/ 890 w 2787"/>
                  <a:gd name="T115" fmla="*/ 26 h 3365"/>
                  <a:gd name="T116" fmla="*/ 974 w 2787"/>
                  <a:gd name="T117" fmla="*/ 3 h 3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7" h="3365">
                    <a:moveTo>
                      <a:pt x="1844" y="1479"/>
                    </a:moveTo>
                    <a:lnTo>
                      <a:pt x="1828" y="1485"/>
                    </a:lnTo>
                    <a:lnTo>
                      <a:pt x="1814" y="1495"/>
                    </a:lnTo>
                    <a:lnTo>
                      <a:pt x="1228" y="2079"/>
                    </a:lnTo>
                    <a:lnTo>
                      <a:pt x="1064" y="1932"/>
                    </a:lnTo>
                    <a:lnTo>
                      <a:pt x="1051" y="1923"/>
                    </a:lnTo>
                    <a:lnTo>
                      <a:pt x="1039" y="1919"/>
                    </a:lnTo>
                    <a:lnTo>
                      <a:pt x="1025" y="1918"/>
                    </a:lnTo>
                    <a:lnTo>
                      <a:pt x="1012" y="1920"/>
                    </a:lnTo>
                    <a:lnTo>
                      <a:pt x="998" y="1926"/>
                    </a:lnTo>
                    <a:lnTo>
                      <a:pt x="988" y="1936"/>
                    </a:lnTo>
                    <a:lnTo>
                      <a:pt x="846" y="2096"/>
                    </a:lnTo>
                    <a:lnTo>
                      <a:pt x="838" y="2108"/>
                    </a:lnTo>
                    <a:lnTo>
                      <a:pt x="834" y="2120"/>
                    </a:lnTo>
                    <a:lnTo>
                      <a:pt x="833" y="2135"/>
                    </a:lnTo>
                    <a:lnTo>
                      <a:pt x="835" y="2148"/>
                    </a:lnTo>
                    <a:lnTo>
                      <a:pt x="841" y="2160"/>
                    </a:lnTo>
                    <a:lnTo>
                      <a:pt x="850" y="2171"/>
                    </a:lnTo>
                    <a:lnTo>
                      <a:pt x="1204" y="2486"/>
                    </a:lnTo>
                    <a:lnTo>
                      <a:pt x="1217" y="2495"/>
                    </a:lnTo>
                    <a:lnTo>
                      <a:pt x="1233" y="2500"/>
                    </a:lnTo>
                    <a:lnTo>
                      <a:pt x="1249" y="2498"/>
                    </a:lnTo>
                    <a:lnTo>
                      <a:pt x="1263" y="2493"/>
                    </a:lnTo>
                    <a:lnTo>
                      <a:pt x="1276" y="2484"/>
                    </a:lnTo>
                    <a:lnTo>
                      <a:pt x="2040" y="1722"/>
                    </a:lnTo>
                    <a:lnTo>
                      <a:pt x="2048" y="1711"/>
                    </a:lnTo>
                    <a:lnTo>
                      <a:pt x="2054" y="1699"/>
                    </a:lnTo>
                    <a:lnTo>
                      <a:pt x="2055" y="1685"/>
                    </a:lnTo>
                    <a:lnTo>
                      <a:pt x="2054" y="1671"/>
                    </a:lnTo>
                    <a:lnTo>
                      <a:pt x="2048" y="1658"/>
                    </a:lnTo>
                    <a:lnTo>
                      <a:pt x="2040" y="1647"/>
                    </a:lnTo>
                    <a:lnTo>
                      <a:pt x="1890" y="1495"/>
                    </a:lnTo>
                    <a:lnTo>
                      <a:pt x="1876" y="1485"/>
                    </a:lnTo>
                    <a:lnTo>
                      <a:pt x="1860" y="1479"/>
                    </a:lnTo>
                    <a:lnTo>
                      <a:pt x="1844" y="1479"/>
                    </a:lnTo>
                    <a:close/>
                    <a:moveTo>
                      <a:pt x="1018" y="283"/>
                    </a:moveTo>
                    <a:lnTo>
                      <a:pt x="1004" y="285"/>
                    </a:lnTo>
                    <a:lnTo>
                      <a:pt x="990" y="292"/>
                    </a:lnTo>
                    <a:lnTo>
                      <a:pt x="980" y="303"/>
                    </a:lnTo>
                    <a:lnTo>
                      <a:pt x="974" y="315"/>
                    </a:lnTo>
                    <a:lnTo>
                      <a:pt x="971" y="330"/>
                    </a:lnTo>
                    <a:lnTo>
                      <a:pt x="971" y="709"/>
                    </a:lnTo>
                    <a:lnTo>
                      <a:pt x="1816" y="709"/>
                    </a:lnTo>
                    <a:lnTo>
                      <a:pt x="1816" y="330"/>
                    </a:lnTo>
                    <a:lnTo>
                      <a:pt x="1813" y="315"/>
                    </a:lnTo>
                    <a:lnTo>
                      <a:pt x="1807" y="303"/>
                    </a:lnTo>
                    <a:lnTo>
                      <a:pt x="1797" y="292"/>
                    </a:lnTo>
                    <a:lnTo>
                      <a:pt x="1783" y="285"/>
                    </a:lnTo>
                    <a:lnTo>
                      <a:pt x="1769" y="283"/>
                    </a:lnTo>
                    <a:lnTo>
                      <a:pt x="1018" y="283"/>
                    </a:lnTo>
                    <a:close/>
                    <a:moveTo>
                      <a:pt x="1018" y="0"/>
                    </a:moveTo>
                    <a:lnTo>
                      <a:pt x="1769" y="0"/>
                    </a:lnTo>
                    <a:lnTo>
                      <a:pt x="1813" y="3"/>
                    </a:lnTo>
                    <a:lnTo>
                      <a:pt x="1856" y="13"/>
                    </a:lnTo>
                    <a:lnTo>
                      <a:pt x="1897" y="26"/>
                    </a:lnTo>
                    <a:lnTo>
                      <a:pt x="1935" y="45"/>
                    </a:lnTo>
                    <a:lnTo>
                      <a:pt x="1969" y="69"/>
                    </a:lnTo>
                    <a:lnTo>
                      <a:pt x="2001" y="97"/>
                    </a:lnTo>
                    <a:lnTo>
                      <a:pt x="2028" y="128"/>
                    </a:lnTo>
                    <a:lnTo>
                      <a:pt x="2053" y="164"/>
                    </a:lnTo>
                    <a:lnTo>
                      <a:pt x="2071" y="202"/>
                    </a:lnTo>
                    <a:lnTo>
                      <a:pt x="2086" y="242"/>
                    </a:lnTo>
                    <a:lnTo>
                      <a:pt x="2095" y="285"/>
                    </a:lnTo>
                    <a:lnTo>
                      <a:pt x="2098" y="330"/>
                    </a:lnTo>
                    <a:lnTo>
                      <a:pt x="2098" y="709"/>
                    </a:lnTo>
                    <a:lnTo>
                      <a:pt x="2534" y="709"/>
                    </a:lnTo>
                    <a:lnTo>
                      <a:pt x="2561" y="711"/>
                    </a:lnTo>
                    <a:lnTo>
                      <a:pt x="2587" y="719"/>
                    </a:lnTo>
                    <a:lnTo>
                      <a:pt x="2610" y="731"/>
                    </a:lnTo>
                    <a:lnTo>
                      <a:pt x="2631" y="748"/>
                    </a:lnTo>
                    <a:lnTo>
                      <a:pt x="2648" y="767"/>
                    </a:lnTo>
                    <a:lnTo>
                      <a:pt x="2661" y="790"/>
                    </a:lnTo>
                    <a:lnTo>
                      <a:pt x="2671" y="815"/>
                    </a:lnTo>
                    <a:lnTo>
                      <a:pt x="2675" y="843"/>
                    </a:lnTo>
                    <a:lnTo>
                      <a:pt x="2787" y="3216"/>
                    </a:lnTo>
                    <a:lnTo>
                      <a:pt x="2787" y="3240"/>
                    </a:lnTo>
                    <a:lnTo>
                      <a:pt x="2782" y="3261"/>
                    </a:lnTo>
                    <a:lnTo>
                      <a:pt x="2775" y="3283"/>
                    </a:lnTo>
                    <a:lnTo>
                      <a:pt x="2763" y="3302"/>
                    </a:lnTo>
                    <a:lnTo>
                      <a:pt x="2748" y="3321"/>
                    </a:lnTo>
                    <a:lnTo>
                      <a:pt x="2732" y="3336"/>
                    </a:lnTo>
                    <a:lnTo>
                      <a:pt x="2712" y="3348"/>
                    </a:lnTo>
                    <a:lnTo>
                      <a:pt x="2692" y="3357"/>
                    </a:lnTo>
                    <a:lnTo>
                      <a:pt x="2670" y="3363"/>
                    </a:lnTo>
                    <a:lnTo>
                      <a:pt x="2647" y="3365"/>
                    </a:lnTo>
                    <a:lnTo>
                      <a:pt x="140" y="3365"/>
                    </a:lnTo>
                    <a:lnTo>
                      <a:pt x="117" y="3363"/>
                    </a:lnTo>
                    <a:lnTo>
                      <a:pt x="95" y="3357"/>
                    </a:lnTo>
                    <a:lnTo>
                      <a:pt x="75" y="3348"/>
                    </a:lnTo>
                    <a:lnTo>
                      <a:pt x="55" y="3336"/>
                    </a:lnTo>
                    <a:lnTo>
                      <a:pt x="39" y="3321"/>
                    </a:lnTo>
                    <a:lnTo>
                      <a:pt x="23" y="3302"/>
                    </a:lnTo>
                    <a:lnTo>
                      <a:pt x="12" y="3283"/>
                    </a:lnTo>
                    <a:lnTo>
                      <a:pt x="5" y="3261"/>
                    </a:lnTo>
                    <a:lnTo>
                      <a:pt x="0" y="3240"/>
                    </a:lnTo>
                    <a:lnTo>
                      <a:pt x="0" y="3216"/>
                    </a:lnTo>
                    <a:lnTo>
                      <a:pt x="112" y="843"/>
                    </a:lnTo>
                    <a:lnTo>
                      <a:pt x="116" y="815"/>
                    </a:lnTo>
                    <a:lnTo>
                      <a:pt x="126" y="790"/>
                    </a:lnTo>
                    <a:lnTo>
                      <a:pt x="139" y="767"/>
                    </a:lnTo>
                    <a:lnTo>
                      <a:pt x="156" y="748"/>
                    </a:lnTo>
                    <a:lnTo>
                      <a:pt x="177" y="731"/>
                    </a:lnTo>
                    <a:lnTo>
                      <a:pt x="200" y="719"/>
                    </a:lnTo>
                    <a:lnTo>
                      <a:pt x="226" y="711"/>
                    </a:lnTo>
                    <a:lnTo>
                      <a:pt x="253" y="709"/>
                    </a:lnTo>
                    <a:lnTo>
                      <a:pt x="689" y="709"/>
                    </a:lnTo>
                    <a:lnTo>
                      <a:pt x="689" y="330"/>
                    </a:lnTo>
                    <a:lnTo>
                      <a:pt x="692" y="285"/>
                    </a:lnTo>
                    <a:lnTo>
                      <a:pt x="701" y="242"/>
                    </a:lnTo>
                    <a:lnTo>
                      <a:pt x="716" y="202"/>
                    </a:lnTo>
                    <a:lnTo>
                      <a:pt x="734" y="164"/>
                    </a:lnTo>
                    <a:lnTo>
                      <a:pt x="759" y="128"/>
                    </a:lnTo>
                    <a:lnTo>
                      <a:pt x="786" y="97"/>
                    </a:lnTo>
                    <a:lnTo>
                      <a:pt x="818" y="69"/>
                    </a:lnTo>
                    <a:lnTo>
                      <a:pt x="852" y="45"/>
                    </a:lnTo>
                    <a:lnTo>
                      <a:pt x="890" y="26"/>
                    </a:lnTo>
                    <a:lnTo>
                      <a:pt x="931" y="13"/>
                    </a:lnTo>
                    <a:lnTo>
                      <a:pt x="974" y="3"/>
                    </a:lnTo>
                    <a:lnTo>
                      <a:pt x="1018" y="0"/>
                    </a:lnTo>
                    <a:close/>
                  </a:path>
                </a:pathLst>
              </a:custGeom>
              <a:solidFill>
                <a:schemeClr val="bg1"/>
              </a:solidFill>
              <a:ln w="0">
                <a:noFill/>
                <a:prstDash val="solid"/>
                <a:round/>
                <a:headEnd/>
                <a:tailEnd/>
              </a:ln>
            </p:spPr>
            <p:txBody>
              <a:bodyPr vert="horz" wrap="square" lIns="68562" tIns="34281" rIns="68562" bIns="34281"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grpSp>
      </p:grpSp>
      <p:sp>
        <p:nvSpPr>
          <p:cNvPr id="139" name="TextBox 138">
            <a:extLst>
              <a:ext uri="{FF2B5EF4-FFF2-40B4-BE49-F238E27FC236}">
                <a16:creationId xmlns:a16="http://schemas.microsoft.com/office/drawing/2014/main" id="{5B271C1E-DEF4-464A-9975-ED41460DEDEC}"/>
              </a:ext>
            </a:extLst>
          </p:cNvPr>
          <p:cNvSpPr txBox="1"/>
          <p:nvPr/>
        </p:nvSpPr>
        <p:spPr>
          <a:xfrm>
            <a:off x="3066840" y="132122"/>
            <a:ext cx="7278915" cy="646331"/>
          </a:xfrm>
          <a:prstGeom prst="rect">
            <a:avLst/>
          </a:prstGeom>
          <a:noFill/>
        </p:spPr>
        <p:txBody>
          <a:bodyPr wrap="square" rtlCol="0">
            <a:spAutoFit/>
          </a:bodyPr>
          <a:lstStyle/>
          <a:p>
            <a:pPr algn="ctr"/>
            <a:r>
              <a:rPr lang="en-US" sz="3600" dirty="0">
                <a:solidFill>
                  <a:schemeClr val="tx1">
                    <a:lumMod val="20000"/>
                    <a:lumOff val="80000"/>
                  </a:schemeClr>
                </a:solidFill>
                <a:latin typeface="Century Gothic" panose="020B0502020202020204" pitchFamily="34" charset="0"/>
              </a:rPr>
              <a:t>Goal:</a:t>
            </a:r>
          </a:p>
        </p:txBody>
      </p:sp>
      <p:sp>
        <p:nvSpPr>
          <p:cNvPr id="140" name="TextBox 139">
            <a:extLst>
              <a:ext uri="{FF2B5EF4-FFF2-40B4-BE49-F238E27FC236}">
                <a16:creationId xmlns:a16="http://schemas.microsoft.com/office/drawing/2014/main" id="{C4833E2E-1024-3845-9C48-04F5ED18D231}"/>
              </a:ext>
            </a:extLst>
          </p:cNvPr>
          <p:cNvSpPr txBox="1"/>
          <p:nvPr/>
        </p:nvSpPr>
        <p:spPr>
          <a:xfrm>
            <a:off x="3131713" y="640345"/>
            <a:ext cx="7278915" cy="1446550"/>
          </a:xfrm>
          <a:prstGeom prst="rect">
            <a:avLst/>
          </a:prstGeom>
          <a:noFill/>
        </p:spPr>
        <p:txBody>
          <a:bodyPr wrap="square" rtlCol="0">
            <a:spAutoFit/>
          </a:bodyPr>
          <a:lstStyle/>
          <a:p>
            <a:pPr algn="ctr"/>
            <a:r>
              <a:rPr lang="en-US" sz="4400" dirty="0">
                <a:solidFill>
                  <a:srgbClr val="7FC76A"/>
                </a:solidFill>
                <a:latin typeface="Century Gothic" panose="020B0502020202020204" pitchFamily="34" charset="0"/>
              </a:rPr>
              <a:t>Describe real-life end to end delivery pipeline</a:t>
            </a:r>
          </a:p>
        </p:txBody>
      </p:sp>
    </p:spTree>
    <p:extLst>
      <p:ext uri="{BB962C8B-B14F-4D97-AF65-F5344CB8AC3E}">
        <p14:creationId xmlns:p14="http://schemas.microsoft.com/office/powerpoint/2010/main" val="977303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5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25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25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25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250"/>
                                        <p:tgtEl>
                                          <p:spTgt spid="7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83771"/>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1" name="TextBox 80">
            <a:extLst>
              <a:ext uri="{FF2B5EF4-FFF2-40B4-BE49-F238E27FC236}">
                <a16:creationId xmlns:a16="http://schemas.microsoft.com/office/drawing/2014/main" id="{3E5313CE-DD4B-EB48-8536-D37B3E259EB3}"/>
              </a:ext>
            </a:extLst>
          </p:cNvPr>
          <p:cNvSpPr txBox="1"/>
          <p:nvPr/>
        </p:nvSpPr>
        <p:spPr>
          <a:xfrm>
            <a:off x="5065615" y="335718"/>
            <a:ext cx="1628972" cy="646331"/>
          </a:xfrm>
          <a:prstGeom prst="rect">
            <a:avLst/>
          </a:prstGeom>
          <a:noFill/>
        </p:spPr>
        <p:txBody>
          <a:bodyPr wrap="none" rtlCol="0">
            <a:spAutoFit/>
          </a:bodyPr>
          <a:lstStyle/>
          <a:p>
            <a:pPr algn="ctr"/>
            <a:r>
              <a:rPr lang="en-US" sz="3600" dirty="0">
                <a:solidFill>
                  <a:srgbClr val="7FC76A"/>
                </a:solidFill>
                <a:latin typeface="Century Gothic" panose="020B0502020202020204" pitchFamily="34" charset="0"/>
              </a:rPr>
              <a:t>Forces</a:t>
            </a:r>
          </a:p>
        </p:txBody>
      </p:sp>
      <p:sp>
        <p:nvSpPr>
          <p:cNvPr id="82" name="Скругленный прямоугольник 5">
            <a:extLst>
              <a:ext uri="{FF2B5EF4-FFF2-40B4-BE49-F238E27FC236}">
                <a16:creationId xmlns:a16="http://schemas.microsoft.com/office/drawing/2014/main" id="{FEB18B99-495A-8746-AAE6-A34E9C9D34F8}"/>
              </a:ext>
            </a:extLst>
          </p:cNvPr>
          <p:cNvSpPr/>
          <p:nvPr/>
        </p:nvSpPr>
        <p:spPr>
          <a:xfrm rot="5400000">
            <a:off x="3897540" y="3008717"/>
            <a:ext cx="3926234" cy="1696581"/>
          </a:xfrm>
          <a:prstGeom prst="roundRect">
            <a:avLst>
              <a:gd name="adj" fmla="val 9132"/>
            </a:avLst>
          </a:prstGeom>
          <a:noFill/>
          <a:ln w="19050">
            <a:solidFill>
              <a:schemeClr val="bg1">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chemeClr val="bg1"/>
              </a:solidFill>
              <a:latin typeface="Calibri"/>
            </a:endParaRPr>
          </a:p>
        </p:txBody>
      </p:sp>
      <p:sp>
        <p:nvSpPr>
          <p:cNvPr id="83" name="Скругленный прямоугольник 5">
            <a:extLst>
              <a:ext uri="{FF2B5EF4-FFF2-40B4-BE49-F238E27FC236}">
                <a16:creationId xmlns:a16="http://schemas.microsoft.com/office/drawing/2014/main" id="{94F682C7-1D52-0D4B-8E79-B7536D9E7338}"/>
              </a:ext>
            </a:extLst>
          </p:cNvPr>
          <p:cNvSpPr/>
          <p:nvPr/>
        </p:nvSpPr>
        <p:spPr>
          <a:xfrm rot="5400000">
            <a:off x="3943971" y="2959342"/>
            <a:ext cx="3926234" cy="1696581"/>
          </a:xfrm>
          <a:prstGeom prst="roundRect">
            <a:avLst>
              <a:gd name="adj" fmla="val 9132"/>
            </a:avLst>
          </a:prstGeom>
          <a:noFill/>
          <a:ln w="19050">
            <a:solidFill>
              <a:schemeClr val="bg1">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chemeClr val="bg1"/>
              </a:solidFill>
              <a:latin typeface="Calibri"/>
            </a:endParaRPr>
          </a:p>
        </p:txBody>
      </p:sp>
      <p:sp>
        <p:nvSpPr>
          <p:cNvPr id="84" name="TextBox 83">
            <a:extLst>
              <a:ext uri="{FF2B5EF4-FFF2-40B4-BE49-F238E27FC236}">
                <a16:creationId xmlns:a16="http://schemas.microsoft.com/office/drawing/2014/main" id="{B361D749-0C52-304C-AC3E-74DE46EABC41}"/>
              </a:ext>
            </a:extLst>
          </p:cNvPr>
          <p:cNvSpPr txBox="1"/>
          <p:nvPr/>
        </p:nvSpPr>
        <p:spPr>
          <a:xfrm>
            <a:off x="2298718" y="1170813"/>
            <a:ext cx="1380506"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Driving Forces</a:t>
            </a:r>
          </a:p>
        </p:txBody>
      </p:sp>
      <p:sp>
        <p:nvSpPr>
          <p:cNvPr id="85" name="TextBox 84">
            <a:extLst>
              <a:ext uri="{FF2B5EF4-FFF2-40B4-BE49-F238E27FC236}">
                <a16:creationId xmlns:a16="http://schemas.microsoft.com/office/drawing/2014/main" id="{F34B4FBE-33B6-A748-B042-56C10955C6F0}"/>
              </a:ext>
            </a:extLst>
          </p:cNvPr>
          <p:cNvSpPr txBox="1"/>
          <p:nvPr/>
        </p:nvSpPr>
        <p:spPr>
          <a:xfrm>
            <a:off x="7945526" y="1170813"/>
            <a:ext cx="1736373"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Restraining Forces</a:t>
            </a:r>
          </a:p>
        </p:txBody>
      </p:sp>
      <p:grpSp>
        <p:nvGrpSpPr>
          <p:cNvPr id="86" name="Group 85">
            <a:extLst>
              <a:ext uri="{FF2B5EF4-FFF2-40B4-BE49-F238E27FC236}">
                <a16:creationId xmlns:a16="http://schemas.microsoft.com/office/drawing/2014/main" id="{0904C0B5-FBBD-BD42-8E82-F477C55BB77D}"/>
              </a:ext>
            </a:extLst>
          </p:cNvPr>
          <p:cNvGrpSpPr/>
          <p:nvPr/>
        </p:nvGrpSpPr>
        <p:grpSpPr>
          <a:xfrm>
            <a:off x="2023779" y="1873304"/>
            <a:ext cx="1966210" cy="3991538"/>
            <a:chOff x="1808627" y="1604028"/>
            <a:chExt cx="1966210" cy="3991538"/>
          </a:xfrm>
        </p:grpSpPr>
        <p:cxnSp>
          <p:nvCxnSpPr>
            <p:cNvPr id="87" name="Straight Connector 86">
              <a:extLst>
                <a:ext uri="{FF2B5EF4-FFF2-40B4-BE49-F238E27FC236}">
                  <a16:creationId xmlns:a16="http://schemas.microsoft.com/office/drawing/2014/main" id="{27760673-62E1-5942-84A0-4292286EC29F}"/>
                </a:ext>
              </a:extLst>
            </p:cNvPr>
            <p:cNvCxnSpPr>
              <a:cxnSpLocks/>
            </p:cNvCxnSpPr>
            <p:nvPr/>
          </p:nvCxnSpPr>
          <p:spPr>
            <a:xfrm>
              <a:off x="3774837" y="1607141"/>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6E693EA-A1AF-1848-AB4E-BABCC066B7DA}"/>
                </a:ext>
              </a:extLst>
            </p:cNvPr>
            <p:cNvCxnSpPr>
              <a:cxnSpLocks/>
            </p:cNvCxnSpPr>
            <p:nvPr/>
          </p:nvCxnSpPr>
          <p:spPr>
            <a:xfrm>
              <a:off x="3121612" y="161901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1E11158-FB39-0948-BEE6-A1504ADDC733}"/>
                </a:ext>
              </a:extLst>
            </p:cNvPr>
            <p:cNvCxnSpPr>
              <a:cxnSpLocks/>
            </p:cNvCxnSpPr>
            <p:nvPr/>
          </p:nvCxnSpPr>
          <p:spPr>
            <a:xfrm>
              <a:off x="2461852" y="1607141"/>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300A862-B322-AB43-BBE6-2247BD91048E}"/>
                </a:ext>
              </a:extLst>
            </p:cNvPr>
            <p:cNvCxnSpPr>
              <a:cxnSpLocks/>
            </p:cNvCxnSpPr>
            <p:nvPr/>
          </p:nvCxnSpPr>
          <p:spPr>
            <a:xfrm>
              <a:off x="1808627" y="160402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298C908-CA8F-8543-A892-5C34951FC826}"/>
              </a:ext>
            </a:extLst>
          </p:cNvPr>
          <p:cNvGrpSpPr/>
          <p:nvPr/>
        </p:nvGrpSpPr>
        <p:grpSpPr>
          <a:xfrm>
            <a:off x="7801682" y="1870191"/>
            <a:ext cx="1966210" cy="3991538"/>
            <a:chOff x="8406797" y="1600915"/>
            <a:chExt cx="1966210" cy="3991538"/>
          </a:xfrm>
        </p:grpSpPr>
        <p:cxnSp>
          <p:nvCxnSpPr>
            <p:cNvPr id="92" name="Straight Connector 91">
              <a:extLst>
                <a:ext uri="{FF2B5EF4-FFF2-40B4-BE49-F238E27FC236}">
                  <a16:creationId xmlns:a16="http://schemas.microsoft.com/office/drawing/2014/main" id="{88B7DEFC-C7AD-344C-9327-E85CBD7BC3A8}"/>
                </a:ext>
              </a:extLst>
            </p:cNvPr>
            <p:cNvCxnSpPr>
              <a:cxnSpLocks/>
            </p:cNvCxnSpPr>
            <p:nvPr/>
          </p:nvCxnSpPr>
          <p:spPr>
            <a:xfrm>
              <a:off x="10373007" y="160402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BB9A3A0-B6BB-7B4E-B33F-8D04E2FAB2A5}"/>
                </a:ext>
              </a:extLst>
            </p:cNvPr>
            <p:cNvCxnSpPr>
              <a:cxnSpLocks/>
            </p:cNvCxnSpPr>
            <p:nvPr/>
          </p:nvCxnSpPr>
          <p:spPr>
            <a:xfrm>
              <a:off x="9719782" y="1615905"/>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57BA5E-8C96-8F41-B1A0-ABD6B794D5CD}"/>
                </a:ext>
              </a:extLst>
            </p:cNvPr>
            <p:cNvCxnSpPr>
              <a:cxnSpLocks/>
            </p:cNvCxnSpPr>
            <p:nvPr/>
          </p:nvCxnSpPr>
          <p:spPr>
            <a:xfrm>
              <a:off x="9060022" y="1604028"/>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3002585-1769-C748-9A0C-20485E2B0A29}"/>
                </a:ext>
              </a:extLst>
            </p:cNvPr>
            <p:cNvCxnSpPr>
              <a:cxnSpLocks/>
            </p:cNvCxnSpPr>
            <p:nvPr/>
          </p:nvCxnSpPr>
          <p:spPr>
            <a:xfrm>
              <a:off x="8406797" y="1600915"/>
              <a:ext cx="0" cy="397654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690ACD16-9448-7541-A856-299A08629475}"/>
              </a:ext>
            </a:extLst>
          </p:cNvPr>
          <p:cNvGrpSpPr/>
          <p:nvPr/>
        </p:nvGrpSpPr>
        <p:grpSpPr>
          <a:xfrm>
            <a:off x="1881753" y="1539347"/>
            <a:ext cx="2249932" cy="316175"/>
            <a:chOff x="1666601" y="1240091"/>
            <a:chExt cx="2249932" cy="316175"/>
          </a:xfrm>
        </p:grpSpPr>
        <p:sp>
          <p:nvSpPr>
            <p:cNvPr id="122" name="TextBox 121">
              <a:extLst>
                <a:ext uri="{FF2B5EF4-FFF2-40B4-BE49-F238E27FC236}">
                  <a16:creationId xmlns:a16="http://schemas.microsoft.com/office/drawing/2014/main" id="{0D03A95F-0067-7B4B-AB13-08A90D596363}"/>
                </a:ext>
              </a:extLst>
            </p:cNvPr>
            <p:cNvSpPr txBox="1"/>
            <p:nvPr/>
          </p:nvSpPr>
          <p:spPr>
            <a:xfrm>
              <a:off x="1666601" y="1240091"/>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4</a:t>
              </a:r>
            </a:p>
          </p:txBody>
        </p:sp>
        <p:sp>
          <p:nvSpPr>
            <p:cNvPr id="123" name="TextBox 122">
              <a:extLst>
                <a:ext uri="{FF2B5EF4-FFF2-40B4-BE49-F238E27FC236}">
                  <a16:creationId xmlns:a16="http://schemas.microsoft.com/office/drawing/2014/main" id="{F875F64E-15DD-AF49-9828-87A84FA445AC}"/>
                </a:ext>
              </a:extLst>
            </p:cNvPr>
            <p:cNvSpPr txBox="1"/>
            <p:nvPr/>
          </p:nvSpPr>
          <p:spPr>
            <a:xfrm>
              <a:off x="2324544" y="1243811"/>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3</a:t>
              </a:r>
            </a:p>
          </p:txBody>
        </p:sp>
        <p:sp>
          <p:nvSpPr>
            <p:cNvPr id="126" name="TextBox 125">
              <a:extLst>
                <a:ext uri="{FF2B5EF4-FFF2-40B4-BE49-F238E27FC236}">
                  <a16:creationId xmlns:a16="http://schemas.microsoft.com/office/drawing/2014/main" id="{726240A0-4EBF-B740-8E09-E7789BBC164F}"/>
                </a:ext>
              </a:extLst>
            </p:cNvPr>
            <p:cNvSpPr txBox="1"/>
            <p:nvPr/>
          </p:nvSpPr>
          <p:spPr>
            <a:xfrm>
              <a:off x="2987910" y="1243811"/>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2</a:t>
              </a:r>
            </a:p>
          </p:txBody>
        </p:sp>
        <p:sp>
          <p:nvSpPr>
            <p:cNvPr id="127" name="TextBox 126">
              <a:extLst>
                <a:ext uri="{FF2B5EF4-FFF2-40B4-BE49-F238E27FC236}">
                  <a16:creationId xmlns:a16="http://schemas.microsoft.com/office/drawing/2014/main" id="{9483DEA9-643B-C544-95DF-4D90B35B0DAE}"/>
                </a:ext>
              </a:extLst>
            </p:cNvPr>
            <p:cNvSpPr txBox="1"/>
            <p:nvPr/>
          </p:nvSpPr>
          <p:spPr>
            <a:xfrm>
              <a:off x="3632481" y="1248489"/>
              <a:ext cx="284052"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1</a:t>
              </a:r>
            </a:p>
          </p:txBody>
        </p:sp>
      </p:grpSp>
      <p:grpSp>
        <p:nvGrpSpPr>
          <p:cNvPr id="130" name="Group 129">
            <a:extLst>
              <a:ext uri="{FF2B5EF4-FFF2-40B4-BE49-F238E27FC236}">
                <a16:creationId xmlns:a16="http://schemas.microsoft.com/office/drawing/2014/main" id="{8C2FB6C9-B59C-3B47-B2E5-E2B1E445B42E}"/>
              </a:ext>
            </a:extLst>
          </p:cNvPr>
          <p:cNvGrpSpPr/>
          <p:nvPr/>
        </p:nvGrpSpPr>
        <p:grpSpPr>
          <a:xfrm>
            <a:off x="7666549" y="1534394"/>
            <a:ext cx="2234943" cy="316175"/>
            <a:chOff x="1681590" y="1240091"/>
            <a:chExt cx="2234943" cy="316175"/>
          </a:xfrm>
        </p:grpSpPr>
        <p:sp>
          <p:nvSpPr>
            <p:cNvPr id="134" name="TextBox 133">
              <a:extLst>
                <a:ext uri="{FF2B5EF4-FFF2-40B4-BE49-F238E27FC236}">
                  <a16:creationId xmlns:a16="http://schemas.microsoft.com/office/drawing/2014/main" id="{003A860A-D0DA-DB45-9DC7-EAF89C9CC7BE}"/>
                </a:ext>
              </a:extLst>
            </p:cNvPr>
            <p:cNvSpPr txBox="1"/>
            <p:nvPr/>
          </p:nvSpPr>
          <p:spPr>
            <a:xfrm>
              <a:off x="1681590" y="1240091"/>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1</a:t>
              </a:r>
            </a:p>
          </p:txBody>
        </p:sp>
        <p:sp>
          <p:nvSpPr>
            <p:cNvPr id="135" name="TextBox 134">
              <a:extLst>
                <a:ext uri="{FF2B5EF4-FFF2-40B4-BE49-F238E27FC236}">
                  <a16:creationId xmlns:a16="http://schemas.microsoft.com/office/drawing/2014/main" id="{C4558011-F53C-B345-8A3F-CDADD55F928F}"/>
                </a:ext>
              </a:extLst>
            </p:cNvPr>
            <p:cNvSpPr txBox="1"/>
            <p:nvPr/>
          </p:nvSpPr>
          <p:spPr>
            <a:xfrm>
              <a:off x="2324544" y="1243811"/>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2</a:t>
              </a:r>
            </a:p>
          </p:txBody>
        </p:sp>
        <p:sp>
          <p:nvSpPr>
            <p:cNvPr id="136" name="TextBox 135">
              <a:extLst>
                <a:ext uri="{FF2B5EF4-FFF2-40B4-BE49-F238E27FC236}">
                  <a16:creationId xmlns:a16="http://schemas.microsoft.com/office/drawing/2014/main" id="{27C78ACE-AB62-0B47-98BB-199F5A698CE1}"/>
                </a:ext>
              </a:extLst>
            </p:cNvPr>
            <p:cNvSpPr txBox="1"/>
            <p:nvPr/>
          </p:nvSpPr>
          <p:spPr>
            <a:xfrm>
              <a:off x="2987910" y="1243811"/>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3</a:t>
              </a:r>
            </a:p>
          </p:txBody>
        </p:sp>
        <p:sp>
          <p:nvSpPr>
            <p:cNvPr id="137" name="TextBox 136">
              <a:extLst>
                <a:ext uri="{FF2B5EF4-FFF2-40B4-BE49-F238E27FC236}">
                  <a16:creationId xmlns:a16="http://schemas.microsoft.com/office/drawing/2014/main" id="{CB67036C-A69B-F143-A4E9-F4E908C01FF1}"/>
                </a:ext>
              </a:extLst>
            </p:cNvPr>
            <p:cNvSpPr txBox="1"/>
            <p:nvPr/>
          </p:nvSpPr>
          <p:spPr>
            <a:xfrm>
              <a:off x="3632481" y="1248489"/>
              <a:ext cx="284052"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4</a:t>
              </a:r>
            </a:p>
          </p:txBody>
        </p:sp>
      </p:grpSp>
      <p:sp>
        <p:nvSpPr>
          <p:cNvPr id="138" name="Right Arrow 137">
            <a:extLst>
              <a:ext uri="{FF2B5EF4-FFF2-40B4-BE49-F238E27FC236}">
                <a16:creationId xmlns:a16="http://schemas.microsoft.com/office/drawing/2014/main" id="{41BD17C0-9F4E-1247-A7BD-20BB931C12D2}"/>
              </a:ext>
            </a:extLst>
          </p:cNvPr>
          <p:cNvSpPr/>
          <p:nvPr/>
        </p:nvSpPr>
        <p:spPr>
          <a:xfrm>
            <a:off x="2023778" y="2001282"/>
            <a:ext cx="2881073"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solidFill>
                  <a:schemeClr val="bg1"/>
                </a:solidFill>
                <a:latin typeface="Century Gothic" panose="020B0502020202020204" pitchFamily="34" charset="0"/>
              </a:rPr>
              <a:t>Experience on regulated </a:t>
            </a:r>
            <a:r>
              <a:rPr lang="en-US" sz="1000" b="1" dirty="0" err="1">
                <a:solidFill>
                  <a:schemeClr val="bg1"/>
                </a:solidFill>
                <a:latin typeface="Century Gothic" panose="020B0502020202020204" pitchFamily="34" charset="0"/>
              </a:rPr>
              <a:t>envs</a:t>
            </a:r>
            <a:endParaRPr lang="en-US" sz="1000" b="1" dirty="0">
              <a:solidFill>
                <a:schemeClr val="bg1"/>
              </a:solidFill>
              <a:latin typeface="Century Gothic" panose="020B0502020202020204" pitchFamily="34" charset="0"/>
            </a:endParaRPr>
          </a:p>
        </p:txBody>
      </p:sp>
      <p:sp>
        <p:nvSpPr>
          <p:cNvPr id="139" name="Right Arrow 138">
            <a:extLst>
              <a:ext uri="{FF2B5EF4-FFF2-40B4-BE49-F238E27FC236}">
                <a16:creationId xmlns:a16="http://schemas.microsoft.com/office/drawing/2014/main" id="{3AC16D01-102C-BC47-AB41-D9DA9C766A0E}"/>
              </a:ext>
            </a:extLst>
          </p:cNvPr>
          <p:cNvSpPr/>
          <p:nvPr/>
        </p:nvSpPr>
        <p:spPr>
          <a:xfrm>
            <a:off x="2023779" y="2832790"/>
            <a:ext cx="2881071"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latin typeface="Century Gothic" panose="020B0502020202020204" pitchFamily="34" charset="0"/>
              </a:rPr>
              <a:t>Experience with different tech footprint</a:t>
            </a:r>
          </a:p>
        </p:txBody>
      </p:sp>
      <p:sp>
        <p:nvSpPr>
          <p:cNvPr id="140" name="Right Arrow 139">
            <a:extLst>
              <a:ext uri="{FF2B5EF4-FFF2-40B4-BE49-F238E27FC236}">
                <a16:creationId xmlns:a16="http://schemas.microsoft.com/office/drawing/2014/main" id="{AB85E906-69D9-5B40-B2FD-0E98A892A923}"/>
              </a:ext>
            </a:extLst>
          </p:cNvPr>
          <p:cNvSpPr/>
          <p:nvPr/>
        </p:nvSpPr>
        <p:spPr>
          <a:xfrm>
            <a:off x="2683539" y="3690465"/>
            <a:ext cx="2221311"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latin typeface="Century Gothic" panose="020B0502020202020204" pitchFamily="34" charset="0"/>
              </a:rPr>
              <a:t>Early feedback</a:t>
            </a:r>
          </a:p>
        </p:txBody>
      </p:sp>
      <p:sp>
        <p:nvSpPr>
          <p:cNvPr id="141" name="Right Arrow 140">
            <a:extLst>
              <a:ext uri="{FF2B5EF4-FFF2-40B4-BE49-F238E27FC236}">
                <a16:creationId xmlns:a16="http://schemas.microsoft.com/office/drawing/2014/main" id="{A9CFADDA-52A8-A641-A41D-4E3C2D95C635}"/>
              </a:ext>
            </a:extLst>
          </p:cNvPr>
          <p:cNvSpPr/>
          <p:nvPr/>
        </p:nvSpPr>
        <p:spPr>
          <a:xfrm>
            <a:off x="2666652" y="4520927"/>
            <a:ext cx="2243855" cy="338554"/>
          </a:xfrm>
          <a:prstGeom prst="rightArrow">
            <a:avLst>
              <a:gd name="adj1" fmla="val 81378"/>
              <a:gd name="adj2" fmla="val 112758"/>
            </a:avLst>
          </a:prstGeom>
          <a:gradFill>
            <a:gsLst>
              <a:gs pos="100000">
                <a:srgbClr val="3DCD9F"/>
              </a:gs>
              <a:gs pos="31000">
                <a:srgbClr val="3B8174"/>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dirty="0">
                <a:latin typeface="Century Gothic" panose="020B0502020202020204" pitchFamily="34" charset="0"/>
              </a:rPr>
              <a:t>Delivery process orchestration</a:t>
            </a:r>
          </a:p>
        </p:txBody>
      </p:sp>
      <p:sp>
        <p:nvSpPr>
          <p:cNvPr id="142" name="Right Arrow 141">
            <a:extLst>
              <a:ext uri="{FF2B5EF4-FFF2-40B4-BE49-F238E27FC236}">
                <a16:creationId xmlns:a16="http://schemas.microsoft.com/office/drawing/2014/main" id="{CB17D2B3-A23B-304A-95B3-31FC95A40A79}"/>
              </a:ext>
            </a:extLst>
          </p:cNvPr>
          <p:cNvSpPr/>
          <p:nvPr/>
        </p:nvSpPr>
        <p:spPr>
          <a:xfrm flipH="1">
            <a:off x="6906271" y="2007177"/>
            <a:ext cx="2208396"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latin typeface="Century Gothic" panose="020B0502020202020204" pitchFamily="34" charset="0"/>
              </a:rPr>
              <a:t>Real scenario</a:t>
            </a:r>
          </a:p>
        </p:txBody>
      </p:sp>
      <p:sp>
        <p:nvSpPr>
          <p:cNvPr id="143" name="Right Arrow 142">
            <a:extLst>
              <a:ext uri="{FF2B5EF4-FFF2-40B4-BE49-F238E27FC236}">
                <a16:creationId xmlns:a16="http://schemas.microsoft.com/office/drawing/2014/main" id="{FEB94C29-FE1A-9E42-B51A-6905C2D0E4A6}"/>
              </a:ext>
            </a:extLst>
          </p:cNvPr>
          <p:cNvSpPr/>
          <p:nvPr/>
        </p:nvSpPr>
        <p:spPr>
          <a:xfrm flipH="1">
            <a:off x="6897806" y="2838685"/>
            <a:ext cx="2880443"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latin typeface="Century Gothic" panose="020B0502020202020204" pitchFamily="34" charset="0"/>
              </a:rPr>
              <a:t>On premise / serviced resources experience</a:t>
            </a:r>
          </a:p>
        </p:txBody>
      </p:sp>
      <p:sp>
        <p:nvSpPr>
          <p:cNvPr id="144" name="Right Arrow 143">
            <a:extLst>
              <a:ext uri="{FF2B5EF4-FFF2-40B4-BE49-F238E27FC236}">
                <a16:creationId xmlns:a16="http://schemas.microsoft.com/office/drawing/2014/main" id="{3477DDEB-8E7B-6F4A-8A87-D1E45C6C08CA}"/>
              </a:ext>
            </a:extLst>
          </p:cNvPr>
          <p:cNvSpPr/>
          <p:nvPr/>
        </p:nvSpPr>
        <p:spPr>
          <a:xfrm flipH="1">
            <a:off x="6914433" y="3696360"/>
            <a:ext cx="2210587"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bg1"/>
                </a:solidFill>
                <a:latin typeface="Century Gothic" panose="020B0502020202020204" pitchFamily="34" charset="0"/>
              </a:rPr>
              <a:t>Developer background</a:t>
            </a:r>
          </a:p>
        </p:txBody>
      </p:sp>
      <p:sp>
        <p:nvSpPr>
          <p:cNvPr id="145" name="Right Arrow 144">
            <a:extLst>
              <a:ext uri="{FF2B5EF4-FFF2-40B4-BE49-F238E27FC236}">
                <a16:creationId xmlns:a16="http://schemas.microsoft.com/office/drawing/2014/main" id="{520B22D2-5F02-4342-937D-D485D55FE319}"/>
              </a:ext>
            </a:extLst>
          </p:cNvPr>
          <p:cNvSpPr/>
          <p:nvPr/>
        </p:nvSpPr>
        <p:spPr>
          <a:xfrm flipH="1">
            <a:off x="6914433" y="4526822"/>
            <a:ext cx="1530114"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latin typeface="Century Gothic" panose="020B0502020202020204" pitchFamily="34" charset="0"/>
              </a:rPr>
              <a:t>Over design</a:t>
            </a:r>
          </a:p>
        </p:txBody>
      </p:sp>
      <p:sp>
        <p:nvSpPr>
          <p:cNvPr id="146" name="Right Arrow 145">
            <a:extLst>
              <a:ext uri="{FF2B5EF4-FFF2-40B4-BE49-F238E27FC236}">
                <a16:creationId xmlns:a16="http://schemas.microsoft.com/office/drawing/2014/main" id="{B6739688-9F78-944A-8FF5-ECC2BAE7E7BD}"/>
              </a:ext>
            </a:extLst>
          </p:cNvPr>
          <p:cNvSpPr/>
          <p:nvPr/>
        </p:nvSpPr>
        <p:spPr>
          <a:xfrm flipH="1">
            <a:off x="6906270" y="5365995"/>
            <a:ext cx="914329" cy="338554"/>
          </a:xfrm>
          <a:prstGeom prst="rightArrow">
            <a:avLst>
              <a:gd name="adj1" fmla="val 81378"/>
              <a:gd name="adj2" fmla="val 112758"/>
            </a:avLst>
          </a:prstGeom>
          <a:gradFill>
            <a:gsLst>
              <a:gs pos="83000">
                <a:srgbClr val="7FC76A"/>
              </a:gs>
              <a:gs pos="28000">
                <a:srgbClr val="5C7E59"/>
              </a:gs>
              <a:gs pos="0">
                <a:srgbClr val="383548">
                  <a:alpha val="4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latin typeface="Century Gothic" panose="020B0502020202020204" pitchFamily="34" charset="0"/>
              </a:rPr>
              <a:t>Time</a:t>
            </a:r>
          </a:p>
        </p:txBody>
      </p:sp>
      <p:sp>
        <p:nvSpPr>
          <p:cNvPr id="147" name="TextBox 146">
            <a:extLst>
              <a:ext uri="{FF2B5EF4-FFF2-40B4-BE49-F238E27FC236}">
                <a16:creationId xmlns:a16="http://schemas.microsoft.com/office/drawing/2014/main" id="{40AB36A8-D456-B94C-8AFD-985E5FBB0584}"/>
              </a:ext>
            </a:extLst>
          </p:cNvPr>
          <p:cNvSpPr txBox="1"/>
          <p:nvPr/>
        </p:nvSpPr>
        <p:spPr>
          <a:xfrm>
            <a:off x="5283947" y="2895195"/>
            <a:ext cx="1217340" cy="1938992"/>
          </a:xfrm>
          <a:prstGeom prst="rect">
            <a:avLst/>
          </a:prstGeom>
          <a:noFill/>
        </p:spPr>
        <p:txBody>
          <a:bodyPr wrap="square" rtlCol="0">
            <a:spAutoFit/>
          </a:bodyPr>
          <a:lstStyle/>
          <a:p>
            <a:pPr algn="ctr">
              <a:lnSpc>
                <a:spcPts val="1600"/>
              </a:lnSpc>
            </a:pPr>
            <a:r>
              <a:rPr lang="en-US" sz="1400" b="1" dirty="0">
                <a:solidFill>
                  <a:schemeClr val="bg1"/>
                </a:solidFill>
                <a:latin typeface="Century Gothic" panose="020B0502020202020204" pitchFamily="34" charset="0"/>
              </a:rPr>
              <a:t>Decision:</a:t>
            </a:r>
          </a:p>
          <a:p>
            <a:pPr algn="ctr">
              <a:lnSpc>
                <a:spcPts val="1600"/>
              </a:lnSpc>
            </a:pPr>
            <a:r>
              <a:rPr lang="en-US" sz="1400" b="1" dirty="0">
                <a:solidFill>
                  <a:schemeClr val="bg1"/>
                </a:solidFill>
                <a:latin typeface="Century Gothic" panose="020B0502020202020204" pitchFamily="34" charset="0"/>
              </a:rPr>
              <a:t>Focus on having the ”right” steps that show my believes and experience</a:t>
            </a:r>
          </a:p>
        </p:txBody>
      </p:sp>
      <p:sp>
        <p:nvSpPr>
          <p:cNvPr id="148" name="TextBox 147">
            <a:extLst>
              <a:ext uri="{FF2B5EF4-FFF2-40B4-BE49-F238E27FC236}">
                <a16:creationId xmlns:a16="http://schemas.microsoft.com/office/drawing/2014/main" id="{8CF83080-5048-2F45-92FD-87437C40D753}"/>
              </a:ext>
            </a:extLst>
          </p:cNvPr>
          <p:cNvSpPr txBox="1"/>
          <p:nvPr/>
        </p:nvSpPr>
        <p:spPr>
          <a:xfrm>
            <a:off x="2304880" y="6015524"/>
            <a:ext cx="1418979" cy="307777"/>
          </a:xfrm>
          <a:prstGeom prst="rect">
            <a:avLst/>
          </a:prstGeom>
          <a:noFill/>
        </p:spPr>
        <p:txBody>
          <a:bodyPr wrap="none" rtlCol="0">
            <a:spAutoFit/>
          </a:bodyPr>
          <a:lstStyle/>
          <a:p>
            <a:pPr algn="ctr"/>
            <a:r>
              <a:rPr lang="en-US" sz="1400" dirty="0">
                <a:solidFill>
                  <a:srgbClr val="3DCD9F"/>
                </a:solidFill>
                <a:latin typeface="Century Gothic" panose="020B0502020202020204" pitchFamily="34" charset="0"/>
              </a:rPr>
              <a:t>Total score: 14</a:t>
            </a:r>
          </a:p>
        </p:txBody>
      </p:sp>
      <p:sp>
        <p:nvSpPr>
          <p:cNvPr id="149" name="TextBox 148">
            <a:extLst>
              <a:ext uri="{FF2B5EF4-FFF2-40B4-BE49-F238E27FC236}">
                <a16:creationId xmlns:a16="http://schemas.microsoft.com/office/drawing/2014/main" id="{AF8F1E96-1054-CC49-B4D1-1081B8519D9F}"/>
              </a:ext>
            </a:extLst>
          </p:cNvPr>
          <p:cNvSpPr txBox="1"/>
          <p:nvPr/>
        </p:nvSpPr>
        <p:spPr>
          <a:xfrm>
            <a:off x="8104728" y="6027716"/>
            <a:ext cx="1418979" cy="307777"/>
          </a:xfrm>
          <a:prstGeom prst="rect">
            <a:avLst/>
          </a:prstGeom>
          <a:noFill/>
        </p:spPr>
        <p:txBody>
          <a:bodyPr wrap="none" rtlCol="0">
            <a:spAutoFit/>
          </a:bodyPr>
          <a:lstStyle/>
          <a:p>
            <a:pPr algn="ctr"/>
            <a:r>
              <a:rPr lang="en-US" sz="1400" dirty="0">
                <a:solidFill>
                  <a:srgbClr val="7FC76A"/>
                </a:solidFill>
                <a:latin typeface="Century Gothic" panose="020B0502020202020204" pitchFamily="34" charset="0"/>
              </a:rPr>
              <a:t>Total score: 12</a:t>
            </a:r>
          </a:p>
        </p:txBody>
      </p:sp>
      <p:sp>
        <p:nvSpPr>
          <p:cNvPr id="150" name="Скругленный прямоугольник 5">
            <a:extLst>
              <a:ext uri="{FF2B5EF4-FFF2-40B4-BE49-F238E27FC236}">
                <a16:creationId xmlns:a16="http://schemas.microsoft.com/office/drawing/2014/main" id="{D7B7AA67-195B-E148-AE7F-251BE7C92FE8}"/>
              </a:ext>
            </a:extLst>
          </p:cNvPr>
          <p:cNvSpPr/>
          <p:nvPr/>
        </p:nvSpPr>
        <p:spPr>
          <a:xfrm rot="5400000">
            <a:off x="2819694" y="5401843"/>
            <a:ext cx="338554" cy="1547506"/>
          </a:xfrm>
          <a:prstGeom prst="roundRect">
            <a:avLst>
              <a:gd name="adj" fmla="val 9132"/>
            </a:avLst>
          </a:prstGeom>
          <a:noFill/>
          <a:ln w="28575">
            <a:solidFill>
              <a:srgbClr val="3DCD9F">
                <a:alpha val="5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chemeClr val="bg1"/>
              </a:solidFill>
              <a:latin typeface="Calibri"/>
            </a:endParaRPr>
          </a:p>
        </p:txBody>
      </p:sp>
    </p:spTree>
    <p:extLst>
      <p:ext uri="{BB962C8B-B14F-4D97-AF65-F5344CB8AC3E}">
        <p14:creationId xmlns:p14="http://schemas.microsoft.com/office/powerpoint/2010/main" val="32556532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500"/>
                                        <p:tgtEl>
                                          <p:spTgt spid="119"/>
                                        </p:tgtEl>
                                      </p:cBhvr>
                                    </p:animEffect>
                                  </p:childTnLst>
                                </p:cTn>
                              </p:par>
                              <p:par>
                                <p:cTn id="14" presetID="10" presetClass="entr" presetSubtype="0" fill="hold"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500"/>
                                        <p:tgtEl>
                                          <p:spTgt spid="130"/>
                                        </p:tgtEl>
                                      </p:cBhvr>
                                    </p:animEffect>
                                  </p:childTnLst>
                                </p:cTn>
                              </p:par>
                              <p:par>
                                <p:cTn id="17" presetID="22" presetClass="entr" presetSubtype="1"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wipe(up)">
                                      <p:cBhvr>
                                        <p:cTn id="19" dur="500"/>
                                        <p:tgtEl>
                                          <p:spTgt spid="86"/>
                                        </p:tgtEl>
                                      </p:cBhvr>
                                    </p:animEffect>
                                  </p:childTnLst>
                                </p:cTn>
                              </p:par>
                              <p:par>
                                <p:cTn id="20" presetID="22" presetClass="entr" presetSubtype="1" fill="hold"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up)">
                                      <p:cBhvr>
                                        <p:cTn id="22" dur="500"/>
                                        <p:tgtEl>
                                          <p:spTgt spid="91"/>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38"/>
                                        </p:tgtEl>
                                        <p:attrNameLst>
                                          <p:attrName>style.visibility</p:attrName>
                                        </p:attrNameLst>
                                      </p:cBhvr>
                                      <p:to>
                                        <p:strVal val="visible"/>
                                      </p:to>
                                    </p:set>
                                    <p:anim calcmode="lin" valueType="num">
                                      <p:cBhvr additive="base">
                                        <p:cTn id="26" dur="1000"/>
                                        <p:tgtEl>
                                          <p:spTgt spid="138"/>
                                        </p:tgtEl>
                                        <p:attrNameLst>
                                          <p:attrName>ppt_x</p:attrName>
                                        </p:attrNameLst>
                                      </p:cBhvr>
                                      <p:tavLst>
                                        <p:tav tm="0">
                                          <p:val>
                                            <p:strVal val="#ppt_x-#ppt_w*1.125000"/>
                                          </p:val>
                                        </p:tav>
                                        <p:tav tm="100000">
                                          <p:val>
                                            <p:strVal val="#ppt_x"/>
                                          </p:val>
                                        </p:tav>
                                      </p:tavLst>
                                    </p:anim>
                                    <p:animEffect transition="in" filter="wipe(right)">
                                      <p:cBhvr>
                                        <p:cTn id="27" dur="1000"/>
                                        <p:tgtEl>
                                          <p:spTgt spid="138"/>
                                        </p:tgtEl>
                                      </p:cBhvr>
                                    </p:animEffect>
                                  </p:childTnLst>
                                </p:cTn>
                              </p:par>
                              <p:par>
                                <p:cTn id="28" presetID="12" presetClass="entr" presetSubtype="2" fill="hold" grpId="0" nodeType="withEffect">
                                  <p:stCondLst>
                                    <p:cond delay="0"/>
                                  </p:stCondLst>
                                  <p:childTnLst>
                                    <p:set>
                                      <p:cBhvr>
                                        <p:cTn id="29" dur="1" fill="hold">
                                          <p:stCondLst>
                                            <p:cond delay="0"/>
                                          </p:stCondLst>
                                        </p:cTn>
                                        <p:tgtEl>
                                          <p:spTgt spid="142"/>
                                        </p:tgtEl>
                                        <p:attrNameLst>
                                          <p:attrName>style.visibility</p:attrName>
                                        </p:attrNameLst>
                                      </p:cBhvr>
                                      <p:to>
                                        <p:strVal val="visible"/>
                                      </p:to>
                                    </p:set>
                                    <p:anim calcmode="lin" valueType="num">
                                      <p:cBhvr additive="base">
                                        <p:cTn id="30" dur="1000"/>
                                        <p:tgtEl>
                                          <p:spTgt spid="142"/>
                                        </p:tgtEl>
                                        <p:attrNameLst>
                                          <p:attrName>ppt_x</p:attrName>
                                        </p:attrNameLst>
                                      </p:cBhvr>
                                      <p:tavLst>
                                        <p:tav tm="0">
                                          <p:val>
                                            <p:strVal val="#ppt_x+#ppt_w*1.125000"/>
                                          </p:val>
                                        </p:tav>
                                        <p:tav tm="100000">
                                          <p:val>
                                            <p:strVal val="#ppt_x"/>
                                          </p:val>
                                        </p:tav>
                                      </p:tavLst>
                                    </p:anim>
                                    <p:animEffect transition="in" filter="wipe(left)">
                                      <p:cBhvr>
                                        <p:cTn id="31" dur="1000"/>
                                        <p:tgtEl>
                                          <p:spTgt spid="142"/>
                                        </p:tgtEl>
                                      </p:cBhvr>
                                    </p:animEffect>
                                  </p:childTnLst>
                                </p:cTn>
                              </p:par>
                            </p:childTnLst>
                          </p:cTn>
                        </p:par>
                        <p:par>
                          <p:cTn id="32" fill="hold">
                            <p:stCondLst>
                              <p:cond delay="1500"/>
                            </p:stCondLst>
                            <p:childTnLst>
                              <p:par>
                                <p:cTn id="33" presetID="12" presetClass="entr" presetSubtype="8" fill="hold" grpId="0" nodeType="after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1000"/>
                                        <p:tgtEl>
                                          <p:spTgt spid="139"/>
                                        </p:tgtEl>
                                        <p:attrNameLst>
                                          <p:attrName>ppt_x</p:attrName>
                                        </p:attrNameLst>
                                      </p:cBhvr>
                                      <p:tavLst>
                                        <p:tav tm="0">
                                          <p:val>
                                            <p:strVal val="#ppt_x-#ppt_w*1.125000"/>
                                          </p:val>
                                        </p:tav>
                                        <p:tav tm="100000">
                                          <p:val>
                                            <p:strVal val="#ppt_x"/>
                                          </p:val>
                                        </p:tav>
                                      </p:tavLst>
                                    </p:anim>
                                    <p:animEffect transition="in" filter="wipe(right)">
                                      <p:cBhvr>
                                        <p:cTn id="36" dur="1000"/>
                                        <p:tgtEl>
                                          <p:spTgt spid="139"/>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anim calcmode="lin" valueType="num">
                                      <p:cBhvr additive="base">
                                        <p:cTn id="39" dur="1000"/>
                                        <p:tgtEl>
                                          <p:spTgt spid="143"/>
                                        </p:tgtEl>
                                        <p:attrNameLst>
                                          <p:attrName>ppt_x</p:attrName>
                                        </p:attrNameLst>
                                      </p:cBhvr>
                                      <p:tavLst>
                                        <p:tav tm="0">
                                          <p:val>
                                            <p:strVal val="#ppt_x+#ppt_w*1.125000"/>
                                          </p:val>
                                        </p:tav>
                                        <p:tav tm="100000">
                                          <p:val>
                                            <p:strVal val="#ppt_x"/>
                                          </p:val>
                                        </p:tav>
                                      </p:tavLst>
                                    </p:anim>
                                    <p:animEffect transition="in" filter="wipe(left)">
                                      <p:cBhvr>
                                        <p:cTn id="40" dur="1000"/>
                                        <p:tgtEl>
                                          <p:spTgt spid="143"/>
                                        </p:tgtEl>
                                      </p:cBhvr>
                                    </p:animEffect>
                                  </p:childTnLst>
                                </p:cTn>
                              </p:par>
                            </p:childTnLst>
                          </p:cTn>
                        </p:par>
                        <p:par>
                          <p:cTn id="41" fill="hold">
                            <p:stCondLst>
                              <p:cond delay="2500"/>
                            </p:stCondLst>
                            <p:childTnLst>
                              <p:par>
                                <p:cTn id="42" presetID="12" presetClass="entr" presetSubtype="8" fill="hold" grpId="0" nodeType="afterEffect">
                                  <p:stCondLst>
                                    <p:cond delay="0"/>
                                  </p:stCondLst>
                                  <p:childTnLst>
                                    <p:set>
                                      <p:cBhvr>
                                        <p:cTn id="43" dur="1" fill="hold">
                                          <p:stCondLst>
                                            <p:cond delay="0"/>
                                          </p:stCondLst>
                                        </p:cTn>
                                        <p:tgtEl>
                                          <p:spTgt spid="140"/>
                                        </p:tgtEl>
                                        <p:attrNameLst>
                                          <p:attrName>style.visibility</p:attrName>
                                        </p:attrNameLst>
                                      </p:cBhvr>
                                      <p:to>
                                        <p:strVal val="visible"/>
                                      </p:to>
                                    </p:set>
                                    <p:anim calcmode="lin" valueType="num">
                                      <p:cBhvr additive="base">
                                        <p:cTn id="44" dur="1000"/>
                                        <p:tgtEl>
                                          <p:spTgt spid="140"/>
                                        </p:tgtEl>
                                        <p:attrNameLst>
                                          <p:attrName>ppt_x</p:attrName>
                                        </p:attrNameLst>
                                      </p:cBhvr>
                                      <p:tavLst>
                                        <p:tav tm="0">
                                          <p:val>
                                            <p:strVal val="#ppt_x-#ppt_w*1.125000"/>
                                          </p:val>
                                        </p:tav>
                                        <p:tav tm="100000">
                                          <p:val>
                                            <p:strVal val="#ppt_x"/>
                                          </p:val>
                                        </p:tav>
                                      </p:tavLst>
                                    </p:anim>
                                    <p:animEffect transition="in" filter="wipe(right)">
                                      <p:cBhvr>
                                        <p:cTn id="45" dur="1000"/>
                                        <p:tgtEl>
                                          <p:spTgt spid="140"/>
                                        </p:tgtEl>
                                      </p:cBhvr>
                                    </p:animEffect>
                                  </p:childTnLst>
                                </p:cTn>
                              </p:par>
                              <p:par>
                                <p:cTn id="46" presetID="12" presetClass="entr" presetSubtype="2" fill="hold" grpId="0" nodeType="withEffect">
                                  <p:stCondLst>
                                    <p:cond delay="0"/>
                                  </p:stCondLst>
                                  <p:childTnLst>
                                    <p:set>
                                      <p:cBhvr>
                                        <p:cTn id="47" dur="1" fill="hold">
                                          <p:stCondLst>
                                            <p:cond delay="0"/>
                                          </p:stCondLst>
                                        </p:cTn>
                                        <p:tgtEl>
                                          <p:spTgt spid="144"/>
                                        </p:tgtEl>
                                        <p:attrNameLst>
                                          <p:attrName>style.visibility</p:attrName>
                                        </p:attrNameLst>
                                      </p:cBhvr>
                                      <p:to>
                                        <p:strVal val="visible"/>
                                      </p:to>
                                    </p:set>
                                    <p:anim calcmode="lin" valueType="num">
                                      <p:cBhvr additive="base">
                                        <p:cTn id="48" dur="1000"/>
                                        <p:tgtEl>
                                          <p:spTgt spid="144"/>
                                        </p:tgtEl>
                                        <p:attrNameLst>
                                          <p:attrName>ppt_x</p:attrName>
                                        </p:attrNameLst>
                                      </p:cBhvr>
                                      <p:tavLst>
                                        <p:tav tm="0">
                                          <p:val>
                                            <p:strVal val="#ppt_x+#ppt_w*1.125000"/>
                                          </p:val>
                                        </p:tav>
                                        <p:tav tm="100000">
                                          <p:val>
                                            <p:strVal val="#ppt_x"/>
                                          </p:val>
                                        </p:tav>
                                      </p:tavLst>
                                    </p:anim>
                                    <p:animEffect transition="in" filter="wipe(left)">
                                      <p:cBhvr>
                                        <p:cTn id="49" dur="1000"/>
                                        <p:tgtEl>
                                          <p:spTgt spid="144"/>
                                        </p:tgtEl>
                                      </p:cBhvr>
                                    </p:animEffect>
                                  </p:childTnLst>
                                </p:cTn>
                              </p:par>
                            </p:childTnLst>
                          </p:cTn>
                        </p:par>
                        <p:par>
                          <p:cTn id="50" fill="hold">
                            <p:stCondLst>
                              <p:cond delay="3500"/>
                            </p:stCondLst>
                            <p:childTnLst>
                              <p:par>
                                <p:cTn id="51" presetID="12" presetClass="entr" presetSubtype="8" fill="hold" grpId="0" nodeType="afterEffect">
                                  <p:stCondLst>
                                    <p:cond delay="0"/>
                                  </p:stCondLst>
                                  <p:childTnLst>
                                    <p:set>
                                      <p:cBhvr>
                                        <p:cTn id="52" dur="1" fill="hold">
                                          <p:stCondLst>
                                            <p:cond delay="0"/>
                                          </p:stCondLst>
                                        </p:cTn>
                                        <p:tgtEl>
                                          <p:spTgt spid="141"/>
                                        </p:tgtEl>
                                        <p:attrNameLst>
                                          <p:attrName>style.visibility</p:attrName>
                                        </p:attrNameLst>
                                      </p:cBhvr>
                                      <p:to>
                                        <p:strVal val="visible"/>
                                      </p:to>
                                    </p:set>
                                    <p:anim calcmode="lin" valueType="num">
                                      <p:cBhvr additive="base">
                                        <p:cTn id="53" dur="1000"/>
                                        <p:tgtEl>
                                          <p:spTgt spid="141"/>
                                        </p:tgtEl>
                                        <p:attrNameLst>
                                          <p:attrName>ppt_x</p:attrName>
                                        </p:attrNameLst>
                                      </p:cBhvr>
                                      <p:tavLst>
                                        <p:tav tm="0">
                                          <p:val>
                                            <p:strVal val="#ppt_x-#ppt_w*1.125000"/>
                                          </p:val>
                                        </p:tav>
                                        <p:tav tm="100000">
                                          <p:val>
                                            <p:strVal val="#ppt_x"/>
                                          </p:val>
                                        </p:tav>
                                      </p:tavLst>
                                    </p:anim>
                                    <p:animEffect transition="in" filter="wipe(right)">
                                      <p:cBhvr>
                                        <p:cTn id="54" dur="1000"/>
                                        <p:tgtEl>
                                          <p:spTgt spid="141"/>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anim calcmode="lin" valueType="num">
                                      <p:cBhvr additive="base">
                                        <p:cTn id="57" dur="1000"/>
                                        <p:tgtEl>
                                          <p:spTgt spid="145"/>
                                        </p:tgtEl>
                                        <p:attrNameLst>
                                          <p:attrName>ppt_x</p:attrName>
                                        </p:attrNameLst>
                                      </p:cBhvr>
                                      <p:tavLst>
                                        <p:tav tm="0">
                                          <p:val>
                                            <p:strVal val="#ppt_x+#ppt_w*1.125000"/>
                                          </p:val>
                                        </p:tav>
                                        <p:tav tm="100000">
                                          <p:val>
                                            <p:strVal val="#ppt_x"/>
                                          </p:val>
                                        </p:tav>
                                      </p:tavLst>
                                    </p:anim>
                                    <p:animEffect transition="in" filter="wipe(left)">
                                      <p:cBhvr>
                                        <p:cTn id="58" dur="1000"/>
                                        <p:tgtEl>
                                          <p:spTgt spid="145"/>
                                        </p:tgtEl>
                                      </p:cBhvr>
                                    </p:animEffect>
                                  </p:childTnLst>
                                </p:cTn>
                              </p:par>
                            </p:childTnLst>
                          </p:cTn>
                        </p:par>
                        <p:par>
                          <p:cTn id="59" fill="hold">
                            <p:stCondLst>
                              <p:cond delay="4500"/>
                            </p:stCondLst>
                            <p:childTnLst>
                              <p:par>
                                <p:cTn id="60" presetID="12" presetClass="entr" presetSubtype="2" fill="hold" grpId="0" nodeType="afterEffect">
                                  <p:stCondLst>
                                    <p:cond delay="0"/>
                                  </p:stCondLst>
                                  <p:childTnLst>
                                    <p:set>
                                      <p:cBhvr>
                                        <p:cTn id="61" dur="1" fill="hold">
                                          <p:stCondLst>
                                            <p:cond delay="0"/>
                                          </p:stCondLst>
                                        </p:cTn>
                                        <p:tgtEl>
                                          <p:spTgt spid="146"/>
                                        </p:tgtEl>
                                        <p:attrNameLst>
                                          <p:attrName>style.visibility</p:attrName>
                                        </p:attrNameLst>
                                      </p:cBhvr>
                                      <p:to>
                                        <p:strVal val="visible"/>
                                      </p:to>
                                    </p:set>
                                    <p:anim calcmode="lin" valueType="num">
                                      <p:cBhvr additive="base">
                                        <p:cTn id="62" dur="1000"/>
                                        <p:tgtEl>
                                          <p:spTgt spid="146"/>
                                        </p:tgtEl>
                                        <p:attrNameLst>
                                          <p:attrName>ppt_x</p:attrName>
                                        </p:attrNameLst>
                                      </p:cBhvr>
                                      <p:tavLst>
                                        <p:tav tm="0">
                                          <p:val>
                                            <p:strVal val="#ppt_x+#ppt_w*1.125000"/>
                                          </p:val>
                                        </p:tav>
                                        <p:tav tm="100000">
                                          <p:val>
                                            <p:strVal val="#ppt_x"/>
                                          </p:val>
                                        </p:tav>
                                      </p:tavLst>
                                    </p:anim>
                                    <p:animEffect transition="in" filter="wipe(left)">
                                      <p:cBhvr>
                                        <p:cTn id="63" dur="1000"/>
                                        <p:tgtEl>
                                          <p:spTgt spid="1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8"/>
                                        </p:tgtEl>
                                        <p:attrNameLst>
                                          <p:attrName>style.visibility</p:attrName>
                                        </p:attrNameLst>
                                      </p:cBhvr>
                                      <p:to>
                                        <p:strVal val="visible"/>
                                      </p:to>
                                    </p:set>
                                    <p:animEffect transition="in" filter="fade">
                                      <p:cBhvr>
                                        <p:cTn id="69" dur="500"/>
                                        <p:tgtEl>
                                          <p:spTgt spid="148"/>
                                        </p:tgtEl>
                                      </p:cBhvr>
                                    </p:animEffect>
                                  </p:childTnLst>
                                </p:cTn>
                              </p:par>
                              <p:par>
                                <p:cTn id="70" presetID="23" presetClass="entr" presetSubtype="288" fill="hold" grpId="0" nodeType="withEffect">
                                  <p:stCondLst>
                                    <p:cond delay="0"/>
                                  </p:stCondLst>
                                  <p:childTnLst>
                                    <p:set>
                                      <p:cBhvr>
                                        <p:cTn id="71" dur="1" fill="hold">
                                          <p:stCondLst>
                                            <p:cond delay="0"/>
                                          </p:stCondLst>
                                        </p:cTn>
                                        <p:tgtEl>
                                          <p:spTgt spid="150"/>
                                        </p:tgtEl>
                                        <p:attrNameLst>
                                          <p:attrName>style.visibility</p:attrName>
                                        </p:attrNameLst>
                                      </p:cBhvr>
                                      <p:to>
                                        <p:strVal val="visible"/>
                                      </p:to>
                                    </p:set>
                                    <p:anim calcmode="lin" valueType="num">
                                      <p:cBhvr>
                                        <p:cTn id="72" dur="500" fill="hold"/>
                                        <p:tgtEl>
                                          <p:spTgt spid="150"/>
                                        </p:tgtEl>
                                        <p:attrNameLst>
                                          <p:attrName>ppt_w</p:attrName>
                                        </p:attrNameLst>
                                      </p:cBhvr>
                                      <p:tavLst>
                                        <p:tav tm="0">
                                          <p:val>
                                            <p:strVal val="4/3*#ppt_w"/>
                                          </p:val>
                                        </p:tav>
                                        <p:tav tm="100000">
                                          <p:val>
                                            <p:strVal val="#ppt_w"/>
                                          </p:val>
                                        </p:tav>
                                      </p:tavLst>
                                    </p:anim>
                                    <p:anim calcmode="lin" valueType="num">
                                      <p:cBhvr>
                                        <p:cTn id="73" dur="500" fill="hold"/>
                                        <p:tgtEl>
                                          <p:spTgt spid="150"/>
                                        </p:tgtEl>
                                        <p:attrNameLst>
                                          <p:attrName>ppt_h</p:attrName>
                                        </p:attrNameLst>
                                      </p:cBhvr>
                                      <p:tavLst>
                                        <p:tav tm="0">
                                          <p:val>
                                            <p:strVal val="4/3*#ppt_h"/>
                                          </p:val>
                                        </p:tav>
                                        <p:tav tm="100000">
                                          <p:val>
                                            <p:strVal val="#ppt_h"/>
                                          </p:val>
                                        </p:tav>
                                      </p:tavLst>
                                    </p:anim>
                                  </p:childTnLst>
                                </p:cTn>
                              </p:par>
                              <p:par>
                                <p:cTn id="74" presetID="21" presetClass="entr" presetSubtype="1"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wheel(1)">
                                      <p:cBhvr>
                                        <p:cTn id="76" dur="2000"/>
                                        <p:tgtEl>
                                          <p:spTgt spid="82"/>
                                        </p:tgtEl>
                                      </p:cBhvr>
                                    </p:animEffect>
                                  </p:childTnLst>
                                </p:cTn>
                              </p:par>
                              <p:par>
                                <p:cTn id="77" presetID="21" presetClass="entr" presetSubtype="2"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wheel(2)">
                                      <p:cBhvr>
                                        <p:cTn id="79" dur="2000"/>
                                        <p:tgtEl>
                                          <p:spTgt spid="83"/>
                                        </p:tgtEl>
                                      </p:cBhvr>
                                    </p:animEffect>
                                  </p:childTnLst>
                                </p:cTn>
                              </p:par>
                              <p:par>
                                <p:cTn id="80" presetID="23" presetClass="entr" presetSubtype="16" fill="hold" grpId="0" nodeType="withEffect">
                                  <p:stCondLst>
                                    <p:cond delay="0"/>
                                  </p:stCondLst>
                                  <p:childTnLst>
                                    <p:set>
                                      <p:cBhvr>
                                        <p:cTn id="81" dur="1" fill="hold">
                                          <p:stCondLst>
                                            <p:cond delay="0"/>
                                          </p:stCondLst>
                                        </p:cTn>
                                        <p:tgtEl>
                                          <p:spTgt spid="147"/>
                                        </p:tgtEl>
                                        <p:attrNameLst>
                                          <p:attrName>style.visibility</p:attrName>
                                        </p:attrNameLst>
                                      </p:cBhvr>
                                      <p:to>
                                        <p:strVal val="visible"/>
                                      </p:to>
                                    </p:set>
                                    <p:anim calcmode="lin" valueType="num">
                                      <p:cBhvr>
                                        <p:cTn id="82" dur="2000" fill="hold"/>
                                        <p:tgtEl>
                                          <p:spTgt spid="147"/>
                                        </p:tgtEl>
                                        <p:attrNameLst>
                                          <p:attrName>ppt_w</p:attrName>
                                        </p:attrNameLst>
                                      </p:cBhvr>
                                      <p:tavLst>
                                        <p:tav tm="0">
                                          <p:val>
                                            <p:fltVal val="0"/>
                                          </p:val>
                                        </p:tav>
                                        <p:tav tm="100000">
                                          <p:val>
                                            <p:strVal val="#ppt_w"/>
                                          </p:val>
                                        </p:tav>
                                      </p:tavLst>
                                    </p:anim>
                                    <p:anim calcmode="lin" valueType="num">
                                      <p:cBhvr>
                                        <p:cTn id="83" dur="2000" fill="hold"/>
                                        <p:tgtEl>
                                          <p:spTgt spid="147"/>
                                        </p:tgtEl>
                                        <p:attrNameLst>
                                          <p:attrName>ppt_h</p:attrName>
                                        </p:attrNameLst>
                                      </p:cBhvr>
                                      <p:tavLst>
                                        <p:tav tm="0">
                                          <p:val>
                                            <p:fltVal val="0"/>
                                          </p:val>
                                        </p:tav>
                                        <p:tav tm="100000">
                                          <p:val>
                                            <p:strVal val="#ppt_h"/>
                                          </p:val>
                                        </p:tav>
                                      </p:tavLst>
                                    </p:anim>
                                  </p:childTnLst>
                                </p:cTn>
                              </p:par>
                            </p:childTnLst>
                          </p:cTn>
                        </p:par>
                        <p:par>
                          <p:cTn id="84" fill="hold">
                            <p:stCondLst>
                              <p:cond delay="6500"/>
                            </p:stCondLst>
                            <p:childTnLst>
                              <p:par>
                                <p:cTn id="85" presetID="26" presetClass="emph" presetSubtype="0" repeatCount="0" fill="hold" grpId="1" nodeType="afterEffect">
                                  <p:stCondLst>
                                    <p:cond delay="0"/>
                                  </p:stCondLst>
                                  <p:childTnLst>
                                    <p:animEffect transition="out" filter="fade">
                                      <p:cBhvr>
                                        <p:cTn id="86" dur="2000" tmFilter="0, 0; .2, .5; .8, .5; 1, 0"/>
                                        <p:tgtEl>
                                          <p:spTgt spid="147"/>
                                        </p:tgtEl>
                                      </p:cBhvr>
                                    </p:animEffect>
                                    <p:animScale>
                                      <p:cBhvr>
                                        <p:cTn id="87" dur="1000" autoRev="1" fill="hold"/>
                                        <p:tgtEl>
                                          <p:spTgt spid="1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p:bldP spid="85" grpId="0"/>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p:bldP spid="147" grpId="1"/>
      <p:bldP spid="148" grpId="0"/>
      <p:bldP spid="149" grpId="0"/>
      <p:bldP spid="1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 name="Picture 2" descr="A close up of a sign&#10;&#10;Description automatically generated">
            <a:extLst>
              <a:ext uri="{FF2B5EF4-FFF2-40B4-BE49-F238E27FC236}">
                <a16:creationId xmlns:a16="http://schemas.microsoft.com/office/drawing/2014/main" id="{04B81227-716C-3943-812C-F0F1499633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340" y="1835310"/>
            <a:ext cx="5849229" cy="3187373"/>
          </a:xfrm>
          <a:prstGeom prst="rect">
            <a:avLst/>
          </a:prstGeom>
        </p:spPr>
      </p:pic>
      <p:sp>
        <p:nvSpPr>
          <p:cNvPr id="65" name="TextBox 64">
            <a:extLst>
              <a:ext uri="{FF2B5EF4-FFF2-40B4-BE49-F238E27FC236}">
                <a16:creationId xmlns:a16="http://schemas.microsoft.com/office/drawing/2014/main" id="{EA934005-40C5-9240-8016-F60C84013425}"/>
              </a:ext>
            </a:extLst>
          </p:cNvPr>
          <p:cNvSpPr txBox="1"/>
          <p:nvPr/>
        </p:nvSpPr>
        <p:spPr>
          <a:xfrm>
            <a:off x="4130353" y="271324"/>
            <a:ext cx="3411511" cy="646331"/>
          </a:xfrm>
          <a:prstGeom prst="rect">
            <a:avLst/>
          </a:prstGeom>
          <a:noFill/>
        </p:spPr>
        <p:txBody>
          <a:bodyPr wrap="none" rtlCol="0">
            <a:spAutoFit/>
          </a:bodyPr>
          <a:lstStyle/>
          <a:p>
            <a:pPr algn="ctr"/>
            <a:r>
              <a:rPr lang="en-US" sz="3600" dirty="0">
                <a:solidFill>
                  <a:srgbClr val="7FC76A"/>
                </a:solidFill>
                <a:latin typeface="Century Gothic" panose="020B0502020202020204" pitchFamily="34" charset="0"/>
              </a:rPr>
              <a:t>Pipeline demo</a:t>
            </a:r>
          </a:p>
        </p:txBody>
      </p:sp>
    </p:spTree>
    <p:extLst>
      <p:ext uri="{BB962C8B-B14F-4D97-AF65-F5344CB8AC3E}">
        <p14:creationId xmlns:p14="http://schemas.microsoft.com/office/powerpoint/2010/main" val="211800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exercise</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forces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demo</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2038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challenges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74" name="TextBox 173">
            <a:extLst>
              <a:ext uri="{FF2B5EF4-FFF2-40B4-BE49-F238E27FC236}">
                <a16:creationId xmlns:a16="http://schemas.microsoft.com/office/drawing/2014/main" id="{08ADDC14-61A9-E046-ADA3-0C31F2DCA39D}"/>
              </a:ext>
            </a:extLst>
          </p:cNvPr>
          <p:cNvSpPr txBox="1"/>
          <p:nvPr/>
        </p:nvSpPr>
        <p:spPr>
          <a:xfrm>
            <a:off x="2530118" y="377212"/>
            <a:ext cx="4520280" cy="492443"/>
          </a:xfrm>
          <a:prstGeom prst="rect">
            <a:avLst/>
          </a:prstGeom>
          <a:noFill/>
        </p:spPr>
        <p:txBody>
          <a:bodyPr wrap="square" rtlCol="0">
            <a:spAutoFit/>
          </a:bodyPr>
          <a:lstStyle/>
          <a:p>
            <a:pPr algn="ctr"/>
            <a:r>
              <a:rPr lang="en-US" sz="2600" dirty="0">
                <a:solidFill>
                  <a:srgbClr val="7FC76A"/>
                </a:solidFill>
                <a:latin typeface="Century Gothic" panose="020B0502020202020204" pitchFamily="34" charset="0"/>
              </a:rPr>
              <a:t>Some rocks on the way</a:t>
            </a:r>
          </a:p>
        </p:txBody>
      </p:sp>
      <p:sp>
        <p:nvSpPr>
          <p:cNvPr id="181" name="TextBox 180">
            <a:extLst>
              <a:ext uri="{FF2B5EF4-FFF2-40B4-BE49-F238E27FC236}">
                <a16:creationId xmlns:a16="http://schemas.microsoft.com/office/drawing/2014/main" id="{F2D109C8-62BD-BD41-9498-D1F49D2B2CA5}"/>
              </a:ext>
            </a:extLst>
          </p:cNvPr>
          <p:cNvSpPr txBox="1"/>
          <p:nvPr/>
        </p:nvSpPr>
        <p:spPr>
          <a:xfrm flipH="1">
            <a:off x="12720290" y="4386941"/>
            <a:ext cx="5029905" cy="646331"/>
          </a:xfrm>
          <a:prstGeom prst="rect">
            <a:avLst/>
          </a:prstGeom>
          <a:noFill/>
        </p:spPr>
        <p:txBody>
          <a:bodyPr wrap="square" rtlCol="0">
            <a:spAutoFit/>
          </a:bodyPr>
          <a:lstStyle/>
          <a:p>
            <a:r>
              <a:rPr lang="en-US" sz="3600" dirty="0">
                <a:solidFill>
                  <a:schemeClr val="bg2"/>
                </a:solidFill>
              </a:rPr>
              <a:t>Themes</a:t>
            </a:r>
            <a:endParaRPr lang="en-US" sz="2400" dirty="0"/>
          </a:p>
        </p:txBody>
      </p:sp>
      <p:sp>
        <p:nvSpPr>
          <p:cNvPr id="184" name="Donut 183">
            <a:extLst>
              <a:ext uri="{FF2B5EF4-FFF2-40B4-BE49-F238E27FC236}">
                <a16:creationId xmlns:a16="http://schemas.microsoft.com/office/drawing/2014/main" id="{6DFC1F13-F9FE-D949-BE69-DAAA9595B8BA}"/>
              </a:ext>
            </a:extLst>
          </p:cNvPr>
          <p:cNvSpPr/>
          <p:nvPr/>
        </p:nvSpPr>
        <p:spPr>
          <a:xfrm>
            <a:off x="1134466" y="1535329"/>
            <a:ext cx="4249384" cy="4233624"/>
          </a:xfrm>
          <a:prstGeom prst="donut">
            <a:avLst>
              <a:gd name="adj" fmla="val 1840"/>
            </a:avLst>
          </a:prstGeom>
          <a:solidFill>
            <a:schemeClr val="accent1">
              <a:alpha val="0"/>
            </a:schemeClr>
          </a:solidFill>
          <a:ln>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pic>
        <p:nvPicPr>
          <p:cNvPr id="14" name="Picture 13" descr="A close up of a logo&#10;&#10;Description automatically generated">
            <a:extLst>
              <a:ext uri="{FF2B5EF4-FFF2-40B4-BE49-F238E27FC236}">
                <a16:creationId xmlns:a16="http://schemas.microsoft.com/office/drawing/2014/main" id="{13B7A685-EF18-B84E-AECF-04A88B114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2374" y="2075761"/>
            <a:ext cx="3087068" cy="2706471"/>
          </a:xfrm>
          <a:prstGeom prst="rect">
            <a:avLst/>
          </a:prstGeom>
        </p:spPr>
      </p:pic>
      <p:sp>
        <p:nvSpPr>
          <p:cNvPr id="186" name="TextBox 185">
            <a:extLst>
              <a:ext uri="{FF2B5EF4-FFF2-40B4-BE49-F238E27FC236}">
                <a16:creationId xmlns:a16="http://schemas.microsoft.com/office/drawing/2014/main" id="{DFF63239-8C28-E947-AF3F-D25FC74A950F}"/>
              </a:ext>
            </a:extLst>
          </p:cNvPr>
          <p:cNvSpPr txBox="1"/>
          <p:nvPr/>
        </p:nvSpPr>
        <p:spPr>
          <a:xfrm>
            <a:off x="5042475" y="1363933"/>
            <a:ext cx="2947134" cy="400110"/>
          </a:xfrm>
          <a:prstGeom prst="rect">
            <a:avLst/>
          </a:prstGeom>
          <a:noFill/>
        </p:spPr>
        <p:txBody>
          <a:bodyPr wrap="square" rtlCol="0" anchor="b">
            <a:spAutoFit/>
          </a:bodyPr>
          <a:lstStyle/>
          <a:p>
            <a:pPr algn="r"/>
            <a:r>
              <a:rPr lang="en-US" sz="2000" b="1" dirty="0">
                <a:solidFill>
                  <a:schemeClr val="bg1"/>
                </a:solidFill>
                <a:latin typeface="+mj-lt"/>
              </a:rPr>
              <a:t>Lack of Vagrant Knowledge</a:t>
            </a:r>
          </a:p>
        </p:txBody>
      </p:sp>
      <p:grpSp>
        <p:nvGrpSpPr>
          <p:cNvPr id="187" name="Group 186">
            <a:extLst>
              <a:ext uri="{FF2B5EF4-FFF2-40B4-BE49-F238E27FC236}">
                <a16:creationId xmlns:a16="http://schemas.microsoft.com/office/drawing/2014/main" id="{09DF56ED-94BE-5046-8E28-24B3420D9D4A}"/>
              </a:ext>
            </a:extLst>
          </p:cNvPr>
          <p:cNvGrpSpPr/>
          <p:nvPr/>
        </p:nvGrpSpPr>
        <p:grpSpPr>
          <a:xfrm>
            <a:off x="5486511" y="1848531"/>
            <a:ext cx="2503098" cy="0"/>
            <a:chOff x="16620565" y="4448175"/>
            <a:chExt cx="4467785" cy="0"/>
          </a:xfrm>
        </p:grpSpPr>
        <p:cxnSp>
          <p:nvCxnSpPr>
            <p:cNvPr id="188" name="Straight Connector 187">
              <a:extLst>
                <a:ext uri="{FF2B5EF4-FFF2-40B4-BE49-F238E27FC236}">
                  <a16:creationId xmlns:a16="http://schemas.microsoft.com/office/drawing/2014/main" id="{9B812055-171C-444F-B5A9-298EFBF7C6F7}"/>
                </a:ext>
              </a:extLst>
            </p:cNvPr>
            <p:cNvCxnSpPr/>
            <p:nvPr/>
          </p:nvCxnSpPr>
          <p:spPr>
            <a:xfrm>
              <a:off x="16620565" y="4448175"/>
              <a:ext cx="4467785"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7192CD9-AF95-0348-8689-7613981EBF2A}"/>
                </a:ext>
              </a:extLst>
            </p:cNvPr>
            <p:cNvCxnSpPr>
              <a:cxnSpLocks/>
            </p:cNvCxnSpPr>
            <p:nvPr/>
          </p:nvCxnSpPr>
          <p:spPr>
            <a:xfrm>
              <a:off x="16620565" y="4448175"/>
              <a:ext cx="1114985" cy="0"/>
            </a:xfrm>
            <a:prstGeom prst="line">
              <a:avLst/>
            </a:prstGeom>
            <a:ln w="38100">
              <a:solidFill>
                <a:srgbClr val="7FC76A"/>
              </a:solidFill>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9A7A5F4D-424E-5248-9003-35FAE55A52B6}"/>
              </a:ext>
            </a:extLst>
          </p:cNvPr>
          <p:cNvSpPr txBox="1"/>
          <p:nvPr/>
        </p:nvSpPr>
        <p:spPr>
          <a:xfrm>
            <a:off x="8060843" y="1663865"/>
            <a:ext cx="471558" cy="369332"/>
          </a:xfrm>
          <a:prstGeom prst="rect">
            <a:avLst/>
          </a:prstGeom>
          <a:noFill/>
        </p:spPr>
        <p:txBody>
          <a:bodyPr wrap="square" rtlCol="0" anchor="ctr">
            <a:spAutoFit/>
          </a:bodyPr>
          <a:lstStyle/>
          <a:p>
            <a:pPr algn="ctr"/>
            <a:r>
              <a:rPr lang="en-US" b="1" dirty="0">
                <a:solidFill>
                  <a:schemeClr val="bg1"/>
                </a:solidFill>
              </a:rPr>
              <a:t>01</a:t>
            </a:r>
          </a:p>
        </p:txBody>
      </p:sp>
      <p:sp>
        <p:nvSpPr>
          <p:cNvPr id="191" name="TextBox 190">
            <a:extLst>
              <a:ext uri="{FF2B5EF4-FFF2-40B4-BE49-F238E27FC236}">
                <a16:creationId xmlns:a16="http://schemas.microsoft.com/office/drawing/2014/main" id="{18459FDD-40DA-2940-A9F5-33600DD95FE3}"/>
              </a:ext>
            </a:extLst>
          </p:cNvPr>
          <p:cNvSpPr txBox="1"/>
          <p:nvPr/>
        </p:nvSpPr>
        <p:spPr>
          <a:xfrm>
            <a:off x="5706244" y="1933018"/>
            <a:ext cx="2283366" cy="261610"/>
          </a:xfrm>
          <a:prstGeom prst="rect">
            <a:avLst/>
          </a:prstGeom>
          <a:noFill/>
        </p:spPr>
        <p:txBody>
          <a:bodyPr wrap="square" rtlCol="0">
            <a:spAutoFit/>
          </a:bodyPr>
          <a:lstStyle/>
          <a:p>
            <a:pPr algn="r"/>
            <a:r>
              <a:rPr lang="en-US" sz="1100" dirty="0">
                <a:solidFill>
                  <a:schemeClr val="bg1"/>
                </a:solidFill>
              </a:rPr>
              <a:t>Specially on the configuration</a:t>
            </a:r>
          </a:p>
        </p:txBody>
      </p:sp>
      <p:sp>
        <p:nvSpPr>
          <p:cNvPr id="192" name="TextBox 191">
            <a:extLst>
              <a:ext uri="{FF2B5EF4-FFF2-40B4-BE49-F238E27FC236}">
                <a16:creationId xmlns:a16="http://schemas.microsoft.com/office/drawing/2014/main" id="{D0F1571D-36B5-D847-B3D9-C291888EAB5E}"/>
              </a:ext>
            </a:extLst>
          </p:cNvPr>
          <p:cNvSpPr txBox="1"/>
          <p:nvPr/>
        </p:nvSpPr>
        <p:spPr>
          <a:xfrm>
            <a:off x="5486511" y="2340369"/>
            <a:ext cx="2503098" cy="707886"/>
          </a:xfrm>
          <a:prstGeom prst="rect">
            <a:avLst/>
          </a:prstGeom>
          <a:noFill/>
        </p:spPr>
        <p:txBody>
          <a:bodyPr wrap="square" rtlCol="0" anchor="b">
            <a:spAutoFit/>
          </a:bodyPr>
          <a:lstStyle/>
          <a:p>
            <a:pPr algn="r"/>
            <a:r>
              <a:rPr lang="en-US" sz="2000" b="1" dirty="0">
                <a:solidFill>
                  <a:schemeClr val="bg1"/>
                </a:solidFill>
                <a:latin typeface="+mj-lt"/>
              </a:rPr>
              <a:t>Jenkins - Access to external resources</a:t>
            </a:r>
          </a:p>
        </p:txBody>
      </p:sp>
      <p:cxnSp>
        <p:nvCxnSpPr>
          <p:cNvPr id="193" name="Straight Connector 192">
            <a:extLst>
              <a:ext uri="{FF2B5EF4-FFF2-40B4-BE49-F238E27FC236}">
                <a16:creationId xmlns:a16="http://schemas.microsoft.com/office/drawing/2014/main" id="{424DF791-54AB-1A4B-8862-1A3EB99D72C7}"/>
              </a:ext>
            </a:extLst>
          </p:cNvPr>
          <p:cNvCxnSpPr>
            <a:cxnSpLocks/>
          </p:cNvCxnSpPr>
          <p:nvPr/>
        </p:nvCxnSpPr>
        <p:spPr>
          <a:xfrm>
            <a:off x="6111187" y="3132743"/>
            <a:ext cx="1878422"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8F01FAF6-A98C-6C4A-99A3-CB173F1B8EC4}"/>
              </a:ext>
            </a:extLst>
          </p:cNvPr>
          <p:cNvSpPr txBox="1"/>
          <p:nvPr/>
        </p:nvSpPr>
        <p:spPr>
          <a:xfrm>
            <a:off x="8060843" y="2948077"/>
            <a:ext cx="471558" cy="369332"/>
          </a:xfrm>
          <a:prstGeom prst="rect">
            <a:avLst/>
          </a:prstGeom>
          <a:noFill/>
        </p:spPr>
        <p:txBody>
          <a:bodyPr wrap="square" rtlCol="0" anchor="ctr">
            <a:spAutoFit/>
          </a:bodyPr>
          <a:lstStyle/>
          <a:p>
            <a:pPr algn="ctr"/>
            <a:r>
              <a:rPr lang="en-US" b="1">
                <a:solidFill>
                  <a:schemeClr val="bg1"/>
                </a:solidFill>
              </a:rPr>
              <a:t>02</a:t>
            </a:r>
          </a:p>
        </p:txBody>
      </p:sp>
      <p:sp>
        <p:nvSpPr>
          <p:cNvPr id="195" name="TextBox 194">
            <a:extLst>
              <a:ext uri="{FF2B5EF4-FFF2-40B4-BE49-F238E27FC236}">
                <a16:creationId xmlns:a16="http://schemas.microsoft.com/office/drawing/2014/main" id="{61CBE2DF-FB73-6942-9256-21F755B53371}"/>
              </a:ext>
            </a:extLst>
          </p:cNvPr>
          <p:cNvSpPr txBox="1"/>
          <p:nvPr/>
        </p:nvSpPr>
        <p:spPr>
          <a:xfrm>
            <a:off x="5706244" y="3217230"/>
            <a:ext cx="2283366" cy="769441"/>
          </a:xfrm>
          <a:prstGeom prst="rect">
            <a:avLst/>
          </a:prstGeom>
          <a:noFill/>
        </p:spPr>
        <p:txBody>
          <a:bodyPr wrap="square" rtlCol="0">
            <a:spAutoFit/>
          </a:bodyPr>
          <a:lstStyle/>
          <a:p>
            <a:pPr algn="r"/>
            <a:r>
              <a:rPr lang="en-US" sz="1100" dirty="0">
                <a:solidFill>
                  <a:schemeClr val="bg1"/>
                </a:solidFill>
              </a:rPr>
              <a:t>Even being able to access from host and have the right password, had issues making Jenkins access external resources</a:t>
            </a:r>
          </a:p>
        </p:txBody>
      </p:sp>
      <p:sp>
        <p:nvSpPr>
          <p:cNvPr id="196" name="TextBox 195">
            <a:extLst>
              <a:ext uri="{FF2B5EF4-FFF2-40B4-BE49-F238E27FC236}">
                <a16:creationId xmlns:a16="http://schemas.microsoft.com/office/drawing/2014/main" id="{B4A8E529-5B16-1447-BF52-2A846035F2A8}"/>
              </a:ext>
            </a:extLst>
          </p:cNvPr>
          <p:cNvSpPr txBox="1"/>
          <p:nvPr/>
        </p:nvSpPr>
        <p:spPr>
          <a:xfrm>
            <a:off x="5486511" y="4159329"/>
            <a:ext cx="2503098" cy="400110"/>
          </a:xfrm>
          <a:prstGeom prst="rect">
            <a:avLst/>
          </a:prstGeom>
          <a:noFill/>
        </p:spPr>
        <p:txBody>
          <a:bodyPr wrap="square" rtlCol="0" anchor="b">
            <a:spAutoFit/>
          </a:bodyPr>
          <a:lstStyle/>
          <a:p>
            <a:pPr algn="r"/>
            <a:r>
              <a:rPr lang="en-US" sz="2000" b="1" dirty="0">
                <a:solidFill>
                  <a:schemeClr val="bg1"/>
                </a:solidFill>
                <a:latin typeface="+mj-lt"/>
              </a:rPr>
              <a:t>Focus on solution</a:t>
            </a:r>
          </a:p>
        </p:txBody>
      </p:sp>
      <p:cxnSp>
        <p:nvCxnSpPr>
          <p:cNvPr id="197" name="Straight Connector 196">
            <a:extLst>
              <a:ext uri="{FF2B5EF4-FFF2-40B4-BE49-F238E27FC236}">
                <a16:creationId xmlns:a16="http://schemas.microsoft.com/office/drawing/2014/main" id="{4B4ADD96-F2CB-814D-AD2C-7223CDA0F821}"/>
              </a:ext>
            </a:extLst>
          </p:cNvPr>
          <p:cNvCxnSpPr>
            <a:cxnSpLocks/>
          </p:cNvCxnSpPr>
          <p:nvPr/>
        </p:nvCxnSpPr>
        <p:spPr>
          <a:xfrm>
            <a:off x="5629401" y="4643927"/>
            <a:ext cx="2360209"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CA44556-6BE8-904D-B182-95DA5F2CFC07}"/>
              </a:ext>
            </a:extLst>
          </p:cNvPr>
          <p:cNvSpPr txBox="1"/>
          <p:nvPr/>
        </p:nvSpPr>
        <p:spPr>
          <a:xfrm>
            <a:off x="8060843" y="4459261"/>
            <a:ext cx="471558" cy="369332"/>
          </a:xfrm>
          <a:prstGeom prst="rect">
            <a:avLst/>
          </a:prstGeom>
          <a:noFill/>
        </p:spPr>
        <p:txBody>
          <a:bodyPr wrap="square" rtlCol="0" anchor="ctr">
            <a:spAutoFit/>
          </a:bodyPr>
          <a:lstStyle/>
          <a:p>
            <a:pPr algn="ctr"/>
            <a:r>
              <a:rPr lang="en-US" b="1">
                <a:solidFill>
                  <a:schemeClr val="bg1"/>
                </a:solidFill>
              </a:rPr>
              <a:t>03</a:t>
            </a:r>
          </a:p>
        </p:txBody>
      </p:sp>
      <p:sp>
        <p:nvSpPr>
          <p:cNvPr id="199" name="TextBox 198">
            <a:extLst>
              <a:ext uri="{FF2B5EF4-FFF2-40B4-BE49-F238E27FC236}">
                <a16:creationId xmlns:a16="http://schemas.microsoft.com/office/drawing/2014/main" id="{8CA01B8A-2B96-0E49-A82D-E7E9448D60BD}"/>
              </a:ext>
            </a:extLst>
          </p:cNvPr>
          <p:cNvSpPr txBox="1"/>
          <p:nvPr/>
        </p:nvSpPr>
        <p:spPr>
          <a:xfrm>
            <a:off x="5706244" y="4728415"/>
            <a:ext cx="2283366" cy="430887"/>
          </a:xfrm>
          <a:prstGeom prst="rect">
            <a:avLst/>
          </a:prstGeom>
          <a:noFill/>
        </p:spPr>
        <p:txBody>
          <a:bodyPr wrap="square" rtlCol="0">
            <a:spAutoFit/>
          </a:bodyPr>
          <a:lstStyle/>
          <a:p>
            <a:pPr algn="r"/>
            <a:r>
              <a:rPr lang="en-US" sz="1100" dirty="0">
                <a:solidFill>
                  <a:schemeClr val="bg1"/>
                </a:solidFill>
              </a:rPr>
              <a:t>Planned to do too much. Risk of not having “anything” at the end</a:t>
            </a:r>
          </a:p>
        </p:txBody>
      </p:sp>
      <p:sp>
        <p:nvSpPr>
          <p:cNvPr id="200" name="TextBox 199">
            <a:extLst>
              <a:ext uri="{FF2B5EF4-FFF2-40B4-BE49-F238E27FC236}">
                <a16:creationId xmlns:a16="http://schemas.microsoft.com/office/drawing/2014/main" id="{5C77A237-1E0B-DE4A-B0D3-E24C7C449FA0}"/>
              </a:ext>
            </a:extLst>
          </p:cNvPr>
          <p:cNvSpPr txBox="1"/>
          <p:nvPr/>
        </p:nvSpPr>
        <p:spPr>
          <a:xfrm>
            <a:off x="5486511" y="5460422"/>
            <a:ext cx="2503098" cy="400110"/>
          </a:xfrm>
          <a:prstGeom prst="rect">
            <a:avLst/>
          </a:prstGeom>
          <a:noFill/>
        </p:spPr>
        <p:txBody>
          <a:bodyPr wrap="square" rtlCol="0" anchor="b">
            <a:spAutoFit/>
          </a:bodyPr>
          <a:lstStyle/>
          <a:p>
            <a:pPr algn="r"/>
            <a:r>
              <a:rPr lang="en-US" sz="2000" b="1" dirty="0">
                <a:solidFill>
                  <a:schemeClr val="bg1"/>
                </a:solidFill>
                <a:latin typeface="+mj-lt"/>
              </a:rPr>
              <a:t>Disk space</a:t>
            </a:r>
          </a:p>
        </p:txBody>
      </p:sp>
      <p:cxnSp>
        <p:nvCxnSpPr>
          <p:cNvPr id="201" name="Straight Connector 200">
            <a:extLst>
              <a:ext uri="{FF2B5EF4-FFF2-40B4-BE49-F238E27FC236}">
                <a16:creationId xmlns:a16="http://schemas.microsoft.com/office/drawing/2014/main" id="{50F410CF-F1BF-CC49-9A29-7213D0D54D05}"/>
              </a:ext>
            </a:extLst>
          </p:cNvPr>
          <p:cNvCxnSpPr>
            <a:cxnSpLocks/>
          </p:cNvCxnSpPr>
          <p:nvPr/>
        </p:nvCxnSpPr>
        <p:spPr>
          <a:xfrm>
            <a:off x="5163170" y="5945020"/>
            <a:ext cx="2826440" cy="0"/>
          </a:xfrm>
          <a:prstGeom prst="line">
            <a:avLst/>
          </a:prstGeom>
          <a:ln>
            <a:solidFill>
              <a:srgbClr val="7FC76A"/>
            </a:solidFill>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09234CE-1BC0-9640-8D6A-919FEC8E13D6}"/>
              </a:ext>
            </a:extLst>
          </p:cNvPr>
          <p:cNvSpPr txBox="1"/>
          <p:nvPr/>
        </p:nvSpPr>
        <p:spPr>
          <a:xfrm>
            <a:off x="8060843" y="5760354"/>
            <a:ext cx="471558" cy="369332"/>
          </a:xfrm>
          <a:prstGeom prst="rect">
            <a:avLst/>
          </a:prstGeom>
          <a:noFill/>
        </p:spPr>
        <p:txBody>
          <a:bodyPr wrap="square" rtlCol="0" anchor="ctr">
            <a:spAutoFit/>
          </a:bodyPr>
          <a:lstStyle/>
          <a:p>
            <a:pPr algn="ctr"/>
            <a:r>
              <a:rPr lang="en-US" b="1" dirty="0">
                <a:solidFill>
                  <a:schemeClr val="bg1"/>
                </a:solidFill>
              </a:rPr>
              <a:t>04</a:t>
            </a:r>
          </a:p>
        </p:txBody>
      </p:sp>
      <p:sp>
        <p:nvSpPr>
          <p:cNvPr id="203" name="TextBox 202">
            <a:extLst>
              <a:ext uri="{FF2B5EF4-FFF2-40B4-BE49-F238E27FC236}">
                <a16:creationId xmlns:a16="http://schemas.microsoft.com/office/drawing/2014/main" id="{4B924079-0F93-9647-8951-04ACB475DA07}"/>
              </a:ext>
            </a:extLst>
          </p:cNvPr>
          <p:cNvSpPr txBox="1"/>
          <p:nvPr/>
        </p:nvSpPr>
        <p:spPr>
          <a:xfrm>
            <a:off x="5706244" y="6029508"/>
            <a:ext cx="2283366" cy="261610"/>
          </a:xfrm>
          <a:prstGeom prst="rect">
            <a:avLst/>
          </a:prstGeom>
          <a:noFill/>
        </p:spPr>
        <p:txBody>
          <a:bodyPr wrap="square" rtlCol="0">
            <a:spAutoFit/>
          </a:bodyPr>
          <a:lstStyle/>
          <a:p>
            <a:pPr algn="r"/>
            <a:r>
              <a:rPr lang="en-US" sz="1100" dirty="0">
                <a:solidFill>
                  <a:schemeClr val="bg1"/>
                </a:solidFill>
              </a:rPr>
              <a:t>Just one executor at time by default</a:t>
            </a:r>
          </a:p>
        </p:txBody>
      </p:sp>
    </p:spTree>
    <p:extLst>
      <p:ext uri="{BB962C8B-B14F-4D97-AF65-F5344CB8AC3E}">
        <p14:creationId xmlns:p14="http://schemas.microsoft.com/office/powerpoint/2010/main" val="25491531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23" presetClass="entr" presetSubtype="16" fill="hold" grpId="0" nodeType="withEffect">
                                  <p:stCondLst>
                                    <p:cond delay="500"/>
                                  </p:stCondLst>
                                  <p:childTnLst>
                                    <p:set>
                                      <p:cBhvr>
                                        <p:cTn id="9" dur="1" fill="hold">
                                          <p:stCondLst>
                                            <p:cond delay="0"/>
                                          </p:stCondLst>
                                        </p:cTn>
                                        <p:tgtEl>
                                          <p:spTgt spid="184"/>
                                        </p:tgtEl>
                                        <p:attrNameLst>
                                          <p:attrName>style.visibility</p:attrName>
                                        </p:attrNameLst>
                                      </p:cBhvr>
                                      <p:to>
                                        <p:strVal val="visible"/>
                                      </p:to>
                                    </p:set>
                                    <p:anim calcmode="lin" valueType="num">
                                      <p:cBhvr>
                                        <p:cTn id="10" dur="2000" fill="hold"/>
                                        <p:tgtEl>
                                          <p:spTgt spid="184"/>
                                        </p:tgtEl>
                                        <p:attrNameLst>
                                          <p:attrName>ppt_w</p:attrName>
                                        </p:attrNameLst>
                                      </p:cBhvr>
                                      <p:tavLst>
                                        <p:tav tm="0">
                                          <p:val>
                                            <p:fltVal val="0"/>
                                          </p:val>
                                        </p:tav>
                                        <p:tav tm="100000">
                                          <p:val>
                                            <p:strVal val="#ppt_w"/>
                                          </p:val>
                                        </p:tav>
                                      </p:tavLst>
                                    </p:anim>
                                    <p:anim calcmode="lin" valueType="num">
                                      <p:cBhvr>
                                        <p:cTn id="11" dur="2000" fill="hold"/>
                                        <p:tgtEl>
                                          <p:spTgt spid="184"/>
                                        </p:tgtEl>
                                        <p:attrNameLst>
                                          <p:attrName>ppt_h</p:attrName>
                                        </p:attrNameLst>
                                      </p:cBhvr>
                                      <p:tavLst>
                                        <p:tav tm="0">
                                          <p:val>
                                            <p:fltVal val="0"/>
                                          </p:val>
                                        </p:tav>
                                        <p:tav tm="100000">
                                          <p:val>
                                            <p:strVal val="#ppt_h"/>
                                          </p:val>
                                        </p:tav>
                                      </p:tavLst>
                                    </p:anim>
                                  </p:childTnLst>
                                </p:cTn>
                              </p:par>
                              <p:par>
                                <p:cTn id="12" presetID="8" presetClass="emph" presetSubtype="0" fill="hold" grpId="1" nodeType="withEffect">
                                  <p:stCondLst>
                                    <p:cond delay="0"/>
                                  </p:stCondLst>
                                  <p:childTnLst>
                                    <p:animRot by="21600000">
                                      <p:cBhvr>
                                        <p:cTn id="13" dur="30000" fill="hold"/>
                                        <p:tgtEl>
                                          <p:spTgt spid="1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4" grpId="0" animBg="1"/>
      <p:bldP spid="18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C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DC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97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86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3"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383548"/>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next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39" name="TextBox 138">
            <a:extLst>
              <a:ext uri="{FF2B5EF4-FFF2-40B4-BE49-F238E27FC236}">
                <a16:creationId xmlns:a16="http://schemas.microsoft.com/office/drawing/2014/main" id="{7C0D1B5F-EA04-D143-8DC0-9A876B05F3A0}"/>
              </a:ext>
            </a:extLst>
          </p:cNvPr>
          <p:cNvSpPr txBox="1"/>
          <p:nvPr/>
        </p:nvSpPr>
        <p:spPr>
          <a:xfrm>
            <a:off x="1740874" y="232478"/>
            <a:ext cx="5436105" cy="646331"/>
          </a:xfrm>
          <a:prstGeom prst="rect">
            <a:avLst/>
          </a:prstGeom>
          <a:noFill/>
        </p:spPr>
        <p:txBody>
          <a:bodyPr wrap="none" rtlCol="0">
            <a:spAutoFit/>
          </a:bodyPr>
          <a:lstStyle/>
          <a:p>
            <a:pPr algn="ctr"/>
            <a:r>
              <a:rPr lang="en-US" sz="3600" dirty="0">
                <a:solidFill>
                  <a:schemeClr val="bg1"/>
                </a:solidFill>
                <a:latin typeface="Century Gothic" panose="020B0502020202020204" pitchFamily="34" charset="0"/>
              </a:rPr>
              <a:t>What would come next</a:t>
            </a:r>
          </a:p>
        </p:txBody>
      </p:sp>
      <p:pic>
        <p:nvPicPr>
          <p:cNvPr id="3" name="Picture 2">
            <a:extLst>
              <a:ext uri="{FF2B5EF4-FFF2-40B4-BE49-F238E27FC236}">
                <a16:creationId xmlns:a16="http://schemas.microsoft.com/office/drawing/2014/main" id="{9421B69A-3339-BE41-81B8-49D3690F9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91" y="3024657"/>
            <a:ext cx="4595759" cy="3446819"/>
          </a:xfrm>
          <a:prstGeom prst="rect">
            <a:avLst/>
          </a:prstGeom>
          <a:solidFill>
            <a:schemeClr val="tx2">
              <a:lumMod val="20000"/>
              <a:lumOff val="80000"/>
            </a:schemeClr>
          </a:solidFill>
          <a:ln>
            <a:noFill/>
          </a:ln>
        </p:spPr>
      </p:pic>
      <p:sp>
        <p:nvSpPr>
          <p:cNvPr id="123" name="TextBox 122">
            <a:extLst>
              <a:ext uri="{FF2B5EF4-FFF2-40B4-BE49-F238E27FC236}">
                <a16:creationId xmlns:a16="http://schemas.microsoft.com/office/drawing/2014/main" id="{C9FB8B5A-70FC-284D-8B5D-67CB3A8E206C}"/>
              </a:ext>
            </a:extLst>
          </p:cNvPr>
          <p:cNvSpPr txBox="1"/>
          <p:nvPr/>
        </p:nvSpPr>
        <p:spPr>
          <a:xfrm>
            <a:off x="2871020" y="3687582"/>
            <a:ext cx="1411470" cy="646331"/>
          </a:xfrm>
          <a:prstGeom prst="rect">
            <a:avLst/>
          </a:prstGeom>
          <a:noFill/>
        </p:spPr>
        <p:txBody>
          <a:bodyPr wrap="square" rtlCol="0">
            <a:spAutoFit/>
          </a:bodyPr>
          <a:lstStyle/>
          <a:p>
            <a:r>
              <a:rPr lang="en-US"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If I had the </a:t>
            </a:r>
            <a:r>
              <a:rPr lang="en-US" sz="1600" dirty="0">
                <a:solidFill>
                  <a:schemeClr val="bg2">
                    <a:lumMod val="10000"/>
                  </a:schemeClr>
                </a:solidFill>
                <a:latin typeface="Century Gothic" panose="020B0502020202020204" pitchFamily="34" charset="0"/>
                <a:ea typeface="Open Sans Extrabold" panose="020B0906030804020204" pitchFamily="34" charset="0"/>
                <a:cs typeface="Open Sans Extrabold" panose="020B0906030804020204" pitchFamily="34" charset="0"/>
              </a:rPr>
              <a:t>time</a:t>
            </a:r>
            <a:r>
              <a:rPr lang="en-US"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sp>
        <p:nvSpPr>
          <p:cNvPr id="125" name="TextBox 124">
            <a:extLst>
              <a:ext uri="{FF2B5EF4-FFF2-40B4-BE49-F238E27FC236}">
                <a16:creationId xmlns:a16="http://schemas.microsoft.com/office/drawing/2014/main" id="{CA089E14-7940-BC48-8F9F-F1E75427FC2E}"/>
              </a:ext>
            </a:extLst>
          </p:cNvPr>
          <p:cNvSpPr txBox="1"/>
          <p:nvPr/>
        </p:nvSpPr>
        <p:spPr>
          <a:xfrm>
            <a:off x="4266625" y="1471339"/>
            <a:ext cx="2947134" cy="400110"/>
          </a:xfrm>
          <a:prstGeom prst="rect">
            <a:avLst/>
          </a:prstGeom>
          <a:noFill/>
        </p:spPr>
        <p:txBody>
          <a:bodyPr wrap="square" rtlCol="0" anchor="b">
            <a:spAutoFit/>
          </a:bodyPr>
          <a:lstStyle/>
          <a:p>
            <a:pPr algn="r"/>
            <a:r>
              <a:rPr lang="en-US" sz="2000" b="1" dirty="0">
                <a:solidFill>
                  <a:schemeClr val="bg1"/>
                </a:solidFill>
                <a:latin typeface="+mj-lt"/>
              </a:rPr>
              <a:t>Telemetry</a:t>
            </a:r>
          </a:p>
        </p:txBody>
      </p:sp>
      <p:grpSp>
        <p:nvGrpSpPr>
          <p:cNvPr id="126" name="Group 125">
            <a:extLst>
              <a:ext uri="{FF2B5EF4-FFF2-40B4-BE49-F238E27FC236}">
                <a16:creationId xmlns:a16="http://schemas.microsoft.com/office/drawing/2014/main" id="{E72489AE-5523-4940-9471-73B942AD4FCC}"/>
              </a:ext>
            </a:extLst>
          </p:cNvPr>
          <p:cNvGrpSpPr/>
          <p:nvPr/>
        </p:nvGrpSpPr>
        <p:grpSpPr>
          <a:xfrm>
            <a:off x="4710661" y="1955937"/>
            <a:ext cx="2503098" cy="0"/>
            <a:chOff x="16620565" y="4448175"/>
            <a:chExt cx="4467785" cy="0"/>
          </a:xfrm>
        </p:grpSpPr>
        <p:cxnSp>
          <p:nvCxnSpPr>
            <p:cNvPr id="137" name="Straight Connector 136">
              <a:extLst>
                <a:ext uri="{FF2B5EF4-FFF2-40B4-BE49-F238E27FC236}">
                  <a16:creationId xmlns:a16="http://schemas.microsoft.com/office/drawing/2014/main" id="{131AD2A4-5D5F-F74D-AAC3-764EC9CE08BD}"/>
                </a:ext>
              </a:extLst>
            </p:cNvPr>
            <p:cNvCxnSpPr/>
            <p:nvPr/>
          </p:nvCxnSpPr>
          <p:spPr>
            <a:xfrm>
              <a:off x="16620565" y="4448175"/>
              <a:ext cx="4467785"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D0BEAB1-2578-9749-ACB7-8B9ABFB9DF44}"/>
                </a:ext>
              </a:extLst>
            </p:cNvPr>
            <p:cNvCxnSpPr>
              <a:cxnSpLocks/>
            </p:cNvCxnSpPr>
            <p:nvPr/>
          </p:nvCxnSpPr>
          <p:spPr>
            <a:xfrm>
              <a:off x="16620565" y="4448175"/>
              <a:ext cx="1114985" cy="0"/>
            </a:xfrm>
            <a:prstGeom prst="line">
              <a:avLst/>
            </a:prstGeom>
            <a:ln w="38100">
              <a:solidFill>
                <a:srgbClr val="39716A"/>
              </a:solidFill>
            </a:ln>
          </p:spPr>
          <p:style>
            <a:lnRef idx="1">
              <a:schemeClr val="accent1"/>
            </a:lnRef>
            <a:fillRef idx="0">
              <a:schemeClr val="accent1"/>
            </a:fillRef>
            <a:effectRef idx="0">
              <a:schemeClr val="accent1"/>
            </a:effectRef>
            <a:fontRef idx="minor">
              <a:schemeClr val="tx1"/>
            </a:fontRef>
          </p:style>
        </p:cxnSp>
      </p:grpSp>
      <p:sp>
        <p:nvSpPr>
          <p:cNvPr id="127" name="TextBox 126">
            <a:extLst>
              <a:ext uri="{FF2B5EF4-FFF2-40B4-BE49-F238E27FC236}">
                <a16:creationId xmlns:a16="http://schemas.microsoft.com/office/drawing/2014/main" id="{1A6C976A-EFE6-D54D-848B-D29583305FF0}"/>
              </a:ext>
            </a:extLst>
          </p:cNvPr>
          <p:cNvSpPr txBox="1"/>
          <p:nvPr/>
        </p:nvSpPr>
        <p:spPr>
          <a:xfrm>
            <a:off x="7284993" y="1771271"/>
            <a:ext cx="471558" cy="369332"/>
          </a:xfrm>
          <a:prstGeom prst="rect">
            <a:avLst/>
          </a:prstGeom>
          <a:noFill/>
        </p:spPr>
        <p:txBody>
          <a:bodyPr wrap="square" rtlCol="0" anchor="ctr">
            <a:spAutoFit/>
          </a:bodyPr>
          <a:lstStyle/>
          <a:p>
            <a:pPr algn="ctr"/>
            <a:r>
              <a:rPr lang="en-US" b="1" dirty="0">
                <a:solidFill>
                  <a:schemeClr val="bg1"/>
                </a:solidFill>
              </a:rPr>
              <a:t>01</a:t>
            </a:r>
          </a:p>
        </p:txBody>
      </p:sp>
      <p:sp>
        <p:nvSpPr>
          <p:cNvPr id="128" name="TextBox 127">
            <a:extLst>
              <a:ext uri="{FF2B5EF4-FFF2-40B4-BE49-F238E27FC236}">
                <a16:creationId xmlns:a16="http://schemas.microsoft.com/office/drawing/2014/main" id="{3788CF86-DE4D-834C-BD8B-863B40FCA5C4}"/>
              </a:ext>
            </a:extLst>
          </p:cNvPr>
          <p:cNvSpPr txBox="1"/>
          <p:nvPr/>
        </p:nvSpPr>
        <p:spPr>
          <a:xfrm>
            <a:off x="4930394" y="2040424"/>
            <a:ext cx="2283366" cy="430887"/>
          </a:xfrm>
          <a:prstGeom prst="rect">
            <a:avLst/>
          </a:prstGeom>
          <a:noFill/>
        </p:spPr>
        <p:txBody>
          <a:bodyPr wrap="square" rtlCol="0">
            <a:spAutoFit/>
          </a:bodyPr>
          <a:lstStyle/>
          <a:p>
            <a:pPr algn="r"/>
            <a:r>
              <a:rPr lang="en-US" sz="1100" dirty="0">
                <a:solidFill>
                  <a:schemeClr val="bg1"/>
                </a:solidFill>
              </a:rPr>
              <a:t>Stages stats collection and visualization</a:t>
            </a:r>
          </a:p>
        </p:txBody>
      </p:sp>
      <p:sp>
        <p:nvSpPr>
          <p:cNvPr id="129" name="TextBox 128">
            <a:extLst>
              <a:ext uri="{FF2B5EF4-FFF2-40B4-BE49-F238E27FC236}">
                <a16:creationId xmlns:a16="http://schemas.microsoft.com/office/drawing/2014/main" id="{34594B87-3B6B-9F4A-95F0-F05FEC74F228}"/>
              </a:ext>
            </a:extLst>
          </p:cNvPr>
          <p:cNvSpPr txBox="1"/>
          <p:nvPr/>
        </p:nvSpPr>
        <p:spPr>
          <a:xfrm>
            <a:off x="4710661" y="2755551"/>
            <a:ext cx="2503098" cy="400110"/>
          </a:xfrm>
          <a:prstGeom prst="rect">
            <a:avLst/>
          </a:prstGeom>
          <a:noFill/>
        </p:spPr>
        <p:txBody>
          <a:bodyPr wrap="square" rtlCol="0" anchor="b">
            <a:spAutoFit/>
          </a:bodyPr>
          <a:lstStyle/>
          <a:p>
            <a:pPr algn="r"/>
            <a:r>
              <a:rPr lang="en-US" sz="2000" b="1" dirty="0">
                <a:solidFill>
                  <a:schemeClr val="bg1"/>
                </a:solidFill>
                <a:latin typeface="+mj-lt"/>
              </a:rPr>
              <a:t>Tollgates</a:t>
            </a:r>
          </a:p>
        </p:txBody>
      </p:sp>
      <p:cxnSp>
        <p:nvCxnSpPr>
          <p:cNvPr id="130" name="Straight Connector 129">
            <a:extLst>
              <a:ext uri="{FF2B5EF4-FFF2-40B4-BE49-F238E27FC236}">
                <a16:creationId xmlns:a16="http://schemas.microsoft.com/office/drawing/2014/main" id="{248FBCC6-5273-8447-AA24-91DB03199723}"/>
              </a:ext>
            </a:extLst>
          </p:cNvPr>
          <p:cNvCxnSpPr>
            <a:cxnSpLocks/>
          </p:cNvCxnSpPr>
          <p:nvPr/>
        </p:nvCxnSpPr>
        <p:spPr>
          <a:xfrm>
            <a:off x="5335337" y="3240149"/>
            <a:ext cx="1878422"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F088D023-80F6-B744-B79B-9343D3033482}"/>
              </a:ext>
            </a:extLst>
          </p:cNvPr>
          <p:cNvSpPr txBox="1"/>
          <p:nvPr/>
        </p:nvSpPr>
        <p:spPr>
          <a:xfrm>
            <a:off x="7284993" y="3055483"/>
            <a:ext cx="471558" cy="369332"/>
          </a:xfrm>
          <a:prstGeom prst="rect">
            <a:avLst/>
          </a:prstGeom>
          <a:noFill/>
        </p:spPr>
        <p:txBody>
          <a:bodyPr wrap="square" rtlCol="0" anchor="ctr">
            <a:spAutoFit/>
          </a:bodyPr>
          <a:lstStyle/>
          <a:p>
            <a:pPr algn="ctr"/>
            <a:r>
              <a:rPr lang="en-US" b="1">
                <a:solidFill>
                  <a:schemeClr val="bg1"/>
                </a:solidFill>
              </a:rPr>
              <a:t>02</a:t>
            </a:r>
          </a:p>
        </p:txBody>
      </p:sp>
      <p:sp>
        <p:nvSpPr>
          <p:cNvPr id="132" name="TextBox 131">
            <a:extLst>
              <a:ext uri="{FF2B5EF4-FFF2-40B4-BE49-F238E27FC236}">
                <a16:creationId xmlns:a16="http://schemas.microsoft.com/office/drawing/2014/main" id="{2B1B68FD-69CF-A041-B201-2C56AC557051}"/>
              </a:ext>
            </a:extLst>
          </p:cNvPr>
          <p:cNvSpPr txBox="1"/>
          <p:nvPr/>
        </p:nvSpPr>
        <p:spPr>
          <a:xfrm>
            <a:off x="4930394" y="3324636"/>
            <a:ext cx="2283366" cy="430887"/>
          </a:xfrm>
          <a:prstGeom prst="rect">
            <a:avLst/>
          </a:prstGeom>
          <a:noFill/>
        </p:spPr>
        <p:txBody>
          <a:bodyPr wrap="square" rtlCol="0">
            <a:spAutoFit/>
          </a:bodyPr>
          <a:lstStyle/>
          <a:p>
            <a:pPr algn="r"/>
            <a:r>
              <a:rPr lang="en-US" sz="1100" dirty="0">
                <a:solidFill>
                  <a:schemeClr val="bg1"/>
                </a:solidFill>
              </a:rPr>
              <a:t>Control points with minimum standard for quality and audit</a:t>
            </a:r>
          </a:p>
        </p:txBody>
      </p:sp>
      <p:sp>
        <p:nvSpPr>
          <p:cNvPr id="133" name="TextBox 132">
            <a:extLst>
              <a:ext uri="{FF2B5EF4-FFF2-40B4-BE49-F238E27FC236}">
                <a16:creationId xmlns:a16="http://schemas.microsoft.com/office/drawing/2014/main" id="{5D9EC543-3C70-4D44-992A-8A96956E874B}"/>
              </a:ext>
            </a:extLst>
          </p:cNvPr>
          <p:cNvSpPr txBox="1"/>
          <p:nvPr/>
        </p:nvSpPr>
        <p:spPr>
          <a:xfrm>
            <a:off x="4710661" y="4033981"/>
            <a:ext cx="2503098" cy="400110"/>
          </a:xfrm>
          <a:prstGeom prst="rect">
            <a:avLst/>
          </a:prstGeom>
          <a:noFill/>
        </p:spPr>
        <p:txBody>
          <a:bodyPr wrap="square" rtlCol="0" anchor="b">
            <a:spAutoFit/>
          </a:bodyPr>
          <a:lstStyle/>
          <a:p>
            <a:pPr algn="r"/>
            <a:r>
              <a:rPr lang="en-US" sz="2000" b="1" dirty="0">
                <a:solidFill>
                  <a:schemeClr val="bg1"/>
                </a:solidFill>
                <a:latin typeface="+mj-lt"/>
              </a:rPr>
              <a:t>Self provision</a:t>
            </a:r>
          </a:p>
        </p:txBody>
      </p:sp>
      <p:cxnSp>
        <p:nvCxnSpPr>
          <p:cNvPr id="134" name="Straight Connector 133">
            <a:extLst>
              <a:ext uri="{FF2B5EF4-FFF2-40B4-BE49-F238E27FC236}">
                <a16:creationId xmlns:a16="http://schemas.microsoft.com/office/drawing/2014/main" id="{82C0B244-D03E-674E-9F29-B623CEE2F432}"/>
              </a:ext>
            </a:extLst>
          </p:cNvPr>
          <p:cNvCxnSpPr>
            <a:cxnSpLocks/>
          </p:cNvCxnSpPr>
          <p:nvPr/>
        </p:nvCxnSpPr>
        <p:spPr>
          <a:xfrm>
            <a:off x="4853551" y="4530456"/>
            <a:ext cx="2360209"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CA1D5B51-44E1-D548-8415-22843FF8DEE0}"/>
              </a:ext>
            </a:extLst>
          </p:cNvPr>
          <p:cNvSpPr txBox="1"/>
          <p:nvPr/>
        </p:nvSpPr>
        <p:spPr>
          <a:xfrm>
            <a:off x="7284993" y="4333913"/>
            <a:ext cx="471558" cy="369332"/>
          </a:xfrm>
          <a:prstGeom prst="rect">
            <a:avLst/>
          </a:prstGeom>
          <a:noFill/>
        </p:spPr>
        <p:txBody>
          <a:bodyPr wrap="square" rtlCol="0" anchor="ctr">
            <a:spAutoFit/>
          </a:bodyPr>
          <a:lstStyle/>
          <a:p>
            <a:pPr algn="ctr"/>
            <a:r>
              <a:rPr lang="en-US" b="1">
                <a:solidFill>
                  <a:schemeClr val="bg1"/>
                </a:solidFill>
              </a:rPr>
              <a:t>03</a:t>
            </a:r>
          </a:p>
        </p:txBody>
      </p:sp>
      <p:sp>
        <p:nvSpPr>
          <p:cNvPr id="136" name="TextBox 135">
            <a:extLst>
              <a:ext uri="{FF2B5EF4-FFF2-40B4-BE49-F238E27FC236}">
                <a16:creationId xmlns:a16="http://schemas.microsoft.com/office/drawing/2014/main" id="{F281F455-7727-F04A-AB08-E41635538D06}"/>
              </a:ext>
            </a:extLst>
          </p:cNvPr>
          <p:cNvSpPr txBox="1"/>
          <p:nvPr/>
        </p:nvSpPr>
        <p:spPr>
          <a:xfrm>
            <a:off x="4930394" y="4603067"/>
            <a:ext cx="2283366" cy="600164"/>
          </a:xfrm>
          <a:prstGeom prst="rect">
            <a:avLst/>
          </a:prstGeom>
          <a:noFill/>
        </p:spPr>
        <p:txBody>
          <a:bodyPr wrap="square" rtlCol="0">
            <a:spAutoFit/>
          </a:bodyPr>
          <a:lstStyle/>
          <a:p>
            <a:pPr algn="r"/>
            <a:r>
              <a:rPr lang="en-US" sz="1100" dirty="0">
                <a:solidFill>
                  <a:schemeClr val="bg1"/>
                </a:solidFill>
              </a:rPr>
              <a:t>Configure the self provision of servers and services to be used by pipeline during execution</a:t>
            </a:r>
          </a:p>
        </p:txBody>
      </p:sp>
      <p:sp>
        <p:nvSpPr>
          <p:cNvPr id="65" name="TextBox 64">
            <a:extLst>
              <a:ext uri="{FF2B5EF4-FFF2-40B4-BE49-F238E27FC236}">
                <a16:creationId xmlns:a16="http://schemas.microsoft.com/office/drawing/2014/main" id="{EC131678-949A-A744-9DE6-462CC6F9AC42}"/>
              </a:ext>
            </a:extLst>
          </p:cNvPr>
          <p:cNvSpPr txBox="1"/>
          <p:nvPr/>
        </p:nvSpPr>
        <p:spPr>
          <a:xfrm>
            <a:off x="4710661" y="5424518"/>
            <a:ext cx="2503098" cy="400110"/>
          </a:xfrm>
          <a:prstGeom prst="rect">
            <a:avLst/>
          </a:prstGeom>
          <a:noFill/>
        </p:spPr>
        <p:txBody>
          <a:bodyPr wrap="square" rtlCol="0" anchor="b">
            <a:spAutoFit/>
          </a:bodyPr>
          <a:lstStyle/>
          <a:p>
            <a:pPr algn="r"/>
            <a:r>
              <a:rPr lang="en-US" sz="2000" b="1" dirty="0">
                <a:solidFill>
                  <a:schemeClr val="bg1"/>
                </a:solidFill>
                <a:latin typeface="+mj-lt"/>
              </a:rPr>
              <a:t>Improved </a:t>
            </a:r>
            <a:r>
              <a:rPr lang="en-US" sz="2000" b="1" dirty="0" err="1">
                <a:solidFill>
                  <a:schemeClr val="bg1"/>
                </a:solidFill>
                <a:latin typeface="+mj-lt"/>
              </a:rPr>
              <a:t>ChatOps</a:t>
            </a:r>
            <a:endParaRPr lang="en-US" sz="2000" b="1" dirty="0">
              <a:solidFill>
                <a:schemeClr val="bg1"/>
              </a:solidFill>
              <a:latin typeface="+mj-lt"/>
            </a:endParaRPr>
          </a:p>
        </p:txBody>
      </p:sp>
      <p:cxnSp>
        <p:nvCxnSpPr>
          <p:cNvPr id="66" name="Straight Connector 65">
            <a:extLst>
              <a:ext uri="{FF2B5EF4-FFF2-40B4-BE49-F238E27FC236}">
                <a16:creationId xmlns:a16="http://schemas.microsoft.com/office/drawing/2014/main" id="{C73BE911-D535-3A4F-AB6D-6ECC7ABD01C0}"/>
              </a:ext>
            </a:extLst>
          </p:cNvPr>
          <p:cNvCxnSpPr>
            <a:cxnSpLocks/>
          </p:cNvCxnSpPr>
          <p:nvPr/>
        </p:nvCxnSpPr>
        <p:spPr>
          <a:xfrm>
            <a:off x="4853551" y="5920993"/>
            <a:ext cx="2360209" cy="0"/>
          </a:xfrm>
          <a:prstGeom prst="line">
            <a:avLst/>
          </a:prstGeom>
          <a:ln>
            <a:solidFill>
              <a:srgbClr val="39716A"/>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F73E1D1-DAEA-F54D-A568-374FD750D1DC}"/>
              </a:ext>
            </a:extLst>
          </p:cNvPr>
          <p:cNvSpPr txBox="1"/>
          <p:nvPr/>
        </p:nvSpPr>
        <p:spPr>
          <a:xfrm>
            <a:off x="7284993" y="5724450"/>
            <a:ext cx="471558" cy="369332"/>
          </a:xfrm>
          <a:prstGeom prst="rect">
            <a:avLst/>
          </a:prstGeom>
          <a:noFill/>
        </p:spPr>
        <p:txBody>
          <a:bodyPr wrap="square" rtlCol="0" anchor="ctr">
            <a:spAutoFit/>
          </a:bodyPr>
          <a:lstStyle/>
          <a:p>
            <a:pPr algn="ctr"/>
            <a:r>
              <a:rPr lang="en-US" b="1" dirty="0">
                <a:solidFill>
                  <a:schemeClr val="bg1"/>
                </a:solidFill>
              </a:rPr>
              <a:t>04</a:t>
            </a:r>
          </a:p>
        </p:txBody>
      </p:sp>
      <p:sp>
        <p:nvSpPr>
          <p:cNvPr id="68" name="TextBox 67">
            <a:extLst>
              <a:ext uri="{FF2B5EF4-FFF2-40B4-BE49-F238E27FC236}">
                <a16:creationId xmlns:a16="http://schemas.microsoft.com/office/drawing/2014/main" id="{B68173B8-1BA7-CB48-8450-88B80F8A9064}"/>
              </a:ext>
            </a:extLst>
          </p:cNvPr>
          <p:cNvSpPr txBox="1"/>
          <p:nvPr/>
        </p:nvSpPr>
        <p:spPr>
          <a:xfrm>
            <a:off x="4930394" y="5993604"/>
            <a:ext cx="2283366" cy="430887"/>
          </a:xfrm>
          <a:prstGeom prst="rect">
            <a:avLst/>
          </a:prstGeom>
          <a:noFill/>
        </p:spPr>
        <p:txBody>
          <a:bodyPr wrap="square" rtlCol="0">
            <a:spAutoFit/>
          </a:bodyPr>
          <a:lstStyle/>
          <a:p>
            <a:pPr algn="r"/>
            <a:r>
              <a:rPr lang="en-US" sz="1100" dirty="0">
                <a:solidFill>
                  <a:schemeClr val="bg1"/>
                </a:solidFill>
              </a:rPr>
              <a:t>Implement configuration to notify via Slack all the build anomalies</a:t>
            </a:r>
          </a:p>
        </p:txBody>
      </p:sp>
    </p:spTree>
    <p:extLst>
      <p:ext uri="{BB962C8B-B14F-4D97-AF65-F5344CB8AC3E}">
        <p14:creationId xmlns:p14="http://schemas.microsoft.com/office/powerpoint/2010/main" val="27024879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1071</Words>
  <Application>Microsoft Macintosh PowerPoint</Application>
  <PresentationFormat>Widescreen</PresentationFormat>
  <Paragraphs>143</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Century Gothic</vt:lpstr>
      <vt:lpstr>FontAwesome</vt:lpstr>
      <vt:lpstr>Gill Sans</vt:lpstr>
      <vt:lpstr>Open Sans Extrabold</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Leonardo Mattos</cp:lastModifiedBy>
  <cp:revision>33</cp:revision>
  <dcterms:created xsi:type="dcterms:W3CDTF">2017-01-05T13:17:27Z</dcterms:created>
  <dcterms:modified xsi:type="dcterms:W3CDTF">2019-09-03T23:01:45Z</dcterms:modified>
</cp:coreProperties>
</file>