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7" r:id="rId2"/>
    <p:sldId id="258" r:id="rId3"/>
    <p:sldId id="294" r:id="rId4"/>
    <p:sldId id="297" r:id="rId5"/>
    <p:sldId id="309" r:id="rId6"/>
    <p:sldId id="310" r:id="rId7"/>
    <p:sldId id="295" r:id="rId8"/>
    <p:sldId id="306" r:id="rId9"/>
    <p:sldId id="296" r:id="rId10"/>
    <p:sldId id="298" r:id="rId11"/>
    <p:sldId id="304" r:id="rId12"/>
    <p:sldId id="311" r:id="rId13"/>
    <p:sldId id="312" r:id="rId14"/>
    <p:sldId id="313" r:id="rId15"/>
    <p:sldId id="299"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C09A0-8368-D54F-A7A3-1C76102B0D6F}" v="156" dt="2019-10-03T21:17:41.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36" autoAdjust="0"/>
    <p:restoredTop sz="81973" autoAdjust="0"/>
  </p:normalViewPr>
  <p:slideViewPr>
    <p:cSldViewPr snapToGrid="0">
      <p:cViewPr varScale="1">
        <p:scale>
          <a:sx n="79" d="100"/>
          <a:sy n="79" d="100"/>
        </p:scale>
        <p:origin x="24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10/3/19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61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go from this waterfall world of projects, where again, you’re assuming that you know exactly what you should be delivering for years on end, to this flow orientation but measure the results of that flow orientation.</a:t>
            </a: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302118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go from this world where everything has to be specified up front, to creating a project development budget, that allows for the reallocation of budgets between project value streams on a much shorter time frame than a year. Then you can adapt to your market for wherever you are getting those business results.</a:t>
            </a: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51209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of course, this key thing is that you stop bringing people to the work — you bring work to the people. You allow those teams to form stable value streams that are bigger than just feature teams.</a:t>
            </a:r>
          </a:p>
          <a:p>
            <a:r>
              <a:rPr lang="en-US" sz="1200" b="0" i="0" kern="1200" dirty="0">
                <a:solidFill>
                  <a:schemeClr val="tx1"/>
                </a:solidFill>
                <a:effectLst/>
                <a:latin typeface="+mn-lt"/>
                <a:ea typeface="+mn-ea"/>
                <a:cs typeface="+mn-cs"/>
              </a:rPr>
              <a:t>Feature teams are a great start, but you give the entire value stream, the ability to have autonomy, mastery, and purpose, and you allow them to set the flow distribution.</a:t>
            </a:r>
          </a:p>
          <a:p>
            <a:r>
              <a:rPr lang="en-US" sz="1200" b="0" i="0" kern="1200" dirty="0">
                <a:solidFill>
                  <a:schemeClr val="tx1"/>
                </a:solidFill>
                <a:effectLst/>
                <a:latin typeface="+mn-lt"/>
                <a:ea typeface="+mn-ea"/>
                <a:cs typeface="+mn-cs"/>
              </a:rPr>
              <a:t>Those teams, the product value streams will know, when they should reduce more tech debt for example, to reach a north star, where as where they should run faster on feature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1524130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list the tools to have on the toolbox to since defining the product and to change management.</a:t>
            </a:r>
          </a:p>
          <a:p>
            <a:endParaRPr lang="en-US" dirty="0"/>
          </a:p>
          <a:p>
            <a:r>
              <a:rPr lang="en-US" dirty="0"/>
              <a:t>Funding : For building, running and iterating on the solution or even pivoting to a different solution till the underlying problem is verifiably solved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Arial" panose="020B0604020202020204" pitchFamily="34" charset="0"/>
                <a:cs typeface="Arial" panose="020B0604020202020204" pitchFamily="34" charset="0"/>
              </a:rPr>
              <a:t>Ideate, build and run as a single </a:t>
            </a:r>
            <a:r>
              <a:rPr lang="en-US" dirty="0" err="1">
                <a:solidFill>
                  <a:schemeClr val="accent4"/>
                </a:solidFill>
                <a:latin typeface="Arial" panose="020B0604020202020204" pitchFamily="34" charset="0"/>
                <a:cs typeface="Arial" panose="020B0604020202020204" pitchFamily="34" charset="0"/>
              </a:rPr>
              <a:t>deparment</a:t>
            </a:r>
            <a:r>
              <a:rPr lang="en-US" dirty="0">
                <a:solidFill>
                  <a:schemeClr val="accent4"/>
                </a:solidFill>
                <a:latin typeface="Arial" panose="020B0604020202020204" pitchFamily="34" charset="0"/>
                <a:cs typeface="Arial" panose="020B0604020202020204" pitchFamily="34" charset="0"/>
              </a:rPr>
              <a:t> with unified reporting hierarchy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Arial" panose="020B0604020202020204" pitchFamily="34" charset="0"/>
                <a:cs typeface="Arial" panose="020B0604020202020204" pitchFamily="34" charset="0"/>
              </a:rPr>
              <a:t>5. Roadmap items are </a:t>
            </a:r>
            <a:r>
              <a:rPr lang="en-US" dirty="0" err="1">
                <a:solidFill>
                  <a:schemeClr val="accent4"/>
                </a:solidFill>
                <a:latin typeface="Arial" panose="020B0604020202020204" pitchFamily="34" charset="0"/>
                <a:cs typeface="Arial" panose="020B0604020202020204" pitchFamily="34" charset="0"/>
              </a:rPr>
              <a:t>priorititized</a:t>
            </a:r>
            <a:r>
              <a:rPr lang="en-US" dirty="0">
                <a:solidFill>
                  <a:schemeClr val="accent4"/>
                </a:solidFill>
                <a:latin typeface="Arial" panose="020B0604020202020204" pitchFamily="34" charset="0"/>
                <a:cs typeface="Arial" panose="020B0604020202020204" pitchFamily="34" charset="0"/>
              </a:rPr>
              <a:t> by product owners and their business counterparties. Cross cutting initiatives are prioritized by the business or tech leadership. </a:t>
            </a:r>
            <a:r>
              <a:rPr lang="en-US" dirty="0" err="1">
                <a:solidFill>
                  <a:schemeClr val="accent4"/>
                </a:solidFill>
                <a:latin typeface="Arial" panose="020B0604020202020204" pitchFamily="34" charset="0"/>
                <a:cs typeface="Arial" panose="020B0604020202020204" pitchFamily="34" charset="0"/>
              </a:rPr>
              <a:t>Inititiatives</a:t>
            </a:r>
            <a:r>
              <a:rPr lang="en-US" dirty="0">
                <a:solidFill>
                  <a:schemeClr val="accent4"/>
                </a:solidFill>
                <a:latin typeface="Arial" panose="020B0604020202020204" pitchFamily="34" charset="0"/>
                <a:cs typeface="Arial" panose="020B0604020202020204" pitchFamily="34" charset="0"/>
              </a:rPr>
              <a:t> don’t </a:t>
            </a:r>
            <a:r>
              <a:rPr lang="en-US" dirty="0" err="1">
                <a:solidFill>
                  <a:schemeClr val="accent4"/>
                </a:solidFill>
                <a:latin typeface="Arial" panose="020B0604020202020204" pitchFamily="34" charset="0"/>
                <a:cs typeface="Arial" panose="020B0604020202020204" pitchFamily="34" charset="0"/>
              </a:rPr>
              <a:t>ghet</a:t>
            </a:r>
            <a:r>
              <a:rPr lang="en-US" dirty="0">
                <a:solidFill>
                  <a:schemeClr val="accent4"/>
                </a:solidFill>
                <a:latin typeface="Arial" panose="020B0604020202020204" pitchFamily="34" charset="0"/>
                <a:cs typeface="Arial" panose="020B0604020202020204" pitchFamily="34" charset="0"/>
              </a:rPr>
              <a:t> their own team. They are parceled out to pre existing product mode teams.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Arial" panose="020B0604020202020204" pitchFamily="34" charset="0"/>
                <a:cs typeface="Arial" panose="020B0604020202020204" pitchFamily="34" charset="0"/>
              </a:rPr>
              <a:t>6. Product owners prove actual benefits either with data from A/B testing, analytic, user surveys, </a:t>
            </a:r>
            <a:r>
              <a:rPr lang="en-US" dirty="0" err="1">
                <a:solidFill>
                  <a:schemeClr val="accent4"/>
                </a:solidFill>
                <a:latin typeface="Arial" panose="020B0604020202020204" pitchFamily="34" charset="0"/>
                <a:cs typeface="Arial" panose="020B0604020202020204" pitchFamily="34" charset="0"/>
              </a:rPr>
              <a:t>etc</a:t>
            </a:r>
            <a:r>
              <a:rPr lang="en-US" dirty="0">
                <a:solidFill>
                  <a:schemeClr val="accent4"/>
                </a:solidFill>
                <a:latin typeface="Arial" panose="020B0604020202020204" pitchFamily="34" charset="0"/>
                <a:cs typeface="Arial" panose="020B0604020202020204" pitchFamily="34" charset="0"/>
              </a:rPr>
              <a:t>…. Or with feedback from business. Engineer for early feedback with good practices to release frequently in small chunks and good analytic capabilities to determine delta changes in adoption, conversion, </a:t>
            </a:r>
            <a:r>
              <a:rPr lang="en-US" dirty="0" err="1">
                <a:solidFill>
                  <a:schemeClr val="accent4"/>
                </a:solidFill>
                <a:latin typeface="Arial" panose="020B0604020202020204" pitchFamily="34" charset="0"/>
                <a:cs typeface="Arial" panose="020B0604020202020204" pitchFamily="34" charset="0"/>
              </a:rPr>
              <a:t>etc</a:t>
            </a:r>
            <a:r>
              <a:rPr lang="en-US" dirty="0">
                <a:solidFill>
                  <a:schemeClr val="accent4"/>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solidFill>
              <a:latin typeface="Arial" panose="020B0604020202020204" pitchFamily="34" charset="0"/>
              <a:cs typeface="Arial" panose="020B0604020202020204" pitchFamily="34" charset="0"/>
            </a:endParaRPr>
          </a:p>
          <a:p>
            <a:r>
              <a:rPr lang="en-US" dirty="0"/>
              <a:t>7. Improved of a metric directly related to a business outcome or not</a:t>
            </a:r>
            <a:r>
              <a:rPr lang="en-US" i="1" dirty="0"/>
              <a:t> more than one or two levels removed from a business outcome. Thus, every product mode team is ideally a business KPI driven team</a:t>
            </a:r>
          </a:p>
          <a:p>
            <a:endParaRPr lang="en-US" i="1" dirty="0"/>
          </a:p>
          <a:p>
            <a:r>
              <a:rPr lang="en-US" i="1" dirty="0"/>
              <a:t>8. Product mode works best when teams are organized to be </a:t>
            </a:r>
            <a:r>
              <a:rPr lang="en-US" i="1" dirty="0" err="1"/>
              <a:t>simultaneaously</a:t>
            </a:r>
            <a:r>
              <a:rPr lang="en-US" i="1" dirty="0"/>
              <a:t> aligned with business relevant capabilities and with enterprise architecture boundaries. Without business capabilities they loose alignment with business goals. Without enterprise architecture alignment, they loose out on autonomy, for instance the ability to evolve their system relatively independent of the others teams.</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10. </a:t>
            </a:r>
            <a:r>
              <a:rPr lang="en-US" sz="1200" dirty="0">
                <a:solidFill>
                  <a:schemeClr val="accent4"/>
                </a:solidFill>
                <a:latin typeface="Arial" panose="020B0604020202020204" pitchFamily="34" charset="0"/>
                <a:cs typeface="Arial" panose="020B0604020202020204" pitchFamily="34" charset="0"/>
              </a:rPr>
              <a:t>Allocating work ( features ) to teams instead of people to work. </a:t>
            </a:r>
            <a:r>
              <a:rPr lang="en-US" sz="1200" dirty="0" err="1">
                <a:solidFill>
                  <a:schemeClr val="accent4"/>
                </a:solidFill>
                <a:latin typeface="Arial" panose="020B0604020202020204" pitchFamily="34" charset="0"/>
                <a:cs typeface="Arial" panose="020B0604020202020204" pitchFamily="34" charset="0"/>
              </a:rPr>
              <a:t>Increaes</a:t>
            </a:r>
            <a:r>
              <a:rPr lang="en-US" sz="1200" dirty="0">
                <a:solidFill>
                  <a:schemeClr val="accent4"/>
                </a:solidFill>
                <a:latin typeface="Arial" panose="020B0604020202020204" pitchFamily="34" charset="0"/>
                <a:cs typeface="Arial" panose="020B0604020202020204" pitchFamily="34" charset="0"/>
              </a:rPr>
              <a:t> commitment ownership, velocity and morale. </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15</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12999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3</a:t>
            </a:fld>
            <a:endParaRPr lang="en-US"/>
          </a:p>
        </p:txBody>
      </p:sp>
    </p:spTree>
    <p:extLst>
      <p:ext uri="{BB962C8B-B14F-4D97-AF65-F5344CB8AC3E}">
        <p14:creationId xmlns:p14="http://schemas.microsoft.com/office/powerpoint/2010/main" val="269577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a story telling about our time in </a:t>
            </a:r>
            <a:r>
              <a:rPr lang="en-US" dirty="0" err="1"/>
              <a:t>JPMChase</a:t>
            </a:r>
            <a:r>
              <a:rPr lang="en-US" dirty="0"/>
              <a:t> where we were trying to be agile, individually. Not </a:t>
            </a:r>
            <a:r>
              <a:rPr lang="en-US" dirty="0" err="1"/>
              <a:t>scalling</a:t>
            </a:r>
            <a:r>
              <a:rPr lang="en-US" dirty="0"/>
              <a:t> to other teams and being limited on value delivery and business agility. We were still delivering every month and all but with a lot of changing the requirements, with lots of dependencies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Negative aspects: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 Yearly budget : setup one year of planning 1 year ahead - futurology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Multiple bosses : small projects from many different sources and having to allocate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3) Monthly release : doing our best or the possible on a controlled environment to release frequently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4) We had 3 teams supporting the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changed what we could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 Show the some of the metrics.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Can you see what were the mistakes we made or the roadblocks we faced to scale agile?</a:t>
            </a:r>
          </a:p>
        </p:txBody>
      </p:sp>
      <p:sp>
        <p:nvSpPr>
          <p:cNvPr id="4" name="Slide Number Placeholder 3"/>
          <p:cNvSpPr>
            <a:spLocks noGrp="1"/>
          </p:cNvSpPr>
          <p:nvPr>
            <p:ph type="sldNum" sz="quarter" idx="5"/>
          </p:nvPr>
        </p:nvSpPr>
        <p:spPr/>
        <p:txBody>
          <a:bodyPr/>
          <a:lstStyle/>
          <a:p>
            <a:fld id="{AAFEE2B6-961E-4B89-9AD2-30FAB594CE91}" type="slidenum">
              <a:rPr lang="en-US" smtClean="0"/>
              <a:t>4</a:t>
            </a:fld>
            <a:endParaRPr lang="en-US"/>
          </a:p>
        </p:txBody>
      </p:sp>
    </p:spTree>
    <p:extLst>
      <p:ext uri="{BB962C8B-B14F-4D97-AF65-F5344CB8AC3E}">
        <p14:creationId xmlns:p14="http://schemas.microsoft.com/office/powerpoint/2010/main" val="427574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7</a:t>
            </a:fld>
            <a:endParaRPr lang="en-US"/>
          </a:p>
        </p:txBody>
      </p:sp>
    </p:spTree>
    <p:extLst>
      <p:ext uri="{BB962C8B-B14F-4D97-AF65-F5344CB8AC3E}">
        <p14:creationId xmlns:p14="http://schemas.microsoft.com/office/powerpoint/2010/main" val="62706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 boom!!!  Showing picture suggesting going really south.</a:t>
            </a:r>
          </a:p>
          <a:p>
            <a:r>
              <a:rPr lang="en-US" dirty="0"/>
              <a:t>Highlight here the failed aspects.</a:t>
            </a:r>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371141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Cohesive set of applications, components, and services that provide user value.</a:t>
            </a:r>
          </a:p>
          <a:p>
            <a:r>
              <a:rPr lang="en-US" dirty="0"/>
              <a:t>1- Things stick together. They belong together. They often change together.</a:t>
            </a:r>
          </a:p>
          <a:p>
            <a:r>
              <a:rPr lang="en-US" dirty="0"/>
              <a:t>2- Consist of 1 or mote of these things</a:t>
            </a:r>
          </a:p>
          <a:p>
            <a:r>
              <a:rPr lang="en-US" dirty="0"/>
              <a:t>3- Solves some problem. Ideally for a human.</a:t>
            </a:r>
          </a:p>
        </p:txBody>
      </p:sp>
      <p:sp>
        <p:nvSpPr>
          <p:cNvPr id="4" name="Slide Number Placeholder 3"/>
          <p:cNvSpPr>
            <a:spLocks noGrp="1"/>
          </p:cNvSpPr>
          <p:nvPr>
            <p:ph type="sldNum" sz="quarter" idx="5"/>
          </p:nvPr>
        </p:nvSpPr>
        <p:spPr/>
        <p:txBody>
          <a:bodyPr/>
          <a:lstStyle/>
          <a:p>
            <a:fld id="{AAFEE2B6-961E-4B89-9AD2-30FAB594CE91}" type="slidenum">
              <a:rPr lang="en-US" smtClean="0"/>
              <a:t>9</a:t>
            </a:fld>
            <a:endParaRPr lang="en-US"/>
          </a:p>
        </p:txBody>
      </p:sp>
    </p:spTree>
    <p:extLst>
      <p:ext uri="{BB962C8B-B14F-4D97-AF65-F5344CB8AC3E}">
        <p14:creationId xmlns:p14="http://schemas.microsoft.com/office/powerpoint/2010/main" val="2785994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to place some tipis about defining the product….  Like value stream mapping on business size, mapping the goals and dependencies……..  Including business or clients on this as well.</a:t>
            </a:r>
          </a:p>
          <a:p>
            <a:endParaRPr lang="en-US" dirty="0"/>
          </a:p>
          <a:p>
            <a:pPr marL="228600" indent="-228600">
              <a:buAutoNum type="arabicPeriod"/>
            </a:pPr>
            <a:r>
              <a:rPr lang="en-US" dirty="0"/>
              <a:t>Can I give it a customer centric name?</a:t>
            </a:r>
          </a:p>
          <a:p>
            <a:pPr marL="228600" indent="-228600">
              <a:buAutoNum type="arabicPeriod"/>
            </a:pPr>
            <a:r>
              <a:rPr lang="en-US" dirty="0"/>
              <a:t>Could I bundle and sell it to someone?</a:t>
            </a:r>
          </a:p>
          <a:p>
            <a:pPr marL="228600" indent="-228600">
              <a:buAutoNum type="arabicPeriod"/>
            </a:pPr>
            <a:r>
              <a:rPr lang="en-US" dirty="0"/>
              <a:t>Can it stand on its own? Can I make changes to it without strong </a:t>
            </a:r>
            <a:r>
              <a:rPr lang="en-US" dirty="0" err="1"/>
              <a:t>dependies</a:t>
            </a:r>
            <a:r>
              <a:rPr lang="en-US" dirty="0"/>
              <a:t> on other products?</a:t>
            </a:r>
          </a:p>
          <a:p>
            <a:pPr marL="228600" indent="-228600">
              <a:buAutoNum type="arabicPeriod"/>
            </a:pPr>
            <a:r>
              <a:rPr lang="en-US" dirty="0"/>
              <a:t>What are the main customer goals it satisfies? Can I describe them in less than 2 sentences?</a:t>
            </a:r>
          </a:p>
        </p:txBody>
      </p:sp>
      <p:sp>
        <p:nvSpPr>
          <p:cNvPr id="4" name="Slide Number Placeholder 3"/>
          <p:cNvSpPr>
            <a:spLocks noGrp="1"/>
          </p:cNvSpPr>
          <p:nvPr>
            <p:ph type="sldNum" sz="quarter" idx="5"/>
          </p:nvPr>
        </p:nvSpPr>
        <p:spPr/>
        <p:txBody>
          <a:bodyPr/>
          <a:lstStyle/>
          <a:p>
            <a:fld id="{AAFEE2B6-961E-4B89-9AD2-30FAB594CE91}" type="slidenum">
              <a:rPr lang="en-US" smtClean="0"/>
              <a:t>10</a:t>
            </a:fld>
            <a:endParaRPr lang="en-US"/>
          </a:p>
        </p:txBody>
      </p:sp>
    </p:spTree>
    <p:extLst>
      <p:ext uri="{BB962C8B-B14F-4D97-AF65-F5344CB8AC3E}">
        <p14:creationId xmlns:p14="http://schemas.microsoft.com/office/powerpoint/2010/main" val="1529490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here the aspects that need to be considered…. Maybe considering some  flow framework or something.</a:t>
            </a:r>
          </a:p>
          <a:p>
            <a:endParaRPr lang="en-US" dirty="0"/>
          </a:p>
          <a:p>
            <a:r>
              <a:rPr lang="en-US" sz="1200" b="0" i="0" kern="1200" dirty="0">
                <a:solidFill>
                  <a:schemeClr val="tx1"/>
                </a:solidFill>
                <a:effectLst/>
                <a:latin typeface="+mn-lt"/>
                <a:ea typeface="+mn-ea"/>
                <a:cs typeface="+mn-cs"/>
              </a:rPr>
              <a:t>This is a significant shift from the mindset of project thinking. Rather than focusing on timelines and dates, we focus on the goal we want to achieve or the job to be done. Because we’re focused on the outcome rather than the output, it is much more difficult to put time constraints around the delivery, at least up front. Primarily because </a:t>
            </a:r>
            <a:r>
              <a:rPr lang="en-US" sz="1200" b="0" i="1" kern="1200" dirty="0">
                <a:solidFill>
                  <a:schemeClr val="tx1"/>
                </a:solidFill>
                <a:effectLst/>
                <a:latin typeface="+mn-lt"/>
                <a:ea typeface="+mn-ea"/>
                <a:cs typeface="+mn-cs"/>
              </a:rPr>
              <a:t>we don’t necessarily know how we’re going to accomplish the goal up front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Product mode is a way of working. It is a way of funding and organizing software development that differs significantly from projects way of doing it. </a:t>
            </a:r>
            <a:r>
              <a:rPr lang="en-US" sz="1200" b="0" i="0" kern="1200" dirty="0" err="1">
                <a:solidFill>
                  <a:schemeClr val="tx1"/>
                </a:solidFill>
                <a:effectLst/>
                <a:latin typeface="+mn-lt"/>
                <a:ea typeface="+mn-ea"/>
                <a:cs typeface="+mn-cs"/>
              </a:rPr>
              <a:t>Althought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generaly</a:t>
            </a:r>
            <a:r>
              <a:rPr lang="en-US" dirty="0"/>
              <a:t> applicable to digital-age enterprise IT, this way of working is specially suited to those who aim to drive business though a digital platform. </a:t>
            </a:r>
          </a:p>
          <a:p>
            <a:endParaRPr lang="en-US" dirty="0"/>
          </a:p>
          <a:p>
            <a:r>
              <a:rPr lang="en-US" dirty="0"/>
              <a:t>Traditional Project Management when applied to a complex software product is the art of wrong things right ( on time, in budget, and to scope). Agile Product Leadership is about accepting the plan is likely wrong or </a:t>
            </a:r>
            <a:r>
              <a:rPr lang="en-US" dirty="0" err="1"/>
              <a:t>ar</a:t>
            </a:r>
            <a:r>
              <a:rPr lang="en-US" dirty="0"/>
              <a:t> very least unclear and the scope is </a:t>
            </a:r>
            <a:r>
              <a:rPr lang="en-US" dirty="0" err="1"/>
              <a:t>unknonw</a:t>
            </a:r>
            <a:r>
              <a:rPr lang="en-US" dirty="0"/>
              <a:t>, and so adapting to change and building the right things to fulfil customers needs.</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17360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014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10/3/19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sv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jpe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6AC2C-764F-0944-AE66-C92717E83E14}"/>
              </a:ext>
            </a:extLst>
          </p:cNvPr>
          <p:cNvPicPr>
            <a:picLocks/>
          </p:cNvPicPr>
          <p:nvPr/>
        </p:nvPicPr>
        <p:blipFill>
          <a:blip r:embed="rId3"/>
          <a:stretch>
            <a:fillRect/>
          </a:stretch>
        </p:blipFill>
        <p:spPr>
          <a:xfrm>
            <a:off x="-4" y="264351"/>
            <a:ext cx="12192001" cy="6789534"/>
          </a:xfrm>
          <a:prstGeom prst="rect">
            <a:avLst/>
          </a:prstGeom>
        </p:spPr>
      </p:pic>
      <p:pic>
        <p:nvPicPr>
          <p:cNvPr id="22" name="Graphic 21">
            <a:extLst>
              <a:ext uri="{FF2B5EF4-FFF2-40B4-BE49-F238E27FC236}">
                <a16:creationId xmlns:a16="http://schemas.microsoft.com/office/drawing/2014/main" id="{D52735B2-88F7-2546-B0F5-5ABF2DC488C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1353" y="5570812"/>
            <a:ext cx="1577028" cy="1577028"/>
          </a:xfrm>
          <a:prstGeom prst="rect">
            <a:avLst/>
          </a:prstGeom>
        </p:spPr>
      </p:pic>
      <p:sp>
        <p:nvSpPr>
          <p:cNvPr id="28" name="Name of Talk">
            <a:extLst>
              <a:ext uri="{FF2B5EF4-FFF2-40B4-BE49-F238E27FC236}">
                <a16:creationId xmlns:a16="http://schemas.microsoft.com/office/drawing/2014/main" id="{7E7F34DC-C824-5443-9A6F-54B257FAAFC3}"/>
              </a:ext>
            </a:extLst>
          </p:cNvPr>
          <p:cNvSpPr txBox="1">
            <a:spLocks/>
          </p:cNvSpPr>
          <p:nvPr/>
        </p:nvSpPr>
        <p:spPr>
          <a:xfrm>
            <a:off x="443945" y="2230148"/>
            <a:ext cx="11139290" cy="124951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noAutofit/>
          </a:bodyPr>
          <a:lstStyle>
            <a:lvl1pPr marL="0" marR="0" indent="0" algn="ctr" defTabSz="825500" rtl="0" latinLnBrk="0">
              <a:lnSpc>
                <a:spcPct val="90000"/>
              </a:lnSpc>
              <a:spcBef>
                <a:spcPts val="0"/>
              </a:spcBef>
              <a:spcAft>
                <a:spcPts val="0"/>
              </a:spcAft>
              <a:buClrTx/>
              <a:buSzTx/>
              <a:buFontTx/>
              <a:buNone/>
              <a:tabLst/>
              <a:defRPr sz="7600" b="1"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9pPr>
          </a:lstStyle>
          <a:p>
            <a:pPr hangingPunct="1"/>
            <a:r>
              <a:rPr lang="en-US" sz="4200" dirty="0"/>
              <a:t>Migrating from Project to Product : Tips and tricks to make the transition</a:t>
            </a:r>
          </a:p>
        </p:txBody>
      </p:sp>
      <p:sp>
        <p:nvSpPr>
          <p:cNvPr id="38" name="@YourTwitterHandle">
            <a:extLst>
              <a:ext uri="{FF2B5EF4-FFF2-40B4-BE49-F238E27FC236}">
                <a16:creationId xmlns:a16="http://schemas.microsoft.com/office/drawing/2014/main" id="{AA9294D9-F208-204F-8648-669B7BD6ED56}"/>
              </a:ext>
            </a:extLst>
          </p:cNvPr>
          <p:cNvSpPr txBox="1"/>
          <p:nvPr/>
        </p:nvSpPr>
        <p:spPr>
          <a:xfrm>
            <a:off x="3232298" y="4582358"/>
            <a:ext cx="2172326"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40" name="yourname@email.com">
            <a:extLst>
              <a:ext uri="{FF2B5EF4-FFF2-40B4-BE49-F238E27FC236}">
                <a16:creationId xmlns:a16="http://schemas.microsoft.com/office/drawing/2014/main" id="{88E1F380-5040-FF49-B60A-E688ED6E44D8}"/>
              </a:ext>
            </a:extLst>
          </p:cNvPr>
          <p:cNvSpPr txBox="1"/>
          <p:nvPr/>
        </p:nvSpPr>
        <p:spPr>
          <a:xfrm>
            <a:off x="6835129" y="4582358"/>
            <a:ext cx="3287375"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sp>
        <p:nvSpPr>
          <p:cNvPr id="41" name="Rectangle">
            <a:extLst>
              <a:ext uri="{FF2B5EF4-FFF2-40B4-BE49-F238E27FC236}">
                <a16:creationId xmlns:a16="http://schemas.microsoft.com/office/drawing/2014/main" id="{FD4F875A-D3D7-0F40-8EAB-9FE3DA91E363}"/>
              </a:ext>
            </a:extLst>
          </p:cNvPr>
          <p:cNvSpPr/>
          <p:nvPr/>
        </p:nvSpPr>
        <p:spPr>
          <a:xfrm>
            <a:off x="520700" y="5760499"/>
            <a:ext cx="11188998" cy="14040"/>
          </a:xfrm>
          <a:prstGeom prst="rect">
            <a:avLst/>
          </a:prstGeom>
          <a:solidFill>
            <a:srgbClr val="EA2C31"/>
          </a:solidFill>
          <a:ln w="12700">
            <a:miter lim="400000"/>
          </a:ln>
        </p:spPr>
        <p:txBody>
          <a:bodyPr lIns="25400" tIns="25400" rIns="25400" bIns="25400" anchor="ctr"/>
          <a:lstStyle/>
          <a:p>
            <a:pPr>
              <a:defRPr sz="3200" b="0">
                <a:latin typeface="+mn-lt"/>
                <a:ea typeface="+mn-ea"/>
                <a:cs typeface="+mn-cs"/>
                <a:sym typeface="Helvetica Neue Medium"/>
              </a:defRPr>
            </a:pPr>
            <a:endParaRPr sz="1600"/>
          </a:p>
        </p:txBody>
      </p:sp>
      <p:sp>
        <p:nvSpPr>
          <p:cNvPr id="42" name="Your Name, Your Title, Company Name">
            <a:extLst>
              <a:ext uri="{FF2B5EF4-FFF2-40B4-BE49-F238E27FC236}">
                <a16:creationId xmlns:a16="http://schemas.microsoft.com/office/drawing/2014/main" id="{CA69822E-71A7-1F41-BB76-9F031AA7A13D}"/>
              </a:ext>
            </a:extLst>
          </p:cNvPr>
          <p:cNvSpPr txBox="1">
            <a:spLocks/>
          </p:cNvSpPr>
          <p:nvPr/>
        </p:nvSpPr>
        <p:spPr>
          <a:xfrm>
            <a:off x="646352" y="3391983"/>
            <a:ext cx="10809437" cy="87987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t">
            <a:noAutofit/>
          </a:bodyPr>
          <a:lstStyle>
            <a:lvl1pPr marL="0" marR="0" indent="0" algn="ctr" defTabSz="82550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US" sz="2800" dirty="0"/>
              <a:t>Leo Mattos, Agile Delivery Operations </a:t>
            </a:r>
            <a:r>
              <a:rPr lang="en-US" sz="2800" dirty="0" err="1"/>
              <a:t>CoE</a:t>
            </a:r>
            <a:r>
              <a:rPr lang="en-US" sz="2800" dirty="0"/>
              <a:t>, SAP</a:t>
            </a:r>
          </a:p>
        </p:txBody>
      </p:sp>
      <p:pic>
        <p:nvPicPr>
          <p:cNvPr id="8" name="Picture 7">
            <a:extLst>
              <a:ext uri="{FF2B5EF4-FFF2-40B4-BE49-F238E27FC236}">
                <a16:creationId xmlns:a16="http://schemas.microsoft.com/office/drawing/2014/main" id="{A831E33C-BE53-424E-99D2-649379916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3286" y="4624338"/>
            <a:ext cx="359541" cy="293026"/>
          </a:xfrm>
          <a:prstGeom prst="rect">
            <a:avLst/>
          </a:prstGeom>
        </p:spPr>
      </p:pic>
      <p:pic>
        <p:nvPicPr>
          <p:cNvPr id="10" name="Picture 9">
            <a:extLst>
              <a:ext uri="{FF2B5EF4-FFF2-40B4-BE49-F238E27FC236}">
                <a16:creationId xmlns:a16="http://schemas.microsoft.com/office/drawing/2014/main" id="{BF9C9244-871F-644C-9CE3-F3D496547B07}"/>
              </a:ext>
            </a:extLst>
          </p:cNvPr>
          <p:cNvPicPr>
            <a:picLocks noChangeAspect="1"/>
          </p:cNvPicPr>
          <p:nvPr/>
        </p:nvPicPr>
        <p:blipFill>
          <a:blip r:embed="rId7"/>
          <a:stretch>
            <a:fillRect/>
          </a:stretch>
        </p:blipFill>
        <p:spPr>
          <a:xfrm>
            <a:off x="6403860" y="4677702"/>
            <a:ext cx="339305" cy="244615"/>
          </a:xfrm>
          <a:prstGeom prst="rect">
            <a:avLst/>
          </a:prstGeom>
        </p:spPr>
      </p:pic>
      <p:pic>
        <p:nvPicPr>
          <p:cNvPr id="12" name="Picture 11">
            <a:extLst>
              <a:ext uri="{FF2B5EF4-FFF2-40B4-BE49-F238E27FC236}">
                <a16:creationId xmlns:a16="http://schemas.microsoft.com/office/drawing/2014/main" id="{071138FE-9F44-4B4A-AF7F-3512C9EA3C9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370369" y="5910306"/>
            <a:ext cx="1924372" cy="898041"/>
          </a:xfrm>
          <a:prstGeom prst="rect">
            <a:avLst/>
          </a:prstGeom>
        </p:spPr>
      </p:pic>
      <p:sp>
        <p:nvSpPr>
          <p:cNvPr id="27" name="Right Triangle 26">
            <a:extLst>
              <a:ext uri="{FF2B5EF4-FFF2-40B4-BE49-F238E27FC236}">
                <a16:creationId xmlns:a16="http://schemas.microsoft.com/office/drawing/2014/main" id="{60D56DC3-3D3D-DB4F-982A-B95AC77155BD}"/>
              </a:ext>
            </a:extLst>
          </p:cNvPr>
          <p:cNvSpPr/>
          <p:nvPr/>
        </p:nvSpPr>
        <p:spPr>
          <a:xfrm rot="5400000">
            <a:off x="642250" y="-172813"/>
            <a:ext cx="1249513" cy="2534012"/>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1" name="Right Triangle 30">
            <a:extLst>
              <a:ext uri="{FF2B5EF4-FFF2-40B4-BE49-F238E27FC236}">
                <a16:creationId xmlns:a16="http://schemas.microsoft.com/office/drawing/2014/main" id="{E5185765-D872-A442-B378-ED87E0E5478E}"/>
              </a:ext>
            </a:extLst>
          </p:cNvPr>
          <p:cNvSpPr/>
          <p:nvPr/>
        </p:nvSpPr>
        <p:spPr>
          <a:xfrm rot="10800000">
            <a:off x="1003000" y="629623"/>
            <a:ext cx="11188998" cy="1075990"/>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2" name="Rectangle 31">
            <a:extLst>
              <a:ext uri="{FF2B5EF4-FFF2-40B4-BE49-F238E27FC236}">
                <a16:creationId xmlns:a16="http://schemas.microsoft.com/office/drawing/2014/main" id="{3D28C471-5ED9-274B-978C-BC9EFA171457}"/>
              </a:ext>
            </a:extLst>
          </p:cNvPr>
          <p:cNvSpPr/>
          <p:nvPr/>
        </p:nvSpPr>
        <p:spPr>
          <a:xfrm>
            <a:off x="0" y="2041"/>
            <a:ext cx="12192000" cy="693134"/>
          </a:xfrm>
          <a:prstGeom prst="rect">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dirty="0">
              <a:solidFill>
                <a:srgbClr val="FFFFFF"/>
              </a:solidFill>
              <a:sym typeface="Helvetica Neue Medium"/>
            </a:endParaRPr>
          </a:p>
        </p:txBody>
      </p:sp>
      <p:sp>
        <p:nvSpPr>
          <p:cNvPr id="33" name="Right Triangle 32">
            <a:extLst>
              <a:ext uri="{FF2B5EF4-FFF2-40B4-BE49-F238E27FC236}">
                <a16:creationId xmlns:a16="http://schemas.microsoft.com/office/drawing/2014/main" id="{6FF3DE7E-8CF1-4F45-AFF8-87E03AD7B181}"/>
              </a:ext>
            </a:extLst>
          </p:cNvPr>
          <p:cNvSpPr/>
          <p:nvPr/>
        </p:nvSpPr>
        <p:spPr>
          <a:xfrm rot="10800000">
            <a:off x="0" y="598664"/>
            <a:ext cx="12191999" cy="682862"/>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5" name="Right Triangle 34">
            <a:extLst>
              <a:ext uri="{FF2B5EF4-FFF2-40B4-BE49-F238E27FC236}">
                <a16:creationId xmlns:a16="http://schemas.microsoft.com/office/drawing/2014/main" id="{37B84344-84CA-D343-A816-C60022A5C660}"/>
              </a:ext>
            </a:extLst>
          </p:cNvPr>
          <p:cNvSpPr/>
          <p:nvPr/>
        </p:nvSpPr>
        <p:spPr>
          <a:xfrm rot="5400000">
            <a:off x="1070541" y="395989"/>
            <a:ext cx="1059319" cy="884495"/>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sym typeface="Helvetica Neue Medium"/>
            </a:endParaRPr>
          </a:p>
        </p:txBody>
      </p:sp>
      <p:sp>
        <p:nvSpPr>
          <p:cNvPr id="37" name="#AgileCamp2018">
            <a:extLst>
              <a:ext uri="{FF2B5EF4-FFF2-40B4-BE49-F238E27FC236}">
                <a16:creationId xmlns:a16="http://schemas.microsoft.com/office/drawing/2014/main" id="{F5F65D4A-DC55-F14F-8BEF-BAA9F5AD6C67}"/>
              </a:ext>
            </a:extLst>
          </p:cNvPr>
          <p:cNvSpPr txBox="1"/>
          <p:nvPr/>
        </p:nvSpPr>
        <p:spPr>
          <a:xfrm>
            <a:off x="5542569" y="224661"/>
            <a:ext cx="1901161"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#AgileCamp201</a:t>
            </a:r>
            <a:r>
              <a:rPr lang="en-US" sz="2100" dirty="0"/>
              <a:t>9</a:t>
            </a:r>
            <a:endParaRPr sz="2100" dirty="0"/>
          </a:p>
        </p:txBody>
      </p:sp>
      <p:sp>
        <p:nvSpPr>
          <p:cNvPr id="52" name="AgileCamp">
            <a:extLst>
              <a:ext uri="{FF2B5EF4-FFF2-40B4-BE49-F238E27FC236}">
                <a16:creationId xmlns:a16="http://schemas.microsoft.com/office/drawing/2014/main" id="{D8AA02FB-32F9-794E-980D-12AA787AB5F8}"/>
              </a:ext>
            </a:extLst>
          </p:cNvPr>
          <p:cNvSpPr txBox="1"/>
          <p:nvPr/>
        </p:nvSpPr>
        <p:spPr>
          <a:xfrm>
            <a:off x="10494460" y="224661"/>
            <a:ext cx="1215239"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defRPr sz="4200" b="0">
                <a:latin typeface="Calibri"/>
                <a:ea typeface="Calibri"/>
                <a:cs typeface="Calibri"/>
                <a:sym typeface="Calibri"/>
              </a:defRPr>
            </a:lvl1pPr>
          </a:lstStyle>
          <a:p>
            <a:r>
              <a:rPr sz="2100" dirty="0" err="1"/>
              <a:t>AgileCamp</a:t>
            </a:r>
            <a:endParaRPr sz="2100" dirty="0"/>
          </a:p>
        </p:txBody>
      </p:sp>
      <p:pic>
        <p:nvPicPr>
          <p:cNvPr id="53" name="Image" descr="Image">
            <a:extLst>
              <a:ext uri="{FF2B5EF4-FFF2-40B4-BE49-F238E27FC236}">
                <a16:creationId xmlns:a16="http://schemas.microsoft.com/office/drawing/2014/main" id="{2BFA737A-22F6-DE4D-A7D3-FD3B8627C0AC}"/>
              </a:ext>
            </a:extLst>
          </p:cNvPr>
          <p:cNvPicPr>
            <a:picLocks noChangeAspect="1"/>
          </p:cNvPicPr>
          <p:nvPr/>
        </p:nvPicPr>
        <p:blipFill>
          <a:blip r:embed="rId9"/>
          <a:stretch>
            <a:fillRect/>
          </a:stretch>
        </p:blipFill>
        <p:spPr>
          <a:xfrm>
            <a:off x="10188567" y="300767"/>
            <a:ext cx="222250" cy="222251"/>
          </a:xfrm>
          <a:prstGeom prst="rect">
            <a:avLst/>
          </a:prstGeom>
          <a:ln w="12700" cap="flat">
            <a:noFill/>
            <a:miter lim="400000"/>
          </a:ln>
          <a:effectLst/>
        </p:spPr>
      </p:pic>
      <p:sp>
        <p:nvSpPr>
          <p:cNvPr id="54" name="@GoAgileCamp">
            <a:extLst>
              <a:ext uri="{FF2B5EF4-FFF2-40B4-BE49-F238E27FC236}">
                <a16:creationId xmlns:a16="http://schemas.microsoft.com/office/drawing/2014/main" id="{470B3F54-C575-D943-9310-A4FF293733A5}"/>
              </a:ext>
            </a:extLst>
          </p:cNvPr>
          <p:cNvSpPr txBox="1"/>
          <p:nvPr/>
        </p:nvSpPr>
        <p:spPr>
          <a:xfrm>
            <a:off x="8077385" y="224661"/>
            <a:ext cx="1774525" cy="374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t>
            </a:r>
            <a:r>
              <a:rPr sz="2100" dirty="0" err="1"/>
              <a:t>GoAgileCamp</a:t>
            </a:r>
            <a:endParaRPr sz="2100" dirty="0"/>
          </a:p>
        </p:txBody>
      </p:sp>
      <p:pic>
        <p:nvPicPr>
          <p:cNvPr id="55" name="Picture 54">
            <a:extLst>
              <a:ext uri="{FF2B5EF4-FFF2-40B4-BE49-F238E27FC236}">
                <a16:creationId xmlns:a16="http://schemas.microsoft.com/office/drawing/2014/main" id="{557A2807-1CD5-7C41-87B3-F453816CFB09}"/>
              </a:ext>
            </a:extLst>
          </p:cNvPr>
          <p:cNvPicPr>
            <a:picLocks noChangeAspect="1"/>
          </p:cNvPicPr>
          <p:nvPr/>
        </p:nvPicPr>
        <p:blipFill>
          <a:blip r:embed="rId10"/>
          <a:stretch>
            <a:fillRect/>
          </a:stretch>
        </p:blipFill>
        <p:spPr>
          <a:xfrm>
            <a:off x="463551" y="236019"/>
            <a:ext cx="3011170" cy="362954"/>
          </a:xfrm>
          <a:prstGeom prst="rect">
            <a:avLst/>
          </a:prstGeom>
        </p:spPr>
      </p:pic>
      <p:pic>
        <p:nvPicPr>
          <p:cNvPr id="56" name="Picture 55">
            <a:extLst>
              <a:ext uri="{FF2B5EF4-FFF2-40B4-BE49-F238E27FC236}">
                <a16:creationId xmlns:a16="http://schemas.microsoft.com/office/drawing/2014/main" id="{E726C0DE-C819-ED44-8036-31080BA6EBE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66968" y="286618"/>
            <a:ext cx="307422" cy="250549"/>
          </a:xfrm>
          <a:prstGeom prst="rect">
            <a:avLst/>
          </a:prstGeom>
        </p:spPr>
      </p:pic>
      <p:pic>
        <p:nvPicPr>
          <p:cNvPr id="4" name="Picture 3">
            <a:extLst>
              <a:ext uri="{FF2B5EF4-FFF2-40B4-BE49-F238E27FC236}">
                <a16:creationId xmlns:a16="http://schemas.microsoft.com/office/drawing/2014/main" id="{AE280E4B-4243-784A-998D-C4DA9C623F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9647" y="6143462"/>
            <a:ext cx="1422787" cy="385756"/>
          </a:xfrm>
          <a:prstGeom prst="rect">
            <a:avLst/>
          </a:prstGeom>
        </p:spPr>
      </p:pic>
      <p:pic>
        <p:nvPicPr>
          <p:cNvPr id="7" name="Picture 6">
            <a:extLst>
              <a:ext uri="{FF2B5EF4-FFF2-40B4-BE49-F238E27FC236}">
                <a16:creationId xmlns:a16="http://schemas.microsoft.com/office/drawing/2014/main" id="{010518E7-7CC5-7341-84E6-19E3851AE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918" y="6105128"/>
            <a:ext cx="2089514" cy="530698"/>
          </a:xfrm>
          <a:prstGeom prst="rect">
            <a:avLst/>
          </a:prstGeom>
        </p:spPr>
      </p:pic>
      <p:pic>
        <p:nvPicPr>
          <p:cNvPr id="13" name="Picture 12">
            <a:extLst>
              <a:ext uri="{FF2B5EF4-FFF2-40B4-BE49-F238E27FC236}">
                <a16:creationId xmlns:a16="http://schemas.microsoft.com/office/drawing/2014/main" id="{71EB153C-1161-C345-9660-BA9E0358C8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2545" y="6225913"/>
            <a:ext cx="1632969" cy="266825"/>
          </a:xfrm>
          <a:prstGeom prst="rect">
            <a:avLst/>
          </a:prstGeom>
        </p:spPr>
      </p:pic>
    </p:spTree>
    <p:extLst>
      <p:ext uri="{BB962C8B-B14F-4D97-AF65-F5344CB8AC3E}">
        <p14:creationId xmlns:p14="http://schemas.microsoft.com/office/powerpoint/2010/main" val="28238569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Considerations to design products</a:t>
            </a:r>
          </a:p>
        </p:txBody>
      </p:sp>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E87D89-D272-2149-899B-98318016C6C7}"/>
              </a:ext>
            </a:extLst>
          </p:cNvPr>
          <p:cNvSpPr/>
          <p:nvPr/>
        </p:nvSpPr>
        <p:spPr>
          <a:xfrm>
            <a:off x="3107259" y="3796181"/>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3B18B8A-FEF4-0A4D-934E-0A9B68B16406}"/>
              </a:ext>
            </a:extLst>
          </p:cNvPr>
          <p:cNvGrpSpPr>
            <a:grpSpLocks noChangeAspect="1"/>
          </p:cNvGrpSpPr>
          <p:nvPr/>
        </p:nvGrpSpPr>
        <p:grpSpPr bwMode="auto">
          <a:xfrm>
            <a:off x="1567619" y="2792250"/>
            <a:ext cx="936576" cy="792853"/>
            <a:chOff x="1808" y="2046"/>
            <a:chExt cx="2170" cy="1837"/>
          </a:xfrm>
          <a:solidFill>
            <a:schemeClr val="bg1"/>
          </a:solidFill>
        </p:grpSpPr>
        <p:sp>
          <p:nvSpPr>
            <p:cNvPr id="10" name="Freeform 6">
              <a:extLst>
                <a:ext uri="{FF2B5EF4-FFF2-40B4-BE49-F238E27FC236}">
                  <a16:creationId xmlns:a16="http://schemas.microsoft.com/office/drawing/2014/main" id="{1D178D12-0F6E-5E4B-882D-2F4E7493BFCC}"/>
                </a:ext>
              </a:extLst>
            </p:cNvPr>
            <p:cNvSpPr>
              <a:spLocks noEditPoints="1"/>
            </p:cNvSpPr>
            <p:nvPr/>
          </p:nvSpPr>
          <p:spPr bwMode="auto">
            <a:xfrm>
              <a:off x="1808" y="2046"/>
              <a:ext cx="2170" cy="1837"/>
            </a:xfrm>
            <a:custGeom>
              <a:avLst/>
              <a:gdLst>
                <a:gd name="T0" fmla="*/ 658 w 4340"/>
                <a:gd name="T1" fmla="*/ 392 h 3676"/>
                <a:gd name="T2" fmla="*/ 611 w 4340"/>
                <a:gd name="T3" fmla="*/ 414 h 3676"/>
                <a:gd name="T4" fmla="*/ 581 w 4340"/>
                <a:gd name="T5" fmla="*/ 455 h 3676"/>
                <a:gd name="T6" fmla="*/ 569 w 4340"/>
                <a:gd name="T7" fmla="*/ 506 h 3676"/>
                <a:gd name="T8" fmla="*/ 572 w 4340"/>
                <a:gd name="T9" fmla="*/ 2601 h 3676"/>
                <a:gd name="T10" fmla="*/ 594 w 4340"/>
                <a:gd name="T11" fmla="*/ 2645 h 3676"/>
                <a:gd name="T12" fmla="*/ 634 w 4340"/>
                <a:gd name="T13" fmla="*/ 2678 h 3676"/>
                <a:gd name="T14" fmla="*/ 683 w 4340"/>
                <a:gd name="T15" fmla="*/ 2688 h 3676"/>
                <a:gd name="T16" fmla="*/ 3683 w 4340"/>
                <a:gd name="T17" fmla="*/ 2686 h 3676"/>
                <a:gd name="T18" fmla="*/ 3728 w 4340"/>
                <a:gd name="T19" fmla="*/ 2664 h 3676"/>
                <a:gd name="T20" fmla="*/ 3758 w 4340"/>
                <a:gd name="T21" fmla="*/ 2625 h 3676"/>
                <a:gd name="T22" fmla="*/ 3770 w 4340"/>
                <a:gd name="T23" fmla="*/ 2574 h 3676"/>
                <a:gd name="T24" fmla="*/ 3768 w 4340"/>
                <a:gd name="T25" fmla="*/ 479 h 3676"/>
                <a:gd name="T26" fmla="*/ 3745 w 4340"/>
                <a:gd name="T27" fmla="*/ 433 h 3676"/>
                <a:gd name="T28" fmla="*/ 3707 w 4340"/>
                <a:gd name="T29" fmla="*/ 401 h 3676"/>
                <a:gd name="T30" fmla="*/ 3657 w 4340"/>
                <a:gd name="T31" fmla="*/ 389 h 3676"/>
                <a:gd name="T32" fmla="*/ 683 w 4340"/>
                <a:gd name="T33" fmla="*/ 0 h 3676"/>
                <a:gd name="T34" fmla="*/ 3719 w 4340"/>
                <a:gd name="T35" fmla="*/ 4 h 3676"/>
                <a:gd name="T36" fmla="*/ 3835 w 4340"/>
                <a:gd name="T37" fmla="*/ 34 h 3676"/>
                <a:gd name="T38" fmla="*/ 3939 w 4340"/>
                <a:gd name="T39" fmla="*/ 92 h 3676"/>
                <a:gd name="T40" fmla="*/ 4028 w 4340"/>
                <a:gd name="T41" fmla="*/ 171 h 3676"/>
                <a:gd name="T42" fmla="*/ 4095 w 4340"/>
                <a:gd name="T43" fmla="*/ 268 h 3676"/>
                <a:gd name="T44" fmla="*/ 4137 w 4340"/>
                <a:gd name="T45" fmla="*/ 381 h 3676"/>
                <a:gd name="T46" fmla="*/ 4153 w 4340"/>
                <a:gd name="T47" fmla="*/ 506 h 3676"/>
                <a:gd name="T48" fmla="*/ 4312 w 4340"/>
                <a:gd name="T49" fmla="*/ 3193 h 3676"/>
                <a:gd name="T50" fmla="*/ 4337 w 4340"/>
                <a:gd name="T51" fmla="*/ 3287 h 3676"/>
                <a:gd name="T52" fmla="*/ 4337 w 4340"/>
                <a:gd name="T53" fmla="*/ 3382 h 3676"/>
                <a:gd name="T54" fmla="*/ 4313 w 4340"/>
                <a:gd name="T55" fmla="*/ 3476 h 3676"/>
                <a:gd name="T56" fmla="*/ 4266 w 4340"/>
                <a:gd name="T57" fmla="*/ 3558 h 3676"/>
                <a:gd name="T58" fmla="*/ 4200 w 4340"/>
                <a:gd name="T59" fmla="*/ 3621 h 3676"/>
                <a:gd name="T60" fmla="*/ 4122 w 4340"/>
                <a:gd name="T61" fmla="*/ 3661 h 3676"/>
                <a:gd name="T62" fmla="*/ 4034 w 4340"/>
                <a:gd name="T63" fmla="*/ 3676 h 3676"/>
                <a:gd name="T64" fmla="*/ 261 w 4340"/>
                <a:gd name="T65" fmla="*/ 3672 h 3676"/>
                <a:gd name="T66" fmla="*/ 178 w 4340"/>
                <a:gd name="T67" fmla="*/ 3645 h 3676"/>
                <a:gd name="T68" fmla="*/ 106 w 4340"/>
                <a:gd name="T69" fmla="*/ 3593 h 3676"/>
                <a:gd name="T70" fmla="*/ 48 w 4340"/>
                <a:gd name="T71" fmla="*/ 3519 h 3676"/>
                <a:gd name="T72" fmla="*/ 12 w 4340"/>
                <a:gd name="T73" fmla="*/ 3431 h 3676"/>
                <a:gd name="T74" fmla="*/ 0 w 4340"/>
                <a:gd name="T75" fmla="*/ 3337 h 3676"/>
                <a:gd name="T76" fmla="*/ 3 w 4340"/>
                <a:gd name="T77" fmla="*/ 3287 h 3676"/>
                <a:gd name="T78" fmla="*/ 29 w 4340"/>
                <a:gd name="T79" fmla="*/ 3193 h 3676"/>
                <a:gd name="T80" fmla="*/ 186 w 4340"/>
                <a:gd name="T81" fmla="*/ 506 h 3676"/>
                <a:gd name="T82" fmla="*/ 202 w 4340"/>
                <a:gd name="T83" fmla="*/ 381 h 3676"/>
                <a:gd name="T84" fmla="*/ 244 w 4340"/>
                <a:gd name="T85" fmla="*/ 268 h 3676"/>
                <a:gd name="T86" fmla="*/ 312 w 4340"/>
                <a:gd name="T87" fmla="*/ 171 h 3676"/>
                <a:gd name="T88" fmla="*/ 400 w 4340"/>
                <a:gd name="T89" fmla="*/ 92 h 3676"/>
                <a:gd name="T90" fmla="*/ 504 w 4340"/>
                <a:gd name="T91" fmla="*/ 34 h 3676"/>
                <a:gd name="T92" fmla="*/ 621 w 4340"/>
                <a:gd name="T93" fmla="*/ 4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40" h="3676">
                  <a:moveTo>
                    <a:pt x="683" y="389"/>
                  </a:moveTo>
                  <a:lnTo>
                    <a:pt x="658" y="392"/>
                  </a:lnTo>
                  <a:lnTo>
                    <a:pt x="633" y="401"/>
                  </a:lnTo>
                  <a:lnTo>
                    <a:pt x="611" y="414"/>
                  </a:lnTo>
                  <a:lnTo>
                    <a:pt x="594" y="433"/>
                  </a:lnTo>
                  <a:lnTo>
                    <a:pt x="581" y="455"/>
                  </a:lnTo>
                  <a:lnTo>
                    <a:pt x="572" y="479"/>
                  </a:lnTo>
                  <a:lnTo>
                    <a:pt x="569" y="506"/>
                  </a:lnTo>
                  <a:lnTo>
                    <a:pt x="569" y="2574"/>
                  </a:lnTo>
                  <a:lnTo>
                    <a:pt x="572" y="2601"/>
                  </a:lnTo>
                  <a:lnTo>
                    <a:pt x="581" y="2625"/>
                  </a:lnTo>
                  <a:lnTo>
                    <a:pt x="594" y="2645"/>
                  </a:lnTo>
                  <a:lnTo>
                    <a:pt x="611" y="2664"/>
                  </a:lnTo>
                  <a:lnTo>
                    <a:pt x="634" y="2678"/>
                  </a:lnTo>
                  <a:lnTo>
                    <a:pt x="658" y="2686"/>
                  </a:lnTo>
                  <a:lnTo>
                    <a:pt x="683" y="2688"/>
                  </a:lnTo>
                  <a:lnTo>
                    <a:pt x="3657" y="2688"/>
                  </a:lnTo>
                  <a:lnTo>
                    <a:pt x="3683" y="2686"/>
                  </a:lnTo>
                  <a:lnTo>
                    <a:pt x="3707" y="2678"/>
                  </a:lnTo>
                  <a:lnTo>
                    <a:pt x="3728" y="2664"/>
                  </a:lnTo>
                  <a:lnTo>
                    <a:pt x="3745" y="2645"/>
                  </a:lnTo>
                  <a:lnTo>
                    <a:pt x="3758" y="2625"/>
                  </a:lnTo>
                  <a:lnTo>
                    <a:pt x="3768" y="2601"/>
                  </a:lnTo>
                  <a:lnTo>
                    <a:pt x="3770" y="2574"/>
                  </a:lnTo>
                  <a:lnTo>
                    <a:pt x="3770" y="506"/>
                  </a:lnTo>
                  <a:lnTo>
                    <a:pt x="3768" y="479"/>
                  </a:lnTo>
                  <a:lnTo>
                    <a:pt x="3758" y="455"/>
                  </a:lnTo>
                  <a:lnTo>
                    <a:pt x="3745" y="433"/>
                  </a:lnTo>
                  <a:lnTo>
                    <a:pt x="3728" y="414"/>
                  </a:lnTo>
                  <a:lnTo>
                    <a:pt x="3707" y="401"/>
                  </a:lnTo>
                  <a:lnTo>
                    <a:pt x="3683" y="392"/>
                  </a:lnTo>
                  <a:lnTo>
                    <a:pt x="3657" y="389"/>
                  </a:lnTo>
                  <a:lnTo>
                    <a:pt x="683" y="389"/>
                  </a:lnTo>
                  <a:close/>
                  <a:moveTo>
                    <a:pt x="683" y="0"/>
                  </a:moveTo>
                  <a:lnTo>
                    <a:pt x="3657" y="0"/>
                  </a:lnTo>
                  <a:lnTo>
                    <a:pt x="3719" y="4"/>
                  </a:lnTo>
                  <a:lnTo>
                    <a:pt x="3778" y="15"/>
                  </a:lnTo>
                  <a:lnTo>
                    <a:pt x="3835" y="34"/>
                  </a:lnTo>
                  <a:lnTo>
                    <a:pt x="3889" y="59"/>
                  </a:lnTo>
                  <a:lnTo>
                    <a:pt x="3939" y="92"/>
                  </a:lnTo>
                  <a:lnTo>
                    <a:pt x="3986" y="128"/>
                  </a:lnTo>
                  <a:lnTo>
                    <a:pt x="4028" y="171"/>
                  </a:lnTo>
                  <a:lnTo>
                    <a:pt x="4064" y="218"/>
                  </a:lnTo>
                  <a:lnTo>
                    <a:pt x="4095" y="268"/>
                  </a:lnTo>
                  <a:lnTo>
                    <a:pt x="4120" y="323"/>
                  </a:lnTo>
                  <a:lnTo>
                    <a:pt x="4137" y="381"/>
                  </a:lnTo>
                  <a:lnTo>
                    <a:pt x="4149" y="443"/>
                  </a:lnTo>
                  <a:lnTo>
                    <a:pt x="4153" y="506"/>
                  </a:lnTo>
                  <a:lnTo>
                    <a:pt x="4153" y="2574"/>
                  </a:lnTo>
                  <a:lnTo>
                    <a:pt x="4312" y="3193"/>
                  </a:lnTo>
                  <a:lnTo>
                    <a:pt x="4326" y="3239"/>
                  </a:lnTo>
                  <a:lnTo>
                    <a:pt x="4337" y="3287"/>
                  </a:lnTo>
                  <a:lnTo>
                    <a:pt x="4340" y="3335"/>
                  </a:lnTo>
                  <a:lnTo>
                    <a:pt x="4337" y="3382"/>
                  </a:lnTo>
                  <a:lnTo>
                    <a:pt x="4328" y="3431"/>
                  </a:lnTo>
                  <a:lnTo>
                    <a:pt x="4313" y="3476"/>
                  </a:lnTo>
                  <a:lnTo>
                    <a:pt x="4292" y="3519"/>
                  </a:lnTo>
                  <a:lnTo>
                    <a:pt x="4266" y="3558"/>
                  </a:lnTo>
                  <a:lnTo>
                    <a:pt x="4234" y="3593"/>
                  </a:lnTo>
                  <a:lnTo>
                    <a:pt x="4200" y="3621"/>
                  </a:lnTo>
                  <a:lnTo>
                    <a:pt x="4163" y="3645"/>
                  </a:lnTo>
                  <a:lnTo>
                    <a:pt x="4122" y="3661"/>
                  </a:lnTo>
                  <a:lnTo>
                    <a:pt x="4079" y="3672"/>
                  </a:lnTo>
                  <a:lnTo>
                    <a:pt x="4034" y="3676"/>
                  </a:lnTo>
                  <a:lnTo>
                    <a:pt x="305" y="3676"/>
                  </a:lnTo>
                  <a:lnTo>
                    <a:pt x="261" y="3672"/>
                  </a:lnTo>
                  <a:lnTo>
                    <a:pt x="218" y="3661"/>
                  </a:lnTo>
                  <a:lnTo>
                    <a:pt x="178" y="3645"/>
                  </a:lnTo>
                  <a:lnTo>
                    <a:pt x="140" y="3621"/>
                  </a:lnTo>
                  <a:lnTo>
                    <a:pt x="106" y="3593"/>
                  </a:lnTo>
                  <a:lnTo>
                    <a:pt x="74" y="3558"/>
                  </a:lnTo>
                  <a:lnTo>
                    <a:pt x="48" y="3519"/>
                  </a:lnTo>
                  <a:lnTo>
                    <a:pt x="26" y="3476"/>
                  </a:lnTo>
                  <a:lnTo>
                    <a:pt x="12" y="3431"/>
                  </a:lnTo>
                  <a:lnTo>
                    <a:pt x="3" y="3382"/>
                  </a:lnTo>
                  <a:lnTo>
                    <a:pt x="0" y="3337"/>
                  </a:lnTo>
                  <a:lnTo>
                    <a:pt x="0" y="3334"/>
                  </a:lnTo>
                  <a:lnTo>
                    <a:pt x="3" y="3287"/>
                  </a:lnTo>
                  <a:lnTo>
                    <a:pt x="13" y="3239"/>
                  </a:lnTo>
                  <a:lnTo>
                    <a:pt x="29" y="3193"/>
                  </a:lnTo>
                  <a:lnTo>
                    <a:pt x="186" y="2574"/>
                  </a:lnTo>
                  <a:lnTo>
                    <a:pt x="186" y="506"/>
                  </a:lnTo>
                  <a:lnTo>
                    <a:pt x="190" y="443"/>
                  </a:lnTo>
                  <a:lnTo>
                    <a:pt x="202" y="381"/>
                  </a:lnTo>
                  <a:lnTo>
                    <a:pt x="221" y="323"/>
                  </a:lnTo>
                  <a:lnTo>
                    <a:pt x="244" y="268"/>
                  </a:lnTo>
                  <a:lnTo>
                    <a:pt x="276" y="218"/>
                  </a:lnTo>
                  <a:lnTo>
                    <a:pt x="312" y="171"/>
                  </a:lnTo>
                  <a:lnTo>
                    <a:pt x="354" y="128"/>
                  </a:lnTo>
                  <a:lnTo>
                    <a:pt x="400" y="92"/>
                  </a:lnTo>
                  <a:lnTo>
                    <a:pt x="450" y="59"/>
                  </a:lnTo>
                  <a:lnTo>
                    <a:pt x="504" y="34"/>
                  </a:lnTo>
                  <a:lnTo>
                    <a:pt x="561" y="15"/>
                  </a:lnTo>
                  <a:lnTo>
                    <a:pt x="621" y="4"/>
                  </a:lnTo>
                  <a:lnTo>
                    <a:pt x="6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2F6457F-1079-E148-ACB1-16D35EBA894D}"/>
                </a:ext>
              </a:extLst>
            </p:cNvPr>
            <p:cNvSpPr>
              <a:spLocks/>
            </p:cNvSpPr>
            <p:nvPr/>
          </p:nvSpPr>
          <p:spPr bwMode="auto">
            <a:xfrm>
              <a:off x="2620" y="2697"/>
              <a:ext cx="532" cy="205"/>
            </a:xfrm>
            <a:custGeom>
              <a:avLst/>
              <a:gdLst>
                <a:gd name="T0" fmla="*/ 498 w 1063"/>
                <a:gd name="T1" fmla="*/ 0 h 410"/>
                <a:gd name="T2" fmla="*/ 575 w 1063"/>
                <a:gd name="T3" fmla="*/ 1 h 410"/>
                <a:gd name="T4" fmla="*/ 650 w 1063"/>
                <a:gd name="T5" fmla="*/ 9 h 410"/>
                <a:gd name="T6" fmla="*/ 725 w 1063"/>
                <a:gd name="T7" fmla="*/ 24 h 410"/>
                <a:gd name="T8" fmla="*/ 798 w 1063"/>
                <a:gd name="T9" fmla="*/ 45 h 410"/>
                <a:gd name="T10" fmla="*/ 869 w 1063"/>
                <a:gd name="T11" fmla="*/ 74 h 410"/>
                <a:gd name="T12" fmla="*/ 939 w 1063"/>
                <a:gd name="T13" fmla="*/ 110 h 410"/>
                <a:gd name="T14" fmla="*/ 1005 w 1063"/>
                <a:gd name="T15" fmla="*/ 151 h 410"/>
                <a:gd name="T16" fmla="*/ 1028 w 1063"/>
                <a:gd name="T17" fmla="*/ 170 h 410"/>
                <a:gd name="T18" fmla="*/ 1045 w 1063"/>
                <a:gd name="T19" fmla="*/ 194 h 410"/>
                <a:gd name="T20" fmla="*/ 1057 w 1063"/>
                <a:gd name="T21" fmla="*/ 221 h 410"/>
                <a:gd name="T22" fmla="*/ 1063 w 1063"/>
                <a:gd name="T23" fmla="*/ 250 h 410"/>
                <a:gd name="T24" fmla="*/ 1063 w 1063"/>
                <a:gd name="T25" fmla="*/ 280 h 410"/>
                <a:gd name="T26" fmla="*/ 1057 w 1063"/>
                <a:gd name="T27" fmla="*/ 308 h 410"/>
                <a:gd name="T28" fmla="*/ 1044 w 1063"/>
                <a:gd name="T29" fmla="*/ 335 h 410"/>
                <a:gd name="T30" fmla="*/ 1025 w 1063"/>
                <a:gd name="T31" fmla="*/ 358 h 410"/>
                <a:gd name="T32" fmla="*/ 1013 w 1063"/>
                <a:gd name="T33" fmla="*/ 370 h 410"/>
                <a:gd name="T34" fmla="*/ 992 w 1063"/>
                <a:gd name="T35" fmla="*/ 387 h 410"/>
                <a:gd name="T36" fmla="*/ 970 w 1063"/>
                <a:gd name="T37" fmla="*/ 400 h 410"/>
                <a:gd name="T38" fmla="*/ 945 w 1063"/>
                <a:gd name="T39" fmla="*/ 407 h 410"/>
                <a:gd name="T40" fmla="*/ 919 w 1063"/>
                <a:gd name="T41" fmla="*/ 410 h 410"/>
                <a:gd name="T42" fmla="*/ 893 w 1063"/>
                <a:gd name="T43" fmla="*/ 407 h 410"/>
                <a:gd name="T44" fmla="*/ 868 w 1063"/>
                <a:gd name="T45" fmla="*/ 399 h 410"/>
                <a:gd name="T46" fmla="*/ 844 w 1063"/>
                <a:gd name="T47" fmla="*/ 387 h 410"/>
                <a:gd name="T48" fmla="*/ 791 w 1063"/>
                <a:gd name="T49" fmla="*/ 355 h 410"/>
                <a:gd name="T50" fmla="*/ 736 w 1063"/>
                <a:gd name="T51" fmla="*/ 328 h 410"/>
                <a:gd name="T52" fmla="*/ 679 w 1063"/>
                <a:gd name="T53" fmla="*/ 308 h 410"/>
                <a:gd name="T54" fmla="*/ 621 w 1063"/>
                <a:gd name="T55" fmla="*/ 295 h 410"/>
                <a:gd name="T56" fmla="*/ 562 w 1063"/>
                <a:gd name="T57" fmla="*/ 287 h 410"/>
                <a:gd name="T58" fmla="*/ 501 w 1063"/>
                <a:gd name="T59" fmla="*/ 285 h 410"/>
                <a:gd name="T60" fmla="*/ 441 w 1063"/>
                <a:gd name="T61" fmla="*/ 291 h 410"/>
                <a:gd name="T62" fmla="*/ 382 w 1063"/>
                <a:gd name="T63" fmla="*/ 301 h 410"/>
                <a:gd name="T64" fmla="*/ 324 w 1063"/>
                <a:gd name="T65" fmla="*/ 319 h 410"/>
                <a:gd name="T66" fmla="*/ 268 w 1063"/>
                <a:gd name="T67" fmla="*/ 343 h 410"/>
                <a:gd name="T68" fmla="*/ 214 w 1063"/>
                <a:gd name="T69" fmla="*/ 372 h 410"/>
                <a:gd name="T70" fmla="*/ 187 w 1063"/>
                <a:gd name="T71" fmla="*/ 386 h 410"/>
                <a:gd name="T72" fmla="*/ 157 w 1063"/>
                <a:gd name="T73" fmla="*/ 392 h 410"/>
                <a:gd name="T74" fmla="*/ 128 w 1063"/>
                <a:gd name="T75" fmla="*/ 391 h 410"/>
                <a:gd name="T76" fmla="*/ 101 w 1063"/>
                <a:gd name="T77" fmla="*/ 384 h 410"/>
                <a:gd name="T78" fmla="*/ 74 w 1063"/>
                <a:gd name="T79" fmla="*/ 372 h 410"/>
                <a:gd name="T80" fmla="*/ 51 w 1063"/>
                <a:gd name="T81" fmla="*/ 354 h 410"/>
                <a:gd name="T82" fmla="*/ 39 w 1063"/>
                <a:gd name="T83" fmla="*/ 342 h 410"/>
                <a:gd name="T84" fmla="*/ 20 w 1063"/>
                <a:gd name="T85" fmla="*/ 317 h 410"/>
                <a:gd name="T86" fmla="*/ 7 w 1063"/>
                <a:gd name="T87" fmla="*/ 289 h 410"/>
                <a:gd name="T88" fmla="*/ 0 w 1063"/>
                <a:gd name="T89" fmla="*/ 260 h 410"/>
                <a:gd name="T90" fmla="*/ 0 w 1063"/>
                <a:gd name="T91" fmla="*/ 230 h 410"/>
                <a:gd name="T92" fmla="*/ 7 w 1063"/>
                <a:gd name="T93" fmla="*/ 199 h 410"/>
                <a:gd name="T94" fmla="*/ 20 w 1063"/>
                <a:gd name="T95" fmla="*/ 173 h 410"/>
                <a:gd name="T96" fmla="*/ 39 w 1063"/>
                <a:gd name="T97" fmla="*/ 150 h 410"/>
                <a:gd name="T98" fmla="*/ 62 w 1063"/>
                <a:gd name="T99" fmla="*/ 131 h 410"/>
                <a:gd name="T100" fmla="*/ 131 w 1063"/>
                <a:gd name="T101" fmla="*/ 92 h 410"/>
                <a:gd name="T102" fmla="*/ 201 w 1063"/>
                <a:gd name="T103" fmla="*/ 60 h 410"/>
                <a:gd name="T104" fmla="*/ 274 w 1063"/>
                <a:gd name="T105" fmla="*/ 35 h 410"/>
                <a:gd name="T106" fmla="*/ 348 w 1063"/>
                <a:gd name="T107" fmla="*/ 16 h 410"/>
                <a:gd name="T108" fmla="*/ 423 w 1063"/>
                <a:gd name="T109" fmla="*/ 4 h 410"/>
                <a:gd name="T110" fmla="*/ 498 w 1063"/>
                <a:gd name="T11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3" h="410">
                  <a:moveTo>
                    <a:pt x="498" y="0"/>
                  </a:moveTo>
                  <a:lnTo>
                    <a:pt x="575" y="1"/>
                  </a:lnTo>
                  <a:lnTo>
                    <a:pt x="650" y="9"/>
                  </a:lnTo>
                  <a:lnTo>
                    <a:pt x="725" y="24"/>
                  </a:lnTo>
                  <a:lnTo>
                    <a:pt x="798" y="45"/>
                  </a:lnTo>
                  <a:lnTo>
                    <a:pt x="869" y="74"/>
                  </a:lnTo>
                  <a:lnTo>
                    <a:pt x="939" y="110"/>
                  </a:lnTo>
                  <a:lnTo>
                    <a:pt x="1005" y="151"/>
                  </a:lnTo>
                  <a:lnTo>
                    <a:pt x="1028" y="170"/>
                  </a:lnTo>
                  <a:lnTo>
                    <a:pt x="1045" y="194"/>
                  </a:lnTo>
                  <a:lnTo>
                    <a:pt x="1057" y="221"/>
                  </a:lnTo>
                  <a:lnTo>
                    <a:pt x="1063" y="250"/>
                  </a:lnTo>
                  <a:lnTo>
                    <a:pt x="1063" y="280"/>
                  </a:lnTo>
                  <a:lnTo>
                    <a:pt x="1057" y="308"/>
                  </a:lnTo>
                  <a:lnTo>
                    <a:pt x="1044" y="335"/>
                  </a:lnTo>
                  <a:lnTo>
                    <a:pt x="1025" y="358"/>
                  </a:lnTo>
                  <a:lnTo>
                    <a:pt x="1013" y="370"/>
                  </a:lnTo>
                  <a:lnTo>
                    <a:pt x="992" y="387"/>
                  </a:lnTo>
                  <a:lnTo>
                    <a:pt x="970" y="400"/>
                  </a:lnTo>
                  <a:lnTo>
                    <a:pt x="945" y="407"/>
                  </a:lnTo>
                  <a:lnTo>
                    <a:pt x="919" y="410"/>
                  </a:lnTo>
                  <a:lnTo>
                    <a:pt x="893" y="407"/>
                  </a:lnTo>
                  <a:lnTo>
                    <a:pt x="868" y="399"/>
                  </a:lnTo>
                  <a:lnTo>
                    <a:pt x="844" y="387"/>
                  </a:lnTo>
                  <a:lnTo>
                    <a:pt x="791" y="355"/>
                  </a:lnTo>
                  <a:lnTo>
                    <a:pt x="736" y="328"/>
                  </a:lnTo>
                  <a:lnTo>
                    <a:pt x="679" y="308"/>
                  </a:lnTo>
                  <a:lnTo>
                    <a:pt x="621" y="295"/>
                  </a:lnTo>
                  <a:lnTo>
                    <a:pt x="562" y="287"/>
                  </a:lnTo>
                  <a:lnTo>
                    <a:pt x="501" y="285"/>
                  </a:lnTo>
                  <a:lnTo>
                    <a:pt x="441" y="291"/>
                  </a:lnTo>
                  <a:lnTo>
                    <a:pt x="382" y="301"/>
                  </a:lnTo>
                  <a:lnTo>
                    <a:pt x="324" y="319"/>
                  </a:lnTo>
                  <a:lnTo>
                    <a:pt x="268" y="343"/>
                  </a:lnTo>
                  <a:lnTo>
                    <a:pt x="214" y="372"/>
                  </a:lnTo>
                  <a:lnTo>
                    <a:pt x="187" y="386"/>
                  </a:lnTo>
                  <a:lnTo>
                    <a:pt x="157" y="392"/>
                  </a:lnTo>
                  <a:lnTo>
                    <a:pt x="128" y="391"/>
                  </a:lnTo>
                  <a:lnTo>
                    <a:pt x="101" y="384"/>
                  </a:lnTo>
                  <a:lnTo>
                    <a:pt x="74" y="372"/>
                  </a:lnTo>
                  <a:lnTo>
                    <a:pt x="51" y="354"/>
                  </a:lnTo>
                  <a:lnTo>
                    <a:pt x="39" y="342"/>
                  </a:lnTo>
                  <a:lnTo>
                    <a:pt x="20" y="317"/>
                  </a:lnTo>
                  <a:lnTo>
                    <a:pt x="7" y="289"/>
                  </a:lnTo>
                  <a:lnTo>
                    <a:pt x="0" y="260"/>
                  </a:lnTo>
                  <a:lnTo>
                    <a:pt x="0" y="230"/>
                  </a:lnTo>
                  <a:lnTo>
                    <a:pt x="7" y="199"/>
                  </a:lnTo>
                  <a:lnTo>
                    <a:pt x="20" y="173"/>
                  </a:lnTo>
                  <a:lnTo>
                    <a:pt x="39" y="150"/>
                  </a:lnTo>
                  <a:lnTo>
                    <a:pt x="62" y="131"/>
                  </a:lnTo>
                  <a:lnTo>
                    <a:pt x="131" y="92"/>
                  </a:lnTo>
                  <a:lnTo>
                    <a:pt x="201" y="60"/>
                  </a:lnTo>
                  <a:lnTo>
                    <a:pt x="274" y="35"/>
                  </a:lnTo>
                  <a:lnTo>
                    <a:pt x="348" y="16"/>
                  </a:lnTo>
                  <a:lnTo>
                    <a:pt x="423" y="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F1B51A4-934B-F749-B06F-9EDF4A751216}"/>
                </a:ext>
              </a:extLst>
            </p:cNvPr>
            <p:cNvSpPr>
              <a:spLocks/>
            </p:cNvSpPr>
            <p:nvPr/>
          </p:nvSpPr>
          <p:spPr bwMode="auto">
            <a:xfrm>
              <a:off x="2423" y="2417"/>
              <a:ext cx="940" cy="285"/>
            </a:xfrm>
            <a:custGeom>
              <a:avLst/>
              <a:gdLst>
                <a:gd name="T0" fmla="*/ 1060 w 1881"/>
                <a:gd name="T1" fmla="*/ 6 h 569"/>
                <a:gd name="T2" fmla="*/ 1250 w 1881"/>
                <a:gd name="T3" fmla="*/ 40 h 569"/>
                <a:gd name="T4" fmla="*/ 1435 w 1881"/>
                <a:gd name="T5" fmla="*/ 99 h 569"/>
                <a:gd name="T6" fmla="*/ 1612 w 1881"/>
                <a:gd name="T7" fmla="*/ 185 h 569"/>
                <a:gd name="T8" fmla="*/ 1778 w 1881"/>
                <a:gd name="T9" fmla="*/ 296 h 569"/>
                <a:gd name="T10" fmla="*/ 1870 w 1881"/>
                <a:gd name="T11" fmla="*/ 378 h 569"/>
                <a:gd name="T12" fmla="*/ 1881 w 1881"/>
                <a:gd name="T13" fmla="*/ 416 h 569"/>
                <a:gd name="T14" fmla="*/ 1873 w 1881"/>
                <a:gd name="T15" fmla="*/ 457 h 569"/>
                <a:gd name="T16" fmla="*/ 1803 w 1881"/>
                <a:gd name="T17" fmla="*/ 530 h 569"/>
                <a:gd name="T18" fmla="*/ 1757 w 1881"/>
                <a:gd name="T19" fmla="*/ 561 h 569"/>
                <a:gd name="T20" fmla="*/ 1703 w 1881"/>
                <a:gd name="T21" fmla="*/ 569 h 569"/>
                <a:gd name="T22" fmla="*/ 1650 w 1881"/>
                <a:gd name="T23" fmla="*/ 556 h 569"/>
                <a:gd name="T24" fmla="*/ 1552 w 1881"/>
                <a:gd name="T25" fmla="*/ 485 h 569"/>
                <a:gd name="T26" fmla="*/ 1396 w 1881"/>
                <a:gd name="T27" fmla="*/ 394 h 569"/>
                <a:gd name="T28" fmla="*/ 1231 w 1881"/>
                <a:gd name="T29" fmla="*/ 331 h 569"/>
                <a:gd name="T30" fmla="*/ 1058 w 1881"/>
                <a:gd name="T31" fmla="*/ 295 h 569"/>
                <a:gd name="T32" fmla="*/ 884 w 1881"/>
                <a:gd name="T33" fmla="*/ 287 h 569"/>
                <a:gd name="T34" fmla="*/ 711 w 1881"/>
                <a:gd name="T35" fmla="*/ 305 h 569"/>
                <a:gd name="T36" fmla="*/ 541 w 1881"/>
                <a:gd name="T37" fmla="*/ 351 h 569"/>
                <a:gd name="T38" fmla="*/ 377 w 1881"/>
                <a:gd name="T39" fmla="*/ 423 h 569"/>
                <a:gd name="T40" fmla="*/ 225 w 1881"/>
                <a:gd name="T41" fmla="*/ 522 h 569"/>
                <a:gd name="T42" fmla="*/ 176 w 1881"/>
                <a:gd name="T43" fmla="*/ 546 h 569"/>
                <a:gd name="T44" fmla="*/ 122 w 1881"/>
                <a:gd name="T45" fmla="*/ 549 h 569"/>
                <a:gd name="T46" fmla="*/ 72 w 1881"/>
                <a:gd name="T47" fmla="*/ 529 h 569"/>
                <a:gd name="T48" fmla="*/ 39 w 1881"/>
                <a:gd name="T49" fmla="*/ 500 h 569"/>
                <a:gd name="T50" fmla="*/ 8 w 1881"/>
                <a:gd name="T51" fmla="*/ 451 h 569"/>
                <a:gd name="T52" fmla="*/ 0 w 1881"/>
                <a:gd name="T53" fmla="*/ 395 h 569"/>
                <a:gd name="T54" fmla="*/ 15 w 1881"/>
                <a:gd name="T55" fmla="*/ 340 h 569"/>
                <a:gd name="T56" fmla="*/ 52 w 1881"/>
                <a:gd name="T57" fmla="*/ 296 h 569"/>
                <a:gd name="T58" fmla="*/ 218 w 1881"/>
                <a:gd name="T59" fmla="*/ 185 h 569"/>
                <a:gd name="T60" fmla="*/ 395 w 1881"/>
                <a:gd name="T61" fmla="*/ 99 h 569"/>
                <a:gd name="T62" fmla="*/ 582 w 1881"/>
                <a:gd name="T63" fmla="*/ 40 h 569"/>
                <a:gd name="T64" fmla="*/ 772 w 1881"/>
                <a:gd name="T65" fmla="*/ 6 h 569"/>
                <a:gd name="T66" fmla="*/ 963 w 1881"/>
                <a:gd name="T67"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1" h="569">
                  <a:moveTo>
                    <a:pt x="963" y="0"/>
                  </a:moveTo>
                  <a:lnTo>
                    <a:pt x="1060" y="6"/>
                  </a:lnTo>
                  <a:lnTo>
                    <a:pt x="1155" y="20"/>
                  </a:lnTo>
                  <a:lnTo>
                    <a:pt x="1250" y="40"/>
                  </a:lnTo>
                  <a:lnTo>
                    <a:pt x="1344" y="65"/>
                  </a:lnTo>
                  <a:lnTo>
                    <a:pt x="1435" y="99"/>
                  </a:lnTo>
                  <a:lnTo>
                    <a:pt x="1524" y="138"/>
                  </a:lnTo>
                  <a:lnTo>
                    <a:pt x="1612" y="185"/>
                  </a:lnTo>
                  <a:lnTo>
                    <a:pt x="1697" y="237"/>
                  </a:lnTo>
                  <a:lnTo>
                    <a:pt x="1778" y="296"/>
                  </a:lnTo>
                  <a:lnTo>
                    <a:pt x="1857" y="362"/>
                  </a:lnTo>
                  <a:lnTo>
                    <a:pt x="1870" y="378"/>
                  </a:lnTo>
                  <a:lnTo>
                    <a:pt x="1878" y="396"/>
                  </a:lnTo>
                  <a:lnTo>
                    <a:pt x="1881" y="416"/>
                  </a:lnTo>
                  <a:lnTo>
                    <a:pt x="1880" y="438"/>
                  </a:lnTo>
                  <a:lnTo>
                    <a:pt x="1873" y="457"/>
                  </a:lnTo>
                  <a:lnTo>
                    <a:pt x="1860" y="473"/>
                  </a:lnTo>
                  <a:lnTo>
                    <a:pt x="1803" y="530"/>
                  </a:lnTo>
                  <a:lnTo>
                    <a:pt x="1782" y="548"/>
                  </a:lnTo>
                  <a:lnTo>
                    <a:pt x="1757" y="561"/>
                  </a:lnTo>
                  <a:lnTo>
                    <a:pt x="1730" y="568"/>
                  </a:lnTo>
                  <a:lnTo>
                    <a:pt x="1703" y="569"/>
                  </a:lnTo>
                  <a:lnTo>
                    <a:pt x="1676" y="565"/>
                  </a:lnTo>
                  <a:lnTo>
                    <a:pt x="1650" y="556"/>
                  </a:lnTo>
                  <a:lnTo>
                    <a:pt x="1626" y="540"/>
                  </a:lnTo>
                  <a:lnTo>
                    <a:pt x="1552" y="485"/>
                  </a:lnTo>
                  <a:lnTo>
                    <a:pt x="1476" y="435"/>
                  </a:lnTo>
                  <a:lnTo>
                    <a:pt x="1396" y="394"/>
                  </a:lnTo>
                  <a:lnTo>
                    <a:pt x="1314" y="359"/>
                  </a:lnTo>
                  <a:lnTo>
                    <a:pt x="1231" y="331"/>
                  </a:lnTo>
                  <a:lnTo>
                    <a:pt x="1145" y="309"/>
                  </a:lnTo>
                  <a:lnTo>
                    <a:pt x="1058" y="295"/>
                  </a:lnTo>
                  <a:lnTo>
                    <a:pt x="971" y="288"/>
                  </a:lnTo>
                  <a:lnTo>
                    <a:pt x="884" y="287"/>
                  </a:lnTo>
                  <a:lnTo>
                    <a:pt x="797" y="292"/>
                  </a:lnTo>
                  <a:lnTo>
                    <a:pt x="711" y="305"/>
                  </a:lnTo>
                  <a:lnTo>
                    <a:pt x="625" y="324"/>
                  </a:lnTo>
                  <a:lnTo>
                    <a:pt x="541" y="351"/>
                  </a:lnTo>
                  <a:lnTo>
                    <a:pt x="457" y="383"/>
                  </a:lnTo>
                  <a:lnTo>
                    <a:pt x="377" y="423"/>
                  </a:lnTo>
                  <a:lnTo>
                    <a:pt x="300" y="470"/>
                  </a:lnTo>
                  <a:lnTo>
                    <a:pt x="225" y="522"/>
                  </a:lnTo>
                  <a:lnTo>
                    <a:pt x="201" y="537"/>
                  </a:lnTo>
                  <a:lnTo>
                    <a:pt x="176" y="546"/>
                  </a:lnTo>
                  <a:lnTo>
                    <a:pt x="150" y="550"/>
                  </a:lnTo>
                  <a:lnTo>
                    <a:pt x="122" y="549"/>
                  </a:lnTo>
                  <a:lnTo>
                    <a:pt x="97" y="541"/>
                  </a:lnTo>
                  <a:lnTo>
                    <a:pt x="72" y="529"/>
                  </a:lnTo>
                  <a:lnTo>
                    <a:pt x="51" y="512"/>
                  </a:lnTo>
                  <a:lnTo>
                    <a:pt x="39" y="500"/>
                  </a:lnTo>
                  <a:lnTo>
                    <a:pt x="20" y="477"/>
                  </a:lnTo>
                  <a:lnTo>
                    <a:pt x="8" y="451"/>
                  </a:lnTo>
                  <a:lnTo>
                    <a:pt x="2" y="423"/>
                  </a:lnTo>
                  <a:lnTo>
                    <a:pt x="0" y="395"/>
                  </a:lnTo>
                  <a:lnTo>
                    <a:pt x="4" y="367"/>
                  </a:lnTo>
                  <a:lnTo>
                    <a:pt x="15" y="340"/>
                  </a:lnTo>
                  <a:lnTo>
                    <a:pt x="31" y="316"/>
                  </a:lnTo>
                  <a:lnTo>
                    <a:pt x="52" y="296"/>
                  </a:lnTo>
                  <a:lnTo>
                    <a:pt x="134" y="237"/>
                  </a:lnTo>
                  <a:lnTo>
                    <a:pt x="218" y="185"/>
                  </a:lnTo>
                  <a:lnTo>
                    <a:pt x="306" y="139"/>
                  </a:lnTo>
                  <a:lnTo>
                    <a:pt x="395" y="99"/>
                  </a:lnTo>
                  <a:lnTo>
                    <a:pt x="488" y="67"/>
                  </a:lnTo>
                  <a:lnTo>
                    <a:pt x="582" y="40"/>
                  </a:lnTo>
                  <a:lnTo>
                    <a:pt x="675" y="20"/>
                  </a:lnTo>
                  <a:lnTo>
                    <a:pt x="772" y="6"/>
                  </a:lnTo>
                  <a:lnTo>
                    <a:pt x="867" y="0"/>
                  </a:lnTo>
                  <a:lnTo>
                    <a:pt x="9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D56B9C83-77FE-EF46-B0F1-6A2A7B8D69F6}"/>
                </a:ext>
              </a:extLst>
            </p:cNvPr>
            <p:cNvSpPr>
              <a:spLocks/>
            </p:cNvSpPr>
            <p:nvPr/>
          </p:nvSpPr>
          <p:spPr bwMode="auto">
            <a:xfrm>
              <a:off x="2759" y="2964"/>
              <a:ext cx="254" cy="257"/>
            </a:xfrm>
            <a:custGeom>
              <a:avLst/>
              <a:gdLst>
                <a:gd name="T0" fmla="*/ 254 w 507"/>
                <a:gd name="T1" fmla="*/ 0 h 515"/>
                <a:gd name="T2" fmla="*/ 298 w 507"/>
                <a:gd name="T3" fmla="*/ 6 h 515"/>
                <a:gd name="T4" fmla="*/ 342 w 507"/>
                <a:gd name="T5" fmla="*/ 17 h 515"/>
                <a:gd name="T6" fmla="*/ 380 w 507"/>
                <a:gd name="T7" fmla="*/ 37 h 515"/>
                <a:gd name="T8" fmla="*/ 416 w 507"/>
                <a:gd name="T9" fmla="*/ 62 h 515"/>
                <a:gd name="T10" fmla="*/ 446 w 507"/>
                <a:gd name="T11" fmla="*/ 93 h 515"/>
                <a:gd name="T12" fmla="*/ 471 w 507"/>
                <a:gd name="T13" fmla="*/ 128 h 515"/>
                <a:gd name="T14" fmla="*/ 491 w 507"/>
                <a:gd name="T15" fmla="*/ 168 h 515"/>
                <a:gd name="T16" fmla="*/ 502 w 507"/>
                <a:gd name="T17" fmla="*/ 212 h 515"/>
                <a:gd name="T18" fmla="*/ 507 w 507"/>
                <a:gd name="T19" fmla="*/ 258 h 515"/>
                <a:gd name="T20" fmla="*/ 502 w 507"/>
                <a:gd name="T21" fmla="*/ 305 h 515"/>
                <a:gd name="T22" fmla="*/ 491 w 507"/>
                <a:gd name="T23" fmla="*/ 347 h 515"/>
                <a:gd name="T24" fmla="*/ 471 w 507"/>
                <a:gd name="T25" fmla="*/ 388 h 515"/>
                <a:gd name="T26" fmla="*/ 446 w 507"/>
                <a:gd name="T27" fmla="*/ 424 h 515"/>
                <a:gd name="T28" fmla="*/ 416 w 507"/>
                <a:gd name="T29" fmla="*/ 455 h 515"/>
                <a:gd name="T30" fmla="*/ 380 w 507"/>
                <a:gd name="T31" fmla="*/ 480 h 515"/>
                <a:gd name="T32" fmla="*/ 342 w 507"/>
                <a:gd name="T33" fmla="*/ 499 h 515"/>
                <a:gd name="T34" fmla="*/ 298 w 507"/>
                <a:gd name="T35" fmla="*/ 511 h 515"/>
                <a:gd name="T36" fmla="*/ 254 w 507"/>
                <a:gd name="T37" fmla="*/ 515 h 515"/>
                <a:gd name="T38" fmla="*/ 207 w 507"/>
                <a:gd name="T39" fmla="*/ 511 h 515"/>
                <a:gd name="T40" fmla="*/ 165 w 507"/>
                <a:gd name="T41" fmla="*/ 499 h 515"/>
                <a:gd name="T42" fmla="*/ 125 w 507"/>
                <a:gd name="T43" fmla="*/ 480 h 515"/>
                <a:gd name="T44" fmla="*/ 90 w 507"/>
                <a:gd name="T45" fmla="*/ 455 h 515"/>
                <a:gd name="T46" fmla="*/ 59 w 507"/>
                <a:gd name="T47" fmla="*/ 424 h 515"/>
                <a:gd name="T48" fmla="*/ 34 w 507"/>
                <a:gd name="T49" fmla="*/ 388 h 515"/>
                <a:gd name="T50" fmla="*/ 16 w 507"/>
                <a:gd name="T51" fmla="*/ 347 h 515"/>
                <a:gd name="T52" fmla="*/ 4 w 507"/>
                <a:gd name="T53" fmla="*/ 305 h 515"/>
                <a:gd name="T54" fmla="*/ 0 w 507"/>
                <a:gd name="T55" fmla="*/ 258 h 515"/>
                <a:gd name="T56" fmla="*/ 4 w 507"/>
                <a:gd name="T57" fmla="*/ 212 h 515"/>
                <a:gd name="T58" fmla="*/ 16 w 507"/>
                <a:gd name="T59" fmla="*/ 168 h 515"/>
                <a:gd name="T60" fmla="*/ 34 w 507"/>
                <a:gd name="T61" fmla="*/ 128 h 515"/>
                <a:gd name="T62" fmla="*/ 59 w 507"/>
                <a:gd name="T63" fmla="*/ 93 h 515"/>
                <a:gd name="T64" fmla="*/ 90 w 507"/>
                <a:gd name="T65" fmla="*/ 62 h 515"/>
                <a:gd name="T66" fmla="*/ 125 w 507"/>
                <a:gd name="T67" fmla="*/ 37 h 515"/>
                <a:gd name="T68" fmla="*/ 165 w 507"/>
                <a:gd name="T69" fmla="*/ 17 h 515"/>
                <a:gd name="T70" fmla="*/ 207 w 507"/>
                <a:gd name="T71" fmla="*/ 6 h 515"/>
                <a:gd name="T72" fmla="*/ 254 w 507"/>
                <a:gd name="T7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515">
                  <a:moveTo>
                    <a:pt x="254" y="0"/>
                  </a:moveTo>
                  <a:lnTo>
                    <a:pt x="298" y="6"/>
                  </a:lnTo>
                  <a:lnTo>
                    <a:pt x="342" y="17"/>
                  </a:lnTo>
                  <a:lnTo>
                    <a:pt x="380" y="37"/>
                  </a:lnTo>
                  <a:lnTo>
                    <a:pt x="416" y="62"/>
                  </a:lnTo>
                  <a:lnTo>
                    <a:pt x="446" y="93"/>
                  </a:lnTo>
                  <a:lnTo>
                    <a:pt x="471" y="128"/>
                  </a:lnTo>
                  <a:lnTo>
                    <a:pt x="491" y="168"/>
                  </a:lnTo>
                  <a:lnTo>
                    <a:pt x="502" y="212"/>
                  </a:lnTo>
                  <a:lnTo>
                    <a:pt x="507" y="258"/>
                  </a:lnTo>
                  <a:lnTo>
                    <a:pt x="502" y="305"/>
                  </a:lnTo>
                  <a:lnTo>
                    <a:pt x="491" y="347"/>
                  </a:lnTo>
                  <a:lnTo>
                    <a:pt x="471" y="388"/>
                  </a:lnTo>
                  <a:lnTo>
                    <a:pt x="446" y="424"/>
                  </a:lnTo>
                  <a:lnTo>
                    <a:pt x="416" y="455"/>
                  </a:lnTo>
                  <a:lnTo>
                    <a:pt x="380" y="480"/>
                  </a:lnTo>
                  <a:lnTo>
                    <a:pt x="342" y="499"/>
                  </a:lnTo>
                  <a:lnTo>
                    <a:pt x="298" y="511"/>
                  </a:lnTo>
                  <a:lnTo>
                    <a:pt x="254" y="515"/>
                  </a:lnTo>
                  <a:lnTo>
                    <a:pt x="207" y="511"/>
                  </a:lnTo>
                  <a:lnTo>
                    <a:pt x="165" y="499"/>
                  </a:lnTo>
                  <a:lnTo>
                    <a:pt x="125" y="480"/>
                  </a:lnTo>
                  <a:lnTo>
                    <a:pt x="90" y="455"/>
                  </a:lnTo>
                  <a:lnTo>
                    <a:pt x="59" y="424"/>
                  </a:lnTo>
                  <a:lnTo>
                    <a:pt x="34" y="388"/>
                  </a:lnTo>
                  <a:lnTo>
                    <a:pt x="16" y="347"/>
                  </a:lnTo>
                  <a:lnTo>
                    <a:pt x="4" y="305"/>
                  </a:lnTo>
                  <a:lnTo>
                    <a:pt x="0" y="258"/>
                  </a:lnTo>
                  <a:lnTo>
                    <a:pt x="4" y="212"/>
                  </a:lnTo>
                  <a:lnTo>
                    <a:pt x="16" y="168"/>
                  </a:lnTo>
                  <a:lnTo>
                    <a:pt x="34" y="128"/>
                  </a:lnTo>
                  <a:lnTo>
                    <a:pt x="59" y="93"/>
                  </a:lnTo>
                  <a:lnTo>
                    <a:pt x="90" y="62"/>
                  </a:lnTo>
                  <a:lnTo>
                    <a:pt x="125" y="37"/>
                  </a:lnTo>
                  <a:lnTo>
                    <a:pt x="165" y="17"/>
                  </a:lnTo>
                  <a:lnTo>
                    <a:pt x="207" y="6"/>
                  </a:lnTo>
                  <a:lnTo>
                    <a:pt x="2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830997"/>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E2E business value stream</a:t>
            </a:r>
            <a:endParaRPr lang="en-US" sz="2400" dirty="0">
              <a:solidFill>
                <a:schemeClr val="bg1"/>
              </a:solidFill>
            </a:endParaRPr>
          </a:p>
        </p:txBody>
      </p:sp>
      <p:sp>
        <p:nvSpPr>
          <p:cNvPr id="15" name="Rectangle 14">
            <a:extLst>
              <a:ext uri="{FF2B5EF4-FFF2-40B4-BE49-F238E27FC236}">
                <a16:creationId xmlns:a16="http://schemas.microsoft.com/office/drawing/2014/main" id="{8FB9F42D-3B76-4D4E-88D6-40B458DF1820}"/>
              </a:ext>
            </a:extLst>
          </p:cNvPr>
          <p:cNvSpPr/>
          <p:nvPr/>
        </p:nvSpPr>
        <p:spPr>
          <a:xfrm>
            <a:off x="3683588" y="3036110"/>
            <a:ext cx="1677874"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Connect with a purpose</a:t>
            </a:r>
            <a:endParaRPr lang="en-US" sz="2000" dirty="0">
              <a:solidFill>
                <a:schemeClr val="bg1"/>
              </a:solidFill>
            </a:endParaRPr>
          </a:p>
        </p:txBody>
      </p:sp>
      <p:sp>
        <p:nvSpPr>
          <p:cNvPr id="16" name="Rectangle 15">
            <a:extLst>
              <a:ext uri="{FF2B5EF4-FFF2-40B4-BE49-F238E27FC236}">
                <a16:creationId xmlns:a16="http://schemas.microsoft.com/office/drawing/2014/main" id="{B61E91F8-BDC8-4A4E-99F3-D941C364D3DE}"/>
              </a:ext>
            </a:extLst>
          </p:cNvPr>
          <p:cNvSpPr/>
          <p:nvPr/>
        </p:nvSpPr>
        <p:spPr>
          <a:xfrm>
            <a:off x="3429198" y="5022600"/>
            <a:ext cx="164997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Allocation of resources</a:t>
            </a:r>
            <a:endParaRPr lang="en-US" sz="2000" dirty="0">
              <a:solidFill>
                <a:schemeClr val="bg1"/>
              </a:solidFill>
            </a:endParaRPr>
          </a:p>
        </p:txBody>
      </p:sp>
      <p:sp>
        <p:nvSpPr>
          <p:cNvPr id="17" name="Rectangle 16">
            <a:extLst>
              <a:ext uri="{FF2B5EF4-FFF2-40B4-BE49-F238E27FC236}">
                <a16:creationId xmlns:a16="http://schemas.microsoft.com/office/drawing/2014/main" id="{25FCD1DA-374D-C640-BF18-72A7E8C18D12}"/>
              </a:ext>
            </a:extLst>
          </p:cNvPr>
          <p:cNvSpPr/>
          <p:nvPr/>
        </p:nvSpPr>
        <p:spPr>
          <a:xfrm>
            <a:off x="5200609" y="4082927"/>
            <a:ext cx="1675949"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Dependencies</a:t>
            </a:r>
            <a:endParaRPr lang="en-US" dirty="0">
              <a:solidFill>
                <a:schemeClr val="bg1"/>
              </a:solidFill>
            </a:endParaRPr>
          </a:p>
        </p:txBody>
      </p:sp>
      <p:grpSp>
        <p:nvGrpSpPr>
          <p:cNvPr id="18" name="Group 12">
            <a:extLst>
              <a:ext uri="{FF2B5EF4-FFF2-40B4-BE49-F238E27FC236}">
                <a16:creationId xmlns:a16="http://schemas.microsoft.com/office/drawing/2014/main" id="{6B42125E-F0D4-FE44-9FD7-D06E2ACA9370}"/>
              </a:ext>
            </a:extLst>
          </p:cNvPr>
          <p:cNvGrpSpPr>
            <a:grpSpLocks noChangeAspect="1"/>
          </p:cNvGrpSpPr>
          <p:nvPr/>
        </p:nvGrpSpPr>
        <p:grpSpPr bwMode="auto">
          <a:xfrm>
            <a:off x="4014702" y="4330190"/>
            <a:ext cx="562716" cy="561739"/>
            <a:chOff x="2976" y="1295"/>
            <a:chExt cx="1727" cy="1724"/>
          </a:xfrm>
          <a:solidFill>
            <a:schemeClr val="bg1"/>
          </a:solidFill>
        </p:grpSpPr>
        <p:sp>
          <p:nvSpPr>
            <p:cNvPr id="19" name="Freeform 14">
              <a:extLst>
                <a:ext uri="{FF2B5EF4-FFF2-40B4-BE49-F238E27FC236}">
                  <a16:creationId xmlns:a16="http://schemas.microsoft.com/office/drawing/2014/main" id="{7C6CE3EB-4CE1-3143-9F45-8964088D6AB4}"/>
                </a:ext>
              </a:extLst>
            </p:cNvPr>
            <p:cNvSpPr>
              <a:spLocks/>
            </p:cNvSpPr>
            <p:nvPr/>
          </p:nvSpPr>
          <p:spPr bwMode="auto">
            <a:xfrm>
              <a:off x="2976" y="2446"/>
              <a:ext cx="574" cy="573"/>
            </a:xfrm>
            <a:custGeom>
              <a:avLst/>
              <a:gdLst>
                <a:gd name="T0" fmla="*/ 822 w 1147"/>
                <a:gd name="T1" fmla="*/ 0 h 1145"/>
                <a:gd name="T2" fmla="*/ 1147 w 1147"/>
                <a:gd name="T3" fmla="*/ 323 h 1145"/>
                <a:gd name="T4" fmla="*/ 391 w 1147"/>
                <a:gd name="T5" fmla="*/ 1078 h 1145"/>
                <a:gd name="T6" fmla="*/ 367 w 1147"/>
                <a:gd name="T7" fmla="*/ 1098 h 1145"/>
                <a:gd name="T8" fmla="*/ 342 w 1147"/>
                <a:gd name="T9" fmla="*/ 1115 h 1145"/>
                <a:gd name="T10" fmla="*/ 316 w 1147"/>
                <a:gd name="T11" fmla="*/ 1128 h 1145"/>
                <a:gd name="T12" fmla="*/ 287 w 1147"/>
                <a:gd name="T13" fmla="*/ 1138 h 1145"/>
                <a:gd name="T14" fmla="*/ 259 w 1147"/>
                <a:gd name="T15" fmla="*/ 1143 h 1145"/>
                <a:gd name="T16" fmla="*/ 229 w 1147"/>
                <a:gd name="T17" fmla="*/ 1145 h 1145"/>
                <a:gd name="T18" fmla="*/ 200 w 1147"/>
                <a:gd name="T19" fmla="*/ 1143 h 1145"/>
                <a:gd name="T20" fmla="*/ 170 w 1147"/>
                <a:gd name="T21" fmla="*/ 1138 h 1145"/>
                <a:gd name="T22" fmla="*/ 143 w 1147"/>
                <a:gd name="T23" fmla="*/ 1128 h 1145"/>
                <a:gd name="T24" fmla="*/ 116 w 1147"/>
                <a:gd name="T25" fmla="*/ 1115 h 1145"/>
                <a:gd name="T26" fmla="*/ 91 w 1147"/>
                <a:gd name="T27" fmla="*/ 1098 h 1145"/>
                <a:gd name="T28" fmla="*/ 66 w 1147"/>
                <a:gd name="T29" fmla="*/ 1078 h 1145"/>
                <a:gd name="T30" fmla="*/ 44 w 1147"/>
                <a:gd name="T31" fmla="*/ 1052 h 1145"/>
                <a:gd name="T32" fmla="*/ 26 w 1147"/>
                <a:gd name="T33" fmla="*/ 1024 h 1145"/>
                <a:gd name="T34" fmla="*/ 14 w 1147"/>
                <a:gd name="T35" fmla="*/ 995 h 1145"/>
                <a:gd name="T36" fmla="*/ 4 w 1147"/>
                <a:gd name="T37" fmla="*/ 963 h 1145"/>
                <a:gd name="T38" fmla="*/ 0 w 1147"/>
                <a:gd name="T39" fmla="*/ 932 h 1145"/>
                <a:gd name="T40" fmla="*/ 0 w 1147"/>
                <a:gd name="T41" fmla="*/ 900 h 1145"/>
                <a:gd name="T42" fmla="*/ 4 w 1147"/>
                <a:gd name="T43" fmla="*/ 868 h 1145"/>
                <a:gd name="T44" fmla="*/ 14 w 1147"/>
                <a:gd name="T45" fmla="*/ 837 h 1145"/>
                <a:gd name="T46" fmla="*/ 26 w 1147"/>
                <a:gd name="T47" fmla="*/ 808 h 1145"/>
                <a:gd name="T48" fmla="*/ 44 w 1147"/>
                <a:gd name="T49" fmla="*/ 780 h 1145"/>
                <a:gd name="T50" fmla="*/ 66 w 1147"/>
                <a:gd name="T51" fmla="*/ 754 h 1145"/>
                <a:gd name="T52" fmla="*/ 822 w 1147"/>
                <a:gd name="T53"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47" h="1145">
                  <a:moveTo>
                    <a:pt x="822" y="0"/>
                  </a:moveTo>
                  <a:lnTo>
                    <a:pt x="1147" y="323"/>
                  </a:lnTo>
                  <a:lnTo>
                    <a:pt x="391" y="1078"/>
                  </a:lnTo>
                  <a:lnTo>
                    <a:pt x="367" y="1098"/>
                  </a:lnTo>
                  <a:lnTo>
                    <a:pt x="342" y="1115"/>
                  </a:lnTo>
                  <a:lnTo>
                    <a:pt x="316" y="1128"/>
                  </a:lnTo>
                  <a:lnTo>
                    <a:pt x="287" y="1138"/>
                  </a:lnTo>
                  <a:lnTo>
                    <a:pt x="259" y="1143"/>
                  </a:lnTo>
                  <a:lnTo>
                    <a:pt x="229" y="1145"/>
                  </a:lnTo>
                  <a:lnTo>
                    <a:pt x="200" y="1143"/>
                  </a:lnTo>
                  <a:lnTo>
                    <a:pt x="170" y="1138"/>
                  </a:lnTo>
                  <a:lnTo>
                    <a:pt x="143" y="1128"/>
                  </a:lnTo>
                  <a:lnTo>
                    <a:pt x="116" y="1115"/>
                  </a:lnTo>
                  <a:lnTo>
                    <a:pt x="91" y="1098"/>
                  </a:lnTo>
                  <a:lnTo>
                    <a:pt x="66" y="1078"/>
                  </a:lnTo>
                  <a:lnTo>
                    <a:pt x="44" y="1052"/>
                  </a:lnTo>
                  <a:lnTo>
                    <a:pt x="26" y="1024"/>
                  </a:lnTo>
                  <a:lnTo>
                    <a:pt x="14" y="995"/>
                  </a:lnTo>
                  <a:lnTo>
                    <a:pt x="4" y="963"/>
                  </a:lnTo>
                  <a:lnTo>
                    <a:pt x="0" y="932"/>
                  </a:lnTo>
                  <a:lnTo>
                    <a:pt x="0" y="900"/>
                  </a:lnTo>
                  <a:lnTo>
                    <a:pt x="4" y="868"/>
                  </a:lnTo>
                  <a:lnTo>
                    <a:pt x="14" y="837"/>
                  </a:lnTo>
                  <a:lnTo>
                    <a:pt x="26" y="808"/>
                  </a:lnTo>
                  <a:lnTo>
                    <a:pt x="44" y="780"/>
                  </a:lnTo>
                  <a:lnTo>
                    <a:pt x="66" y="754"/>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A5D835E-43BF-C64E-BF6A-0AD1CFBD2465}"/>
                </a:ext>
              </a:extLst>
            </p:cNvPr>
            <p:cNvSpPr>
              <a:spLocks noEditPoints="1"/>
            </p:cNvSpPr>
            <p:nvPr/>
          </p:nvSpPr>
          <p:spPr bwMode="auto">
            <a:xfrm>
              <a:off x="3291" y="1295"/>
              <a:ext cx="1412" cy="1409"/>
            </a:xfrm>
            <a:custGeom>
              <a:avLst/>
              <a:gdLst>
                <a:gd name="T0" fmla="*/ 1999 w 2826"/>
                <a:gd name="T1" fmla="*/ 229 h 2819"/>
                <a:gd name="T2" fmla="*/ 1966 w 2826"/>
                <a:gd name="T3" fmla="*/ 247 h 2819"/>
                <a:gd name="T4" fmla="*/ 2098 w 2826"/>
                <a:gd name="T5" fmla="*/ 1333 h 2819"/>
                <a:gd name="T6" fmla="*/ 2587 w 2826"/>
                <a:gd name="T7" fmla="*/ 840 h 2819"/>
                <a:gd name="T8" fmla="*/ 2597 w 2826"/>
                <a:gd name="T9" fmla="*/ 804 h 2819"/>
                <a:gd name="T10" fmla="*/ 2587 w 2826"/>
                <a:gd name="T11" fmla="*/ 768 h 2819"/>
                <a:gd name="T12" fmla="*/ 2069 w 2826"/>
                <a:gd name="T13" fmla="*/ 247 h 2819"/>
                <a:gd name="T14" fmla="*/ 2037 w 2826"/>
                <a:gd name="T15" fmla="*/ 229 h 2819"/>
                <a:gd name="T16" fmla="*/ 2018 w 2826"/>
                <a:gd name="T17" fmla="*/ 0 h 2819"/>
                <a:gd name="T18" fmla="*/ 2057 w 2826"/>
                <a:gd name="T19" fmla="*/ 2 h 2819"/>
                <a:gd name="T20" fmla="*/ 2132 w 2826"/>
                <a:gd name="T21" fmla="*/ 21 h 2819"/>
                <a:gd name="T22" fmla="*/ 2202 w 2826"/>
                <a:gd name="T23" fmla="*/ 59 h 2819"/>
                <a:gd name="T24" fmla="*/ 2738 w 2826"/>
                <a:gd name="T25" fmla="*/ 591 h 2819"/>
                <a:gd name="T26" fmla="*/ 2786 w 2826"/>
                <a:gd name="T27" fmla="*/ 654 h 2819"/>
                <a:gd name="T28" fmla="*/ 2815 w 2826"/>
                <a:gd name="T29" fmla="*/ 725 h 2819"/>
                <a:gd name="T30" fmla="*/ 2826 w 2826"/>
                <a:gd name="T31" fmla="*/ 804 h 2819"/>
                <a:gd name="T32" fmla="*/ 2815 w 2826"/>
                <a:gd name="T33" fmla="*/ 883 h 2819"/>
                <a:gd name="T34" fmla="*/ 2786 w 2826"/>
                <a:gd name="T35" fmla="*/ 954 h 2819"/>
                <a:gd name="T36" fmla="*/ 2738 w 2826"/>
                <a:gd name="T37" fmla="*/ 1017 h 2819"/>
                <a:gd name="T38" fmla="*/ 2278 w 2826"/>
                <a:gd name="T39" fmla="*/ 1517 h 2819"/>
                <a:gd name="T40" fmla="*/ 2302 w 2826"/>
                <a:gd name="T41" fmla="*/ 1567 h 2819"/>
                <a:gd name="T42" fmla="*/ 2310 w 2826"/>
                <a:gd name="T43" fmla="*/ 1623 h 2819"/>
                <a:gd name="T44" fmla="*/ 2301 w 2826"/>
                <a:gd name="T45" fmla="*/ 1681 h 2819"/>
                <a:gd name="T46" fmla="*/ 2275 w 2826"/>
                <a:gd name="T47" fmla="*/ 1732 h 2819"/>
                <a:gd name="T48" fmla="*/ 1245 w 2826"/>
                <a:gd name="T49" fmla="*/ 2764 h 2819"/>
                <a:gd name="T50" fmla="*/ 1196 w 2826"/>
                <a:gd name="T51" fmla="*/ 2799 h 2819"/>
                <a:gd name="T52" fmla="*/ 1141 w 2826"/>
                <a:gd name="T53" fmla="*/ 2817 h 2819"/>
                <a:gd name="T54" fmla="*/ 1083 w 2826"/>
                <a:gd name="T55" fmla="*/ 2817 h 2819"/>
                <a:gd name="T56" fmla="*/ 1028 w 2826"/>
                <a:gd name="T57" fmla="*/ 2799 h 2819"/>
                <a:gd name="T58" fmla="*/ 980 w 2826"/>
                <a:gd name="T59" fmla="*/ 2764 h 2819"/>
                <a:gd name="T60" fmla="*/ 36 w 2826"/>
                <a:gd name="T61" fmla="*/ 1818 h 2819"/>
                <a:gd name="T62" fmla="*/ 10 w 2826"/>
                <a:gd name="T63" fmla="*/ 1767 h 2819"/>
                <a:gd name="T64" fmla="*/ 0 w 2826"/>
                <a:gd name="T65" fmla="*/ 1709 h 2819"/>
                <a:gd name="T66" fmla="*/ 10 w 2826"/>
                <a:gd name="T67" fmla="*/ 1651 h 2819"/>
                <a:gd name="T68" fmla="*/ 36 w 2826"/>
                <a:gd name="T69" fmla="*/ 1599 h 2819"/>
                <a:gd name="T70" fmla="*/ 1066 w 2826"/>
                <a:gd name="T71" fmla="*/ 567 h 2819"/>
                <a:gd name="T72" fmla="*/ 1115 w 2826"/>
                <a:gd name="T73" fmla="*/ 532 h 2819"/>
                <a:gd name="T74" fmla="*/ 1170 w 2826"/>
                <a:gd name="T75" fmla="*/ 514 h 2819"/>
                <a:gd name="T76" fmla="*/ 1226 w 2826"/>
                <a:gd name="T77" fmla="*/ 514 h 2819"/>
                <a:gd name="T78" fmla="*/ 1279 w 2826"/>
                <a:gd name="T79" fmla="*/ 531 h 2819"/>
                <a:gd name="T80" fmla="*/ 1326 w 2826"/>
                <a:gd name="T81" fmla="*/ 562 h 2819"/>
                <a:gd name="T82" fmla="*/ 1835 w 2826"/>
                <a:gd name="T83" fmla="*/ 59 h 2819"/>
                <a:gd name="T84" fmla="*/ 1903 w 2826"/>
                <a:gd name="T85" fmla="*/ 21 h 2819"/>
                <a:gd name="T86" fmla="*/ 1979 w 2826"/>
                <a:gd name="T87" fmla="*/ 2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6" h="2819">
                  <a:moveTo>
                    <a:pt x="2018" y="227"/>
                  </a:moveTo>
                  <a:lnTo>
                    <a:pt x="1999" y="229"/>
                  </a:lnTo>
                  <a:lnTo>
                    <a:pt x="1982" y="237"/>
                  </a:lnTo>
                  <a:lnTo>
                    <a:pt x="1966" y="247"/>
                  </a:lnTo>
                  <a:lnTo>
                    <a:pt x="1488" y="724"/>
                  </a:lnTo>
                  <a:lnTo>
                    <a:pt x="2098" y="1333"/>
                  </a:lnTo>
                  <a:lnTo>
                    <a:pt x="2575" y="856"/>
                  </a:lnTo>
                  <a:lnTo>
                    <a:pt x="2587" y="840"/>
                  </a:lnTo>
                  <a:lnTo>
                    <a:pt x="2594" y="823"/>
                  </a:lnTo>
                  <a:lnTo>
                    <a:pt x="2597" y="804"/>
                  </a:lnTo>
                  <a:lnTo>
                    <a:pt x="2594" y="785"/>
                  </a:lnTo>
                  <a:lnTo>
                    <a:pt x="2587" y="768"/>
                  </a:lnTo>
                  <a:lnTo>
                    <a:pt x="2575" y="753"/>
                  </a:lnTo>
                  <a:lnTo>
                    <a:pt x="2069" y="247"/>
                  </a:lnTo>
                  <a:lnTo>
                    <a:pt x="2055" y="237"/>
                  </a:lnTo>
                  <a:lnTo>
                    <a:pt x="2037" y="229"/>
                  </a:lnTo>
                  <a:lnTo>
                    <a:pt x="2018" y="227"/>
                  </a:lnTo>
                  <a:close/>
                  <a:moveTo>
                    <a:pt x="2018" y="0"/>
                  </a:moveTo>
                  <a:lnTo>
                    <a:pt x="2018" y="0"/>
                  </a:lnTo>
                  <a:lnTo>
                    <a:pt x="2057" y="2"/>
                  </a:lnTo>
                  <a:lnTo>
                    <a:pt x="2096" y="10"/>
                  </a:lnTo>
                  <a:lnTo>
                    <a:pt x="2132" y="21"/>
                  </a:lnTo>
                  <a:lnTo>
                    <a:pt x="2168" y="38"/>
                  </a:lnTo>
                  <a:lnTo>
                    <a:pt x="2202" y="59"/>
                  </a:lnTo>
                  <a:lnTo>
                    <a:pt x="2231" y="85"/>
                  </a:lnTo>
                  <a:lnTo>
                    <a:pt x="2738" y="591"/>
                  </a:lnTo>
                  <a:lnTo>
                    <a:pt x="2764" y="620"/>
                  </a:lnTo>
                  <a:lnTo>
                    <a:pt x="2786" y="654"/>
                  </a:lnTo>
                  <a:lnTo>
                    <a:pt x="2803" y="689"/>
                  </a:lnTo>
                  <a:lnTo>
                    <a:pt x="2815" y="725"/>
                  </a:lnTo>
                  <a:lnTo>
                    <a:pt x="2824" y="764"/>
                  </a:lnTo>
                  <a:lnTo>
                    <a:pt x="2826" y="804"/>
                  </a:lnTo>
                  <a:lnTo>
                    <a:pt x="2824" y="844"/>
                  </a:lnTo>
                  <a:lnTo>
                    <a:pt x="2815" y="883"/>
                  </a:lnTo>
                  <a:lnTo>
                    <a:pt x="2803" y="920"/>
                  </a:lnTo>
                  <a:lnTo>
                    <a:pt x="2786" y="954"/>
                  </a:lnTo>
                  <a:lnTo>
                    <a:pt x="2764" y="988"/>
                  </a:lnTo>
                  <a:lnTo>
                    <a:pt x="2738" y="1017"/>
                  </a:lnTo>
                  <a:lnTo>
                    <a:pt x="2260" y="1495"/>
                  </a:lnTo>
                  <a:lnTo>
                    <a:pt x="2278" y="1517"/>
                  </a:lnTo>
                  <a:lnTo>
                    <a:pt x="2291" y="1541"/>
                  </a:lnTo>
                  <a:lnTo>
                    <a:pt x="2302" y="1567"/>
                  </a:lnTo>
                  <a:lnTo>
                    <a:pt x="2308" y="1594"/>
                  </a:lnTo>
                  <a:lnTo>
                    <a:pt x="2310" y="1623"/>
                  </a:lnTo>
                  <a:lnTo>
                    <a:pt x="2308" y="1652"/>
                  </a:lnTo>
                  <a:lnTo>
                    <a:pt x="2301" y="1681"/>
                  </a:lnTo>
                  <a:lnTo>
                    <a:pt x="2290" y="1707"/>
                  </a:lnTo>
                  <a:lnTo>
                    <a:pt x="2275" y="1732"/>
                  </a:lnTo>
                  <a:lnTo>
                    <a:pt x="2256" y="1755"/>
                  </a:lnTo>
                  <a:lnTo>
                    <a:pt x="1245" y="2764"/>
                  </a:lnTo>
                  <a:lnTo>
                    <a:pt x="1222" y="2784"/>
                  </a:lnTo>
                  <a:lnTo>
                    <a:pt x="1196" y="2799"/>
                  </a:lnTo>
                  <a:lnTo>
                    <a:pt x="1170" y="2810"/>
                  </a:lnTo>
                  <a:lnTo>
                    <a:pt x="1141" y="2817"/>
                  </a:lnTo>
                  <a:lnTo>
                    <a:pt x="1113" y="2819"/>
                  </a:lnTo>
                  <a:lnTo>
                    <a:pt x="1083" y="2817"/>
                  </a:lnTo>
                  <a:lnTo>
                    <a:pt x="1056" y="2810"/>
                  </a:lnTo>
                  <a:lnTo>
                    <a:pt x="1028" y="2799"/>
                  </a:lnTo>
                  <a:lnTo>
                    <a:pt x="1003" y="2784"/>
                  </a:lnTo>
                  <a:lnTo>
                    <a:pt x="980" y="2764"/>
                  </a:lnTo>
                  <a:lnTo>
                    <a:pt x="55" y="1841"/>
                  </a:lnTo>
                  <a:lnTo>
                    <a:pt x="36" y="1818"/>
                  </a:lnTo>
                  <a:lnTo>
                    <a:pt x="21" y="1794"/>
                  </a:lnTo>
                  <a:lnTo>
                    <a:pt x="10" y="1767"/>
                  </a:lnTo>
                  <a:lnTo>
                    <a:pt x="2" y="1738"/>
                  </a:lnTo>
                  <a:lnTo>
                    <a:pt x="0" y="1709"/>
                  </a:lnTo>
                  <a:lnTo>
                    <a:pt x="2" y="1680"/>
                  </a:lnTo>
                  <a:lnTo>
                    <a:pt x="10" y="1651"/>
                  </a:lnTo>
                  <a:lnTo>
                    <a:pt x="21" y="1624"/>
                  </a:lnTo>
                  <a:lnTo>
                    <a:pt x="36" y="1599"/>
                  </a:lnTo>
                  <a:lnTo>
                    <a:pt x="55" y="1577"/>
                  </a:lnTo>
                  <a:lnTo>
                    <a:pt x="1066" y="567"/>
                  </a:lnTo>
                  <a:lnTo>
                    <a:pt x="1090" y="548"/>
                  </a:lnTo>
                  <a:lnTo>
                    <a:pt x="1115" y="532"/>
                  </a:lnTo>
                  <a:lnTo>
                    <a:pt x="1142" y="521"/>
                  </a:lnTo>
                  <a:lnTo>
                    <a:pt x="1170" y="514"/>
                  </a:lnTo>
                  <a:lnTo>
                    <a:pt x="1199" y="512"/>
                  </a:lnTo>
                  <a:lnTo>
                    <a:pt x="1226" y="514"/>
                  </a:lnTo>
                  <a:lnTo>
                    <a:pt x="1253" y="520"/>
                  </a:lnTo>
                  <a:lnTo>
                    <a:pt x="1279" y="531"/>
                  </a:lnTo>
                  <a:lnTo>
                    <a:pt x="1303" y="545"/>
                  </a:lnTo>
                  <a:lnTo>
                    <a:pt x="1326" y="562"/>
                  </a:lnTo>
                  <a:lnTo>
                    <a:pt x="1804" y="85"/>
                  </a:lnTo>
                  <a:lnTo>
                    <a:pt x="1835" y="59"/>
                  </a:lnTo>
                  <a:lnTo>
                    <a:pt x="1867" y="38"/>
                  </a:lnTo>
                  <a:lnTo>
                    <a:pt x="1903" y="21"/>
                  </a:lnTo>
                  <a:lnTo>
                    <a:pt x="1940" y="10"/>
                  </a:lnTo>
                  <a:lnTo>
                    <a:pt x="1979" y="2"/>
                  </a:lnTo>
                  <a:lnTo>
                    <a:pt x="20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38440EDB-3539-B441-B655-39A2E9391394}"/>
                </a:ext>
              </a:extLst>
            </p:cNvPr>
            <p:cNvSpPr>
              <a:spLocks/>
            </p:cNvSpPr>
            <p:nvPr/>
          </p:nvSpPr>
          <p:spPr bwMode="auto">
            <a:xfrm>
              <a:off x="4172" y="1553"/>
              <a:ext cx="129" cy="129"/>
            </a:xfrm>
            <a:custGeom>
              <a:avLst/>
              <a:gdLst>
                <a:gd name="T0" fmla="*/ 129 w 259"/>
                <a:gd name="T1" fmla="*/ 0 h 258"/>
                <a:gd name="T2" fmla="*/ 154 w 259"/>
                <a:gd name="T3" fmla="*/ 2 h 258"/>
                <a:gd name="T4" fmla="*/ 178 w 259"/>
                <a:gd name="T5" fmla="*/ 10 h 258"/>
                <a:gd name="T6" fmla="*/ 200 w 259"/>
                <a:gd name="T7" fmla="*/ 21 h 258"/>
                <a:gd name="T8" fmla="*/ 221 w 259"/>
                <a:gd name="T9" fmla="*/ 38 h 258"/>
                <a:gd name="T10" fmla="*/ 237 w 259"/>
                <a:gd name="T11" fmla="*/ 58 h 258"/>
                <a:gd name="T12" fmla="*/ 249 w 259"/>
                <a:gd name="T13" fmla="*/ 80 h 258"/>
                <a:gd name="T14" fmla="*/ 256 w 259"/>
                <a:gd name="T15" fmla="*/ 104 h 258"/>
                <a:gd name="T16" fmla="*/ 259 w 259"/>
                <a:gd name="T17" fmla="*/ 129 h 258"/>
                <a:gd name="T18" fmla="*/ 256 w 259"/>
                <a:gd name="T19" fmla="*/ 154 h 258"/>
                <a:gd name="T20" fmla="*/ 249 w 259"/>
                <a:gd name="T21" fmla="*/ 178 h 258"/>
                <a:gd name="T22" fmla="*/ 237 w 259"/>
                <a:gd name="T23" fmla="*/ 200 h 258"/>
                <a:gd name="T24" fmla="*/ 221 w 259"/>
                <a:gd name="T25" fmla="*/ 220 h 258"/>
                <a:gd name="T26" fmla="*/ 200 w 259"/>
                <a:gd name="T27" fmla="*/ 237 h 258"/>
                <a:gd name="T28" fmla="*/ 178 w 259"/>
                <a:gd name="T29" fmla="*/ 248 h 258"/>
                <a:gd name="T30" fmla="*/ 154 w 259"/>
                <a:gd name="T31" fmla="*/ 256 h 258"/>
                <a:gd name="T32" fmla="*/ 129 w 259"/>
                <a:gd name="T33" fmla="*/ 258 h 258"/>
                <a:gd name="T34" fmla="*/ 104 w 259"/>
                <a:gd name="T35" fmla="*/ 256 h 258"/>
                <a:gd name="T36" fmla="*/ 81 w 259"/>
                <a:gd name="T37" fmla="*/ 248 h 258"/>
                <a:gd name="T38" fmla="*/ 58 w 259"/>
                <a:gd name="T39" fmla="*/ 237 h 258"/>
                <a:gd name="T40" fmla="*/ 38 w 259"/>
                <a:gd name="T41" fmla="*/ 220 h 258"/>
                <a:gd name="T42" fmla="*/ 21 w 259"/>
                <a:gd name="T43" fmla="*/ 200 h 258"/>
                <a:gd name="T44" fmla="*/ 10 w 259"/>
                <a:gd name="T45" fmla="*/ 178 h 258"/>
                <a:gd name="T46" fmla="*/ 2 w 259"/>
                <a:gd name="T47" fmla="*/ 154 h 258"/>
                <a:gd name="T48" fmla="*/ 0 w 259"/>
                <a:gd name="T49" fmla="*/ 129 h 258"/>
                <a:gd name="T50" fmla="*/ 2 w 259"/>
                <a:gd name="T51" fmla="*/ 104 h 258"/>
                <a:gd name="T52" fmla="*/ 10 w 259"/>
                <a:gd name="T53" fmla="*/ 80 h 258"/>
                <a:gd name="T54" fmla="*/ 21 w 259"/>
                <a:gd name="T55" fmla="*/ 58 h 258"/>
                <a:gd name="T56" fmla="*/ 38 w 259"/>
                <a:gd name="T57" fmla="*/ 38 h 258"/>
                <a:gd name="T58" fmla="*/ 58 w 259"/>
                <a:gd name="T59" fmla="*/ 21 h 258"/>
                <a:gd name="T60" fmla="*/ 81 w 259"/>
                <a:gd name="T61" fmla="*/ 10 h 258"/>
                <a:gd name="T62" fmla="*/ 104 w 259"/>
                <a:gd name="T63" fmla="*/ 2 h 258"/>
                <a:gd name="T64" fmla="*/ 129 w 259"/>
                <a:gd name="T6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58">
                  <a:moveTo>
                    <a:pt x="129" y="0"/>
                  </a:moveTo>
                  <a:lnTo>
                    <a:pt x="154" y="2"/>
                  </a:lnTo>
                  <a:lnTo>
                    <a:pt x="178" y="10"/>
                  </a:lnTo>
                  <a:lnTo>
                    <a:pt x="200" y="21"/>
                  </a:lnTo>
                  <a:lnTo>
                    <a:pt x="221" y="38"/>
                  </a:lnTo>
                  <a:lnTo>
                    <a:pt x="237" y="58"/>
                  </a:lnTo>
                  <a:lnTo>
                    <a:pt x="249" y="80"/>
                  </a:lnTo>
                  <a:lnTo>
                    <a:pt x="256" y="104"/>
                  </a:lnTo>
                  <a:lnTo>
                    <a:pt x="259" y="129"/>
                  </a:lnTo>
                  <a:lnTo>
                    <a:pt x="256" y="154"/>
                  </a:lnTo>
                  <a:lnTo>
                    <a:pt x="249" y="178"/>
                  </a:lnTo>
                  <a:lnTo>
                    <a:pt x="237" y="200"/>
                  </a:lnTo>
                  <a:lnTo>
                    <a:pt x="221" y="220"/>
                  </a:lnTo>
                  <a:lnTo>
                    <a:pt x="200" y="237"/>
                  </a:lnTo>
                  <a:lnTo>
                    <a:pt x="178" y="248"/>
                  </a:lnTo>
                  <a:lnTo>
                    <a:pt x="154" y="256"/>
                  </a:lnTo>
                  <a:lnTo>
                    <a:pt x="129" y="258"/>
                  </a:lnTo>
                  <a:lnTo>
                    <a:pt x="104" y="256"/>
                  </a:lnTo>
                  <a:lnTo>
                    <a:pt x="81" y="248"/>
                  </a:lnTo>
                  <a:lnTo>
                    <a:pt x="58" y="237"/>
                  </a:lnTo>
                  <a:lnTo>
                    <a:pt x="38" y="220"/>
                  </a:lnTo>
                  <a:lnTo>
                    <a:pt x="21" y="200"/>
                  </a:lnTo>
                  <a:lnTo>
                    <a:pt x="10" y="178"/>
                  </a:lnTo>
                  <a:lnTo>
                    <a:pt x="2" y="154"/>
                  </a:lnTo>
                  <a:lnTo>
                    <a:pt x="0" y="129"/>
                  </a:lnTo>
                  <a:lnTo>
                    <a:pt x="2" y="104"/>
                  </a:lnTo>
                  <a:lnTo>
                    <a:pt x="10" y="80"/>
                  </a:lnTo>
                  <a:lnTo>
                    <a:pt x="21" y="58"/>
                  </a:lnTo>
                  <a:lnTo>
                    <a:pt x="38" y="38"/>
                  </a:lnTo>
                  <a:lnTo>
                    <a:pt x="58" y="21"/>
                  </a:lnTo>
                  <a:lnTo>
                    <a:pt x="81" y="10"/>
                  </a:lnTo>
                  <a:lnTo>
                    <a:pt x="104" y="2"/>
                  </a:lnTo>
                  <a:lnTo>
                    <a:pt x="1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37BF69F1-BDF7-E046-989B-7C51A24AE016}"/>
                </a:ext>
              </a:extLst>
            </p:cNvPr>
            <p:cNvSpPr>
              <a:spLocks/>
            </p:cNvSpPr>
            <p:nvPr/>
          </p:nvSpPr>
          <p:spPr bwMode="auto">
            <a:xfrm>
              <a:off x="4303" y="1684"/>
              <a:ext cx="129" cy="129"/>
            </a:xfrm>
            <a:custGeom>
              <a:avLst/>
              <a:gdLst>
                <a:gd name="T0" fmla="*/ 130 w 258"/>
                <a:gd name="T1" fmla="*/ 0 h 257"/>
                <a:gd name="T2" fmla="*/ 154 w 258"/>
                <a:gd name="T3" fmla="*/ 2 h 257"/>
                <a:gd name="T4" fmla="*/ 178 w 258"/>
                <a:gd name="T5" fmla="*/ 9 h 257"/>
                <a:gd name="T6" fmla="*/ 200 w 258"/>
                <a:gd name="T7" fmla="*/ 21 h 257"/>
                <a:gd name="T8" fmla="*/ 221 w 258"/>
                <a:gd name="T9" fmla="*/ 38 h 257"/>
                <a:gd name="T10" fmla="*/ 237 w 258"/>
                <a:gd name="T11" fmla="*/ 58 h 257"/>
                <a:gd name="T12" fmla="*/ 248 w 258"/>
                <a:gd name="T13" fmla="*/ 80 h 257"/>
                <a:gd name="T14" fmla="*/ 256 w 258"/>
                <a:gd name="T15" fmla="*/ 104 h 257"/>
                <a:gd name="T16" fmla="*/ 258 w 258"/>
                <a:gd name="T17" fmla="*/ 129 h 257"/>
                <a:gd name="T18" fmla="*/ 256 w 258"/>
                <a:gd name="T19" fmla="*/ 153 h 257"/>
                <a:gd name="T20" fmla="*/ 248 w 258"/>
                <a:gd name="T21" fmla="*/ 177 h 257"/>
                <a:gd name="T22" fmla="*/ 237 w 258"/>
                <a:gd name="T23" fmla="*/ 200 h 257"/>
                <a:gd name="T24" fmla="*/ 221 w 258"/>
                <a:gd name="T25" fmla="*/ 220 h 257"/>
                <a:gd name="T26" fmla="*/ 200 w 258"/>
                <a:gd name="T27" fmla="*/ 236 h 257"/>
                <a:gd name="T28" fmla="*/ 178 w 258"/>
                <a:gd name="T29" fmla="*/ 248 h 257"/>
                <a:gd name="T30" fmla="*/ 154 w 258"/>
                <a:gd name="T31" fmla="*/ 255 h 257"/>
                <a:gd name="T32" fmla="*/ 130 w 258"/>
                <a:gd name="T33" fmla="*/ 257 h 257"/>
                <a:gd name="T34" fmla="*/ 104 w 258"/>
                <a:gd name="T35" fmla="*/ 255 h 257"/>
                <a:gd name="T36" fmla="*/ 80 w 258"/>
                <a:gd name="T37" fmla="*/ 248 h 257"/>
                <a:gd name="T38" fmla="*/ 58 w 258"/>
                <a:gd name="T39" fmla="*/ 236 h 257"/>
                <a:gd name="T40" fmla="*/ 38 w 258"/>
                <a:gd name="T41" fmla="*/ 220 h 257"/>
                <a:gd name="T42" fmla="*/ 21 w 258"/>
                <a:gd name="T43" fmla="*/ 200 h 257"/>
                <a:gd name="T44" fmla="*/ 10 w 258"/>
                <a:gd name="T45" fmla="*/ 177 h 257"/>
                <a:gd name="T46" fmla="*/ 2 w 258"/>
                <a:gd name="T47" fmla="*/ 153 h 257"/>
                <a:gd name="T48" fmla="*/ 0 w 258"/>
                <a:gd name="T49" fmla="*/ 129 h 257"/>
                <a:gd name="T50" fmla="*/ 2 w 258"/>
                <a:gd name="T51" fmla="*/ 104 h 257"/>
                <a:gd name="T52" fmla="*/ 10 w 258"/>
                <a:gd name="T53" fmla="*/ 80 h 257"/>
                <a:gd name="T54" fmla="*/ 21 w 258"/>
                <a:gd name="T55" fmla="*/ 58 h 257"/>
                <a:gd name="T56" fmla="*/ 38 w 258"/>
                <a:gd name="T57" fmla="*/ 38 h 257"/>
                <a:gd name="T58" fmla="*/ 58 w 258"/>
                <a:gd name="T59" fmla="*/ 21 h 257"/>
                <a:gd name="T60" fmla="*/ 80 w 258"/>
                <a:gd name="T61" fmla="*/ 9 h 257"/>
                <a:gd name="T62" fmla="*/ 104 w 258"/>
                <a:gd name="T63" fmla="*/ 2 h 257"/>
                <a:gd name="T64" fmla="*/ 130 w 258"/>
                <a:gd name="T6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8" h="257">
                  <a:moveTo>
                    <a:pt x="130" y="0"/>
                  </a:moveTo>
                  <a:lnTo>
                    <a:pt x="154" y="2"/>
                  </a:lnTo>
                  <a:lnTo>
                    <a:pt x="178" y="9"/>
                  </a:lnTo>
                  <a:lnTo>
                    <a:pt x="200" y="21"/>
                  </a:lnTo>
                  <a:lnTo>
                    <a:pt x="221" y="38"/>
                  </a:lnTo>
                  <a:lnTo>
                    <a:pt x="237" y="58"/>
                  </a:lnTo>
                  <a:lnTo>
                    <a:pt x="248" y="80"/>
                  </a:lnTo>
                  <a:lnTo>
                    <a:pt x="256" y="104"/>
                  </a:lnTo>
                  <a:lnTo>
                    <a:pt x="258" y="129"/>
                  </a:lnTo>
                  <a:lnTo>
                    <a:pt x="256" y="153"/>
                  </a:lnTo>
                  <a:lnTo>
                    <a:pt x="248" y="177"/>
                  </a:lnTo>
                  <a:lnTo>
                    <a:pt x="237" y="200"/>
                  </a:lnTo>
                  <a:lnTo>
                    <a:pt x="221" y="220"/>
                  </a:lnTo>
                  <a:lnTo>
                    <a:pt x="200" y="236"/>
                  </a:lnTo>
                  <a:lnTo>
                    <a:pt x="178" y="248"/>
                  </a:lnTo>
                  <a:lnTo>
                    <a:pt x="154" y="255"/>
                  </a:lnTo>
                  <a:lnTo>
                    <a:pt x="130" y="257"/>
                  </a:lnTo>
                  <a:lnTo>
                    <a:pt x="104" y="255"/>
                  </a:lnTo>
                  <a:lnTo>
                    <a:pt x="80" y="248"/>
                  </a:lnTo>
                  <a:lnTo>
                    <a:pt x="58" y="236"/>
                  </a:lnTo>
                  <a:lnTo>
                    <a:pt x="38" y="220"/>
                  </a:lnTo>
                  <a:lnTo>
                    <a:pt x="21" y="200"/>
                  </a:lnTo>
                  <a:lnTo>
                    <a:pt x="10" y="177"/>
                  </a:lnTo>
                  <a:lnTo>
                    <a:pt x="2" y="153"/>
                  </a:lnTo>
                  <a:lnTo>
                    <a:pt x="0" y="129"/>
                  </a:lnTo>
                  <a:lnTo>
                    <a:pt x="2" y="104"/>
                  </a:lnTo>
                  <a:lnTo>
                    <a:pt x="10" y="80"/>
                  </a:lnTo>
                  <a:lnTo>
                    <a:pt x="21" y="58"/>
                  </a:lnTo>
                  <a:lnTo>
                    <a:pt x="38" y="38"/>
                  </a:lnTo>
                  <a:lnTo>
                    <a:pt x="58" y="21"/>
                  </a:lnTo>
                  <a:lnTo>
                    <a:pt x="80" y="9"/>
                  </a:lnTo>
                  <a:lnTo>
                    <a:pt x="104" y="2"/>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Freeform 22">
            <a:extLst>
              <a:ext uri="{FF2B5EF4-FFF2-40B4-BE49-F238E27FC236}">
                <a16:creationId xmlns:a16="http://schemas.microsoft.com/office/drawing/2014/main" id="{8D831FC7-ECDB-FD42-A7D4-B52C50D4ADBF}"/>
              </a:ext>
            </a:extLst>
          </p:cNvPr>
          <p:cNvSpPr>
            <a:spLocks noEditPoints="1"/>
          </p:cNvSpPr>
          <p:nvPr/>
        </p:nvSpPr>
        <p:spPr bwMode="auto">
          <a:xfrm>
            <a:off x="4125496" y="2452221"/>
            <a:ext cx="685900" cy="548803"/>
          </a:xfrm>
          <a:custGeom>
            <a:avLst/>
            <a:gdLst>
              <a:gd name="T0" fmla="*/ 2144 w 3857"/>
              <a:gd name="T1" fmla="*/ 2189 h 2820"/>
              <a:gd name="T2" fmla="*/ 2278 w 3857"/>
              <a:gd name="T3" fmla="*/ 2420 h 2820"/>
              <a:gd name="T4" fmla="*/ 2207 w 3857"/>
              <a:gd name="T5" fmla="*/ 2683 h 2820"/>
              <a:gd name="T6" fmla="*/ 1977 w 3857"/>
              <a:gd name="T7" fmla="*/ 2817 h 2820"/>
              <a:gd name="T8" fmla="*/ 1714 w 3857"/>
              <a:gd name="T9" fmla="*/ 2747 h 2820"/>
              <a:gd name="T10" fmla="*/ 1580 w 3857"/>
              <a:gd name="T11" fmla="*/ 2516 h 2820"/>
              <a:gd name="T12" fmla="*/ 1650 w 3857"/>
              <a:gd name="T13" fmla="*/ 2253 h 2820"/>
              <a:gd name="T14" fmla="*/ 1881 w 3857"/>
              <a:gd name="T15" fmla="*/ 2118 h 2820"/>
              <a:gd name="T16" fmla="*/ 2232 w 3857"/>
              <a:gd name="T17" fmla="*/ 1455 h 2820"/>
              <a:gd name="T18" fmla="*/ 2630 w 3857"/>
              <a:gd name="T19" fmla="*/ 1677 h 2820"/>
              <a:gd name="T20" fmla="*/ 2779 w 3857"/>
              <a:gd name="T21" fmla="*/ 1902 h 2820"/>
              <a:gd name="T22" fmla="*/ 2690 w 3857"/>
              <a:gd name="T23" fmla="*/ 2055 h 2820"/>
              <a:gd name="T24" fmla="*/ 2516 w 3857"/>
              <a:gd name="T25" fmla="*/ 2055 h 2820"/>
              <a:gd name="T26" fmla="*/ 2281 w 3857"/>
              <a:gd name="T27" fmla="*/ 1856 h 2820"/>
              <a:gd name="T28" fmla="*/ 1929 w 3857"/>
              <a:gd name="T29" fmla="*/ 1763 h 2820"/>
              <a:gd name="T30" fmla="*/ 1578 w 3857"/>
              <a:gd name="T31" fmla="*/ 1856 h 2820"/>
              <a:gd name="T32" fmla="*/ 1341 w 3857"/>
              <a:gd name="T33" fmla="*/ 2055 h 2820"/>
              <a:gd name="T34" fmla="*/ 1167 w 3857"/>
              <a:gd name="T35" fmla="*/ 2055 h 2820"/>
              <a:gd name="T36" fmla="*/ 1078 w 3857"/>
              <a:gd name="T37" fmla="*/ 1902 h 2820"/>
              <a:gd name="T38" fmla="*/ 1229 w 3857"/>
              <a:gd name="T39" fmla="*/ 1677 h 2820"/>
              <a:gd name="T40" fmla="*/ 1625 w 3857"/>
              <a:gd name="T41" fmla="*/ 1455 h 2820"/>
              <a:gd name="T42" fmla="*/ 2032 w 3857"/>
              <a:gd name="T43" fmla="*/ 709 h 2820"/>
              <a:gd name="T44" fmla="*/ 2625 w 3857"/>
              <a:gd name="T45" fmla="*/ 849 h 2820"/>
              <a:gd name="T46" fmla="*/ 3134 w 3857"/>
              <a:gd name="T47" fmla="*/ 1185 h 2820"/>
              <a:gd name="T48" fmla="*/ 3318 w 3857"/>
              <a:gd name="T49" fmla="*/ 1449 h 2820"/>
              <a:gd name="T50" fmla="*/ 3229 w 3857"/>
              <a:gd name="T51" fmla="*/ 1602 h 2820"/>
              <a:gd name="T52" fmla="*/ 3055 w 3857"/>
              <a:gd name="T53" fmla="*/ 1603 h 2820"/>
              <a:gd name="T54" fmla="*/ 2726 w 3857"/>
              <a:gd name="T55" fmla="*/ 1307 h 2820"/>
              <a:gd name="T56" fmla="*/ 2212 w 3857"/>
              <a:gd name="T57" fmla="*/ 1086 h 2820"/>
              <a:gd name="T58" fmla="*/ 1645 w 3857"/>
              <a:gd name="T59" fmla="*/ 1086 h 2820"/>
              <a:gd name="T60" fmla="*/ 1131 w 3857"/>
              <a:gd name="T61" fmla="*/ 1307 h 2820"/>
              <a:gd name="T62" fmla="*/ 802 w 3857"/>
              <a:gd name="T63" fmla="*/ 1603 h 2820"/>
              <a:gd name="T64" fmla="*/ 628 w 3857"/>
              <a:gd name="T65" fmla="*/ 1602 h 2820"/>
              <a:gd name="T66" fmla="*/ 539 w 3857"/>
              <a:gd name="T67" fmla="*/ 1449 h 2820"/>
              <a:gd name="T68" fmla="*/ 723 w 3857"/>
              <a:gd name="T69" fmla="*/ 1185 h 2820"/>
              <a:gd name="T70" fmla="*/ 1232 w 3857"/>
              <a:gd name="T71" fmla="*/ 849 h 2820"/>
              <a:gd name="T72" fmla="*/ 1825 w 3857"/>
              <a:gd name="T73" fmla="*/ 709 h 2820"/>
              <a:gd name="T74" fmla="*/ 2434 w 3857"/>
              <a:gd name="T75" fmla="*/ 52 h 2820"/>
              <a:gd name="T76" fmla="*/ 3136 w 3857"/>
              <a:gd name="T77" fmla="*/ 317 h 2820"/>
              <a:gd name="T78" fmla="*/ 3731 w 3857"/>
              <a:gd name="T79" fmla="*/ 787 h 2820"/>
              <a:gd name="T80" fmla="*/ 3855 w 3857"/>
              <a:gd name="T81" fmla="*/ 1026 h 2820"/>
              <a:gd name="T82" fmla="*/ 3741 w 3857"/>
              <a:gd name="T83" fmla="*/ 1162 h 2820"/>
              <a:gd name="T84" fmla="*/ 3569 w 3857"/>
              <a:gd name="T85" fmla="*/ 1132 h 2820"/>
              <a:gd name="T86" fmla="*/ 3118 w 3857"/>
              <a:gd name="T87" fmla="*/ 721 h 2820"/>
              <a:gd name="T88" fmla="*/ 2499 w 3857"/>
              <a:gd name="T89" fmla="*/ 431 h 2820"/>
              <a:gd name="T90" fmla="*/ 1812 w 3857"/>
              <a:gd name="T91" fmla="*/ 355 h 2820"/>
              <a:gd name="T92" fmla="*/ 1142 w 3857"/>
              <a:gd name="T93" fmla="*/ 504 h 2820"/>
              <a:gd name="T94" fmla="*/ 557 w 3857"/>
              <a:gd name="T95" fmla="*/ 861 h 2820"/>
              <a:gd name="T96" fmla="*/ 235 w 3857"/>
              <a:gd name="T97" fmla="*/ 1162 h 2820"/>
              <a:gd name="T98" fmla="*/ 64 w 3857"/>
              <a:gd name="T99" fmla="*/ 1131 h 2820"/>
              <a:gd name="T100" fmla="*/ 2 w 3857"/>
              <a:gd name="T101" fmla="*/ 966 h 2820"/>
              <a:gd name="T102" fmla="*/ 310 w 3857"/>
              <a:gd name="T103" fmla="*/ 609 h 2820"/>
              <a:gd name="T104" fmla="*/ 946 w 3857"/>
              <a:gd name="T105" fmla="*/ 205 h 2820"/>
              <a:gd name="T106" fmla="*/ 1674 w 3857"/>
              <a:gd name="T107" fmla="*/ 13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57" h="2820">
                <a:moveTo>
                  <a:pt x="1929" y="2115"/>
                </a:moveTo>
                <a:lnTo>
                  <a:pt x="1977" y="2118"/>
                </a:lnTo>
                <a:lnTo>
                  <a:pt x="2022" y="2128"/>
                </a:lnTo>
                <a:lnTo>
                  <a:pt x="2066" y="2143"/>
                </a:lnTo>
                <a:lnTo>
                  <a:pt x="2106" y="2163"/>
                </a:lnTo>
                <a:lnTo>
                  <a:pt x="2144" y="2189"/>
                </a:lnTo>
                <a:lnTo>
                  <a:pt x="2177" y="2218"/>
                </a:lnTo>
                <a:lnTo>
                  <a:pt x="2207" y="2253"/>
                </a:lnTo>
                <a:lnTo>
                  <a:pt x="2232" y="2290"/>
                </a:lnTo>
                <a:lnTo>
                  <a:pt x="2253" y="2331"/>
                </a:lnTo>
                <a:lnTo>
                  <a:pt x="2269" y="2374"/>
                </a:lnTo>
                <a:lnTo>
                  <a:pt x="2278" y="2420"/>
                </a:lnTo>
                <a:lnTo>
                  <a:pt x="2281" y="2468"/>
                </a:lnTo>
                <a:lnTo>
                  <a:pt x="2278" y="2516"/>
                </a:lnTo>
                <a:lnTo>
                  <a:pt x="2269" y="2562"/>
                </a:lnTo>
                <a:lnTo>
                  <a:pt x="2253" y="2605"/>
                </a:lnTo>
                <a:lnTo>
                  <a:pt x="2232" y="2646"/>
                </a:lnTo>
                <a:lnTo>
                  <a:pt x="2207" y="2683"/>
                </a:lnTo>
                <a:lnTo>
                  <a:pt x="2177" y="2717"/>
                </a:lnTo>
                <a:lnTo>
                  <a:pt x="2144" y="2747"/>
                </a:lnTo>
                <a:lnTo>
                  <a:pt x="2106" y="2772"/>
                </a:lnTo>
                <a:lnTo>
                  <a:pt x="2066" y="2793"/>
                </a:lnTo>
                <a:lnTo>
                  <a:pt x="2022" y="2808"/>
                </a:lnTo>
                <a:lnTo>
                  <a:pt x="1977" y="2817"/>
                </a:lnTo>
                <a:lnTo>
                  <a:pt x="1929" y="2820"/>
                </a:lnTo>
                <a:lnTo>
                  <a:pt x="1881" y="2817"/>
                </a:lnTo>
                <a:lnTo>
                  <a:pt x="1835" y="2808"/>
                </a:lnTo>
                <a:lnTo>
                  <a:pt x="1792" y="2793"/>
                </a:lnTo>
                <a:lnTo>
                  <a:pt x="1751" y="2772"/>
                </a:lnTo>
                <a:lnTo>
                  <a:pt x="1714" y="2747"/>
                </a:lnTo>
                <a:lnTo>
                  <a:pt x="1680" y="2717"/>
                </a:lnTo>
                <a:lnTo>
                  <a:pt x="1650" y="2683"/>
                </a:lnTo>
                <a:lnTo>
                  <a:pt x="1625" y="2646"/>
                </a:lnTo>
                <a:lnTo>
                  <a:pt x="1604" y="2605"/>
                </a:lnTo>
                <a:lnTo>
                  <a:pt x="1589" y="2562"/>
                </a:lnTo>
                <a:lnTo>
                  <a:pt x="1580" y="2516"/>
                </a:lnTo>
                <a:lnTo>
                  <a:pt x="1577" y="2468"/>
                </a:lnTo>
                <a:lnTo>
                  <a:pt x="1580" y="2420"/>
                </a:lnTo>
                <a:lnTo>
                  <a:pt x="1589" y="2374"/>
                </a:lnTo>
                <a:lnTo>
                  <a:pt x="1604" y="2331"/>
                </a:lnTo>
                <a:lnTo>
                  <a:pt x="1625" y="2290"/>
                </a:lnTo>
                <a:lnTo>
                  <a:pt x="1650" y="2253"/>
                </a:lnTo>
                <a:lnTo>
                  <a:pt x="1680" y="2218"/>
                </a:lnTo>
                <a:lnTo>
                  <a:pt x="1714" y="2189"/>
                </a:lnTo>
                <a:lnTo>
                  <a:pt x="1751" y="2163"/>
                </a:lnTo>
                <a:lnTo>
                  <a:pt x="1792" y="2143"/>
                </a:lnTo>
                <a:lnTo>
                  <a:pt x="1835" y="2128"/>
                </a:lnTo>
                <a:lnTo>
                  <a:pt x="1881" y="2118"/>
                </a:lnTo>
                <a:lnTo>
                  <a:pt x="1929" y="2115"/>
                </a:lnTo>
                <a:close/>
                <a:moveTo>
                  <a:pt x="1929" y="1411"/>
                </a:moveTo>
                <a:lnTo>
                  <a:pt x="2007" y="1413"/>
                </a:lnTo>
                <a:lnTo>
                  <a:pt x="2084" y="1421"/>
                </a:lnTo>
                <a:lnTo>
                  <a:pt x="2159" y="1436"/>
                </a:lnTo>
                <a:lnTo>
                  <a:pt x="2232" y="1455"/>
                </a:lnTo>
                <a:lnTo>
                  <a:pt x="2305" y="1480"/>
                </a:lnTo>
                <a:lnTo>
                  <a:pt x="2374" y="1509"/>
                </a:lnTo>
                <a:lnTo>
                  <a:pt x="2443" y="1544"/>
                </a:lnTo>
                <a:lnTo>
                  <a:pt x="2507" y="1584"/>
                </a:lnTo>
                <a:lnTo>
                  <a:pt x="2570" y="1628"/>
                </a:lnTo>
                <a:lnTo>
                  <a:pt x="2630" y="1677"/>
                </a:lnTo>
                <a:lnTo>
                  <a:pt x="2685" y="1730"/>
                </a:lnTo>
                <a:lnTo>
                  <a:pt x="2738" y="1789"/>
                </a:lnTo>
                <a:lnTo>
                  <a:pt x="2756" y="1814"/>
                </a:lnTo>
                <a:lnTo>
                  <a:pt x="2769" y="1842"/>
                </a:lnTo>
                <a:lnTo>
                  <a:pt x="2777" y="1872"/>
                </a:lnTo>
                <a:lnTo>
                  <a:pt x="2779" y="1902"/>
                </a:lnTo>
                <a:lnTo>
                  <a:pt x="2777" y="1932"/>
                </a:lnTo>
                <a:lnTo>
                  <a:pt x="2768" y="1961"/>
                </a:lnTo>
                <a:lnTo>
                  <a:pt x="2756" y="1989"/>
                </a:lnTo>
                <a:lnTo>
                  <a:pt x="2738" y="2014"/>
                </a:lnTo>
                <a:lnTo>
                  <a:pt x="2716" y="2037"/>
                </a:lnTo>
                <a:lnTo>
                  <a:pt x="2690" y="2055"/>
                </a:lnTo>
                <a:lnTo>
                  <a:pt x="2662" y="2068"/>
                </a:lnTo>
                <a:lnTo>
                  <a:pt x="2632" y="2075"/>
                </a:lnTo>
                <a:lnTo>
                  <a:pt x="2602" y="2078"/>
                </a:lnTo>
                <a:lnTo>
                  <a:pt x="2572" y="2075"/>
                </a:lnTo>
                <a:lnTo>
                  <a:pt x="2544" y="2068"/>
                </a:lnTo>
                <a:lnTo>
                  <a:pt x="2516" y="2055"/>
                </a:lnTo>
                <a:lnTo>
                  <a:pt x="2491" y="2038"/>
                </a:lnTo>
                <a:lnTo>
                  <a:pt x="2468" y="2015"/>
                </a:lnTo>
                <a:lnTo>
                  <a:pt x="2426" y="1969"/>
                </a:lnTo>
                <a:lnTo>
                  <a:pt x="2380" y="1927"/>
                </a:lnTo>
                <a:lnTo>
                  <a:pt x="2331" y="1890"/>
                </a:lnTo>
                <a:lnTo>
                  <a:pt x="2281" y="1856"/>
                </a:lnTo>
                <a:lnTo>
                  <a:pt x="2226" y="1829"/>
                </a:lnTo>
                <a:lnTo>
                  <a:pt x="2170" y="1806"/>
                </a:lnTo>
                <a:lnTo>
                  <a:pt x="2111" y="1787"/>
                </a:lnTo>
                <a:lnTo>
                  <a:pt x="2052" y="1774"/>
                </a:lnTo>
                <a:lnTo>
                  <a:pt x="1991" y="1765"/>
                </a:lnTo>
                <a:lnTo>
                  <a:pt x="1929" y="1763"/>
                </a:lnTo>
                <a:lnTo>
                  <a:pt x="1866" y="1765"/>
                </a:lnTo>
                <a:lnTo>
                  <a:pt x="1806" y="1774"/>
                </a:lnTo>
                <a:lnTo>
                  <a:pt x="1746" y="1787"/>
                </a:lnTo>
                <a:lnTo>
                  <a:pt x="1687" y="1806"/>
                </a:lnTo>
                <a:lnTo>
                  <a:pt x="1632" y="1829"/>
                </a:lnTo>
                <a:lnTo>
                  <a:pt x="1578" y="1856"/>
                </a:lnTo>
                <a:lnTo>
                  <a:pt x="1526" y="1890"/>
                </a:lnTo>
                <a:lnTo>
                  <a:pt x="1477" y="1927"/>
                </a:lnTo>
                <a:lnTo>
                  <a:pt x="1431" y="1969"/>
                </a:lnTo>
                <a:lnTo>
                  <a:pt x="1389" y="2015"/>
                </a:lnTo>
                <a:lnTo>
                  <a:pt x="1367" y="2038"/>
                </a:lnTo>
                <a:lnTo>
                  <a:pt x="1341" y="2055"/>
                </a:lnTo>
                <a:lnTo>
                  <a:pt x="1314" y="2068"/>
                </a:lnTo>
                <a:lnTo>
                  <a:pt x="1285" y="2075"/>
                </a:lnTo>
                <a:lnTo>
                  <a:pt x="1255" y="2078"/>
                </a:lnTo>
                <a:lnTo>
                  <a:pt x="1225" y="2075"/>
                </a:lnTo>
                <a:lnTo>
                  <a:pt x="1195" y="2068"/>
                </a:lnTo>
                <a:lnTo>
                  <a:pt x="1167" y="2055"/>
                </a:lnTo>
                <a:lnTo>
                  <a:pt x="1142" y="2037"/>
                </a:lnTo>
                <a:lnTo>
                  <a:pt x="1119" y="2014"/>
                </a:lnTo>
                <a:lnTo>
                  <a:pt x="1101" y="1989"/>
                </a:lnTo>
                <a:lnTo>
                  <a:pt x="1089" y="1961"/>
                </a:lnTo>
                <a:lnTo>
                  <a:pt x="1081" y="1932"/>
                </a:lnTo>
                <a:lnTo>
                  <a:pt x="1078" y="1902"/>
                </a:lnTo>
                <a:lnTo>
                  <a:pt x="1081" y="1872"/>
                </a:lnTo>
                <a:lnTo>
                  <a:pt x="1089" y="1842"/>
                </a:lnTo>
                <a:lnTo>
                  <a:pt x="1101" y="1814"/>
                </a:lnTo>
                <a:lnTo>
                  <a:pt x="1119" y="1789"/>
                </a:lnTo>
                <a:lnTo>
                  <a:pt x="1172" y="1730"/>
                </a:lnTo>
                <a:lnTo>
                  <a:pt x="1229" y="1677"/>
                </a:lnTo>
                <a:lnTo>
                  <a:pt x="1287" y="1628"/>
                </a:lnTo>
                <a:lnTo>
                  <a:pt x="1350" y="1584"/>
                </a:lnTo>
                <a:lnTo>
                  <a:pt x="1415" y="1544"/>
                </a:lnTo>
                <a:lnTo>
                  <a:pt x="1483" y="1509"/>
                </a:lnTo>
                <a:lnTo>
                  <a:pt x="1553" y="1480"/>
                </a:lnTo>
                <a:lnTo>
                  <a:pt x="1625" y="1455"/>
                </a:lnTo>
                <a:lnTo>
                  <a:pt x="1699" y="1436"/>
                </a:lnTo>
                <a:lnTo>
                  <a:pt x="1775" y="1421"/>
                </a:lnTo>
                <a:lnTo>
                  <a:pt x="1851" y="1413"/>
                </a:lnTo>
                <a:lnTo>
                  <a:pt x="1929" y="1411"/>
                </a:lnTo>
                <a:close/>
                <a:moveTo>
                  <a:pt x="1929" y="705"/>
                </a:moveTo>
                <a:lnTo>
                  <a:pt x="2032" y="709"/>
                </a:lnTo>
                <a:lnTo>
                  <a:pt x="2135" y="717"/>
                </a:lnTo>
                <a:lnTo>
                  <a:pt x="2236" y="733"/>
                </a:lnTo>
                <a:lnTo>
                  <a:pt x="2336" y="753"/>
                </a:lnTo>
                <a:lnTo>
                  <a:pt x="2434" y="780"/>
                </a:lnTo>
                <a:lnTo>
                  <a:pt x="2532" y="812"/>
                </a:lnTo>
                <a:lnTo>
                  <a:pt x="2625" y="849"/>
                </a:lnTo>
                <a:lnTo>
                  <a:pt x="2718" y="893"/>
                </a:lnTo>
                <a:lnTo>
                  <a:pt x="2807" y="941"/>
                </a:lnTo>
                <a:lnTo>
                  <a:pt x="2893" y="994"/>
                </a:lnTo>
                <a:lnTo>
                  <a:pt x="2977" y="1052"/>
                </a:lnTo>
                <a:lnTo>
                  <a:pt x="3058" y="1116"/>
                </a:lnTo>
                <a:lnTo>
                  <a:pt x="3134" y="1185"/>
                </a:lnTo>
                <a:lnTo>
                  <a:pt x="3208" y="1258"/>
                </a:lnTo>
                <a:lnTo>
                  <a:pt x="3276" y="1335"/>
                </a:lnTo>
                <a:lnTo>
                  <a:pt x="3295" y="1361"/>
                </a:lnTo>
                <a:lnTo>
                  <a:pt x="3309" y="1390"/>
                </a:lnTo>
                <a:lnTo>
                  <a:pt x="3316" y="1419"/>
                </a:lnTo>
                <a:lnTo>
                  <a:pt x="3318" y="1449"/>
                </a:lnTo>
                <a:lnTo>
                  <a:pt x="3316" y="1479"/>
                </a:lnTo>
                <a:lnTo>
                  <a:pt x="3309" y="1508"/>
                </a:lnTo>
                <a:lnTo>
                  <a:pt x="3295" y="1536"/>
                </a:lnTo>
                <a:lnTo>
                  <a:pt x="3278" y="1561"/>
                </a:lnTo>
                <a:lnTo>
                  <a:pt x="3256" y="1584"/>
                </a:lnTo>
                <a:lnTo>
                  <a:pt x="3229" y="1602"/>
                </a:lnTo>
                <a:lnTo>
                  <a:pt x="3202" y="1615"/>
                </a:lnTo>
                <a:lnTo>
                  <a:pt x="3172" y="1622"/>
                </a:lnTo>
                <a:lnTo>
                  <a:pt x="3142" y="1625"/>
                </a:lnTo>
                <a:lnTo>
                  <a:pt x="3112" y="1622"/>
                </a:lnTo>
                <a:lnTo>
                  <a:pt x="3083" y="1615"/>
                </a:lnTo>
                <a:lnTo>
                  <a:pt x="3055" y="1603"/>
                </a:lnTo>
                <a:lnTo>
                  <a:pt x="3030" y="1585"/>
                </a:lnTo>
                <a:lnTo>
                  <a:pt x="3007" y="1563"/>
                </a:lnTo>
                <a:lnTo>
                  <a:pt x="2943" y="1491"/>
                </a:lnTo>
                <a:lnTo>
                  <a:pt x="2875" y="1424"/>
                </a:lnTo>
                <a:lnTo>
                  <a:pt x="2802" y="1363"/>
                </a:lnTo>
                <a:lnTo>
                  <a:pt x="2726" y="1307"/>
                </a:lnTo>
                <a:lnTo>
                  <a:pt x="2647" y="1256"/>
                </a:lnTo>
                <a:lnTo>
                  <a:pt x="2565" y="1210"/>
                </a:lnTo>
                <a:lnTo>
                  <a:pt x="2480" y="1170"/>
                </a:lnTo>
                <a:lnTo>
                  <a:pt x="2393" y="1137"/>
                </a:lnTo>
                <a:lnTo>
                  <a:pt x="2303" y="1109"/>
                </a:lnTo>
                <a:lnTo>
                  <a:pt x="2212" y="1086"/>
                </a:lnTo>
                <a:lnTo>
                  <a:pt x="2118" y="1070"/>
                </a:lnTo>
                <a:lnTo>
                  <a:pt x="2025" y="1061"/>
                </a:lnTo>
                <a:lnTo>
                  <a:pt x="1929" y="1057"/>
                </a:lnTo>
                <a:lnTo>
                  <a:pt x="1834" y="1061"/>
                </a:lnTo>
                <a:lnTo>
                  <a:pt x="1739" y="1070"/>
                </a:lnTo>
                <a:lnTo>
                  <a:pt x="1645" y="1086"/>
                </a:lnTo>
                <a:lnTo>
                  <a:pt x="1554" y="1109"/>
                </a:lnTo>
                <a:lnTo>
                  <a:pt x="1465" y="1137"/>
                </a:lnTo>
                <a:lnTo>
                  <a:pt x="1377" y="1170"/>
                </a:lnTo>
                <a:lnTo>
                  <a:pt x="1292" y="1210"/>
                </a:lnTo>
                <a:lnTo>
                  <a:pt x="1211" y="1256"/>
                </a:lnTo>
                <a:lnTo>
                  <a:pt x="1131" y="1307"/>
                </a:lnTo>
                <a:lnTo>
                  <a:pt x="1056" y="1363"/>
                </a:lnTo>
                <a:lnTo>
                  <a:pt x="984" y="1424"/>
                </a:lnTo>
                <a:lnTo>
                  <a:pt x="915" y="1491"/>
                </a:lnTo>
                <a:lnTo>
                  <a:pt x="850" y="1563"/>
                </a:lnTo>
                <a:lnTo>
                  <a:pt x="827" y="1585"/>
                </a:lnTo>
                <a:lnTo>
                  <a:pt x="802" y="1603"/>
                </a:lnTo>
                <a:lnTo>
                  <a:pt x="775" y="1615"/>
                </a:lnTo>
                <a:lnTo>
                  <a:pt x="746" y="1622"/>
                </a:lnTo>
                <a:lnTo>
                  <a:pt x="716" y="1625"/>
                </a:lnTo>
                <a:lnTo>
                  <a:pt x="686" y="1622"/>
                </a:lnTo>
                <a:lnTo>
                  <a:pt x="656" y="1615"/>
                </a:lnTo>
                <a:lnTo>
                  <a:pt x="628" y="1602"/>
                </a:lnTo>
                <a:lnTo>
                  <a:pt x="602" y="1584"/>
                </a:lnTo>
                <a:lnTo>
                  <a:pt x="580" y="1561"/>
                </a:lnTo>
                <a:lnTo>
                  <a:pt x="562" y="1536"/>
                </a:lnTo>
                <a:lnTo>
                  <a:pt x="550" y="1508"/>
                </a:lnTo>
                <a:lnTo>
                  <a:pt x="542" y="1479"/>
                </a:lnTo>
                <a:lnTo>
                  <a:pt x="539" y="1449"/>
                </a:lnTo>
                <a:lnTo>
                  <a:pt x="542" y="1419"/>
                </a:lnTo>
                <a:lnTo>
                  <a:pt x="550" y="1390"/>
                </a:lnTo>
                <a:lnTo>
                  <a:pt x="562" y="1361"/>
                </a:lnTo>
                <a:lnTo>
                  <a:pt x="581" y="1335"/>
                </a:lnTo>
                <a:lnTo>
                  <a:pt x="650" y="1258"/>
                </a:lnTo>
                <a:lnTo>
                  <a:pt x="723" y="1185"/>
                </a:lnTo>
                <a:lnTo>
                  <a:pt x="800" y="1116"/>
                </a:lnTo>
                <a:lnTo>
                  <a:pt x="880" y="1052"/>
                </a:lnTo>
                <a:lnTo>
                  <a:pt x="964" y="994"/>
                </a:lnTo>
                <a:lnTo>
                  <a:pt x="1051" y="941"/>
                </a:lnTo>
                <a:lnTo>
                  <a:pt x="1141" y="893"/>
                </a:lnTo>
                <a:lnTo>
                  <a:pt x="1232" y="849"/>
                </a:lnTo>
                <a:lnTo>
                  <a:pt x="1327" y="812"/>
                </a:lnTo>
                <a:lnTo>
                  <a:pt x="1423" y="780"/>
                </a:lnTo>
                <a:lnTo>
                  <a:pt x="1522" y="753"/>
                </a:lnTo>
                <a:lnTo>
                  <a:pt x="1621" y="733"/>
                </a:lnTo>
                <a:lnTo>
                  <a:pt x="1722" y="717"/>
                </a:lnTo>
                <a:lnTo>
                  <a:pt x="1825" y="709"/>
                </a:lnTo>
                <a:lnTo>
                  <a:pt x="1929" y="705"/>
                </a:lnTo>
                <a:close/>
                <a:moveTo>
                  <a:pt x="1929" y="0"/>
                </a:moveTo>
                <a:lnTo>
                  <a:pt x="2057" y="3"/>
                </a:lnTo>
                <a:lnTo>
                  <a:pt x="2183" y="13"/>
                </a:lnTo>
                <a:lnTo>
                  <a:pt x="2309" y="30"/>
                </a:lnTo>
                <a:lnTo>
                  <a:pt x="2434" y="52"/>
                </a:lnTo>
                <a:lnTo>
                  <a:pt x="2557" y="81"/>
                </a:lnTo>
                <a:lnTo>
                  <a:pt x="2677" y="116"/>
                </a:lnTo>
                <a:lnTo>
                  <a:pt x="2796" y="158"/>
                </a:lnTo>
                <a:lnTo>
                  <a:pt x="2912" y="205"/>
                </a:lnTo>
                <a:lnTo>
                  <a:pt x="3025" y="258"/>
                </a:lnTo>
                <a:lnTo>
                  <a:pt x="3136" y="317"/>
                </a:lnTo>
                <a:lnTo>
                  <a:pt x="3244" y="382"/>
                </a:lnTo>
                <a:lnTo>
                  <a:pt x="3348" y="451"/>
                </a:lnTo>
                <a:lnTo>
                  <a:pt x="3450" y="527"/>
                </a:lnTo>
                <a:lnTo>
                  <a:pt x="3547" y="609"/>
                </a:lnTo>
                <a:lnTo>
                  <a:pt x="3641" y="694"/>
                </a:lnTo>
                <a:lnTo>
                  <a:pt x="3731" y="787"/>
                </a:lnTo>
                <a:lnTo>
                  <a:pt x="3816" y="883"/>
                </a:lnTo>
                <a:lnTo>
                  <a:pt x="3835" y="908"/>
                </a:lnTo>
                <a:lnTo>
                  <a:pt x="3848" y="937"/>
                </a:lnTo>
                <a:lnTo>
                  <a:pt x="3855" y="966"/>
                </a:lnTo>
                <a:lnTo>
                  <a:pt x="3857" y="996"/>
                </a:lnTo>
                <a:lnTo>
                  <a:pt x="3855" y="1026"/>
                </a:lnTo>
                <a:lnTo>
                  <a:pt x="3847" y="1056"/>
                </a:lnTo>
                <a:lnTo>
                  <a:pt x="3835" y="1084"/>
                </a:lnTo>
                <a:lnTo>
                  <a:pt x="3816" y="1109"/>
                </a:lnTo>
                <a:lnTo>
                  <a:pt x="3795" y="1131"/>
                </a:lnTo>
                <a:lnTo>
                  <a:pt x="3768" y="1149"/>
                </a:lnTo>
                <a:lnTo>
                  <a:pt x="3741" y="1162"/>
                </a:lnTo>
                <a:lnTo>
                  <a:pt x="3712" y="1170"/>
                </a:lnTo>
                <a:lnTo>
                  <a:pt x="3682" y="1173"/>
                </a:lnTo>
                <a:lnTo>
                  <a:pt x="3652" y="1170"/>
                </a:lnTo>
                <a:lnTo>
                  <a:pt x="3622" y="1162"/>
                </a:lnTo>
                <a:lnTo>
                  <a:pt x="3594" y="1150"/>
                </a:lnTo>
                <a:lnTo>
                  <a:pt x="3569" y="1132"/>
                </a:lnTo>
                <a:lnTo>
                  <a:pt x="3546" y="1109"/>
                </a:lnTo>
                <a:lnTo>
                  <a:pt x="3468" y="1021"/>
                </a:lnTo>
                <a:lnTo>
                  <a:pt x="3387" y="938"/>
                </a:lnTo>
                <a:lnTo>
                  <a:pt x="3301" y="861"/>
                </a:lnTo>
                <a:lnTo>
                  <a:pt x="3211" y="788"/>
                </a:lnTo>
                <a:lnTo>
                  <a:pt x="3118" y="721"/>
                </a:lnTo>
                <a:lnTo>
                  <a:pt x="3021" y="658"/>
                </a:lnTo>
                <a:lnTo>
                  <a:pt x="2922" y="602"/>
                </a:lnTo>
                <a:lnTo>
                  <a:pt x="2820" y="550"/>
                </a:lnTo>
                <a:lnTo>
                  <a:pt x="2715" y="504"/>
                </a:lnTo>
                <a:lnTo>
                  <a:pt x="2608" y="465"/>
                </a:lnTo>
                <a:lnTo>
                  <a:pt x="2499" y="431"/>
                </a:lnTo>
                <a:lnTo>
                  <a:pt x="2387" y="403"/>
                </a:lnTo>
                <a:lnTo>
                  <a:pt x="2275" y="381"/>
                </a:lnTo>
                <a:lnTo>
                  <a:pt x="2160" y="365"/>
                </a:lnTo>
                <a:lnTo>
                  <a:pt x="2045" y="355"/>
                </a:lnTo>
                <a:lnTo>
                  <a:pt x="1929" y="353"/>
                </a:lnTo>
                <a:lnTo>
                  <a:pt x="1812" y="355"/>
                </a:lnTo>
                <a:lnTo>
                  <a:pt x="1697" y="365"/>
                </a:lnTo>
                <a:lnTo>
                  <a:pt x="1583" y="381"/>
                </a:lnTo>
                <a:lnTo>
                  <a:pt x="1470" y="403"/>
                </a:lnTo>
                <a:lnTo>
                  <a:pt x="1358" y="431"/>
                </a:lnTo>
                <a:lnTo>
                  <a:pt x="1249" y="465"/>
                </a:lnTo>
                <a:lnTo>
                  <a:pt x="1142" y="504"/>
                </a:lnTo>
                <a:lnTo>
                  <a:pt x="1038" y="550"/>
                </a:lnTo>
                <a:lnTo>
                  <a:pt x="936" y="602"/>
                </a:lnTo>
                <a:lnTo>
                  <a:pt x="836" y="658"/>
                </a:lnTo>
                <a:lnTo>
                  <a:pt x="740" y="721"/>
                </a:lnTo>
                <a:lnTo>
                  <a:pt x="646" y="788"/>
                </a:lnTo>
                <a:lnTo>
                  <a:pt x="557" y="861"/>
                </a:lnTo>
                <a:lnTo>
                  <a:pt x="471" y="939"/>
                </a:lnTo>
                <a:lnTo>
                  <a:pt x="389" y="1022"/>
                </a:lnTo>
                <a:lnTo>
                  <a:pt x="311" y="1110"/>
                </a:lnTo>
                <a:lnTo>
                  <a:pt x="288" y="1132"/>
                </a:lnTo>
                <a:lnTo>
                  <a:pt x="263" y="1150"/>
                </a:lnTo>
                <a:lnTo>
                  <a:pt x="235" y="1162"/>
                </a:lnTo>
                <a:lnTo>
                  <a:pt x="207" y="1170"/>
                </a:lnTo>
                <a:lnTo>
                  <a:pt x="177" y="1173"/>
                </a:lnTo>
                <a:lnTo>
                  <a:pt x="147" y="1170"/>
                </a:lnTo>
                <a:lnTo>
                  <a:pt x="116" y="1162"/>
                </a:lnTo>
                <a:lnTo>
                  <a:pt x="89" y="1149"/>
                </a:lnTo>
                <a:lnTo>
                  <a:pt x="64" y="1131"/>
                </a:lnTo>
                <a:lnTo>
                  <a:pt x="41" y="1109"/>
                </a:lnTo>
                <a:lnTo>
                  <a:pt x="23" y="1084"/>
                </a:lnTo>
                <a:lnTo>
                  <a:pt x="11" y="1056"/>
                </a:lnTo>
                <a:lnTo>
                  <a:pt x="2" y="1026"/>
                </a:lnTo>
                <a:lnTo>
                  <a:pt x="0" y="996"/>
                </a:lnTo>
                <a:lnTo>
                  <a:pt x="2" y="966"/>
                </a:lnTo>
                <a:lnTo>
                  <a:pt x="10" y="937"/>
                </a:lnTo>
                <a:lnTo>
                  <a:pt x="23" y="908"/>
                </a:lnTo>
                <a:lnTo>
                  <a:pt x="41" y="883"/>
                </a:lnTo>
                <a:lnTo>
                  <a:pt x="126" y="787"/>
                </a:lnTo>
                <a:lnTo>
                  <a:pt x="216" y="694"/>
                </a:lnTo>
                <a:lnTo>
                  <a:pt x="310" y="609"/>
                </a:lnTo>
                <a:lnTo>
                  <a:pt x="407" y="527"/>
                </a:lnTo>
                <a:lnTo>
                  <a:pt x="509" y="451"/>
                </a:lnTo>
                <a:lnTo>
                  <a:pt x="614" y="382"/>
                </a:lnTo>
                <a:lnTo>
                  <a:pt x="722" y="317"/>
                </a:lnTo>
                <a:lnTo>
                  <a:pt x="832" y="258"/>
                </a:lnTo>
                <a:lnTo>
                  <a:pt x="946" y="205"/>
                </a:lnTo>
                <a:lnTo>
                  <a:pt x="1062" y="158"/>
                </a:lnTo>
                <a:lnTo>
                  <a:pt x="1180" y="116"/>
                </a:lnTo>
                <a:lnTo>
                  <a:pt x="1302" y="81"/>
                </a:lnTo>
                <a:lnTo>
                  <a:pt x="1424" y="52"/>
                </a:lnTo>
                <a:lnTo>
                  <a:pt x="1548" y="30"/>
                </a:lnTo>
                <a:lnTo>
                  <a:pt x="1674" y="13"/>
                </a:lnTo>
                <a:lnTo>
                  <a:pt x="1800" y="3"/>
                </a:lnTo>
                <a:lnTo>
                  <a:pt x="19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DB4BAE65-2A48-E34B-887C-F9B9E8E1E1E8}"/>
              </a:ext>
            </a:extLst>
          </p:cNvPr>
          <p:cNvSpPr/>
          <p:nvPr/>
        </p:nvSpPr>
        <p:spPr>
          <a:xfrm>
            <a:off x="7603163" y="3413582"/>
            <a:ext cx="3678157" cy="1384995"/>
          </a:xfrm>
          <a:prstGeom prst="rect">
            <a:avLst/>
          </a:prstGeom>
        </p:spPr>
        <p:txBody>
          <a:bodyPr wrap="square">
            <a:spAutoFit/>
          </a:bodyPr>
          <a:lstStyle/>
          <a:p>
            <a:r>
              <a:rPr lang="en-US" sz="2800" dirty="0">
                <a:solidFill>
                  <a:schemeClr val="accent3">
                    <a:lumMod val="50000"/>
                  </a:schemeClr>
                </a:solidFill>
                <a:latin typeface="Arial" panose="020B0604020202020204" pitchFamily="34" charset="0"/>
                <a:cs typeface="Arial" panose="020B0604020202020204" pitchFamily="34" charset="0"/>
              </a:rPr>
              <a:t>Avoid the components base products.</a:t>
            </a:r>
            <a:endParaRPr lang="en-US" sz="2800" b="1" dirty="0">
              <a:solidFill>
                <a:schemeClr val="accent3">
                  <a:lumMod val="50000"/>
                </a:schemeClr>
              </a:solidFill>
            </a:endParaRPr>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sp>
        <p:nvSpPr>
          <p:cNvPr id="8" name="TextBox 7"/>
          <p:cNvSpPr txBox="1"/>
          <p:nvPr/>
        </p:nvSpPr>
        <p:spPr>
          <a:xfrm>
            <a:off x="273692" y="2155724"/>
            <a:ext cx="3053369" cy="646331"/>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Thinking on outcome instead of output</a:t>
            </a:r>
          </a:p>
        </p:txBody>
      </p:sp>
      <p:sp>
        <p:nvSpPr>
          <p:cNvPr id="6" name="Rectangle 5">
            <a:extLst>
              <a:ext uri="{FF2B5EF4-FFF2-40B4-BE49-F238E27FC236}">
                <a16:creationId xmlns:a16="http://schemas.microsoft.com/office/drawing/2014/main" id="{491F9158-DD78-B54B-BB0A-46294971E84B}"/>
              </a:ext>
            </a:extLst>
          </p:cNvPr>
          <p:cNvSpPr/>
          <p:nvPr/>
        </p:nvSpPr>
        <p:spPr>
          <a:xfrm rot="3455767">
            <a:off x="8361079" y="3037254"/>
            <a:ext cx="717947" cy="13762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7" name="Rectangle 6">
            <a:extLst>
              <a:ext uri="{FF2B5EF4-FFF2-40B4-BE49-F238E27FC236}">
                <a16:creationId xmlns:a16="http://schemas.microsoft.com/office/drawing/2014/main" id="{8BE9268C-D945-9B4D-9460-5F1C3F65AAF5}"/>
              </a:ext>
            </a:extLst>
          </p:cNvPr>
          <p:cNvSpPr/>
          <p:nvPr/>
        </p:nvSpPr>
        <p:spPr>
          <a:xfrm>
            <a:off x="6904335" y="3717967"/>
            <a:ext cx="1253732" cy="7179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9" name="Rectangle 8">
            <a:extLst>
              <a:ext uri="{FF2B5EF4-FFF2-40B4-BE49-F238E27FC236}">
                <a16:creationId xmlns:a16="http://schemas.microsoft.com/office/drawing/2014/main" id="{C44F96BB-81D6-1543-9363-9A8A55CF98C7}"/>
              </a:ext>
            </a:extLst>
          </p:cNvPr>
          <p:cNvSpPr/>
          <p:nvPr/>
        </p:nvSpPr>
        <p:spPr>
          <a:xfrm>
            <a:off x="4514747" y="4435914"/>
            <a:ext cx="1253732" cy="7179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10" name="Rectangle 9">
            <a:extLst>
              <a:ext uri="{FF2B5EF4-FFF2-40B4-BE49-F238E27FC236}">
                <a16:creationId xmlns:a16="http://schemas.microsoft.com/office/drawing/2014/main" id="{D278CE8B-5C57-D248-9159-94B80C6D518F}"/>
              </a:ext>
            </a:extLst>
          </p:cNvPr>
          <p:cNvSpPr/>
          <p:nvPr/>
        </p:nvSpPr>
        <p:spPr>
          <a:xfrm rot="3455767">
            <a:off x="3581902" y="4473147"/>
            <a:ext cx="717947" cy="13762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11" name="Rectangle 10">
            <a:extLst>
              <a:ext uri="{FF2B5EF4-FFF2-40B4-BE49-F238E27FC236}">
                <a16:creationId xmlns:a16="http://schemas.microsoft.com/office/drawing/2014/main" id="{26BA0157-37FB-4A47-9FFD-4E1A357D55B2}"/>
              </a:ext>
            </a:extLst>
          </p:cNvPr>
          <p:cNvSpPr/>
          <p:nvPr/>
        </p:nvSpPr>
        <p:spPr>
          <a:xfrm rot="3455767">
            <a:off x="5971490" y="3755201"/>
            <a:ext cx="717947" cy="137621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cxnSp>
        <p:nvCxnSpPr>
          <p:cNvPr id="12" name="Straight Connector 11">
            <a:extLst>
              <a:ext uri="{FF2B5EF4-FFF2-40B4-BE49-F238E27FC236}">
                <a16:creationId xmlns:a16="http://schemas.microsoft.com/office/drawing/2014/main" id="{F33DEEFA-A51F-C747-9679-9CE25E2A35A0}"/>
              </a:ext>
            </a:extLst>
          </p:cNvPr>
          <p:cNvCxnSpPr/>
          <p:nvPr/>
        </p:nvCxnSpPr>
        <p:spPr>
          <a:xfrm flipH="1">
            <a:off x="3363112" y="4268124"/>
            <a:ext cx="8639" cy="829684"/>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0E5521-B174-C544-9F6E-84ACD5C554A9}"/>
              </a:ext>
            </a:extLst>
          </p:cNvPr>
          <p:cNvCxnSpPr/>
          <p:nvPr/>
        </p:nvCxnSpPr>
        <p:spPr>
          <a:xfrm flipH="1">
            <a:off x="4491171" y="3558755"/>
            <a:ext cx="974" cy="852132"/>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8AD87B-EB64-CE44-8693-28F0C5FDDC36}"/>
              </a:ext>
            </a:extLst>
          </p:cNvPr>
          <p:cNvCxnSpPr/>
          <p:nvPr/>
        </p:nvCxnSpPr>
        <p:spPr>
          <a:xfrm>
            <a:off x="5751903" y="2926926"/>
            <a:ext cx="1797" cy="1431293"/>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C7FA95-9A01-8B42-92E4-EF6674660C61}"/>
              </a:ext>
            </a:extLst>
          </p:cNvPr>
          <p:cNvCxnSpPr/>
          <p:nvPr/>
        </p:nvCxnSpPr>
        <p:spPr>
          <a:xfrm flipH="1" flipV="1">
            <a:off x="6904171" y="4493437"/>
            <a:ext cx="164" cy="1287646"/>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A46C12-5BB8-8541-B4D9-B606C844F7A9}"/>
              </a:ext>
            </a:extLst>
          </p:cNvPr>
          <p:cNvCxnSpPr>
            <a:endCxn id="28" idx="4"/>
          </p:cNvCxnSpPr>
          <p:nvPr/>
        </p:nvCxnSpPr>
        <p:spPr>
          <a:xfrm flipV="1">
            <a:off x="8158067" y="4435914"/>
            <a:ext cx="0" cy="799467"/>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2435CB-5D7D-4048-AFE4-608BF1B5A084}"/>
              </a:ext>
            </a:extLst>
          </p:cNvPr>
          <p:cNvCxnSpPr/>
          <p:nvPr/>
        </p:nvCxnSpPr>
        <p:spPr>
          <a:xfrm flipH="1" flipV="1">
            <a:off x="9302230" y="3775515"/>
            <a:ext cx="1965" cy="953875"/>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4EFB5D6-D227-3A49-A520-EC3452F4E98B}"/>
              </a:ext>
            </a:extLst>
          </p:cNvPr>
          <p:cNvSpPr/>
          <p:nvPr/>
        </p:nvSpPr>
        <p:spPr>
          <a:xfrm>
            <a:off x="8934950" y="3000021"/>
            <a:ext cx="717947" cy="71794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FontAwesome" pitchFamily="2" charset="0"/>
              <a:cs typeface="Century Gothic"/>
            </a:endParaRPr>
          </a:p>
        </p:txBody>
      </p:sp>
      <p:sp>
        <p:nvSpPr>
          <p:cNvPr id="21" name="TextBox 20">
            <a:extLst>
              <a:ext uri="{FF2B5EF4-FFF2-40B4-BE49-F238E27FC236}">
                <a16:creationId xmlns:a16="http://schemas.microsoft.com/office/drawing/2014/main" id="{78F5E9F4-A676-EE47-9D41-D958695A978A}"/>
              </a:ext>
            </a:extLst>
          </p:cNvPr>
          <p:cNvSpPr txBox="1"/>
          <p:nvPr/>
        </p:nvSpPr>
        <p:spPr>
          <a:xfrm>
            <a:off x="2302886" y="4196257"/>
            <a:ext cx="1076960" cy="738664"/>
          </a:xfrm>
          <a:prstGeom prst="rect">
            <a:avLst/>
          </a:prstGeom>
          <a:noFill/>
        </p:spPr>
        <p:txBody>
          <a:bodyPr wrap="square" rtlCol="0">
            <a:spAutoFit/>
          </a:bodyPr>
          <a:lstStyle/>
          <a:p>
            <a:pPr marL="0" lvl="2" algn="r"/>
            <a:r>
              <a:rPr lang="en-US" sz="1400" dirty="0">
                <a:latin typeface="Arial Rounded MT Bold" panose="020F0704030504030204" pitchFamily="34" charset="77"/>
                <a:cs typeface="Century Gothic"/>
              </a:rPr>
              <a:t>Value Stream Mapping</a:t>
            </a:r>
          </a:p>
        </p:txBody>
      </p:sp>
      <p:sp>
        <p:nvSpPr>
          <p:cNvPr id="22" name="TextBox 21">
            <a:extLst>
              <a:ext uri="{FF2B5EF4-FFF2-40B4-BE49-F238E27FC236}">
                <a16:creationId xmlns:a16="http://schemas.microsoft.com/office/drawing/2014/main" id="{ED6501CC-8BB0-E64E-953C-3D5AE1C46132}"/>
              </a:ext>
            </a:extLst>
          </p:cNvPr>
          <p:cNvSpPr txBox="1"/>
          <p:nvPr/>
        </p:nvSpPr>
        <p:spPr>
          <a:xfrm>
            <a:off x="3075668" y="2900943"/>
            <a:ext cx="1378253" cy="954107"/>
          </a:xfrm>
          <a:prstGeom prst="rect">
            <a:avLst/>
          </a:prstGeom>
          <a:noFill/>
        </p:spPr>
        <p:txBody>
          <a:bodyPr wrap="square" rtlCol="0">
            <a:spAutoFit/>
          </a:bodyPr>
          <a:lstStyle/>
          <a:p>
            <a:pPr marL="0" lvl="2" algn="r"/>
            <a:r>
              <a:rPr lang="en-US" sz="1400" dirty="0">
                <a:latin typeface="Arial Rounded MT Bold" panose="020F0704030504030204" pitchFamily="34" charset="77"/>
                <a:cs typeface="Century Gothic"/>
              </a:rPr>
              <a:t>Define products and supporting teams</a:t>
            </a:r>
          </a:p>
        </p:txBody>
      </p:sp>
      <p:sp>
        <p:nvSpPr>
          <p:cNvPr id="23" name="TextBox 22">
            <a:extLst>
              <a:ext uri="{FF2B5EF4-FFF2-40B4-BE49-F238E27FC236}">
                <a16:creationId xmlns:a16="http://schemas.microsoft.com/office/drawing/2014/main" id="{FB68183F-D850-6040-B421-2DC2CA9B76A1}"/>
              </a:ext>
            </a:extLst>
          </p:cNvPr>
          <p:cNvSpPr txBox="1"/>
          <p:nvPr/>
        </p:nvSpPr>
        <p:spPr>
          <a:xfrm>
            <a:off x="4373650" y="1937333"/>
            <a:ext cx="1378253" cy="1169551"/>
          </a:xfrm>
          <a:prstGeom prst="rect">
            <a:avLst/>
          </a:prstGeom>
          <a:noFill/>
        </p:spPr>
        <p:txBody>
          <a:bodyPr wrap="square" rtlCol="0">
            <a:spAutoFit/>
          </a:bodyPr>
          <a:lstStyle/>
          <a:p>
            <a:pPr marL="0" lvl="2" algn="r"/>
            <a:r>
              <a:rPr lang="en-US" sz="1400" dirty="0">
                <a:latin typeface="Arial Rounded MT Bold" panose="020F0704030504030204" pitchFamily="34" charset="77"/>
                <a:cs typeface="Century Gothic"/>
              </a:rPr>
              <a:t>Define the product development process and roles </a:t>
            </a:r>
          </a:p>
        </p:txBody>
      </p:sp>
      <p:sp>
        <p:nvSpPr>
          <p:cNvPr id="24" name="TextBox 23">
            <a:extLst>
              <a:ext uri="{FF2B5EF4-FFF2-40B4-BE49-F238E27FC236}">
                <a16:creationId xmlns:a16="http://schemas.microsoft.com/office/drawing/2014/main" id="{51D03282-5A34-BE49-B52A-FBEBBB393DDA}"/>
              </a:ext>
            </a:extLst>
          </p:cNvPr>
          <p:cNvSpPr txBox="1"/>
          <p:nvPr/>
        </p:nvSpPr>
        <p:spPr>
          <a:xfrm>
            <a:off x="5368867" y="5364657"/>
            <a:ext cx="1546659" cy="954107"/>
          </a:xfrm>
          <a:prstGeom prst="rect">
            <a:avLst/>
          </a:prstGeom>
          <a:noFill/>
        </p:spPr>
        <p:txBody>
          <a:bodyPr wrap="square" rtlCol="0">
            <a:spAutoFit/>
          </a:bodyPr>
          <a:lstStyle/>
          <a:p>
            <a:pPr marL="0" lvl="2" algn="r"/>
            <a:r>
              <a:rPr lang="en-US" sz="1400" dirty="0">
                <a:latin typeface="Arial Rounded MT Bold" panose="020F0704030504030204" pitchFamily="34" charset="77"/>
                <a:cs typeface="Century Gothic"/>
              </a:rPr>
              <a:t>Change the funding process and feature teams</a:t>
            </a:r>
          </a:p>
        </p:txBody>
      </p:sp>
      <p:sp>
        <p:nvSpPr>
          <p:cNvPr id="26" name="TextBox 25">
            <a:extLst>
              <a:ext uri="{FF2B5EF4-FFF2-40B4-BE49-F238E27FC236}">
                <a16:creationId xmlns:a16="http://schemas.microsoft.com/office/drawing/2014/main" id="{BBA94BB9-9D53-9A44-B12F-EA0A08EC9178}"/>
              </a:ext>
            </a:extLst>
          </p:cNvPr>
          <p:cNvSpPr txBox="1"/>
          <p:nvPr/>
        </p:nvSpPr>
        <p:spPr>
          <a:xfrm>
            <a:off x="9399701" y="4304710"/>
            <a:ext cx="1676075" cy="738664"/>
          </a:xfrm>
          <a:prstGeom prst="rect">
            <a:avLst/>
          </a:prstGeom>
          <a:noFill/>
        </p:spPr>
        <p:txBody>
          <a:bodyPr wrap="square" rtlCol="0">
            <a:spAutoFit/>
          </a:bodyPr>
          <a:lstStyle/>
          <a:p>
            <a:pPr marL="0" lvl="2"/>
            <a:r>
              <a:rPr lang="en-US" sz="1400" dirty="0">
                <a:latin typeface="Arial Rounded MT Bold" panose="020F0704030504030204" pitchFamily="34" charset="77"/>
                <a:cs typeface="Century Gothic"/>
              </a:rPr>
              <a:t>Design your software solution accordingly</a:t>
            </a:r>
          </a:p>
        </p:txBody>
      </p:sp>
      <p:grpSp>
        <p:nvGrpSpPr>
          <p:cNvPr id="27" name="Group 26">
            <a:extLst>
              <a:ext uri="{FF2B5EF4-FFF2-40B4-BE49-F238E27FC236}">
                <a16:creationId xmlns:a16="http://schemas.microsoft.com/office/drawing/2014/main" id="{C3B4DC43-C944-084C-B109-748329118D8E}"/>
              </a:ext>
            </a:extLst>
          </p:cNvPr>
          <p:cNvGrpSpPr/>
          <p:nvPr/>
        </p:nvGrpSpPr>
        <p:grpSpPr>
          <a:xfrm>
            <a:off x="7799093" y="3717967"/>
            <a:ext cx="717947" cy="717947"/>
            <a:chOff x="6034687" y="2183630"/>
            <a:chExt cx="717947" cy="717947"/>
          </a:xfrm>
        </p:grpSpPr>
        <p:sp>
          <p:nvSpPr>
            <p:cNvPr id="28" name="Oval 27">
              <a:extLst>
                <a:ext uri="{FF2B5EF4-FFF2-40B4-BE49-F238E27FC236}">
                  <a16:creationId xmlns:a16="http://schemas.microsoft.com/office/drawing/2014/main" id="{FCEA33D5-17BF-CE40-B539-202AB472AC4E}"/>
                </a:ext>
              </a:extLst>
            </p:cNvPr>
            <p:cNvSpPr/>
            <p:nvPr/>
          </p:nvSpPr>
          <p:spPr>
            <a:xfrm>
              <a:off x="6034687" y="2183630"/>
              <a:ext cx="717947" cy="7179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Century Gothic"/>
                <a:cs typeface="Century Gothic"/>
              </a:endParaRPr>
            </a:p>
          </p:txBody>
        </p:sp>
        <p:sp>
          <p:nvSpPr>
            <p:cNvPr id="29" name="AutoShape 125">
              <a:extLst>
                <a:ext uri="{FF2B5EF4-FFF2-40B4-BE49-F238E27FC236}">
                  <a16:creationId xmlns:a16="http://schemas.microsoft.com/office/drawing/2014/main" id="{283CF0DF-AF6C-6C40-8788-8C9159CC88AD}"/>
                </a:ext>
              </a:extLst>
            </p:cNvPr>
            <p:cNvSpPr>
              <a:spLocks/>
            </p:cNvSpPr>
            <p:nvPr/>
          </p:nvSpPr>
          <p:spPr bwMode="auto">
            <a:xfrm>
              <a:off x="6272497" y="2421893"/>
              <a:ext cx="242327" cy="241421"/>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solidFill>
            <a:ln>
              <a:noFill/>
            </a:ln>
            <a:effectLst/>
          </p:spPr>
          <p:txBody>
            <a:bodyPr lIns="38092" tIns="38092" rIns="38092" bIns="38092" anchor="ctr"/>
            <a:lstStyle/>
            <a:p>
              <a:pPr defTabSz="342824">
                <a:defRPr/>
              </a:pPr>
              <a:endParaRPr lang="es-ES" sz="2200">
                <a:effectLst>
                  <a:outerShdw blurRad="38100" dist="38100" dir="2700000" algn="tl">
                    <a:srgbClr val="000000"/>
                  </a:outerShdw>
                </a:effectLst>
                <a:latin typeface="Gill Sans" charset="0"/>
                <a:cs typeface="Gill Sans" charset="0"/>
                <a:sym typeface="Gill Sans" charset="0"/>
              </a:endParaRPr>
            </a:p>
          </p:txBody>
        </p:sp>
      </p:grpSp>
      <p:grpSp>
        <p:nvGrpSpPr>
          <p:cNvPr id="30" name="Group 29">
            <a:extLst>
              <a:ext uri="{FF2B5EF4-FFF2-40B4-BE49-F238E27FC236}">
                <a16:creationId xmlns:a16="http://schemas.microsoft.com/office/drawing/2014/main" id="{4D785419-3D86-EB48-801A-1579444FD257}"/>
              </a:ext>
            </a:extLst>
          </p:cNvPr>
          <p:cNvGrpSpPr/>
          <p:nvPr/>
        </p:nvGrpSpPr>
        <p:grpSpPr>
          <a:xfrm>
            <a:off x="6545361" y="3717967"/>
            <a:ext cx="717947" cy="717947"/>
            <a:chOff x="4780955" y="2183630"/>
            <a:chExt cx="717947" cy="717947"/>
          </a:xfrm>
        </p:grpSpPr>
        <p:sp>
          <p:nvSpPr>
            <p:cNvPr id="31" name="Oval 30">
              <a:extLst>
                <a:ext uri="{FF2B5EF4-FFF2-40B4-BE49-F238E27FC236}">
                  <a16:creationId xmlns:a16="http://schemas.microsoft.com/office/drawing/2014/main" id="{2DDA519B-14D3-2D40-92DA-768A7CAB6AD3}"/>
                </a:ext>
              </a:extLst>
            </p:cNvPr>
            <p:cNvSpPr/>
            <p:nvPr/>
          </p:nvSpPr>
          <p:spPr>
            <a:xfrm>
              <a:off x="4780955" y="2183630"/>
              <a:ext cx="717947" cy="7179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32" name="Freeform 120">
              <a:extLst>
                <a:ext uri="{FF2B5EF4-FFF2-40B4-BE49-F238E27FC236}">
                  <a16:creationId xmlns:a16="http://schemas.microsoft.com/office/drawing/2014/main" id="{EAAD7B67-3580-B546-9652-E276BAE29B33}"/>
                </a:ext>
              </a:extLst>
            </p:cNvPr>
            <p:cNvSpPr>
              <a:spLocks noChangeArrowheads="1"/>
            </p:cNvSpPr>
            <p:nvPr/>
          </p:nvSpPr>
          <p:spPr bwMode="auto">
            <a:xfrm>
              <a:off x="5057346" y="2401956"/>
              <a:ext cx="165165" cy="281297"/>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sp>
        <p:nvSpPr>
          <p:cNvPr id="45" name="Oval 44">
            <a:extLst>
              <a:ext uri="{FF2B5EF4-FFF2-40B4-BE49-F238E27FC236}">
                <a16:creationId xmlns:a16="http://schemas.microsoft.com/office/drawing/2014/main" id="{A1D6B625-C820-B143-89FA-43F6E853A18F}"/>
              </a:ext>
            </a:extLst>
          </p:cNvPr>
          <p:cNvSpPr/>
          <p:nvPr/>
        </p:nvSpPr>
        <p:spPr>
          <a:xfrm>
            <a:off x="2968088" y="5196544"/>
            <a:ext cx="717947" cy="7179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grpSp>
        <p:nvGrpSpPr>
          <p:cNvPr id="33" name="Group 32">
            <a:extLst>
              <a:ext uri="{FF2B5EF4-FFF2-40B4-BE49-F238E27FC236}">
                <a16:creationId xmlns:a16="http://schemas.microsoft.com/office/drawing/2014/main" id="{51C8D9E8-15A8-ED42-AD88-F136CE8A4120}"/>
              </a:ext>
            </a:extLst>
          </p:cNvPr>
          <p:cNvGrpSpPr/>
          <p:nvPr/>
        </p:nvGrpSpPr>
        <p:grpSpPr>
          <a:xfrm>
            <a:off x="5409505" y="4435914"/>
            <a:ext cx="717947" cy="717947"/>
            <a:chOff x="3645099" y="2901577"/>
            <a:chExt cx="717947" cy="717947"/>
          </a:xfrm>
        </p:grpSpPr>
        <p:sp>
          <p:nvSpPr>
            <p:cNvPr id="34" name="Oval 33">
              <a:extLst>
                <a:ext uri="{FF2B5EF4-FFF2-40B4-BE49-F238E27FC236}">
                  <a16:creationId xmlns:a16="http://schemas.microsoft.com/office/drawing/2014/main" id="{79C37D23-7B2B-D642-8BC3-050A54F54C96}"/>
                </a:ext>
              </a:extLst>
            </p:cNvPr>
            <p:cNvSpPr/>
            <p:nvPr/>
          </p:nvSpPr>
          <p:spPr>
            <a:xfrm>
              <a:off x="3645099" y="2901577"/>
              <a:ext cx="717947" cy="7179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grpSp>
          <p:nvGrpSpPr>
            <p:cNvPr id="35" name="Group 34">
              <a:extLst>
                <a:ext uri="{FF2B5EF4-FFF2-40B4-BE49-F238E27FC236}">
                  <a16:creationId xmlns:a16="http://schemas.microsoft.com/office/drawing/2014/main" id="{F179D191-D72F-B74C-A1FF-CA247383C20E}"/>
                </a:ext>
              </a:extLst>
            </p:cNvPr>
            <p:cNvGrpSpPr/>
            <p:nvPr/>
          </p:nvGrpSpPr>
          <p:grpSpPr>
            <a:xfrm>
              <a:off x="3838538" y="3095016"/>
              <a:ext cx="331068" cy="331068"/>
              <a:chOff x="7788013" y="3933196"/>
              <a:chExt cx="338328" cy="333822"/>
            </a:xfrm>
            <a:solidFill>
              <a:schemeClr val="bg1"/>
            </a:solidFill>
          </p:grpSpPr>
          <p:sp>
            <p:nvSpPr>
              <p:cNvPr id="36" name="Freeform 33">
                <a:extLst>
                  <a:ext uri="{FF2B5EF4-FFF2-40B4-BE49-F238E27FC236}">
                    <a16:creationId xmlns:a16="http://schemas.microsoft.com/office/drawing/2014/main" id="{0A351D91-419B-B745-BA65-17BB6D3766E8}"/>
                  </a:ext>
                </a:extLst>
              </p:cNvPr>
              <p:cNvSpPr>
                <a:spLocks/>
              </p:cNvSpPr>
              <p:nvPr/>
            </p:nvSpPr>
            <p:spPr bwMode="auto">
              <a:xfrm>
                <a:off x="7931740" y="4031979"/>
                <a:ext cx="56092" cy="67357"/>
              </a:xfrm>
              <a:custGeom>
                <a:avLst/>
                <a:gdLst>
                  <a:gd name="T0" fmla="*/ 471 w 947"/>
                  <a:gd name="T1" fmla="*/ 0 h 1135"/>
                  <a:gd name="T2" fmla="*/ 473 w 947"/>
                  <a:gd name="T3" fmla="*/ 0 h 1135"/>
                  <a:gd name="T4" fmla="*/ 473 w 947"/>
                  <a:gd name="T5" fmla="*/ 0 h 1135"/>
                  <a:gd name="T6" fmla="*/ 473 w 947"/>
                  <a:gd name="T7" fmla="*/ 0 h 1135"/>
                  <a:gd name="T8" fmla="*/ 475 w 947"/>
                  <a:gd name="T9" fmla="*/ 0 h 1135"/>
                  <a:gd name="T10" fmla="*/ 475 w 947"/>
                  <a:gd name="T11" fmla="*/ 0 h 1135"/>
                  <a:gd name="T12" fmla="*/ 475 w 947"/>
                  <a:gd name="T13" fmla="*/ 0 h 1135"/>
                  <a:gd name="T14" fmla="*/ 475 w 947"/>
                  <a:gd name="T15" fmla="*/ 0 h 1135"/>
                  <a:gd name="T16" fmla="*/ 546 w 947"/>
                  <a:gd name="T17" fmla="*/ 6 h 1135"/>
                  <a:gd name="T18" fmla="*/ 613 w 947"/>
                  <a:gd name="T19" fmla="*/ 18 h 1135"/>
                  <a:gd name="T20" fmla="*/ 674 w 947"/>
                  <a:gd name="T21" fmla="*/ 35 h 1135"/>
                  <a:gd name="T22" fmla="*/ 729 w 947"/>
                  <a:gd name="T23" fmla="*/ 59 h 1135"/>
                  <a:gd name="T24" fmla="*/ 779 w 947"/>
                  <a:gd name="T25" fmla="*/ 90 h 1135"/>
                  <a:gd name="T26" fmla="*/ 822 w 947"/>
                  <a:gd name="T27" fmla="*/ 127 h 1135"/>
                  <a:gd name="T28" fmla="*/ 861 w 947"/>
                  <a:gd name="T29" fmla="*/ 168 h 1135"/>
                  <a:gd name="T30" fmla="*/ 892 w 947"/>
                  <a:gd name="T31" fmla="*/ 217 h 1135"/>
                  <a:gd name="T32" fmla="*/ 916 w 947"/>
                  <a:gd name="T33" fmla="*/ 270 h 1135"/>
                  <a:gd name="T34" fmla="*/ 933 w 947"/>
                  <a:gd name="T35" fmla="*/ 331 h 1135"/>
                  <a:gd name="T36" fmla="*/ 944 w 947"/>
                  <a:gd name="T37" fmla="*/ 395 h 1135"/>
                  <a:gd name="T38" fmla="*/ 947 w 947"/>
                  <a:gd name="T39" fmla="*/ 466 h 1135"/>
                  <a:gd name="T40" fmla="*/ 942 w 947"/>
                  <a:gd name="T41" fmla="*/ 559 h 1135"/>
                  <a:gd name="T42" fmla="*/ 933 w 947"/>
                  <a:gd name="T43" fmla="*/ 647 h 1135"/>
                  <a:gd name="T44" fmla="*/ 918 w 947"/>
                  <a:gd name="T45" fmla="*/ 729 h 1135"/>
                  <a:gd name="T46" fmla="*/ 895 w 947"/>
                  <a:gd name="T47" fmla="*/ 803 h 1135"/>
                  <a:gd name="T48" fmla="*/ 869 w 947"/>
                  <a:gd name="T49" fmla="*/ 871 h 1135"/>
                  <a:gd name="T50" fmla="*/ 836 w 947"/>
                  <a:gd name="T51" fmla="*/ 931 h 1135"/>
                  <a:gd name="T52" fmla="*/ 798 w 947"/>
                  <a:gd name="T53" fmla="*/ 985 h 1135"/>
                  <a:gd name="T54" fmla="*/ 757 w 947"/>
                  <a:gd name="T55" fmla="*/ 1031 h 1135"/>
                  <a:gd name="T56" fmla="*/ 708 w 947"/>
                  <a:gd name="T57" fmla="*/ 1068 h 1135"/>
                  <a:gd name="T58" fmla="*/ 656 w 947"/>
                  <a:gd name="T59" fmla="*/ 1097 h 1135"/>
                  <a:gd name="T60" fmla="*/ 601 w 947"/>
                  <a:gd name="T61" fmla="*/ 1120 h 1135"/>
                  <a:gd name="T62" fmla="*/ 540 w 947"/>
                  <a:gd name="T63" fmla="*/ 1132 h 1135"/>
                  <a:gd name="T64" fmla="*/ 475 w 947"/>
                  <a:gd name="T65" fmla="*/ 1135 h 1135"/>
                  <a:gd name="T66" fmla="*/ 475 w 947"/>
                  <a:gd name="T67" fmla="*/ 1135 h 1135"/>
                  <a:gd name="T68" fmla="*/ 471 w 947"/>
                  <a:gd name="T69" fmla="*/ 1135 h 1135"/>
                  <a:gd name="T70" fmla="*/ 471 w 947"/>
                  <a:gd name="T71" fmla="*/ 1135 h 1135"/>
                  <a:gd name="T72" fmla="*/ 407 w 947"/>
                  <a:gd name="T73" fmla="*/ 1132 h 1135"/>
                  <a:gd name="T74" fmla="*/ 346 w 947"/>
                  <a:gd name="T75" fmla="*/ 1120 h 1135"/>
                  <a:gd name="T76" fmla="*/ 289 w 947"/>
                  <a:gd name="T77" fmla="*/ 1097 h 1135"/>
                  <a:gd name="T78" fmla="*/ 237 w 947"/>
                  <a:gd name="T79" fmla="*/ 1068 h 1135"/>
                  <a:gd name="T80" fmla="*/ 191 w 947"/>
                  <a:gd name="T81" fmla="*/ 1031 h 1135"/>
                  <a:gd name="T82" fmla="*/ 147 w 947"/>
                  <a:gd name="T83" fmla="*/ 985 h 1135"/>
                  <a:gd name="T84" fmla="*/ 109 w 947"/>
                  <a:gd name="T85" fmla="*/ 931 h 1135"/>
                  <a:gd name="T86" fmla="*/ 78 w 947"/>
                  <a:gd name="T87" fmla="*/ 871 h 1135"/>
                  <a:gd name="T88" fmla="*/ 50 w 947"/>
                  <a:gd name="T89" fmla="*/ 803 h 1135"/>
                  <a:gd name="T90" fmla="*/ 30 w 947"/>
                  <a:gd name="T91" fmla="*/ 729 h 1135"/>
                  <a:gd name="T92" fmla="*/ 14 w 947"/>
                  <a:gd name="T93" fmla="*/ 647 h 1135"/>
                  <a:gd name="T94" fmla="*/ 4 w 947"/>
                  <a:gd name="T95" fmla="*/ 559 h 1135"/>
                  <a:gd name="T96" fmla="*/ 0 w 947"/>
                  <a:gd name="T97" fmla="*/ 466 h 1135"/>
                  <a:gd name="T98" fmla="*/ 2 w 947"/>
                  <a:gd name="T99" fmla="*/ 395 h 1135"/>
                  <a:gd name="T100" fmla="*/ 12 w 947"/>
                  <a:gd name="T101" fmla="*/ 331 h 1135"/>
                  <a:gd name="T102" fmla="*/ 30 w 947"/>
                  <a:gd name="T103" fmla="*/ 270 h 1135"/>
                  <a:gd name="T104" fmla="*/ 56 w 947"/>
                  <a:gd name="T105" fmla="*/ 217 h 1135"/>
                  <a:gd name="T106" fmla="*/ 87 w 947"/>
                  <a:gd name="T107" fmla="*/ 168 h 1135"/>
                  <a:gd name="T108" fmla="*/ 123 w 947"/>
                  <a:gd name="T109" fmla="*/ 127 h 1135"/>
                  <a:gd name="T110" fmla="*/ 168 w 947"/>
                  <a:gd name="T111" fmla="*/ 90 h 1135"/>
                  <a:gd name="T112" fmla="*/ 217 w 947"/>
                  <a:gd name="T113" fmla="*/ 59 h 1135"/>
                  <a:gd name="T114" fmla="*/ 274 w 947"/>
                  <a:gd name="T115" fmla="*/ 35 h 1135"/>
                  <a:gd name="T116" fmla="*/ 334 w 947"/>
                  <a:gd name="T117" fmla="*/ 18 h 1135"/>
                  <a:gd name="T118" fmla="*/ 400 w 947"/>
                  <a:gd name="T119" fmla="*/ 6 h 1135"/>
                  <a:gd name="T120" fmla="*/ 471 w 947"/>
                  <a:gd name="T121" fmla="*/ 0 h 1135"/>
                  <a:gd name="T122" fmla="*/ 471 w 947"/>
                  <a:gd name="T123"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7" h="1135">
                    <a:moveTo>
                      <a:pt x="471" y="0"/>
                    </a:moveTo>
                    <a:lnTo>
                      <a:pt x="473" y="0"/>
                    </a:lnTo>
                    <a:lnTo>
                      <a:pt x="473" y="0"/>
                    </a:lnTo>
                    <a:lnTo>
                      <a:pt x="473" y="0"/>
                    </a:lnTo>
                    <a:lnTo>
                      <a:pt x="475" y="0"/>
                    </a:lnTo>
                    <a:lnTo>
                      <a:pt x="475" y="0"/>
                    </a:lnTo>
                    <a:lnTo>
                      <a:pt x="475" y="0"/>
                    </a:lnTo>
                    <a:lnTo>
                      <a:pt x="475" y="0"/>
                    </a:lnTo>
                    <a:lnTo>
                      <a:pt x="546" y="6"/>
                    </a:lnTo>
                    <a:lnTo>
                      <a:pt x="613" y="18"/>
                    </a:lnTo>
                    <a:lnTo>
                      <a:pt x="674" y="35"/>
                    </a:lnTo>
                    <a:lnTo>
                      <a:pt x="729" y="59"/>
                    </a:lnTo>
                    <a:lnTo>
                      <a:pt x="779" y="90"/>
                    </a:lnTo>
                    <a:lnTo>
                      <a:pt x="822" y="127"/>
                    </a:lnTo>
                    <a:lnTo>
                      <a:pt x="861" y="168"/>
                    </a:lnTo>
                    <a:lnTo>
                      <a:pt x="892" y="217"/>
                    </a:lnTo>
                    <a:lnTo>
                      <a:pt x="916" y="270"/>
                    </a:lnTo>
                    <a:lnTo>
                      <a:pt x="933" y="331"/>
                    </a:lnTo>
                    <a:lnTo>
                      <a:pt x="944" y="395"/>
                    </a:lnTo>
                    <a:lnTo>
                      <a:pt x="947" y="466"/>
                    </a:lnTo>
                    <a:lnTo>
                      <a:pt x="942" y="559"/>
                    </a:lnTo>
                    <a:lnTo>
                      <a:pt x="933" y="647"/>
                    </a:lnTo>
                    <a:lnTo>
                      <a:pt x="918" y="729"/>
                    </a:lnTo>
                    <a:lnTo>
                      <a:pt x="895" y="803"/>
                    </a:lnTo>
                    <a:lnTo>
                      <a:pt x="869" y="871"/>
                    </a:lnTo>
                    <a:lnTo>
                      <a:pt x="836" y="931"/>
                    </a:lnTo>
                    <a:lnTo>
                      <a:pt x="798" y="985"/>
                    </a:lnTo>
                    <a:lnTo>
                      <a:pt x="757" y="1031"/>
                    </a:lnTo>
                    <a:lnTo>
                      <a:pt x="708" y="1068"/>
                    </a:lnTo>
                    <a:lnTo>
                      <a:pt x="656" y="1097"/>
                    </a:lnTo>
                    <a:lnTo>
                      <a:pt x="601" y="1120"/>
                    </a:lnTo>
                    <a:lnTo>
                      <a:pt x="540" y="1132"/>
                    </a:lnTo>
                    <a:lnTo>
                      <a:pt x="475" y="1135"/>
                    </a:lnTo>
                    <a:lnTo>
                      <a:pt x="475" y="1135"/>
                    </a:lnTo>
                    <a:lnTo>
                      <a:pt x="471" y="1135"/>
                    </a:lnTo>
                    <a:lnTo>
                      <a:pt x="471" y="1135"/>
                    </a:lnTo>
                    <a:lnTo>
                      <a:pt x="407" y="1132"/>
                    </a:lnTo>
                    <a:lnTo>
                      <a:pt x="346" y="1120"/>
                    </a:lnTo>
                    <a:lnTo>
                      <a:pt x="289" y="1097"/>
                    </a:lnTo>
                    <a:lnTo>
                      <a:pt x="237" y="1068"/>
                    </a:lnTo>
                    <a:lnTo>
                      <a:pt x="191" y="1031"/>
                    </a:lnTo>
                    <a:lnTo>
                      <a:pt x="147" y="985"/>
                    </a:lnTo>
                    <a:lnTo>
                      <a:pt x="109" y="931"/>
                    </a:lnTo>
                    <a:lnTo>
                      <a:pt x="78" y="871"/>
                    </a:lnTo>
                    <a:lnTo>
                      <a:pt x="50" y="803"/>
                    </a:lnTo>
                    <a:lnTo>
                      <a:pt x="30" y="729"/>
                    </a:lnTo>
                    <a:lnTo>
                      <a:pt x="14" y="647"/>
                    </a:lnTo>
                    <a:lnTo>
                      <a:pt x="4" y="559"/>
                    </a:lnTo>
                    <a:lnTo>
                      <a:pt x="0" y="466"/>
                    </a:lnTo>
                    <a:lnTo>
                      <a:pt x="2" y="395"/>
                    </a:lnTo>
                    <a:lnTo>
                      <a:pt x="12" y="331"/>
                    </a:lnTo>
                    <a:lnTo>
                      <a:pt x="30" y="270"/>
                    </a:lnTo>
                    <a:lnTo>
                      <a:pt x="56" y="217"/>
                    </a:lnTo>
                    <a:lnTo>
                      <a:pt x="87" y="168"/>
                    </a:lnTo>
                    <a:lnTo>
                      <a:pt x="123" y="127"/>
                    </a:lnTo>
                    <a:lnTo>
                      <a:pt x="168" y="90"/>
                    </a:lnTo>
                    <a:lnTo>
                      <a:pt x="217" y="59"/>
                    </a:lnTo>
                    <a:lnTo>
                      <a:pt x="274" y="35"/>
                    </a:lnTo>
                    <a:lnTo>
                      <a:pt x="334" y="18"/>
                    </a:lnTo>
                    <a:lnTo>
                      <a:pt x="400" y="6"/>
                    </a:lnTo>
                    <a:lnTo>
                      <a:pt x="471" y="0"/>
                    </a:lnTo>
                    <a:lnTo>
                      <a:pt x="47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37" name="Freeform 34">
                <a:extLst>
                  <a:ext uri="{FF2B5EF4-FFF2-40B4-BE49-F238E27FC236}">
                    <a16:creationId xmlns:a16="http://schemas.microsoft.com/office/drawing/2014/main" id="{EF78F248-0366-1B48-89C2-99AC82A04981}"/>
                  </a:ext>
                </a:extLst>
              </p:cNvPr>
              <p:cNvSpPr>
                <a:spLocks/>
              </p:cNvSpPr>
              <p:nvPr/>
            </p:nvSpPr>
            <p:spPr bwMode="auto">
              <a:xfrm>
                <a:off x="7850152" y="4198949"/>
                <a:ext cx="24429" cy="41505"/>
              </a:xfrm>
              <a:custGeom>
                <a:avLst/>
                <a:gdLst>
                  <a:gd name="T0" fmla="*/ 265 w 414"/>
                  <a:gd name="T1" fmla="*/ 0 h 699"/>
                  <a:gd name="T2" fmla="*/ 310 w 414"/>
                  <a:gd name="T3" fmla="*/ 3 h 699"/>
                  <a:gd name="T4" fmla="*/ 355 w 414"/>
                  <a:gd name="T5" fmla="*/ 14 h 699"/>
                  <a:gd name="T6" fmla="*/ 397 w 414"/>
                  <a:gd name="T7" fmla="*/ 29 h 699"/>
                  <a:gd name="T8" fmla="*/ 409 w 414"/>
                  <a:gd name="T9" fmla="*/ 38 h 699"/>
                  <a:gd name="T10" fmla="*/ 414 w 414"/>
                  <a:gd name="T11" fmla="*/ 52 h 699"/>
                  <a:gd name="T12" fmla="*/ 414 w 414"/>
                  <a:gd name="T13" fmla="*/ 67 h 699"/>
                  <a:gd name="T14" fmla="*/ 391 w 414"/>
                  <a:gd name="T15" fmla="*/ 145 h 699"/>
                  <a:gd name="T16" fmla="*/ 388 w 414"/>
                  <a:gd name="T17" fmla="*/ 152 h 699"/>
                  <a:gd name="T18" fmla="*/ 383 w 414"/>
                  <a:gd name="T19" fmla="*/ 159 h 699"/>
                  <a:gd name="T20" fmla="*/ 376 w 414"/>
                  <a:gd name="T21" fmla="*/ 164 h 699"/>
                  <a:gd name="T22" fmla="*/ 367 w 414"/>
                  <a:gd name="T23" fmla="*/ 168 h 699"/>
                  <a:gd name="T24" fmla="*/ 358 w 414"/>
                  <a:gd name="T25" fmla="*/ 168 h 699"/>
                  <a:gd name="T26" fmla="*/ 350 w 414"/>
                  <a:gd name="T27" fmla="*/ 166 h 699"/>
                  <a:gd name="T28" fmla="*/ 327 w 414"/>
                  <a:gd name="T29" fmla="*/ 161 h 699"/>
                  <a:gd name="T30" fmla="*/ 308 w 414"/>
                  <a:gd name="T31" fmla="*/ 157 h 699"/>
                  <a:gd name="T32" fmla="*/ 307 w 414"/>
                  <a:gd name="T33" fmla="*/ 157 h 699"/>
                  <a:gd name="T34" fmla="*/ 289 w 414"/>
                  <a:gd name="T35" fmla="*/ 161 h 699"/>
                  <a:gd name="T36" fmla="*/ 275 w 414"/>
                  <a:gd name="T37" fmla="*/ 169 h 699"/>
                  <a:gd name="T38" fmla="*/ 268 w 414"/>
                  <a:gd name="T39" fmla="*/ 187 h 699"/>
                  <a:gd name="T40" fmla="*/ 267 w 414"/>
                  <a:gd name="T41" fmla="*/ 209 h 699"/>
                  <a:gd name="T42" fmla="*/ 267 w 414"/>
                  <a:gd name="T43" fmla="*/ 284 h 699"/>
                  <a:gd name="T44" fmla="*/ 378 w 414"/>
                  <a:gd name="T45" fmla="*/ 284 h 699"/>
                  <a:gd name="T46" fmla="*/ 393 w 414"/>
                  <a:gd name="T47" fmla="*/ 289 h 699"/>
                  <a:gd name="T48" fmla="*/ 405 w 414"/>
                  <a:gd name="T49" fmla="*/ 299 h 699"/>
                  <a:gd name="T50" fmla="*/ 409 w 414"/>
                  <a:gd name="T51" fmla="*/ 317 h 699"/>
                  <a:gd name="T52" fmla="*/ 409 w 414"/>
                  <a:gd name="T53" fmla="*/ 384 h 699"/>
                  <a:gd name="T54" fmla="*/ 405 w 414"/>
                  <a:gd name="T55" fmla="*/ 400 h 699"/>
                  <a:gd name="T56" fmla="*/ 393 w 414"/>
                  <a:gd name="T57" fmla="*/ 412 h 699"/>
                  <a:gd name="T58" fmla="*/ 378 w 414"/>
                  <a:gd name="T59" fmla="*/ 415 h 699"/>
                  <a:gd name="T60" fmla="*/ 267 w 414"/>
                  <a:gd name="T61" fmla="*/ 415 h 699"/>
                  <a:gd name="T62" fmla="*/ 267 w 414"/>
                  <a:gd name="T63" fmla="*/ 666 h 699"/>
                  <a:gd name="T64" fmla="*/ 262 w 414"/>
                  <a:gd name="T65" fmla="*/ 683 h 699"/>
                  <a:gd name="T66" fmla="*/ 251 w 414"/>
                  <a:gd name="T67" fmla="*/ 694 h 699"/>
                  <a:gd name="T68" fmla="*/ 234 w 414"/>
                  <a:gd name="T69" fmla="*/ 699 h 699"/>
                  <a:gd name="T70" fmla="*/ 108 w 414"/>
                  <a:gd name="T71" fmla="*/ 699 h 699"/>
                  <a:gd name="T72" fmla="*/ 92 w 414"/>
                  <a:gd name="T73" fmla="*/ 694 h 699"/>
                  <a:gd name="T74" fmla="*/ 80 w 414"/>
                  <a:gd name="T75" fmla="*/ 683 h 699"/>
                  <a:gd name="T76" fmla="*/ 76 w 414"/>
                  <a:gd name="T77" fmla="*/ 666 h 699"/>
                  <a:gd name="T78" fmla="*/ 76 w 414"/>
                  <a:gd name="T79" fmla="*/ 415 h 699"/>
                  <a:gd name="T80" fmla="*/ 31 w 414"/>
                  <a:gd name="T81" fmla="*/ 415 h 699"/>
                  <a:gd name="T82" fmla="*/ 16 w 414"/>
                  <a:gd name="T83" fmla="*/ 410 h 699"/>
                  <a:gd name="T84" fmla="*/ 4 w 414"/>
                  <a:gd name="T85" fmla="*/ 398 h 699"/>
                  <a:gd name="T86" fmla="*/ 0 w 414"/>
                  <a:gd name="T87" fmla="*/ 382 h 699"/>
                  <a:gd name="T88" fmla="*/ 0 w 414"/>
                  <a:gd name="T89" fmla="*/ 317 h 699"/>
                  <a:gd name="T90" fmla="*/ 4 w 414"/>
                  <a:gd name="T91" fmla="*/ 299 h 699"/>
                  <a:gd name="T92" fmla="*/ 16 w 414"/>
                  <a:gd name="T93" fmla="*/ 289 h 699"/>
                  <a:gd name="T94" fmla="*/ 31 w 414"/>
                  <a:gd name="T95" fmla="*/ 284 h 699"/>
                  <a:gd name="T96" fmla="*/ 76 w 414"/>
                  <a:gd name="T97" fmla="*/ 284 h 699"/>
                  <a:gd name="T98" fmla="*/ 76 w 414"/>
                  <a:gd name="T99" fmla="*/ 182 h 699"/>
                  <a:gd name="T100" fmla="*/ 80 w 414"/>
                  <a:gd name="T101" fmla="*/ 142 h 699"/>
                  <a:gd name="T102" fmla="*/ 88 w 414"/>
                  <a:gd name="T103" fmla="*/ 107 h 699"/>
                  <a:gd name="T104" fmla="*/ 104 w 414"/>
                  <a:gd name="T105" fmla="*/ 76 h 699"/>
                  <a:gd name="T106" fmla="*/ 127 w 414"/>
                  <a:gd name="T107" fmla="*/ 50 h 699"/>
                  <a:gd name="T108" fmla="*/ 154 w 414"/>
                  <a:gd name="T109" fmla="*/ 29 h 699"/>
                  <a:gd name="T110" fmla="*/ 187 w 414"/>
                  <a:gd name="T111" fmla="*/ 14 h 699"/>
                  <a:gd name="T112" fmla="*/ 223 w 414"/>
                  <a:gd name="T113" fmla="*/ 3 h 699"/>
                  <a:gd name="T114" fmla="*/ 265 w 414"/>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4" h="699">
                    <a:moveTo>
                      <a:pt x="265" y="0"/>
                    </a:moveTo>
                    <a:lnTo>
                      <a:pt x="310" y="3"/>
                    </a:lnTo>
                    <a:lnTo>
                      <a:pt x="355" y="14"/>
                    </a:lnTo>
                    <a:lnTo>
                      <a:pt x="397" y="29"/>
                    </a:lnTo>
                    <a:lnTo>
                      <a:pt x="409" y="38"/>
                    </a:lnTo>
                    <a:lnTo>
                      <a:pt x="414" y="52"/>
                    </a:lnTo>
                    <a:lnTo>
                      <a:pt x="414" y="67"/>
                    </a:lnTo>
                    <a:lnTo>
                      <a:pt x="391" y="145"/>
                    </a:lnTo>
                    <a:lnTo>
                      <a:pt x="388" y="152"/>
                    </a:lnTo>
                    <a:lnTo>
                      <a:pt x="383" y="159"/>
                    </a:lnTo>
                    <a:lnTo>
                      <a:pt x="376" y="164"/>
                    </a:lnTo>
                    <a:lnTo>
                      <a:pt x="367" y="168"/>
                    </a:lnTo>
                    <a:lnTo>
                      <a:pt x="358" y="168"/>
                    </a:lnTo>
                    <a:lnTo>
                      <a:pt x="350" y="166"/>
                    </a:lnTo>
                    <a:lnTo>
                      <a:pt x="327" y="161"/>
                    </a:lnTo>
                    <a:lnTo>
                      <a:pt x="308" y="157"/>
                    </a:lnTo>
                    <a:lnTo>
                      <a:pt x="307" y="157"/>
                    </a:lnTo>
                    <a:lnTo>
                      <a:pt x="289" y="161"/>
                    </a:lnTo>
                    <a:lnTo>
                      <a:pt x="275" y="169"/>
                    </a:lnTo>
                    <a:lnTo>
                      <a:pt x="268" y="187"/>
                    </a:lnTo>
                    <a:lnTo>
                      <a:pt x="267" y="209"/>
                    </a:lnTo>
                    <a:lnTo>
                      <a:pt x="267" y="284"/>
                    </a:lnTo>
                    <a:lnTo>
                      <a:pt x="378" y="284"/>
                    </a:lnTo>
                    <a:lnTo>
                      <a:pt x="393" y="289"/>
                    </a:lnTo>
                    <a:lnTo>
                      <a:pt x="405" y="299"/>
                    </a:lnTo>
                    <a:lnTo>
                      <a:pt x="409" y="317"/>
                    </a:lnTo>
                    <a:lnTo>
                      <a:pt x="409" y="384"/>
                    </a:lnTo>
                    <a:lnTo>
                      <a:pt x="405" y="400"/>
                    </a:lnTo>
                    <a:lnTo>
                      <a:pt x="393" y="412"/>
                    </a:lnTo>
                    <a:lnTo>
                      <a:pt x="378" y="415"/>
                    </a:lnTo>
                    <a:lnTo>
                      <a:pt x="267" y="415"/>
                    </a:lnTo>
                    <a:lnTo>
                      <a:pt x="267" y="666"/>
                    </a:lnTo>
                    <a:lnTo>
                      <a:pt x="262" y="683"/>
                    </a:lnTo>
                    <a:lnTo>
                      <a:pt x="251" y="694"/>
                    </a:lnTo>
                    <a:lnTo>
                      <a:pt x="234" y="699"/>
                    </a:lnTo>
                    <a:lnTo>
                      <a:pt x="108" y="699"/>
                    </a:lnTo>
                    <a:lnTo>
                      <a:pt x="92" y="694"/>
                    </a:lnTo>
                    <a:lnTo>
                      <a:pt x="80" y="683"/>
                    </a:lnTo>
                    <a:lnTo>
                      <a:pt x="76" y="666"/>
                    </a:lnTo>
                    <a:lnTo>
                      <a:pt x="76" y="415"/>
                    </a:lnTo>
                    <a:lnTo>
                      <a:pt x="31" y="415"/>
                    </a:lnTo>
                    <a:lnTo>
                      <a:pt x="16" y="410"/>
                    </a:lnTo>
                    <a:lnTo>
                      <a:pt x="4" y="398"/>
                    </a:lnTo>
                    <a:lnTo>
                      <a:pt x="0" y="382"/>
                    </a:lnTo>
                    <a:lnTo>
                      <a:pt x="0" y="317"/>
                    </a:lnTo>
                    <a:lnTo>
                      <a:pt x="4" y="299"/>
                    </a:lnTo>
                    <a:lnTo>
                      <a:pt x="16" y="289"/>
                    </a:lnTo>
                    <a:lnTo>
                      <a:pt x="31" y="284"/>
                    </a:lnTo>
                    <a:lnTo>
                      <a:pt x="76" y="284"/>
                    </a:lnTo>
                    <a:lnTo>
                      <a:pt x="76" y="182"/>
                    </a:lnTo>
                    <a:lnTo>
                      <a:pt x="80" y="142"/>
                    </a:lnTo>
                    <a:lnTo>
                      <a:pt x="88" y="107"/>
                    </a:lnTo>
                    <a:lnTo>
                      <a:pt x="104" y="76"/>
                    </a:lnTo>
                    <a:lnTo>
                      <a:pt x="127" y="50"/>
                    </a:lnTo>
                    <a:lnTo>
                      <a:pt x="154" y="29"/>
                    </a:lnTo>
                    <a:lnTo>
                      <a:pt x="187" y="14"/>
                    </a:lnTo>
                    <a:lnTo>
                      <a:pt x="223" y="3"/>
                    </a:lnTo>
                    <a:lnTo>
                      <a:pt x="26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38" name="Freeform 35">
                <a:extLst>
                  <a:ext uri="{FF2B5EF4-FFF2-40B4-BE49-F238E27FC236}">
                    <a16:creationId xmlns:a16="http://schemas.microsoft.com/office/drawing/2014/main" id="{2144A07C-0B6F-B043-A660-6794EE2C655B}"/>
                  </a:ext>
                </a:extLst>
              </p:cNvPr>
              <p:cNvSpPr>
                <a:spLocks noEditPoints="1"/>
              </p:cNvSpPr>
              <p:nvPr/>
            </p:nvSpPr>
            <p:spPr bwMode="auto">
              <a:xfrm>
                <a:off x="7788013" y="3933196"/>
                <a:ext cx="338328" cy="333822"/>
              </a:xfrm>
              <a:custGeom>
                <a:avLst/>
                <a:gdLst>
                  <a:gd name="T0" fmla="*/ 791 w 5705"/>
                  <a:gd name="T1" fmla="*/ 4474 h 5630"/>
                  <a:gd name="T2" fmla="*/ 715 w 5705"/>
                  <a:gd name="T3" fmla="*/ 5061 h 5630"/>
                  <a:gd name="T4" fmla="*/ 1177 w 5705"/>
                  <a:gd name="T5" fmla="*/ 5415 h 5630"/>
                  <a:gd name="T6" fmla="*/ 1722 w 5705"/>
                  <a:gd name="T7" fmla="*/ 5192 h 5630"/>
                  <a:gd name="T8" fmla="*/ 1798 w 5705"/>
                  <a:gd name="T9" fmla="*/ 4604 h 5630"/>
                  <a:gd name="T10" fmla="*/ 1336 w 5705"/>
                  <a:gd name="T11" fmla="*/ 4251 h 5630"/>
                  <a:gd name="T12" fmla="*/ 2283 w 5705"/>
                  <a:gd name="T13" fmla="*/ 1668 h 5630"/>
                  <a:gd name="T14" fmla="*/ 1757 w 5705"/>
                  <a:gd name="T15" fmla="*/ 2294 h 5630"/>
                  <a:gd name="T16" fmla="*/ 1764 w 5705"/>
                  <a:gd name="T17" fmla="*/ 3159 h 5630"/>
                  <a:gd name="T18" fmla="*/ 1978 w 5705"/>
                  <a:gd name="T19" fmla="*/ 3220 h 5630"/>
                  <a:gd name="T20" fmla="*/ 2683 w 5705"/>
                  <a:gd name="T21" fmla="*/ 2820 h 5630"/>
                  <a:gd name="T22" fmla="*/ 3110 w 5705"/>
                  <a:gd name="T23" fmla="*/ 2820 h 5630"/>
                  <a:gd name="T24" fmla="*/ 3815 w 5705"/>
                  <a:gd name="T25" fmla="*/ 3220 h 5630"/>
                  <a:gd name="T26" fmla="*/ 4028 w 5705"/>
                  <a:gd name="T27" fmla="*/ 3159 h 5630"/>
                  <a:gd name="T28" fmla="*/ 4035 w 5705"/>
                  <a:gd name="T29" fmla="*/ 2294 h 5630"/>
                  <a:gd name="T30" fmla="*/ 3509 w 5705"/>
                  <a:gd name="T31" fmla="*/ 1668 h 5630"/>
                  <a:gd name="T32" fmla="*/ 718 w 5705"/>
                  <a:gd name="T33" fmla="*/ 367 h 5630"/>
                  <a:gd name="T34" fmla="*/ 256 w 5705"/>
                  <a:gd name="T35" fmla="*/ 722 h 5630"/>
                  <a:gd name="T36" fmla="*/ 332 w 5705"/>
                  <a:gd name="T37" fmla="*/ 1308 h 5630"/>
                  <a:gd name="T38" fmla="*/ 878 w 5705"/>
                  <a:gd name="T39" fmla="*/ 1531 h 5630"/>
                  <a:gd name="T40" fmla="*/ 1340 w 5705"/>
                  <a:gd name="T41" fmla="*/ 1178 h 5630"/>
                  <a:gd name="T42" fmla="*/ 1264 w 5705"/>
                  <a:gd name="T43" fmla="*/ 590 h 5630"/>
                  <a:gd name="T44" fmla="*/ 4909 w 5705"/>
                  <a:gd name="T45" fmla="*/ 210 h 5630"/>
                  <a:gd name="T46" fmla="*/ 4400 w 5705"/>
                  <a:gd name="T47" fmla="*/ 502 h 5630"/>
                  <a:gd name="T48" fmla="*/ 4400 w 5705"/>
                  <a:gd name="T49" fmla="*/ 1094 h 5630"/>
                  <a:gd name="T50" fmla="*/ 4909 w 5705"/>
                  <a:gd name="T51" fmla="*/ 1386 h 5630"/>
                  <a:gd name="T52" fmla="*/ 5416 w 5705"/>
                  <a:gd name="T53" fmla="*/ 1094 h 5630"/>
                  <a:gd name="T54" fmla="*/ 5416 w 5705"/>
                  <a:gd name="T55" fmla="*/ 502 h 5630"/>
                  <a:gd name="T56" fmla="*/ 4909 w 5705"/>
                  <a:gd name="T57" fmla="*/ 210 h 5630"/>
                  <a:gd name="T58" fmla="*/ 5471 w 5705"/>
                  <a:gd name="T59" fmla="*/ 234 h 5630"/>
                  <a:gd name="T60" fmla="*/ 5700 w 5705"/>
                  <a:gd name="T61" fmla="*/ 891 h 5630"/>
                  <a:gd name="T62" fmla="*/ 5336 w 5705"/>
                  <a:gd name="T63" fmla="*/ 1471 h 5630"/>
                  <a:gd name="T64" fmla="*/ 4642 w 5705"/>
                  <a:gd name="T65" fmla="*/ 1549 h 5630"/>
                  <a:gd name="T66" fmla="*/ 4282 w 5705"/>
                  <a:gd name="T67" fmla="*/ 2159 h 5630"/>
                  <a:gd name="T68" fmla="*/ 4341 w 5705"/>
                  <a:gd name="T69" fmla="*/ 3094 h 5630"/>
                  <a:gd name="T70" fmla="*/ 3817 w 5705"/>
                  <a:gd name="T71" fmla="*/ 3893 h 5630"/>
                  <a:gd name="T72" fmla="*/ 2896 w 5705"/>
                  <a:gd name="T73" fmla="*/ 4211 h 5630"/>
                  <a:gd name="T74" fmla="*/ 1876 w 5705"/>
                  <a:gd name="T75" fmla="*/ 4331 h 5630"/>
                  <a:gd name="T76" fmla="*/ 2034 w 5705"/>
                  <a:gd name="T77" fmla="*/ 5016 h 5630"/>
                  <a:gd name="T78" fmla="*/ 1606 w 5705"/>
                  <a:gd name="T79" fmla="*/ 5549 h 5630"/>
                  <a:gd name="T80" fmla="*/ 905 w 5705"/>
                  <a:gd name="T81" fmla="*/ 5549 h 5630"/>
                  <a:gd name="T82" fmla="*/ 479 w 5705"/>
                  <a:gd name="T83" fmla="*/ 5016 h 5630"/>
                  <a:gd name="T84" fmla="*/ 635 w 5705"/>
                  <a:gd name="T85" fmla="*/ 4334 h 5630"/>
                  <a:gd name="T86" fmla="*/ 1257 w 5705"/>
                  <a:gd name="T87" fmla="*/ 4035 h 5630"/>
                  <a:gd name="T88" fmla="*/ 1873 w 5705"/>
                  <a:gd name="T89" fmla="*/ 3805 h 5630"/>
                  <a:gd name="T90" fmla="*/ 1423 w 5705"/>
                  <a:gd name="T91" fmla="*/ 2969 h 5630"/>
                  <a:gd name="T92" fmla="*/ 1572 w 5705"/>
                  <a:gd name="T93" fmla="*/ 2026 h 5630"/>
                  <a:gd name="T94" fmla="*/ 971 w 5705"/>
                  <a:gd name="T95" fmla="*/ 1729 h 5630"/>
                  <a:gd name="T96" fmla="*/ 299 w 5705"/>
                  <a:gd name="T97" fmla="*/ 1571 h 5630"/>
                  <a:gd name="T98" fmla="*/ 0 w 5705"/>
                  <a:gd name="T99" fmla="*/ 950 h 5630"/>
                  <a:gd name="T100" fmla="*/ 299 w 5705"/>
                  <a:gd name="T101" fmla="*/ 327 h 5630"/>
                  <a:gd name="T102" fmla="*/ 980 w 5705"/>
                  <a:gd name="T103" fmla="*/ 173 h 5630"/>
                  <a:gd name="T104" fmla="*/ 1515 w 5705"/>
                  <a:gd name="T105" fmla="*/ 599 h 5630"/>
                  <a:gd name="T106" fmla="*/ 1523 w 5705"/>
                  <a:gd name="T107" fmla="*/ 1282 h 5630"/>
                  <a:gd name="T108" fmla="*/ 2428 w 5705"/>
                  <a:gd name="T109" fmla="*/ 1300 h 5630"/>
                  <a:gd name="T110" fmla="*/ 3386 w 5705"/>
                  <a:gd name="T111" fmla="*/ 1306 h 5630"/>
                  <a:gd name="T112" fmla="*/ 4178 w 5705"/>
                  <a:gd name="T113" fmla="*/ 1118 h 5630"/>
                  <a:gd name="T114" fmla="*/ 4192 w 5705"/>
                  <a:gd name="T115" fmla="*/ 447 h 5630"/>
                  <a:gd name="T116" fmla="*/ 4725 w 5705"/>
                  <a:gd name="T117" fmla="*/ 21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5" h="5630">
                    <a:moveTo>
                      <a:pt x="1257" y="4244"/>
                    </a:moveTo>
                    <a:lnTo>
                      <a:pt x="1177" y="4251"/>
                    </a:lnTo>
                    <a:lnTo>
                      <a:pt x="1101" y="4267"/>
                    </a:lnTo>
                    <a:lnTo>
                      <a:pt x="1028" y="4291"/>
                    </a:lnTo>
                    <a:lnTo>
                      <a:pt x="961" y="4326"/>
                    </a:lnTo>
                    <a:lnTo>
                      <a:pt x="897" y="4367"/>
                    </a:lnTo>
                    <a:lnTo>
                      <a:pt x="841" y="4417"/>
                    </a:lnTo>
                    <a:lnTo>
                      <a:pt x="791" y="4474"/>
                    </a:lnTo>
                    <a:lnTo>
                      <a:pt x="749" y="4537"/>
                    </a:lnTo>
                    <a:lnTo>
                      <a:pt x="715" y="4604"/>
                    </a:lnTo>
                    <a:lnTo>
                      <a:pt x="689" y="4677"/>
                    </a:lnTo>
                    <a:lnTo>
                      <a:pt x="673" y="4753"/>
                    </a:lnTo>
                    <a:lnTo>
                      <a:pt x="668" y="4832"/>
                    </a:lnTo>
                    <a:lnTo>
                      <a:pt x="673" y="4912"/>
                    </a:lnTo>
                    <a:lnTo>
                      <a:pt x="689" y="4988"/>
                    </a:lnTo>
                    <a:lnTo>
                      <a:pt x="715" y="5061"/>
                    </a:lnTo>
                    <a:lnTo>
                      <a:pt x="749" y="5128"/>
                    </a:lnTo>
                    <a:lnTo>
                      <a:pt x="791" y="5192"/>
                    </a:lnTo>
                    <a:lnTo>
                      <a:pt x="841" y="5248"/>
                    </a:lnTo>
                    <a:lnTo>
                      <a:pt x="897" y="5298"/>
                    </a:lnTo>
                    <a:lnTo>
                      <a:pt x="961" y="5339"/>
                    </a:lnTo>
                    <a:lnTo>
                      <a:pt x="1028" y="5374"/>
                    </a:lnTo>
                    <a:lnTo>
                      <a:pt x="1101" y="5400"/>
                    </a:lnTo>
                    <a:lnTo>
                      <a:pt x="1177" y="5415"/>
                    </a:lnTo>
                    <a:lnTo>
                      <a:pt x="1257" y="5421"/>
                    </a:lnTo>
                    <a:lnTo>
                      <a:pt x="1336" y="5415"/>
                    </a:lnTo>
                    <a:lnTo>
                      <a:pt x="1412" y="5400"/>
                    </a:lnTo>
                    <a:lnTo>
                      <a:pt x="1485" y="5374"/>
                    </a:lnTo>
                    <a:lnTo>
                      <a:pt x="1553" y="5339"/>
                    </a:lnTo>
                    <a:lnTo>
                      <a:pt x="1615" y="5298"/>
                    </a:lnTo>
                    <a:lnTo>
                      <a:pt x="1672" y="5248"/>
                    </a:lnTo>
                    <a:lnTo>
                      <a:pt x="1722" y="5192"/>
                    </a:lnTo>
                    <a:lnTo>
                      <a:pt x="1764" y="5128"/>
                    </a:lnTo>
                    <a:lnTo>
                      <a:pt x="1798" y="5061"/>
                    </a:lnTo>
                    <a:lnTo>
                      <a:pt x="1824" y="4988"/>
                    </a:lnTo>
                    <a:lnTo>
                      <a:pt x="1840" y="4912"/>
                    </a:lnTo>
                    <a:lnTo>
                      <a:pt x="1845" y="4832"/>
                    </a:lnTo>
                    <a:lnTo>
                      <a:pt x="1840" y="4753"/>
                    </a:lnTo>
                    <a:lnTo>
                      <a:pt x="1824" y="4677"/>
                    </a:lnTo>
                    <a:lnTo>
                      <a:pt x="1798" y="4604"/>
                    </a:lnTo>
                    <a:lnTo>
                      <a:pt x="1764" y="4537"/>
                    </a:lnTo>
                    <a:lnTo>
                      <a:pt x="1722" y="4474"/>
                    </a:lnTo>
                    <a:lnTo>
                      <a:pt x="1672" y="4417"/>
                    </a:lnTo>
                    <a:lnTo>
                      <a:pt x="1615" y="4367"/>
                    </a:lnTo>
                    <a:lnTo>
                      <a:pt x="1553" y="4326"/>
                    </a:lnTo>
                    <a:lnTo>
                      <a:pt x="1485" y="4291"/>
                    </a:lnTo>
                    <a:lnTo>
                      <a:pt x="1412" y="4267"/>
                    </a:lnTo>
                    <a:lnTo>
                      <a:pt x="1336" y="4251"/>
                    </a:lnTo>
                    <a:lnTo>
                      <a:pt x="1257" y="4244"/>
                    </a:lnTo>
                    <a:close/>
                    <a:moveTo>
                      <a:pt x="2896" y="1502"/>
                    </a:moveTo>
                    <a:lnTo>
                      <a:pt x="2785" y="1507"/>
                    </a:lnTo>
                    <a:lnTo>
                      <a:pt x="2678" y="1523"/>
                    </a:lnTo>
                    <a:lnTo>
                      <a:pt x="2574" y="1547"/>
                    </a:lnTo>
                    <a:lnTo>
                      <a:pt x="2472" y="1578"/>
                    </a:lnTo>
                    <a:lnTo>
                      <a:pt x="2377" y="1620"/>
                    </a:lnTo>
                    <a:lnTo>
                      <a:pt x="2283" y="1668"/>
                    </a:lnTo>
                    <a:lnTo>
                      <a:pt x="2197" y="1725"/>
                    </a:lnTo>
                    <a:lnTo>
                      <a:pt x="2113" y="1789"/>
                    </a:lnTo>
                    <a:lnTo>
                      <a:pt x="2037" y="1858"/>
                    </a:lnTo>
                    <a:lnTo>
                      <a:pt x="1966" y="1935"/>
                    </a:lnTo>
                    <a:lnTo>
                      <a:pt x="1904" y="2018"/>
                    </a:lnTo>
                    <a:lnTo>
                      <a:pt x="1847" y="2104"/>
                    </a:lnTo>
                    <a:lnTo>
                      <a:pt x="1798" y="2197"/>
                    </a:lnTo>
                    <a:lnTo>
                      <a:pt x="1757" y="2294"/>
                    </a:lnTo>
                    <a:lnTo>
                      <a:pt x="1724" y="2395"/>
                    </a:lnTo>
                    <a:lnTo>
                      <a:pt x="1700" y="2500"/>
                    </a:lnTo>
                    <a:lnTo>
                      <a:pt x="1686" y="2608"/>
                    </a:lnTo>
                    <a:lnTo>
                      <a:pt x="1681" y="2718"/>
                    </a:lnTo>
                    <a:lnTo>
                      <a:pt x="1686" y="2832"/>
                    </a:lnTo>
                    <a:lnTo>
                      <a:pt x="1703" y="2945"/>
                    </a:lnTo>
                    <a:lnTo>
                      <a:pt x="1729" y="3054"/>
                    </a:lnTo>
                    <a:lnTo>
                      <a:pt x="1764" y="3159"/>
                    </a:lnTo>
                    <a:lnTo>
                      <a:pt x="1809" y="3260"/>
                    </a:lnTo>
                    <a:lnTo>
                      <a:pt x="1862" y="3355"/>
                    </a:lnTo>
                    <a:lnTo>
                      <a:pt x="1923" y="3445"/>
                    </a:lnTo>
                    <a:lnTo>
                      <a:pt x="1932" y="3396"/>
                    </a:lnTo>
                    <a:lnTo>
                      <a:pt x="1940" y="3348"/>
                    </a:lnTo>
                    <a:lnTo>
                      <a:pt x="1951" y="3301"/>
                    </a:lnTo>
                    <a:lnTo>
                      <a:pt x="1963" y="3258"/>
                    </a:lnTo>
                    <a:lnTo>
                      <a:pt x="1978" y="3220"/>
                    </a:lnTo>
                    <a:lnTo>
                      <a:pt x="1994" y="3185"/>
                    </a:lnTo>
                    <a:lnTo>
                      <a:pt x="2013" y="3156"/>
                    </a:lnTo>
                    <a:lnTo>
                      <a:pt x="2034" y="3133"/>
                    </a:lnTo>
                    <a:lnTo>
                      <a:pt x="2058" y="3120"/>
                    </a:lnTo>
                    <a:lnTo>
                      <a:pt x="2531" y="2931"/>
                    </a:lnTo>
                    <a:lnTo>
                      <a:pt x="2641" y="2838"/>
                    </a:lnTo>
                    <a:lnTo>
                      <a:pt x="2660" y="2826"/>
                    </a:lnTo>
                    <a:lnTo>
                      <a:pt x="2683" y="2820"/>
                    </a:lnTo>
                    <a:lnTo>
                      <a:pt x="2704" y="2822"/>
                    </a:lnTo>
                    <a:lnTo>
                      <a:pt x="2724" y="2829"/>
                    </a:lnTo>
                    <a:lnTo>
                      <a:pt x="2742" y="2841"/>
                    </a:lnTo>
                    <a:lnTo>
                      <a:pt x="2896" y="2995"/>
                    </a:lnTo>
                    <a:lnTo>
                      <a:pt x="3050" y="2841"/>
                    </a:lnTo>
                    <a:lnTo>
                      <a:pt x="3069" y="2829"/>
                    </a:lnTo>
                    <a:lnTo>
                      <a:pt x="3088" y="2822"/>
                    </a:lnTo>
                    <a:lnTo>
                      <a:pt x="3110" y="2820"/>
                    </a:lnTo>
                    <a:lnTo>
                      <a:pt x="3131" y="2826"/>
                    </a:lnTo>
                    <a:lnTo>
                      <a:pt x="3150" y="2838"/>
                    </a:lnTo>
                    <a:lnTo>
                      <a:pt x="3261" y="2931"/>
                    </a:lnTo>
                    <a:lnTo>
                      <a:pt x="3734" y="3120"/>
                    </a:lnTo>
                    <a:lnTo>
                      <a:pt x="3758" y="3133"/>
                    </a:lnTo>
                    <a:lnTo>
                      <a:pt x="3779" y="3156"/>
                    </a:lnTo>
                    <a:lnTo>
                      <a:pt x="3798" y="3185"/>
                    </a:lnTo>
                    <a:lnTo>
                      <a:pt x="3815" y="3220"/>
                    </a:lnTo>
                    <a:lnTo>
                      <a:pt x="3829" y="3258"/>
                    </a:lnTo>
                    <a:lnTo>
                      <a:pt x="3841" y="3301"/>
                    </a:lnTo>
                    <a:lnTo>
                      <a:pt x="3851" y="3348"/>
                    </a:lnTo>
                    <a:lnTo>
                      <a:pt x="3862" y="3396"/>
                    </a:lnTo>
                    <a:lnTo>
                      <a:pt x="3869" y="3445"/>
                    </a:lnTo>
                    <a:lnTo>
                      <a:pt x="3931" y="3355"/>
                    </a:lnTo>
                    <a:lnTo>
                      <a:pt x="3983" y="3260"/>
                    </a:lnTo>
                    <a:lnTo>
                      <a:pt x="4028" y="3159"/>
                    </a:lnTo>
                    <a:lnTo>
                      <a:pt x="4064" y="3054"/>
                    </a:lnTo>
                    <a:lnTo>
                      <a:pt x="4090" y="2945"/>
                    </a:lnTo>
                    <a:lnTo>
                      <a:pt x="4106" y="2832"/>
                    </a:lnTo>
                    <a:lnTo>
                      <a:pt x="4111" y="2718"/>
                    </a:lnTo>
                    <a:lnTo>
                      <a:pt x="4106" y="2608"/>
                    </a:lnTo>
                    <a:lnTo>
                      <a:pt x="4092" y="2500"/>
                    </a:lnTo>
                    <a:lnTo>
                      <a:pt x="4068" y="2395"/>
                    </a:lnTo>
                    <a:lnTo>
                      <a:pt x="4035" y="2294"/>
                    </a:lnTo>
                    <a:lnTo>
                      <a:pt x="3995" y="2197"/>
                    </a:lnTo>
                    <a:lnTo>
                      <a:pt x="3945" y="2106"/>
                    </a:lnTo>
                    <a:lnTo>
                      <a:pt x="3889" y="2018"/>
                    </a:lnTo>
                    <a:lnTo>
                      <a:pt x="3825" y="1935"/>
                    </a:lnTo>
                    <a:lnTo>
                      <a:pt x="3754" y="1858"/>
                    </a:lnTo>
                    <a:lnTo>
                      <a:pt x="3678" y="1789"/>
                    </a:lnTo>
                    <a:lnTo>
                      <a:pt x="3597" y="1725"/>
                    </a:lnTo>
                    <a:lnTo>
                      <a:pt x="3509" y="1668"/>
                    </a:lnTo>
                    <a:lnTo>
                      <a:pt x="3417" y="1620"/>
                    </a:lnTo>
                    <a:lnTo>
                      <a:pt x="3320" y="1578"/>
                    </a:lnTo>
                    <a:lnTo>
                      <a:pt x="3219" y="1547"/>
                    </a:lnTo>
                    <a:lnTo>
                      <a:pt x="3114" y="1523"/>
                    </a:lnTo>
                    <a:lnTo>
                      <a:pt x="3007" y="1507"/>
                    </a:lnTo>
                    <a:lnTo>
                      <a:pt x="2896" y="1502"/>
                    </a:lnTo>
                    <a:close/>
                    <a:moveTo>
                      <a:pt x="798" y="362"/>
                    </a:moveTo>
                    <a:lnTo>
                      <a:pt x="718" y="367"/>
                    </a:lnTo>
                    <a:lnTo>
                      <a:pt x="642" y="383"/>
                    </a:lnTo>
                    <a:lnTo>
                      <a:pt x="569" y="409"/>
                    </a:lnTo>
                    <a:lnTo>
                      <a:pt x="500" y="441"/>
                    </a:lnTo>
                    <a:lnTo>
                      <a:pt x="438" y="485"/>
                    </a:lnTo>
                    <a:lnTo>
                      <a:pt x="383" y="535"/>
                    </a:lnTo>
                    <a:lnTo>
                      <a:pt x="332" y="590"/>
                    </a:lnTo>
                    <a:lnTo>
                      <a:pt x="289" y="653"/>
                    </a:lnTo>
                    <a:lnTo>
                      <a:pt x="256" y="722"/>
                    </a:lnTo>
                    <a:lnTo>
                      <a:pt x="230" y="794"/>
                    </a:lnTo>
                    <a:lnTo>
                      <a:pt x="215" y="871"/>
                    </a:lnTo>
                    <a:lnTo>
                      <a:pt x="209" y="950"/>
                    </a:lnTo>
                    <a:lnTo>
                      <a:pt x="215" y="1030"/>
                    </a:lnTo>
                    <a:lnTo>
                      <a:pt x="230" y="1106"/>
                    </a:lnTo>
                    <a:lnTo>
                      <a:pt x="256" y="1178"/>
                    </a:lnTo>
                    <a:lnTo>
                      <a:pt x="289" y="1246"/>
                    </a:lnTo>
                    <a:lnTo>
                      <a:pt x="332" y="1308"/>
                    </a:lnTo>
                    <a:lnTo>
                      <a:pt x="383" y="1365"/>
                    </a:lnTo>
                    <a:lnTo>
                      <a:pt x="438" y="1415"/>
                    </a:lnTo>
                    <a:lnTo>
                      <a:pt x="500" y="1457"/>
                    </a:lnTo>
                    <a:lnTo>
                      <a:pt x="569" y="1492"/>
                    </a:lnTo>
                    <a:lnTo>
                      <a:pt x="642" y="1516"/>
                    </a:lnTo>
                    <a:lnTo>
                      <a:pt x="718" y="1531"/>
                    </a:lnTo>
                    <a:lnTo>
                      <a:pt x="798" y="1538"/>
                    </a:lnTo>
                    <a:lnTo>
                      <a:pt x="878" y="1531"/>
                    </a:lnTo>
                    <a:lnTo>
                      <a:pt x="954" y="1516"/>
                    </a:lnTo>
                    <a:lnTo>
                      <a:pt x="1026" y="1492"/>
                    </a:lnTo>
                    <a:lnTo>
                      <a:pt x="1094" y="1457"/>
                    </a:lnTo>
                    <a:lnTo>
                      <a:pt x="1156" y="1415"/>
                    </a:lnTo>
                    <a:lnTo>
                      <a:pt x="1213" y="1365"/>
                    </a:lnTo>
                    <a:lnTo>
                      <a:pt x="1264" y="1308"/>
                    </a:lnTo>
                    <a:lnTo>
                      <a:pt x="1305" y="1246"/>
                    </a:lnTo>
                    <a:lnTo>
                      <a:pt x="1340" y="1178"/>
                    </a:lnTo>
                    <a:lnTo>
                      <a:pt x="1364" y="1106"/>
                    </a:lnTo>
                    <a:lnTo>
                      <a:pt x="1380" y="1030"/>
                    </a:lnTo>
                    <a:lnTo>
                      <a:pt x="1386" y="950"/>
                    </a:lnTo>
                    <a:lnTo>
                      <a:pt x="1380" y="871"/>
                    </a:lnTo>
                    <a:lnTo>
                      <a:pt x="1364" y="794"/>
                    </a:lnTo>
                    <a:lnTo>
                      <a:pt x="1340" y="722"/>
                    </a:lnTo>
                    <a:lnTo>
                      <a:pt x="1305" y="653"/>
                    </a:lnTo>
                    <a:lnTo>
                      <a:pt x="1264" y="590"/>
                    </a:lnTo>
                    <a:lnTo>
                      <a:pt x="1213" y="535"/>
                    </a:lnTo>
                    <a:lnTo>
                      <a:pt x="1156" y="485"/>
                    </a:lnTo>
                    <a:lnTo>
                      <a:pt x="1094" y="441"/>
                    </a:lnTo>
                    <a:lnTo>
                      <a:pt x="1026" y="409"/>
                    </a:lnTo>
                    <a:lnTo>
                      <a:pt x="954" y="383"/>
                    </a:lnTo>
                    <a:lnTo>
                      <a:pt x="878" y="367"/>
                    </a:lnTo>
                    <a:lnTo>
                      <a:pt x="798" y="362"/>
                    </a:lnTo>
                    <a:close/>
                    <a:moveTo>
                      <a:pt x="4909" y="210"/>
                    </a:moveTo>
                    <a:lnTo>
                      <a:pt x="4829" y="215"/>
                    </a:lnTo>
                    <a:lnTo>
                      <a:pt x="4751" y="230"/>
                    </a:lnTo>
                    <a:lnTo>
                      <a:pt x="4680" y="256"/>
                    </a:lnTo>
                    <a:lnTo>
                      <a:pt x="4611" y="291"/>
                    </a:lnTo>
                    <a:lnTo>
                      <a:pt x="4549" y="332"/>
                    </a:lnTo>
                    <a:lnTo>
                      <a:pt x="4493" y="383"/>
                    </a:lnTo>
                    <a:lnTo>
                      <a:pt x="4443" y="438"/>
                    </a:lnTo>
                    <a:lnTo>
                      <a:pt x="4400" y="502"/>
                    </a:lnTo>
                    <a:lnTo>
                      <a:pt x="4367" y="569"/>
                    </a:lnTo>
                    <a:lnTo>
                      <a:pt x="4341" y="642"/>
                    </a:lnTo>
                    <a:lnTo>
                      <a:pt x="4326" y="718"/>
                    </a:lnTo>
                    <a:lnTo>
                      <a:pt x="4320" y="798"/>
                    </a:lnTo>
                    <a:lnTo>
                      <a:pt x="4326" y="877"/>
                    </a:lnTo>
                    <a:lnTo>
                      <a:pt x="4341" y="954"/>
                    </a:lnTo>
                    <a:lnTo>
                      <a:pt x="4367" y="1026"/>
                    </a:lnTo>
                    <a:lnTo>
                      <a:pt x="4400" y="1094"/>
                    </a:lnTo>
                    <a:lnTo>
                      <a:pt x="4443" y="1156"/>
                    </a:lnTo>
                    <a:lnTo>
                      <a:pt x="4493" y="1213"/>
                    </a:lnTo>
                    <a:lnTo>
                      <a:pt x="4549" y="1263"/>
                    </a:lnTo>
                    <a:lnTo>
                      <a:pt x="4611" y="1305"/>
                    </a:lnTo>
                    <a:lnTo>
                      <a:pt x="4680" y="1339"/>
                    </a:lnTo>
                    <a:lnTo>
                      <a:pt x="4751" y="1364"/>
                    </a:lnTo>
                    <a:lnTo>
                      <a:pt x="4829" y="1379"/>
                    </a:lnTo>
                    <a:lnTo>
                      <a:pt x="4909" y="1386"/>
                    </a:lnTo>
                    <a:lnTo>
                      <a:pt x="4988" y="1379"/>
                    </a:lnTo>
                    <a:lnTo>
                      <a:pt x="5065" y="1364"/>
                    </a:lnTo>
                    <a:lnTo>
                      <a:pt x="5137" y="1339"/>
                    </a:lnTo>
                    <a:lnTo>
                      <a:pt x="5205" y="1305"/>
                    </a:lnTo>
                    <a:lnTo>
                      <a:pt x="5267" y="1263"/>
                    </a:lnTo>
                    <a:lnTo>
                      <a:pt x="5324" y="1213"/>
                    </a:lnTo>
                    <a:lnTo>
                      <a:pt x="5374" y="1156"/>
                    </a:lnTo>
                    <a:lnTo>
                      <a:pt x="5416" y="1094"/>
                    </a:lnTo>
                    <a:lnTo>
                      <a:pt x="5451" y="1026"/>
                    </a:lnTo>
                    <a:lnTo>
                      <a:pt x="5475" y="954"/>
                    </a:lnTo>
                    <a:lnTo>
                      <a:pt x="5490" y="877"/>
                    </a:lnTo>
                    <a:lnTo>
                      <a:pt x="5496" y="798"/>
                    </a:lnTo>
                    <a:lnTo>
                      <a:pt x="5490" y="718"/>
                    </a:lnTo>
                    <a:lnTo>
                      <a:pt x="5475" y="642"/>
                    </a:lnTo>
                    <a:lnTo>
                      <a:pt x="5451" y="569"/>
                    </a:lnTo>
                    <a:lnTo>
                      <a:pt x="5416" y="502"/>
                    </a:lnTo>
                    <a:lnTo>
                      <a:pt x="5374" y="438"/>
                    </a:lnTo>
                    <a:lnTo>
                      <a:pt x="5324" y="383"/>
                    </a:lnTo>
                    <a:lnTo>
                      <a:pt x="5267" y="332"/>
                    </a:lnTo>
                    <a:lnTo>
                      <a:pt x="5205" y="291"/>
                    </a:lnTo>
                    <a:lnTo>
                      <a:pt x="5137" y="256"/>
                    </a:lnTo>
                    <a:lnTo>
                      <a:pt x="5065" y="230"/>
                    </a:lnTo>
                    <a:lnTo>
                      <a:pt x="4988" y="215"/>
                    </a:lnTo>
                    <a:lnTo>
                      <a:pt x="4909" y="210"/>
                    </a:lnTo>
                    <a:close/>
                    <a:moveTo>
                      <a:pt x="4909" y="0"/>
                    </a:moveTo>
                    <a:lnTo>
                      <a:pt x="5001" y="5"/>
                    </a:lnTo>
                    <a:lnTo>
                      <a:pt x="5091" y="21"/>
                    </a:lnTo>
                    <a:lnTo>
                      <a:pt x="5177" y="47"/>
                    </a:lnTo>
                    <a:lnTo>
                      <a:pt x="5259" y="82"/>
                    </a:lnTo>
                    <a:lnTo>
                      <a:pt x="5336" y="125"/>
                    </a:lnTo>
                    <a:lnTo>
                      <a:pt x="5407" y="175"/>
                    </a:lnTo>
                    <a:lnTo>
                      <a:pt x="5471" y="234"/>
                    </a:lnTo>
                    <a:lnTo>
                      <a:pt x="5530" y="300"/>
                    </a:lnTo>
                    <a:lnTo>
                      <a:pt x="5582" y="371"/>
                    </a:lnTo>
                    <a:lnTo>
                      <a:pt x="5625" y="447"/>
                    </a:lnTo>
                    <a:lnTo>
                      <a:pt x="5660" y="530"/>
                    </a:lnTo>
                    <a:lnTo>
                      <a:pt x="5684" y="614"/>
                    </a:lnTo>
                    <a:lnTo>
                      <a:pt x="5700" y="704"/>
                    </a:lnTo>
                    <a:lnTo>
                      <a:pt x="5705" y="798"/>
                    </a:lnTo>
                    <a:lnTo>
                      <a:pt x="5700" y="891"/>
                    </a:lnTo>
                    <a:lnTo>
                      <a:pt x="5684" y="980"/>
                    </a:lnTo>
                    <a:lnTo>
                      <a:pt x="5660" y="1066"/>
                    </a:lnTo>
                    <a:lnTo>
                      <a:pt x="5625" y="1147"/>
                    </a:lnTo>
                    <a:lnTo>
                      <a:pt x="5582" y="1225"/>
                    </a:lnTo>
                    <a:lnTo>
                      <a:pt x="5530" y="1296"/>
                    </a:lnTo>
                    <a:lnTo>
                      <a:pt x="5471" y="1362"/>
                    </a:lnTo>
                    <a:lnTo>
                      <a:pt x="5407" y="1419"/>
                    </a:lnTo>
                    <a:lnTo>
                      <a:pt x="5336" y="1471"/>
                    </a:lnTo>
                    <a:lnTo>
                      <a:pt x="5259" y="1514"/>
                    </a:lnTo>
                    <a:lnTo>
                      <a:pt x="5177" y="1549"/>
                    </a:lnTo>
                    <a:lnTo>
                      <a:pt x="5091" y="1575"/>
                    </a:lnTo>
                    <a:lnTo>
                      <a:pt x="5001" y="1590"/>
                    </a:lnTo>
                    <a:lnTo>
                      <a:pt x="4909" y="1595"/>
                    </a:lnTo>
                    <a:lnTo>
                      <a:pt x="4817" y="1590"/>
                    </a:lnTo>
                    <a:lnTo>
                      <a:pt x="4727" y="1575"/>
                    </a:lnTo>
                    <a:lnTo>
                      <a:pt x="4642" y="1549"/>
                    </a:lnTo>
                    <a:lnTo>
                      <a:pt x="4561" y="1516"/>
                    </a:lnTo>
                    <a:lnTo>
                      <a:pt x="4485" y="1473"/>
                    </a:lnTo>
                    <a:lnTo>
                      <a:pt x="4414" y="1422"/>
                    </a:lnTo>
                    <a:lnTo>
                      <a:pt x="4057" y="1779"/>
                    </a:lnTo>
                    <a:lnTo>
                      <a:pt x="4123" y="1867"/>
                    </a:lnTo>
                    <a:lnTo>
                      <a:pt x="4184" y="1960"/>
                    </a:lnTo>
                    <a:lnTo>
                      <a:pt x="4236" y="2057"/>
                    </a:lnTo>
                    <a:lnTo>
                      <a:pt x="4282" y="2159"/>
                    </a:lnTo>
                    <a:lnTo>
                      <a:pt x="4320" y="2265"/>
                    </a:lnTo>
                    <a:lnTo>
                      <a:pt x="4350" y="2374"/>
                    </a:lnTo>
                    <a:lnTo>
                      <a:pt x="4372" y="2486"/>
                    </a:lnTo>
                    <a:lnTo>
                      <a:pt x="4386" y="2601"/>
                    </a:lnTo>
                    <a:lnTo>
                      <a:pt x="4390" y="2718"/>
                    </a:lnTo>
                    <a:lnTo>
                      <a:pt x="4384" y="2846"/>
                    </a:lnTo>
                    <a:lnTo>
                      <a:pt x="4369" y="2973"/>
                    </a:lnTo>
                    <a:lnTo>
                      <a:pt x="4341" y="3094"/>
                    </a:lnTo>
                    <a:lnTo>
                      <a:pt x="4307" y="3213"/>
                    </a:lnTo>
                    <a:lnTo>
                      <a:pt x="4260" y="3326"/>
                    </a:lnTo>
                    <a:lnTo>
                      <a:pt x="4206" y="3436"/>
                    </a:lnTo>
                    <a:lnTo>
                      <a:pt x="4144" y="3540"/>
                    </a:lnTo>
                    <a:lnTo>
                      <a:pt x="4073" y="3637"/>
                    </a:lnTo>
                    <a:lnTo>
                      <a:pt x="3993" y="3729"/>
                    </a:lnTo>
                    <a:lnTo>
                      <a:pt x="3908" y="3815"/>
                    </a:lnTo>
                    <a:lnTo>
                      <a:pt x="3817" y="3893"/>
                    </a:lnTo>
                    <a:lnTo>
                      <a:pt x="3718" y="3964"/>
                    </a:lnTo>
                    <a:lnTo>
                      <a:pt x="3614" y="4026"/>
                    </a:lnTo>
                    <a:lnTo>
                      <a:pt x="3505" y="4082"/>
                    </a:lnTo>
                    <a:lnTo>
                      <a:pt x="3391" y="4127"/>
                    </a:lnTo>
                    <a:lnTo>
                      <a:pt x="3273" y="4163"/>
                    </a:lnTo>
                    <a:lnTo>
                      <a:pt x="3150" y="4189"/>
                    </a:lnTo>
                    <a:lnTo>
                      <a:pt x="3026" y="4204"/>
                    </a:lnTo>
                    <a:lnTo>
                      <a:pt x="2896" y="4211"/>
                    </a:lnTo>
                    <a:lnTo>
                      <a:pt x="2782" y="4206"/>
                    </a:lnTo>
                    <a:lnTo>
                      <a:pt x="2669" y="4194"/>
                    </a:lnTo>
                    <a:lnTo>
                      <a:pt x="2560" y="4173"/>
                    </a:lnTo>
                    <a:lnTo>
                      <a:pt x="2453" y="4144"/>
                    </a:lnTo>
                    <a:lnTo>
                      <a:pt x="2351" y="4108"/>
                    </a:lnTo>
                    <a:lnTo>
                      <a:pt x="2250" y="4064"/>
                    </a:lnTo>
                    <a:lnTo>
                      <a:pt x="2155" y="4014"/>
                    </a:lnTo>
                    <a:lnTo>
                      <a:pt x="1876" y="4331"/>
                    </a:lnTo>
                    <a:lnTo>
                      <a:pt x="1928" y="4402"/>
                    </a:lnTo>
                    <a:lnTo>
                      <a:pt x="1972" y="4479"/>
                    </a:lnTo>
                    <a:lnTo>
                      <a:pt x="2006" y="4563"/>
                    </a:lnTo>
                    <a:lnTo>
                      <a:pt x="2032" y="4649"/>
                    </a:lnTo>
                    <a:lnTo>
                      <a:pt x="2049" y="4739"/>
                    </a:lnTo>
                    <a:lnTo>
                      <a:pt x="2055" y="4832"/>
                    </a:lnTo>
                    <a:lnTo>
                      <a:pt x="2049" y="4926"/>
                    </a:lnTo>
                    <a:lnTo>
                      <a:pt x="2034" y="5016"/>
                    </a:lnTo>
                    <a:lnTo>
                      <a:pt x="2008" y="5101"/>
                    </a:lnTo>
                    <a:lnTo>
                      <a:pt x="1973" y="5184"/>
                    </a:lnTo>
                    <a:lnTo>
                      <a:pt x="1930" y="5260"/>
                    </a:lnTo>
                    <a:lnTo>
                      <a:pt x="1878" y="5331"/>
                    </a:lnTo>
                    <a:lnTo>
                      <a:pt x="1821" y="5396"/>
                    </a:lnTo>
                    <a:lnTo>
                      <a:pt x="1755" y="5455"/>
                    </a:lnTo>
                    <a:lnTo>
                      <a:pt x="1684" y="5505"/>
                    </a:lnTo>
                    <a:lnTo>
                      <a:pt x="1606" y="5549"/>
                    </a:lnTo>
                    <a:lnTo>
                      <a:pt x="1525" y="5583"/>
                    </a:lnTo>
                    <a:lnTo>
                      <a:pt x="1438" y="5609"/>
                    </a:lnTo>
                    <a:lnTo>
                      <a:pt x="1350" y="5625"/>
                    </a:lnTo>
                    <a:lnTo>
                      <a:pt x="1257" y="5630"/>
                    </a:lnTo>
                    <a:lnTo>
                      <a:pt x="1163" y="5625"/>
                    </a:lnTo>
                    <a:lnTo>
                      <a:pt x="1073" y="5609"/>
                    </a:lnTo>
                    <a:lnTo>
                      <a:pt x="988" y="5583"/>
                    </a:lnTo>
                    <a:lnTo>
                      <a:pt x="905" y="5549"/>
                    </a:lnTo>
                    <a:lnTo>
                      <a:pt x="829" y="5505"/>
                    </a:lnTo>
                    <a:lnTo>
                      <a:pt x="758" y="5455"/>
                    </a:lnTo>
                    <a:lnTo>
                      <a:pt x="692" y="5396"/>
                    </a:lnTo>
                    <a:lnTo>
                      <a:pt x="635" y="5331"/>
                    </a:lnTo>
                    <a:lnTo>
                      <a:pt x="583" y="5260"/>
                    </a:lnTo>
                    <a:lnTo>
                      <a:pt x="540" y="5184"/>
                    </a:lnTo>
                    <a:lnTo>
                      <a:pt x="505" y="5101"/>
                    </a:lnTo>
                    <a:lnTo>
                      <a:pt x="479" y="5016"/>
                    </a:lnTo>
                    <a:lnTo>
                      <a:pt x="464" y="4926"/>
                    </a:lnTo>
                    <a:lnTo>
                      <a:pt x="459" y="4832"/>
                    </a:lnTo>
                    <a:lnTo>
                      <a:pt x="464" y="4739"/>
                    </a:lnTo>
                    <a:lnTo>
                      <a:pt x="479" y="4651"/>
                    </a:lnTo>
                    <a:lnTo>
                      <a:pt x="505" y="4564"/>
                    </a:lnTo>
                    <a:lnTo>
                      <a:pt x="540" y="4483"/>
                    </a:lnTo>
                    <a:lnTo>
                      <a:pt x="583" y="4405"/>
                    </a:lnTo>
                    <a:lnTo>
                      <a:pt x="635" y="4334"/>
                    </a:lnTo>
                    <a:lnTo>
                      <a:pt x="692" y="4268"/>
                    </a:lnTo>
                    <a:lnTo>
                      <a:pt x="758" y="4211"/>
                    </a:lnTo>
                    <a:lnTo>
                      <a:pt x="829" y="4159"/>
                    </a:lnTo>
                    <a:lnTo>
                      <a:pt x="905" y="4116"/>
                    </a:lnTo>
                    <a:lnTo>
                      <a:pt x="988" y="4082"/>
                    </a:lnTo>
                    <a:lnTo>
                      <a:pt x="1073" y="4056"/>
                    </a:lnTo>
                    <a:lnTo>
                      <a:pt x="1163" y="4040"/>
                    </a:lnTo>
                    <a:lnTo>
                      <a:pt x="1257" y="4035"/>
                    </a:lnTo>
                    <a:lnTo>
                      <a:pt x="1340" y="4040"/>
                    </a:lnTo>
                    <a:lnTo>
                      <a:pt x="1419" y="4052"/>
                    </a:lnTo>
                    <a:lnTo>
                      <a:pt x="1496" y="4073"/>
                    </a:lnTo>
                    <a:lnTo>
                      <a:pt x="1570" y="4099"/>
                    </a:lnTo>
                    <a:lnTo>
                      <a:pt x="1641" y="4133"/>
                    </a:lnTo>
                    <a:lnTo>
                      <a:pt x="1707" y="4175"/>
                    </a:lnTo>
                    <a:lnTo>
                      <a:pt x="1963" y="3883"/>
                    </a:lnTo>
                    <a:lnTo>
                      <a:pt x="1873" y="3805"/>
                    </a:lnTo>
                    <a:lnTo>
                      <a:pt x="1790" y="3720"/>
                    </a:lnTo>
                    <a:lnTo>
                      <a:pt x="1714" y="3628"/>
                    </a:lnTo>
                    <a:lnTo>
                      <a:pt x="1644" y="3531"/>
                    </a:lnTo>
                    <a:lnTo>
                      <a:pt x="1582" y="3428"/>
                    </a:lnTo>
                    <a:lnTo>
                      <a:pt x="1528" y="3320"/>
                    </a:lnTo>
                    <a:lnTo>
                      <a:pt x="1485" y="3206"/>
                    </a:lnTo>
                    <a:lnTo>
                      <a:pt x="1449" y="3090"/>
                    </a:lnTo>
                    <a:lnTo>
                      <a:pt x="1423" y="2969"/>
                    </a:lnTo>
                    <a:lnTo>
                      <a:pt x="1407" y="2845"/>
                    </a:lnTo>
                    <a:lnTo>
                      <a:pt x="1402" y="2718"/>
                    </a:lnTo>
                    <a:lnTo>
                      <a:pt x="1407" y="2594"/>
                    </a:lnTo>
                    <a:lnTo>
                      <a:pt x="1423" y="2473"/>
                    </a:lnTo>
                    <a:lnTo>
                      <a:pt x="1447" y="2357"/>
                    </a:lnTo>
                    <a:lnTo>
                      <a:pt x="1480" y="2242"/>
                    </a:lnTo>
                    <a:lnTo>
                      <a:pt x="1521" y="2132"/>
                    </a:lnTo>
                    <a:lnTo>
                      <a:pt x="1572" y="2026"/>
                    </a:lnTo>
                    <a:lnTo>
                      <a:pt x="1631" y="1926"/>
                    </a:lnTo>
                    <a:lnTo>
                      <a:pt x="1696" y="1829"/>
                    </a:lnTo>
                    <a:lnTo>
                      <a:pt x="1340" y="1535"/>
                    </a:lnTo>
                    <a:lnTo>
                      <a:pt x="1276" y="1587"/>
                    </a:lnTo>
                    <a:lnTo>
                      <a:pt x="1206" y="1633"/>
                    </a:lnTo>
                    <a:lnTo>
                      <a:pt x="1132" y="1673"/>
                    </a:lnTo>
                    <a:lnTo>
                      <a:pt x="1054" y="1704"/>
                    </a:lnTo>
                    <a:lnTo>
                      <a:pt x="971" y="1729"/>
                    </a:lnTo>
                    <a:lnTo>
                      <a:pt x="886" y="1742"/>
                    </a:lnTo>
                    <a:lnTo>
                      <a:pt x="798" y="1748"/>
                    </a:lnTo>
                    <a:lnTo>
                      <a:pt x="704" y="1742"/>
                    </a:lnTo>
                    <a:lnTo>
                      <a:pt x="614" y="1725"/>
                    </a:lnTo>
                    <a:lnTo>
                      <a:pt x="530" y="1701"/>
                    </a:lnTo>
                    <a:lnTo>
                      <a:pt x="447" y="1666"/>
                    </a:lnTo>
                    <a:lnTo>
                      <a:pt x="370" y="1623"/>
                    </a:lnTo>
                    <a:lnTo>
                      <a:pt x="299" y="1571"/>
                    </a:lnTo>
                    <a:lnTo>
                      <a:pt x="234" y="1512"/>
                    </a:lnTo>
                    <a:lnTo>
                      <a:pt x="175" y="1448"/>
                    </a:lnTo>
                    <a:lnTo>
                      <a:pt x="125" y="1377"/>
                    </a:lnTo>
                    <a:lnTo>
                      <a:pt x="81" y="1300"/>
                    </a:lnTo>
                    <a:lnTo>
                      <a:pt x="47" y="1218"/>
                    </a:lnTo>
                    <a:lnTo>
                      <a:pt x="21" y="1132"/>
                    </a:lnTo>
                    <a:lnTo>
                      <a:pt x="5" y="1042"/>
                    </a:lnTo>
                    <a:lnTo>
                      <a:pt x="0" y="950"/>
                    </a:lnTo>
                    <a:lnTo>
                      <a:pt x="5" y="857"/>
                    </a:lnTo>
                    <a:lnTo>
                      <a:pt x="21" y="767"/>
                    </a:lnTo>
                    <a:lnTo>
                      <a:pt x="47" y="682"/>
                    </a:lnTo>
                    <a:lnTo>
                      <a:pt x="81" y="599"/>
                    </a:lnTo>
                    <a:lnTo>
                      <a:pt x="125" y="523"/>
                    </a:lnTo>
                    <a:lnTo>
                      <a:pt x="175" y="452"/>
                    </a:lnTo>
                    <a:lnTo>
                      <a:pt x="234" y="386"/>
                    </a:lnTo>
                    <a:lnTo>
                      <a:pt x="299" y="327"/>
                    </a:lnTo>
                    <a:lnTo>
                      <a:pt x="370" y="277"/>
                    </a:lnTo>
                    <a:lnTo>
                      <a:pt x="447" y="234"/>
                    </a:lnTo>
                    <a:lnTo>
                      <a:pt x="530" y="199"/>
                    </a:lnTo>
                    <a:lnTo>
                      <a:pt x="614" y="173"/>
                    </a:lnTo>
                    <a:lnTo>
                      <a:pt x="704" y="158"/>
                    </a:lnTo>
                    <a:lnTo>
                      <a:pt x="798" y="153"/>
                    </a:lnTo>
                    <a:lnTo>
                      <a:pt x="890" y="158"/>
                    </a:lnTo>
                    <a:lnTo>
                      <a:pt x="980" y="173"/>
                    </a:lnTo>
                    <a:lnTo>
                      <a:pt x="1066" y="199"/>
                    </a:lnTo>
                    <a:lnTo>
                      <a:pt x="1148" y="234"/>
                    </a:lnTo>
                    <a:lnTo>
                      <a:pt x="1225" y="277"/>
                    </a:lnTo>
                    <a:lnTo>
                      <a:pt x="1296" y="327"/>
                    </a:lnTo>
                    <a:lnTo>
                      <a:pt x="1362" y="386"/>
                    </a:lnTo>
                    <a:lnTo>
                      <a:pt x="1419" y="452"/>
                    </a:lnTo>
                    <a:lnTo>
                      <a:pt x="1471" y="523"/>
                    </a:lnTo>
                    <a:lnTo>
                      <a:pt x="1515" y="599"/>
                    </a:lnTo>
                    <a:lnTo>
                      <a:pt x="1549" y="682"/>
                    </a:lnTo>
                    <a:lnTo>
                      <a:pt x="1573" y="767"/>
                    </a:lnTo>
                    <a:lnTo>
                      <a:pt x="1591" y="857"/>
                    </a:lnTo>
                    <a:lnTo>
                      <a:pt x="1596" y="950"/>
                    </a:lnTo>
                    <a:lnTo>
                      <a:pt x="1591" y="1037"/>
                    </a:lnTo>
                    <a:lnTo>
                      <a:pt x="1577" y="1123"/>
                    </a:lnTo>
                    <a:lnTo>
                      <a:pt x="1554" y="1204"/>
                    </a:lnTo>
                    <a:lnTo>
                      <a:pt x="1523" y="1282"/>
                    </a:lnTo>
                    <a:lnTo>
                      <a:pt x="1483" y="1355"/>
                    </a:lnTo>
                    <a:lnTo>
                      <a:pt x="1847" y="1656"/>
                    </a:lnTo>
                    <a:lnTo>
                      <a:pt x="1932" y="1578"/>
                    </a:lnTo>
                    <a:lnTo>
                      <a:pt x="2020" y="1509"/>
                    </a:lnTo>
                    <a:lnTo>
                      <a:pt x="2115" y="1445"/>
                    </a:lnTo>
                    <a:lnTo>
                      <a:pt x="2216" y="1390"/>
                    </a:lnTo>
                    <a:lnTo>
                      <a:pt x="2319" y="1339"/>
                    </a:lnTo>
                    <a:lnTo>
                      <a:pt x="2428" y="1300"/>
                    </a:lnTo>
                    <a:lnTo>
                      <a:pt x="2541" y="1267"/>
                    </a:lnTo>
                    <a:lnTo>
                      <a:pt x="2657" y="1244"/>
                    </a:lnTo>
                    <a:lnTo>
                      <a:pt x="2775" y="1229"/>
                    </a:lnTo>
                    <a:lnTo>
                      <a:pt x="2896" y="1225"/>
                    </a:lnTo>
                    <a:lnTo>
                      <a:pt x="3024" y="1230"/>
                    </a:lnTo>
                    <a:lnTo>
                      <a:pt x="3149" y="1246"/>
                    </a:lnTo>
                    <a:lnTo>
                      <a:pt x="3270" y="1272"/>
                    </a:lnTo>
                    <a:lnTo>
                      <a:pt x="3386" y="1306"/>
                    </a:lnTo>
                    <a:lnTo>
                      <a:pt x="3500" y="1351"/>
                    </a:lnTo>
                    <a:lnTo>
                      <a:pt x="3607" y="1405"/>
                    </a:lnTo>
                    <a:lnTo>
                      <a:pt x="3711" y="1466"/>
                    </a:lnTo>
                    <a:lnTo>
                      <a:pt x="3808" y="1535"/>
                    </a:lnTo>
                    <a:lnTo>
                      <a:pt x="3900" y="1613"/>
                    </a:lnTo>
                    <a:lnTo>
                      <a:pt x="4256" y="1256"/>
                    </a:lnTo>
                    <a:lnTo>
                      <a:pt x="4213" y="1189"/>
                    </a:lnTo>
                    <a:lnTo>
                      <a:pt x="4178" y="1118"/>
                    </a:lnTo>
                    <a:lnTo>
                      <a:pt x="4149" y="1042"/>
                    </a:lnTo>
                    <a:lnTo>
                      <a:pt x="4128" y="964"/>
                    </a:lnTo>
                    <a:lnTo>
                      <a:pt x="4114" y="883"/>
                    </a:lnTo>
                    <a:lnTo>
                      <a:pt x="4111" y="798"/>
                    </a:lnTo>
                    <a:lnTo>
                      <a:pt x="4116" y="704"/>
                    </a:lnTo>
                    <a:lnTo>
                      <a:pt x="4132" y="614"/>
                    </a:lnTo>
                    <a:lnTo>
                      <a:pt x="4158" y="530"/>
                    </a:lnTo>
                    <a:lnTo>
                      <a:pt x="4192" y="447"/>
                    </a:lnTo>
                    <a:lnTo>
                      <a:pt x="4236" y="371"/>
                    </a:lnTo>
                    <a:lnTo>
                      <a:pt x="4286" y="300"/>
                    </a:lnTo>
                    <a:lnTo>
                      <a:pt x="4345" y="234"/>
                    </a:lnTo>
                    <a:lnTo>
                      <a:pt x="4410" y="175"/>
                    </a:lnTo>
                    <a:lnTo>
                      <a:pt x="4481" y="125"/>
                    </a:lnTo>
                    <a:lnTo>
                      <a:pt x="4557" y="82"/>
                    </a:lnTo>
                    <a:lnTo>
                      <a:pt x="4639" y="47"/>
                    </a:lnTo>
                    <a:lnTo>
                      <a:pt x="4725" y="21"/>
                    </a:lnTo>
                    <a:lnTo>
                      <a:pt x="4815" y="5"/>
                    </a:lnTo>
                    <a:lnTo>
                      <a:pt x="49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39" name="Freeform 36">
                <a:extLst>
                  <a:ext uri="{FF2B5EF4-FFF2-40B4-BE49-F238E27FC236}">
                    <a16:creationId xmlns:a16="http://schemas.microsoft.com/office/drawing/2014/main" id="{406AB79E-AF65-424B-A289-6DEFCB5035A8}"/>
                  </a:ext>
                </a:extLst>
              </p:cNvPr>
              <p:cNvSpPr>
                <a:spLocks/>
              </p:cNvSpPr>
              <p:nvPr/>
            </p:nvSpPr>
            <p:spPr bwMode="auto">
              <a:xfrm>
                <a:off x="8066573" y="3959759"/>
                <a:ext cx="24666" cy="41505"/>
              </a:xfrm>
              <a:custGeom>
                <a:avLst/>
                <a:gdLst>
                  <a:gd name="T0" fmla="*/ 109 w 415"/>
                  <a:gd name="T1" fmla="*/ 0 h 699"/>
                  <a:gd name="T2" fmla="*/ 235 w 415"/>
                  <a:gd name="T3" fmla="*/ 0 h 699"/>
                  <a:gd name="T4" fmla="*/ 251 w 415"/>
                  <a:gd name="T5" fmla="*/ 6 h 699"/>
                  <a:gd name="T6" fmla="*/ 263 w 415"/>
                  <a:gd name="T7" fmla="*/ 16 h 699"/>
                  <a:gd name="T8" fmla="*/ 268 w 415"/>
                  <a:gd name="T9" fmla="*/ 33 h 699"/>
                  <a:gd name="T10" fmla="*/ 268 w 415"/>
                  <a:gd name="T11" fmla="*/ 153 h 699"/>
                  <a:gd name="T12" fmla="*/ 379 w 415"/>
                  <a:gd name="T13" fmla="*/ 153 h 699"/>
                  <a:gd name="T14" fmla="*/ 394 w 415"/>
                  <a:gd name="T15" fmla="*/ 156 h 699"/>
                  <a:gd name="T16" fmla="*/ 406 w 415"/>
                  <a:gd name="T17" fmla="*/ 168 h 699"/>
                  <a:gd name="T18" fmla="*/ 410 w 415"/>
                  <a:gd name="T19" fmla="*/ 184 h 699"/>
                  <a:gd name="T20" fmla="*/ 410 w 415"/>
                  <a:gd name="T21" fmla="*/ 251 h 699"/>
                  <a:gd name="T22" fmla="*/ 406 w 415"/>
                  <a:gd name="T23" fmla="*/ 269 h 699"/>
                  <a:gd name="T24" fmla="*/ 394 w 415"/>
                  <a:gd name="T25" fmla="*/ 279 h 699"/>
                  <a:gd name="T26" fmla="*/ 379 w 415"/>
                  <a:gd name="T27" fmla="*/ 284 h 699"/>
                  <a:gd name="T28" fmla="*/ 268 w 415"/>
                  <a:gd name="T29" fmla="*/ 284 h 699"/>
                  <a:gd name="T30" fmla="*/ 268 w 415"/>
                  <a:gd name="T31" fmla="*/ 490 h 699"/>
                  <a:gd name="T32" fmla="*/ 270 w 415"/>
                  <a:gd name="T33" fmla="*/ 512 h 699"/>
                  <a:gd name="T34" fmla="*/ 277 w 415"/>
                  <a:gd name="T35" fmla="*/ 530 h 699"/>
                  <a:gd name="T36" fmla="*/ 289 w 415"/>
                  <a:gd name="T37" fmla="*/ 538 h 699"/>
                  <a:gd name="T38" fmla="*/ 308 w 415"/>
                  <a:gd name="T39" fmla="*/ 542 h 699"/>
                  <a:gd name="T40" fmla="*/ 310 w 415"/>
                  <a:gd name="T41" fmla="*/ 542 h 699"/>
                  <a:gd name="T42" fmla="*/ 329 w 415"/>
                  <a:gd name="T43" fmla="*/ 538 h 699"/>
                  <a:gd name="T44" fmla="*/ 351 w 415"/>
                  <a:gd name="T45" fmla="*/ 533 h 699"/>
                  <a:gd name="T46" fmla="*/ 360 w 415"/>
                  <a:gd name="T47" fmla="*/ 532 h 699"/>
                  <a:gd name="T48" fmla="*/ 368 w 415"/>
                  <a:gd name="T49" fmla="*/ 532 h 699"/>
                  <a:gd name="T50" fmla="*/ 377 w 415"/>
                  <a:gd name="T51" fmla="*/ 535 h 699"/>
                  <a:gd name="T52" fmla="*/ 384 w 415"/>
                  <a:gd name="T53" fmla="*/ 540 h 699"/>
                  <a:gd name="T54" fmla="*/ 389 w 415"/>
                  <a:gd name="T55" fmla="*/ 547 h 699"/>
                  <a:gd name="T56" fmla="*/ 393 w 415"/>
                  <a:gd name="T57" fmla="*/ 554 h 699"/>
                  <a:gd name="T58" fmla="*/ 415 w 415"/>
                  <a:gd name="T59" fmla="*/ 632 h 699"/>
                  <a:gd name="T60" fmla="*/ 415 w 415"/>
                  <a:gd name="T61" fmla="*/ 647 h 699"/>
                  <a:gd name="T62" fmla="*/ 410 w 415"/>
                  <a:gd name="T63" fmla="*/ 661 h 699"/>
                  <a:gd name="T64" fmla="*/ 398 w 415"/>
                  <a:gd name="T65" fmla="*/ 670 h 699"/>
                  <a:gd name="T66" fmla="*/ 356 w 415"/>
                  <a:gd name="T67" fmla="*/ 685 h 699"/>
                  <a:gd name="T68" fmla="*/ 311 w 415"/>
                  <a:gd name="T69" fmla="*/ 696 h 699"/>
                  <a:gd name="T70" fmla="*/ 266 w 415"/>
                  <a:gd name="T71" fmla="*/ 699 h 699"/>
                  <a:gd name="T72" fmla="*/ 225 w 415"/>
                  <a:gd name="T73" fmla="*/ 696 h 699"/>
                  <a:gd name="T74" fmla="*/ 187 w 415"/>
                  <a:gd name="T75" fmla="*/ 685 h 699"/>
                  <a:gd name="T76" fmla="*/ 155 w 415"/>
                  <a:gd name="T77" fmla="*/ 670 h 699"/>
                  <a:gd name="T78" fmla="*/ 128 w 415"/>
                  <a:gd name="T79" fmla="*/ 649 h 699"/>
                  <a:gd name="T80" fmla="*/ 105 w 415"/>
                  <a:gd name="T81" fmla="*/ 623 h 699"/>
                  <a:gd name="T82" fmla="*/ 90 w 415"/>
                  <a:gd name="T83" fmla="*/ 592 h 699"/>
                  <a:gd name="T84" fmla="*/ 79 w 415"/>
                  <a:gd name="T85" fmla="*/ 557 h 699"/>
                  <a:gd name="T86" fmla="*/ 76 w 415"/>
                  <a:gd name="T87" fmla="*/ 518 h 699"/>
                  <a:gd name="T88" fmla="*/ 76 w 415"/>
                  <a:gd name="T89" fmla="*/ 284 h 699"/>
                  <a:gd name="T90" fmla="*/ 33 w 415"/>
                  <a:gd name="T91" fmla="*/ 284 h 699"/>
                  <a:gd name="T92" fmla="*/ 17 w 415"/>
                  <a:gd name="T93" fmla="*/ 279 h 699"/>
                  <a:gd name="T94" fmla="*/ 5 w 415"/>
                  <a:gd name="T95" fmla="*/ 267 h 699"/>
                  <a:gd name="T96" fmla="*/ 0 w 415"/>
                  <a:gd name="T97" fmla="*/ 251 h 699"/>
                  <a:gd name="T98" fmla="*/ 0 w 415"/>
                  <a:gd name="T99" fmla="*/ 185 h 699"/>
                  <a:gd name="T100" fmla="*/ 5 w 415"/>
                  <a:gd name="T101" fmla="*/ 168 h 699"/>
                  <a:gd name="T102" fmla="*/ 17 w 415"/>
                  <a:gd name="T103" fmla="*/ 158 h 699"/>
                  <a:gd name="T104" fmla="*/ 33 w 415"/>
                  <a:gd name="T105" fmla="*/ 153 h 699"/>
                  <a:gd name="T106" fmla="*/ 76 w 415"/>
                  <a:gd name="T107" fmla="*/ 153 h 699"/>
                  <a:gd name="T108" fmla="*/ 76 w 415"/>
                  <a:gd name="T109" fmla="*/ 33 h 699"/>
                  <a:gd name="T110" fmla="*/ 81 w 415"/>
                  <a:gd name="T111" fmla="*/ 16 h 699"/>
                  <a:gd name="T112" fmla="*/ 93 w 415"/>
                  <a:gd name="T113" fmla="*/ 6 h 699"/>
                  <a:gd name="T114" fmla="*/ 109 w 415"/>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5" h="699">
                    <a:moveTo>
                      <a:pt x="109" y="0"/>
                    </a:moveTo>
                    <a:lnTo>
                      <a:pt x="235" y="0"/>
                    </a:lnTo>
                    <a:lnTo>
                      <a:pt x="251" y="6"/>
                    </a:lnTo>
                    <a:lnTo>
                      <a:pt x="263" y="16"/>
                    </a:lnTo>
                    <a:lnTo>
                      <a:pt x="268" y="33"/>
                    </a:lnTo>
                    <a:lnTo>
                      <a:pt x="268" y="153"/>
                    </a:lnTo>
                    <a:lnTo>
                      <a:pt x="379" y="153"/>
                    </a:lnTo>
                    <a:lnTo>
                      <a:pt x="394" y="156"/>
                    </a:lnTo>
                    <a:lnTo>
                      <a:pt x="406" y="168"/>
                    </a:lnTo>
                    <a:lnTo>
                      <a:pt x="410" y="184"/>
                    </a:lnTo>
                    <a:lnTo>
                      <a:pt x="410" y="251"/>
                    </a:lnTo>
                    <a:lnTo>
                      <a:pt x="406" y="269"/>
                    </a:lnTo>
                    <a:lnTo>
                      <a:pt x="394" y="279"/>
                    </a:lnTo>
                    <a:lnTo>
                      <a:pt x="379" y="284"/>
                    </a:lnTo>
                    <a:lnTo>
                      <a:pt x="268" y="284"/>
                    </a:lnTo>
                    <a:lnTo>
                      <a:pt x="268" y="490"/>
                    </a:lnTo>
                    <a:lnTo>
                      <a:pt x="270" y="512"/>
                    </a:lnTo>
                    <a:lnTo>
                      <a:pt x="277" y="530"/>
                    </a:lnTo>
                    <a:lnTo>
                      <a:pt x="289" y="538"/>
                    </a:lnTo>
                    <a:lnTo>
                      <a:pt x="308" y="542"/>
                    </a:lnTo>
                    <a:lnTo>
                      <a:pt x="310" y="542"/>
                    </a:lnTo>
                    <a:lnTo>
                      <a:pt x="329" y="538"/>
                    </a:lnTo>
                    <a:lnTo>
                      <a:pt x="351" y="533"/>
                    </a:lnTo>
                    <a:lnTo>
                      <a:pt x="360" y="532"/>
                    </a:lnTo>
                    <a:lnTo>
                      <a:pt x="368" y="532"/>
                    </a:lnTo>
                    <a:lnTo>
                      <a:pt x="377" y="535"/>
                    </a:lnTo>
                    <a:lnTo>
                      <a:pt x="384" y="540"/>
                    </a:lnTo>
                    <a:lnTo>
                      <a:pt x="389" y="547"/>
                    </a:lnTo>
                    <a:lnTo>
                      <a:pt x="393" y="554"/>
                    </a:lnTo>
                    <a:lnTo>
                      <a:pt x="415" y="632"/>
                    </a:lnTo>
                    <a:lnTo>
                      <a:pt x="415" y="647"/>
                    </a:lnTo>
                    <a:lnTo>
                      <a:pt x="410" y="661"/>
                    </a:lnTo>
                    <a:lnTo>
                      <a:pt x="398" y="670"/>
                    </a:lnTo>
                    <a:lnTo>
                      <a:pt x="356" y="685"/>
                    </a:lnTo>
                    <a:lnTo>
                      <a:pt x="311" y="696"/>
                    </a:lnTo>
                    <a:lnTo>
                      <a:pt x="266" y="699"/>
                    </a:lnTo>
                    <a:lnTo>
                      <a:pt x="225" y="696"/>
                    </a:lnTo>
                    <a:lnTo>
                      <a:pt x="187" y="685"/>
                    </a:lnTo>
                    <a:lnTo>
                      <a:pt x="155" y="670"/>
                    </a:lnTo>
                    <a:lnTo>
                      <a:pt x="128" y="649"/>
                    </a:lnTo>
                    <a:lnTo>
                      <a:pt x="105" y="623"/>
                    </a:lnTo>
                    <a:lnTo>
                      <a:pt x="90" y="592"/>
                    </a:lnTo>
                    <a:lnTo>
                      <a:pt x="79" y="557"/>
                    </a:lnTo>
                    <a:lnTo>
                      <a:pt x="76" y="518"/>
                    </a:lnTo>
                    <a:lnTo>
                      <a:pt x="76" y="284"/>
                    </a:lnTo>
                    <a:lnTo>
                      <a:pt x="33" y="284"/>
                    </a:lnTo>
                    <a:lnTo>
                      <a:pt x="17" y="279"/>
                    </a:lnTo>
                    <a:lnTo>
                      <a:pt x="5" y="267"/>
                    </a:lnTo>
                    <a:lnTo>
                      <a:pt x="0" y="251"/>
                    </a:lnTo>
                    <a:lnTo>
                      <a:pt x="0" y="185"/>
                    </a:lnTo>
                    <a:lnTo>
                      <a:pt x="5" y="168"/>
                    </a:lnTo>
                    <a:lnTo>
                      <a:pt x="17" y="158"/>
                    </a:lnTo>
                    <a:lnTo>
                      <a:pt x="33" y="153"/>
                    </a:lnTo>
                    <a:lnTo>
                      <a:pt x="76" y="153"/>
                    </a:lnTo>
                    <a:lnTo>
                      <a:pt x="76" y="33"/>
                    </a:lnTo>
                    <a:lnTo>
                      <a:pt x="81" y="16"/>
                    </a:lnTo>
                    <a:lnTo>
                      <a:pt x="93" y="6"/>
                    </a:lnTo>
                    <a:lnTo>
                      <a:pt x="1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40" name="Freeform 37">
                <a:extLst>
                  <a:ext uri="{FF2B5EF4-FFF2-40B4-BE49-F238E27FC236}">
                    <a16:creationId xmlns:a16="http://schemas.microsoft.com/office/drawing/2014/main" id="{A4B65428-3472-F54C-8FC9-7EA169B5DF7A}"/>
                  </a:ext>
                </a:extLst>
              </p:cNvPr>
              <p:cNvSpPr>
                <a:spLocks noEditPoints="1"/>
              </p:cNvSpPr>
              <p:nvPr/>
            </p:nvSpPr>
            <p:spPr bwMode="auto">
              <a:xfrm>
                <a:off x="7819676" y="3968653"/>
                <a:ext cx="31307" cy="41624"/>
              </a:xfrm>
              <a:custGeom>
                <a:avLst/>
                <a:gdLst>
                  <a:gd name="T0" fmla="*/ 234 w 530"/>
                  <a:gd name="T1" fmla="*/ 138 h 701"/>
                  <a:gd name="T2" fmla="*/ 191 w 530"/>
                  <a:gd name="T3" fmla="*/ 164 h 701"/>
                  <a:gd name="T4" fmla="*/ 166 w 530"/>
                  <a:gd name="T5" fmla="*/ 214 h 701"/>
                  <a:gd name="T6" fmla="*/ 166 w 530"/>
                  <a:gd name="T7" fmla="*/ 278 h 701"/>
                  <a:gd name="T8" fmla="*/ 191 w 530"/>
                  <a:gd name="T9" fmla="*/ 329 h 701"/>
                  <a:gd name="T10" fmla="*/ 234 w 530"/>
                  <a:gd name="T11" fmla="*/ 356 h 701"/>
                  <a:gd name="T12" fmla="*/ 287 w 530"/>
                  <a:gd name="T13" fmla="*/ 356 h 701"/>
                  <a:gd name="T14" fmla="*/ 329 w 530"/>
                  <a:gd name="T15" fmla="*/ 329 h 701"/>
                  <a:gd name="T16" fmla="*/ 351 w 530"/>
                  <a:gd name="T17" fmla="*/ 278 h 701"/>
                  <a:gd name="T18" fmla="*/ 351 w 530"/>
                  <a:gd name="T19" fmla="*/ 214 h 701"/>
                  <a:gd name="T20" fmla="*/ 329 w 530"/>
                  <a:gd name="T21" fmla="*/ 164 h 701"/>
                  <a:gd name="T22" fmla="*/ 287 w 530"/>
                  <a:gd name="T23" fmla="*/ 138 h 701"/>
                  <a:gd name="T24" fmla="*/ 218 w 530"/>
                  <a:gd name="T25" fmla="*/ 0 h 701"/>
                  <a:gd name="T26" fmla="*/ 260 w 530"/>
                  <a:gd name="T27" fmla="*/ 3 h 701"/>
                  <a:gd name="T28" fmla="*/ 327 w 530"/>
                  <a:gd name="T29" fmla="*/ 29 h 701"/>
                  <a:gd name="T30" fmla="*/ 355 w 530"/>
                  <a:gd name="T31" fmla="*/ 38 h 701"/>
                  <a:gd name="T32" fmla="*/ 371 w 530"/>
                  <a:gd name="T33" fmla="*/ 10 h 701"/>
                  <a:gd name="T34" fmla="*/ 497 w 530"/>
                  <a:gd name="T35" fmla="*/ 5 h 701"/>
                  <a:gd name="T36" fmla="*/ 525 w 530"/>
                  <a:gd name="T37" fmla="*/ 22 h 701"/>
                  <a:gd name="T38" fmla="*/ 530 w 530"/>
                  <a:gd name="T39" fmla="*/ 464 h 701"/>
                  <a:gd name="T40" fmla="*/ 514 w 530"/>
                  <a:gd name="T41" fmla="*/ 552 h 701"/>
                  <a:gd name="T42" fmla="*/ 469 w 530"/>
                  <a:gd name="T43" fmla="*/ 621 h 701"/>
                  <a:gd name="T44" fmla="*/ 398 w 530"/>
                  <a:gd name="T45" fmla="*/ 671 h 701"/>
                  <a:gd name="T46" fmla="*/ 306 w 530"/>
                  <a:gd name="T47" fmla="*/ 697 h 701"/>
                  <a:gd name="T48" fmla="*/ 199 w 530"/>
                  <a:gd name="T49" fmla="*/ 697 h 701"/>
                  <a:gd name="T50" fmla="*/ 95 w 530"/>
                  <a:gd name="T51" fmla="*/ 671 h 701"/>
                  <a:gd name="T52" fmla="*/ 36 w 530"/>
                  <a:gd name="T53" fmla="*/ 635 h 701"/>
                  <a:gd name="T54" fmla="*/ 36 w 530"/>
                  <a:gd name="T55" fmla="*/ 604 h 701"/>
                  <a:gd name="T56" fmla="*/ 73 w 530"/>
                  <a:gd name="T57" fmla="*/ 533 h 701"/>
                  <a:gd name="T58" fmla="*/ 88 w 530"/>
                  <a:gd name="T59" fmla="*/ 524 h 701"/>
                  <a:gd name="T60" fmla="*/ 106 w 530"/>
                  <a:gd name="T61" fmla="*/ 524 h 701"/>
                  <a:gd name="T62" fmla="*/ 154 w 530"/>
                  <a:gd name="T63" fmla="*/ 547 h 701"/>
                  <a:gd name="T64" fmla="*/ 241 w 530"/>
                  <a:gd name="T65" fmla="*/ 562 h 701"/>
                  <a:gd name="T66" fmla="*/ 303 w 530"/>
                  <a:gd name="T67" fmla="*/ 550 h 701"/>
                  <a:gd name="T68" fmla="*/ 341 w 530"/>
                  <a:gd name="T69" fmla="*/ 519 h 701"/>
                  <a:gd name="T70" fmla="*/ 355 w 530"/>
                  <a:gd name="T71" fmla="*/ 469 h 701"/>
                  <a:gd name="T72" fmla="*/ 327 w 530"/>
                  <a:gd name="T73" fmla="*/ 460 h 701"/>
                  <a:gd name="T74" fmla="*/ 260 w 530"/>
                  <a:gd name="T75" fmla="*/ 486 h 701"/>
                  <a:gd name="T76" fmla="*/ 173 w 530"/>
                  <a:gd name="T77" fmla="*/ 486 h 701"/>
                  <a:gd name="T78" fmla="*/ 94 w 530"/>
                  <a:gd name="T79" fmla="*/ 450 h 701"/>
                  <a:gd name="T80" fmla="*/ 35 w 530"/>
                  <a:gd name="T81" fmla="*/ 386 h 701"/>
                  <a:gd name="T82" fmla="*/ 4 w 530"/>
                  <a:gd name="T83" fmla="*/ 296 h 701"/>
                  <a:gd name="T84" fmla="*/ 4 w 530"/>
                  <a:gd name="T85" fmla="*/ 192 h 701"/>
                  <a:gd name="T86" fmla="*/ 35 w 530"/>
                  <a:gd name="T87" fmla="*/ 104 h 701"/>
                  <a:gd name="T88" fmla="*/ 92 w 530"/>
                  <a:gd name="T89" fmla="*/ 40 h 701"/>
                  <a:gd name="T90" fmla="*/ 171 w 530"/>
                  <a:gd name="T91" fmla="*/ 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0" h="701">
                    <a:moveTo>
                      <a:pt x="260" y="133"/>
                    </a:moveTo>
                    <a:lnTo>
                      <a:pt x="234" y="138"/>
                    </a:lnTo>
                    <a:lnTo>
                      <a:pt x="210" y="149"/>
                    </a:lnTo>
                    <a:lnTo>
                      <a:pt x="191" y="164"/>
                    </a:lnTo>
                    <a:lnTo>
                      <a:pt x="177" y="187"/>
                    </a:lnTo>
                    <a:lnTo>
                      <a:pt x="166" y="214"/>
                    </a:lnTo>
                    <a:lnTo>
                      <a:pt x="165" y="247"/>
                    </a:lnTo>
                    <a:lnTo>
                      <a:pt x="166" y="278"/>
                    </a:lnTo>
                    <a:lnTo>
                      <a:pt x="177" y="306"/>
                    </a:lnTo>
                    <a:lnTo>
                      <a:pt x="191" y="329"/>
                    </a:lnTo>
                    <a:lnTo>
                      <a:pt x="210" y="346"/>
                    </a:lnTo>
                    <a:lnTo>
                      <a:pt x="234" y="356"/>
                    </a:lnTo>
                    <a:lnTo>
                      <a:pt x="260" y="360"/>
                    </a:lnTo>
                    <a:lnTo>
                      <a:pt x="287" y="356"/>
                    </a:lnTo>
                    <a:lnTo>
                      <a:pt x="310" y="346"/>
                    </a:lnTo>
                    <a:lnTo>
                      <a:pt x="329" y="329"/>
                    </a:lnTo>
                    <a:lnTo>
                      <a:pt x="343" y="306"/>
                    </a:lnTo>
                    <a:lnTo>
                      <a:pt x="351" y="278"/>
                    </a:lnTo>
                    <a:lnTo>
                      <a:pt x="355" y="247"/>
                    </a:lnTo>
                    <a:lnTo>
                      <a:pt x="351" y="214"/>
                    </a:lnTo>
                    <a:lnTo>
                      <a:pt x="343" y="187"/>
                    </a:lnTo>
                    <a:lnTo>
                      <a:pt x="329" y="164"/>
                    </a:lnTo>
                    <a:lnTo>
                      <a:pt x="310" y="149"/>
                    </a:lnTo>
                    <a:lnTo>
                      <a:pt x="287" y="138"/>
                    </a:lnTo>
                    <a:lnTo>
                      <a:pt x="260" y="133"/>
                    </a:lnTo>
                    <a:close/>
                    <a:moveTo>
                      <a:pt x="218" y="0"/>
                    </a:moveTo>
                    <a:lnTo>
                      <a:pt x="220" y="0"/>
                    </a:lnTo>
                    <a:lnTo>
                      <a:pt x="260" y="3"/>
                    </a:lnTo>
                    <a:lnTo>
                      <a:pt x="296" y="14"/>
                    </a:lnTo>
                    <a:lnTo>
                      <a:pt x="327" y="29"/>
                    </a:lnTo>
                    <a:lnTo>
                      <a:pt x="355" y="54"/>
                    </a:lnTo>
                    <a:lnTo>
                      <a:pt x="355" y="38"/>
                    </a:lnTo>
                    <a:lnTo>
                      <a:pt x="360" y="22"/>
                    </a:lnTo>
                    <a:lnTo>
                      <a:pt x="371" y="10"/>
                    </a:lnTo>
                    <a:lnTo>
                      <a:pt x="388" y="5"/>
                    </a:lnTo>
                    <a:lnTo>
                      <a:pt x="497" y="5"/>
                    </a:lnTo>
                    <a:lnTo>
                      <a:pt x="514" y="10"/>
                    </a:lnTo>
                    <a:lnTo>
                      <a:pt x="525" y="22"/>
                    </a:lnTo>
                    <a:lnTo>
                      <a:pt x="530" y="38"/>
                    </a:lnTo>
                    <a:lnTo>
                      <a:pt x="530" y="464"/>
                    </a:lnTo>
                    <a:lnTo>
                      <a:pt x="525" y="509"/>
                    </a:lnTo>
                    <a:lnTo>
                      <a:pt x="514" y="552"/>
                    </a:lnTo>
                    <a:lnTo>
                      <a:pt x="495" y="588"/>
                    </a:lnTo>
                    <a:lnTo>
                      <a:pt x="469" y="621"/>
                    </a:lnTo>
                    <a:lnTo>
                      <a:pt x="436" y="649"/>
                    </a:lnTo>
                    <a:lnTo>
                      <a:pt x="398" y="671"/>
                    </a:lnTo>
                    <a:lnTo>
                      <a:pt x="355" y="688"/>
                    </a:lnTo>
                    <a:lnTo>
                      <a:pt x="306" y="697"/>
                    </a:lnTo>
                    <a:lnTo>
                      <a:pt x="253" y="701"/>
                    </a:lnTo>
                    <a:lnTo>
                      <a:pt x="199" y="697"/>
                    </a:lnTo>
                    <a:lnTo>
                      <a:pt x="146" y="687"/>
                    </a:lnTo>
                    <a:lnTo>
                      <a:pt x="95" y="671"/>
                    </a:lnTo>
                    <a:lnTo>
                      <a:pt x="49" y="647"/>
                    </a:lnTo>
                    <a:lnTo>
                      <a:pt x="36" y="635"/>
                    </a:lnTo>
                    <a:lnTo>
                      <a:pt x="31" y="621"/>
                    </a:lnTo>
                    <a:lnTo>
                      <a:pt x="36" y="604"/>
                    </a:lnTo>
                    <a:lnTo>
                      <a:pt x="69" y="540"/>
                    </a:lnTo>
                    <a:lnTo>
                      <a:pt x="73" y="533"/>
                    </a:lnTo>
                    <a:lnTo>
                      <a:pt x="80" y="528"/>
                    </a:lnTo>
                    <a:lnTo>
                      <a:pt x="88" y="524"/>
                    </a:lnTo>
                    <a:lnTo>
                      <a:pt x="97" y="522"/>
                    </a:lnTo>
                    <a:lnTo>
                      <a:pt x="106" y="524"/>
                    </a:lnTo>
                    <a:lnTo>
                      <a:pt x="113" y="528"/>
                    </a:lnTo>
                    <a:lnTo>
                      <a:pt x="154" y="547"/>
                    </a:lnTo>
                    <a:lnTo>
                      <a:pt x="197" y="559"/>
                    </a:lnTo>
                    <a:lnTo>
                      <a:pt x="241" y="562"/>
                    </a:lnTo>
                    <a:lnTo>
                      <a:pt x="274" y="559"/>
                    </a:lnTo>
                    <a:lnTo>
                      <a:pt x="303" y="550"/>
                    </a:lnTo>
                    <a:lnTo>
                      <a:pt x="326" y="538"/>
                    </a:lnTo>
                    <a:lnTo>
                      <a:pt x="341" y="519"/>
                    </a:lnTo>
                    <a:lnTo>
                      <a:pt x="351" y="496"/>
                    </a:lnTo>
                    <a:lnTo>
                      <a:pt x="355" y="469"/>
                    </a:lnTo>
                    <a:lnTo>
                      <a:pt x="355" y="438"/>
                    </a:lnTo>
                    <a:lnTo>
                      <a:pt x="327" y="460"/>
                    </a:lnTo>
                    <a:lnTo>
                      <a:pt x="296" y="477"/>
                    </a:lnTo>
                    <a:lnTo>
                      <a:pt x="260" y="486"/>
                    </a:lnTo>
                    <a:lnTo>
                      <a:pt x="222" y="489"/>
                    </a:lnTo>
                    <a:lnTo>
                      <a:pt x="173" y="486"/>
                    </a:lnTo>
                    <a:lnTo>
                      <a:pt x="132" y="472"/>
                    </a:lnTo>
                    <a:lnTo>
                      <a:pt x="94" y="450"/>
                    </a:lnTo>
                    <a:lnTo>
                      <a:pt x="61" y="420"/>
                    </a:lnTo>
                    <a:lnTo>
                      <a:pt x="35" y="386"/>
                    </a:lnTo>
                    <a:lnTo>
                      <a:pt x="16" y="342"/>
                    </a:lnTo>
                    <a:lnTo>
                      <a:pt x="4" y="296"/>
                    </a:lnTo>
                    <a:lnTo>
                      <a:pt x="0" y="242"/>
                    </a:lnTo>
                    <a:lnTo>
                      <a:pt x="4" y="192"/>
                    </a:lnTo>
                    <a:lnTo>
                      <a:pt x="16" y="145"/>
                    </a:lnTo>
                    <a:lnTo>
                      <a:pt x="35" y="104"/>
                    </a:lnTo>
                    <a:lnTo>
                      <a:pt x="61" y="67"/>
                    </a:lnTo>
                    <a:lnTo>
                      <a:pt x="92" y="40"/>
                    </a:lnTo>
                    <a:lnTo>
                      <a:pt x="130" y="17"/>
                    </a:lnTo>
                    <a:lnTo>
                      <a:pt x="171" y="5"/>
                    </a:lnTo>
                    <a:lnTo>
                      <a:pt x="21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grpSp>
      </p:grpSp>
      <p:grpSp>
        <p:nvGrpSpPr>
          <p:cNvPr id="41" name="Group 40">
            <a:extLst>
              <a:ext uri="{FF2B5EF4-FFF2-40B4-BE49-F238E27FC236}">
                <a16:creationId xmlns:a16="http://schemas.microsoft.com/office/drawing/2014/main" id="{1B9FB1C1-4BD2-7244-B969-B481E5B32F80}"/>
              </a:ext>
            </a:extLst>
          </p:cNvPr>
          <p:cNvGrpSpPr/>
          <p:nvPr/>
        </p:nvGrpSpPr>
        <p:grpSpPr>
          <a:xfrm>
            <a:off x="4155773" y="4435914"/>
            <a:ext cx="717947" cy="717947"/>
            <a:chOff x="2391367" y="2901577"/>
            <a:chExt cx="717947" cy="717947"/>
          </a:xfrm>
        </p:grpSpPr>
        <p:sp>
          <p:nvSpPr>
            <p:cNvPr id="42" name="Oval 41">
              <a:extLst>
                <a:ext uri="{FF2B5EF4-FFF2-40B4-BE49-F238E27FC236}">
                  <a16:creationId xmlns:a16="http://schemas.microsoft.com/office/drawing/2014/main" id="{01443C6A-3822-594E-80EE-2D2C8C6A986C}"/>
                </a:ext>
              </a:extLst>
            </p:cNvPr>
            <p:cNvSpPr/>
            <p:nvPr/>
          </p:nvSpPr>
          <p:spPr>
            <a:xfrm>
              <a:off x="2391367" y="2901577"/>
              <a:ext cx="717947" cy="7179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43" name="Freeform 52">
              <a:extLst>
                <a:ext uri="{FF2B5EF4-FFF2-40B4-BE49-F238E27FC236}">
                  <a16:creationId xmlns:a16="http://schemas.microsoft.com/office/drawing/2014/main" id="{A3294AD2-9FDC-B346-992C-9486F214418F}"/>
                </a:ext>
              </a:extLst>
            </p:cNvPr>
            <p:cNvSpPr>
              <a:spLocks noChangeArrowheads="1"/>
            </p:cNvSpPr>
            <p:nvPr/>
          </p:nvSpPr>
          <p:spPr bwMode="auto">
            <a:xfrm>
              <a:off x="2609692" y="3114740"/>
              <a:ext cx="281297" cy="291621"/>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sp>
        <p:nvSpPr>
          <p:cNvPr id="46" name="Freeform 17">
            <a:extLst>
              <a:ext uri="{FF2B5EF4-FFF2-40B4-BE49-F238E27FC236}">
                <a16:creationId xmlns:a16="http://schemas.microsoft.com/office/drawing/2014/main" id="{9DBFA6BF-37C7-7A41-A92A-C575DF564B4F}"/>
              </a:ext>
            </a:extLst>
          </p:cNvPr>
          <p:cNvSpPr>
            <a:spLocks noEditPoints="1"/>
          </p:cNvSpPr>
          <p:nvPr/>
        </p:nvSpPr>
        <p:spPr bwMode="auto">
          <a:xfrm>
            <a:off x="9182410" y="3191897"/>
            <a:ext cx="289553" cy="289553"/>
          </a:xfrm>
          <a:custGeom>
            <a:avLst/>
            <a:gdLst>
              <a:gd name="T0" fmla="*/ 1828 w 2787"/>
              <a:gd name="T1" fmla="*/ 1485 h 3365"/>
              <a:gd name="T2" fmla="*/ 1228 w 2787"/>
              <a:gd name="T3" fmla="*/ 2079 h 3365"/>
              <a:gd name="T4" fmla="*/ 1051 w 2787"/>
              <a:gd name="T5" fmla="*/ 1923 h 3365"/>
              <a:gd name="T6" fmla="*/ 1025 w 2787"/>
              <a:gd name="T7" fmla="*/ 1918 h 3365"/>
              <a:gd name="T8" fmla="*/ 998 w 2787"/>
              <a:gd name="T9" fmla="*/ 1926 h 3365"/>
              <a:gd name="T10" fmla="*/ 846 w 2787"/>
              <a:gd name="T11" fmla="*/ 2096 h 3365"/>
              <a:gd name="T12" fmla="*/ 834 w 2787"/>
              <a:gd name="T13" fmla="*/ 2120 h 3365"/>
              <a:gd name="T14" fmla="*/ 835 w 2787"/>
              <a:gd name="T15" fmla="*/ 2148 h 3365"/>
              <a:gd name="T16" fmla="*/ 850 w 2787"/>
              <a:gd name="T17" fmla="*/ 2171 h 3365"/>
              <a:gd name="T18" fmla="*/ 1217 w 2787"/>
              <a:gd name="T19" fmla="*/ 2495 h 3365"/>
              <a:gd name="T20" fmla="*/ 1249 w 2787"/>
              <a:gd name="T21" fmla="*/ 2498 h 3365"/>
              <a:gd name="T22" fmla="*/ 1276 w 2787"/>
              <a:gd name="T23" fmla="*/ 2484 h 3365"/>
              <a:gd name="T24" fmla="*/ 2048 w 2787"/>
              <a:gd name="T25" fmla="*/ 1711 h 3365"/>
              <a:gd name="T26" fmla="*/ 2055 w 2787"/>
              <a:gd name="T27" fmla="*/ 1685 h 3365"/>
              <a:gd name="T28" fmla="*/ 2048 w 2787"/>
              <a:gd name="T29" fmla="*/ 1658 h 3365"/>
              <a:gd name="T30" fmla="*/ 1890 w 2787"/>
              <a:gd name="T31" fmla="*/ 1495 h 3365"/>
              <a:gd name="T32" fmla="*/ 1860 w 2787"/>
              <a:gd name="T33" fmla="*/ 1479 h 3365"/>
              <a:gd name="T34" fmla="*/ 1018 w 2787"/>
              <a:gd name="T35" fmla="*/ 283 h 3365"/>
              <a:gd name="T36" fmla="*/ 990 w 2787"/>
              <a:gd name="T37" fmla="*/ 292 h 3365"/>
              <a:gd name="T38" fmla="*/ 974 w 2787"/>
              <a:gd name="T39" fmla="*/ 315 h 3365"/>
              <a:gd name="T40" fmla="*/ 971 w 2787"/>
              <a:gd name="T41" fmla="*/ 709 h 3365"/>
              <a:gd name="T42" fmla="*/ 1816 w 2787"/>
              <a:gd name="T43" fmla="*/ 330 h 3365"/>
              <a:gd name="T44" fmla="*/ 1807 w 2787"/>
              <a:gd name="T45" fmla="*/ 303 h 3365"/>
              <a:gd name="T46" fmla="*/ 1783 w 2787"/>
              <a:gd name="T47" fmla="*/ 285 h 3365"/>
              <a:gd name="T48" fmla="*/ 1018 w 2787"/>
              <a:gd name="T49" fmla="*/ 283 h 3365"/>
              <a:gd name="T50" fmla="*/ 1769 w 2787"/>
              <a:gd name="T51" fmla="*/ 0 h 3365"/>
              <a:gd name="T52" fmla="*/ 1856 w 2787"/>
              <a:gd name="T53" fmla="*/ 13 h 3365"/>
              <a:gd name="T54" fmla="*/ 1935 w 2787"/>
              <a:gd name="T55" fmla="*/ 45 h 3365"/>
              <a:gd name="T56" fmla="*/ 2001 w 2787"/>
              <a:gd name="T57" fmla="*/ 97 h 3365"/>
              <a:gd name="T58" fmla="*/ 2053 w 2787"/>
              <a:gd name="T59" fmla="*/ 164 h 3365"/>
              <a:gd name="T60" fmla="*/ 2086 w 2787"/>
              <a:gd name="T61" fmla="*/ 242 h 3365"/>
              <a:gd name="T62" fmla="*/ 2098 w 2787"/>
              <a:gd name="T63" fmla="*/ 330 h 3365"/>
              <a:gd name="T64" fmla="*/ 2534 w 2787"/>
              <a:gd name="T65" fmla="*/ 709 h 3365"/>
              <a:gd name="T66" fmla="*/ 2587 w 2787"/>
              <a:gd name="T67" fmla="*/ 719 h 3365"/>
              <a:gd name="T68" fmla="*/ 2631 w 2787"/>
              <a:gd name="T69" fmla="*/ 748 h 3365"/>
              <a:gd name="T70" fmla="*/ 2661 w 2787"/>
              <a:gd name="T71" fmla="*/ 790 h 3365"/>
              <a:gd name="T72" fmla="*/ 2675 w 2787"/>
              <a:gd name="T73" fmla="*/ 843 h 3365"/>
              <a:gd name="T74" fmla="*/ 2787 w 2787"/>
              <a:gd name="T75" fmla="*/ 3240 h 3365"/>
              <a:gd name="T76" fmla="*/ 2775 w 2787"/>
              <a:gd name="T77" fmla="*/ 3283 h 3365"/>
              <a:gd name="T78" fmla="*/ 2748 w 2787"/>
              <a:gd name="T79" fmla="*/ 3321 h 3365"/>
              <a:gd name="T80" fmla="*/ 2712 w 2787"/>
              <a:gd name="T81" fmla="*/ 3348 h 3365"/>
              <a:gd name="T82" fmla="*/ 2670 w 2787"/>
              <a:gd name="T83" fmla="*/ 3363 h 3365"/>
              <a:gd name="T84" fmla="*/ 140 w 2787"/>
              <a:gd name="T85" fmla="*/ 3365 h 3365"/>
              <a:gd name="T86" fmla="*/ 95 w 2787"/>
              <a:gd name="T87" fmla="*/ 3357 h 3365"/>
              <a:gd name="T88" fmla="*/ 55 w 2787"/>
              <a:gd name="T89" fmla="*/ 3336 h 3365"/>
              <a:gd name="T90" fmla="*/ 23 w 2787"/>
              <a:gd name="T91" fmla="*/ 3302 h 3365"/>
              <a:gd name="T92" fmla="*/ 5 w 2787"/>
              <a:gd name="T93" fmla="*/ 3261 h 3365"/>
              <a:gd name="T94" fmla="*/ 0 w 2787"/>
              <a:gd name="T95" fmla="*/ 3216 h 3365"/>
              <a:gd name="T96" fmla="*/ 116 w 2787"/>
              <a:gd name="T97" fmla="*/ 815 h 3365"/>
              <a:gd name="T98" fmla="*/ 139 w 2787"/>
              <a:gd name="T99" fmla="*/ 767 h 3365"/>
              <a:gd name="T100" fmla="*/ 177 w 2787"/>
              <a:gd name="T101" fmla="*/ 731 h 3365"/>
              <a:gd name="T102" fmla="*/ 226 w 2787"/>
              <a:gd name="T103" fmla="*/ 711 h 3365"/>
              <a:gd name="T104" fmla="*/ 689 w 2787"/>
              <a:gd name="T105" fmla="*/ 709 h 3365"/>
              <a:gd name="T106" fmla="*/ 692 w 2787"/>
              <a:gd name="T107" fmla="*/ 285 h 3365"/>
              <a:gd name="T108" fmla="*/ 716 w 2787"/>
              <a:gd name="T109" fmla="*/ 202 h 3365"/>
              <a:gd name="T110" fmla="*/ 759 w 2787"/>
              <a:gd name="T111" fmla="*/ 128 h 3365"/>
              <a:gd name="T112" fmla="*/ 818 w 2787"/>
              <a:gd name="T113" fmla="*/ 69 h 3365"/>
              <a:gd name="T114" fmla="*/ 890 w 2787"/>
              <a:gd name="T115" fmla="*/ 26 h 3365"/>
              <a:gd name="T116" fmla="*/ 974 w 2787"/>
              <a:gd name="T117" fmla="*/ 3 h 3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7" h="3365">
                <a:moveTo>
                  <a:pt x="1844" y="1479"/>
                </a:moveTo>
                <a:lnTo>
                  <a:pt x="1828" y="1485"/>
                </a:lnTo>
                <a:lnTo>
                  <a:pt x="1814" y="1495"/>
                </a:lnTo>
                <a:lnTo>
                  <a:pt x="1228" y="2079"/>
                </a:lnTo>
                <a:lnTo>
                  <a:pt x="1064" y="1932"/>
                </a:lnTo>
                <a:lnTo>
                  <a:pt x="1051" y="1923"/>
                </a:lnTo>
                <a:lnTo>
                  <a:pt x="1039" y="1919"/>
                </a:lnTo>
                <a:lnTo>
                  <a:pt x="1025" y="1918"/>
                </a:lnTo>
                <a:lnTo>
                  <a:pt x="1012" y="1920"/>
                </a:lnTo>
                <a:lnTo>
                  <a:pt x="998" y="1926"/>
                </a:lnTo>
                <a:lnTo>
                  <a:pt x="988" y="1936"/>
                </a:lnTo>
                <a:lnTo>
                  <a:pt x="846" y="2096"/>
                </a:lnTo>
                <a:lnTo>
                  <a:pt x="838" y="2108"/>
                </a:lnTo>
                <a:lnTo>
                  <a:pt x="834" y="2120"/>
                </a:lnTo>
                <a:lnTo>
                  <a:pt x="833" y="2135"/>
                </a:lnTo>
                <a:lnTo>
                  <a:pt x="835" y="2148"/>
                </a:lnTo>
                <a:lnTo>
                  <a:pt x="841" y="2160"/>
                </a:lnTo>
                <a:lnTo>
                  <a:pt x="850" y="2171"/>
                </a:lnTo>
                <a:lnTo>
                  <a:pt x="1204" y="2486"/>
                </a:lnTo>
                <a:lnTo>
                  <a:pt x="1217" y="2495"/>
                </a:lnTo>
                <a:lnTo>
                  <a:pt x="1233" y="2500"/>
                </a:lnTo>
                <a:lnTo>
                  <a:pt x="1249" y="2498"/>
                </a:lnTo>
                <a:lnTo>
                  <a:pt x="1263" y="2493"/>
                </a:lnTo>
                <a:lnTo>
                  <a:pt x="1276" y="2484"/>
                </a:lnTo>
                <a:lnTo>
                  <a:pt x="2040" y="1722"/>
                </a:lnTo>
                <a:lnTo>
                  <a:pt x="2048" y="1711"/>
                </a:lnTo>
                <a:lnTo>
                  <a:pt x="2054" y="1699"/>
                </a:lnTo>
                <a:lnTo>
                  <a:pt x="2055" y="1685"/>
                </a:lnTo>
                <a:lnTo>
                  <a:pt x="2054" y="1671"/>
                </a:lnTo>
                <a:lnTo>
                  <a:pt x="2048" y="1658"/>
                </a:lnTo>
                <a:lnTo>
                  <a:pt x="2040" y="1647"/>
                </a:lnTo>
                <a:lnTo>
                  <a:pt x="1890" y="1495"/>
                </a:lnTo>
                <a:lnTo>
                  <a:pt x="1876" y="1485"/>
                </a:lnTo>
                <a:lnTo>
                  <a:pt x="1860" y="1479"/>
                </a:lnTo>
                <a:lnTo>
                  <a:pt x="1844" y="1479"/>
                </a:lnTo>
                <a:close/>
                <a:moveTo>
                  <a:pt x="1018" y="283"/>
                </a:moveTo>
                <a:lnTo>
                  <a:pt x="1004" y="285"/>
                </a:lnTo>
                <a:lnTo>
                  <a:pt x="990" y="292"/>
                </a:lnTo>
                <a:lnTo>
                  <a:pt x="980" y="303"/>
                </a:lnTo>
                <a:lnTo>
                  <a:pt x="974" y="315"/>
                </a:lnTo>
                <a:lnTo>
                  <a:pt x="971" y="330"/>
                </a:lnTo>
                <a:lnTo>
                  <a:pt x="971" y="709"/>
                </a:lnTo>
                <a:lnTo>
                  <a:pt x="1816" y="709"/>
                </a:lnTo>
                <a:lnTo>
                  <a:pt x="1816" y="330"/>
                </a:lnTo>
                <a:lnTo>
                  <a:pt x="1813" y="315"/>
                </a:lnTo>
                <a:lnTo>
                  <a:pt x="1807" y="303"/>
                </a:lnTo>
                <a:lnTo>
                  <a:pt x="1797" y="292"/>
                </a:lnTo>
                <a:lnTo>
                  <a:pt x="1783" y="285"/>
                </a:lnTo>
                <a:lnTo>
                  <a:pt x="1769" y="283"/>
                </a:lnTo>
                <a:lnTo>
                  <a:pt x="1018" y="283"/>
                </a:lnTo>
                <a:close/>
                <a:moveTo>
                  <a:pt x="1018" y="0"/>
                </a:moveTo>
                <a:lnTo>
                  <a:pt x="1769" y="0"/>
                </a:lnTo>
                <a:lnTo>
                  <a:pt x="1813" y="3"/>
                </a:lnTo>
                <a:lnTo>
                  <a:pt x="1856" y="13"/>
                </a:lnTo>
                <a:lnTo>
                  <a:pt x="1897" y="26"/>
                </a:lnTo>
                <a:lnTo>
                  <a:pt x="1935" y="45"/>
                </a:lnTo>
                <a:lnTo>
                  <a:pt x="1969" y="69"/>
                </a:lnTo>
                <a:lnTo>
                  <a:pt x="2001" y="97"/>
                </a:lnTo>
                <a:lnTo>
                  <a:pt x="2028" y="128"/>
                </a:lnTo>
                <a:lnTo>
                  <a:pt x="2053" y="164"/>
                </a:lnTo>
                <a:lnTo>
                  <a:pt x="2071" y="202"/>
                </a:lnTo>
                <a:lnTo>
                  <a:pt x="2086" y="242"/>
                </a:lnTo>
                <a:lnTo>
                  <a:pt x="2095" y="285"/>
                </a:lnTo>
                <a:lnTo>
                  <a:pt x="2098" y="330"/>
                </a:lnTo>
                <a:lnTo>
                  <a:pt x="2098" y="709"/>
                </a:lnTo>
                <a:lnTo>
                  <a:pt x="2534" y="709"/>
                </a:lnTo>
                <a:lnTo>
                  <a:pt x="2561" y="711"/>
                </a:lnTo>
                <a:lnTo>
                  <a:pt x="2587" y="719"/>
                </a:lnTo>
                <a:lnTo>
                  <a:pt x="2610" y="731"/>
                </a:lnTo>
                <a:lnTo>
                  <a:pt x="2631" y="748"/>
                </a:lnTo>
                <a:lnTo>
                  <a:pt x="2648" y="767"/>
                </a:lnTo>
                <a:lnTo>
                  <a:pt x="2661" y="790"/>
                </a:lnTo>
                <a:lnTo>
                  <a:pt x="2671" y="815"/>
                </a:lnTo>
                <a:lnTo>
                  <a:pt x="2675" y="843"/>
                </a:lnTo>
                <a:lnTo>
                  <a:pt x="2787" y="3216"/>
                </a:lnTo>
                <a:lnTo>
                  <a:pt x="2787" y="3240"/>
                </a:lnTo>
                <a:lnTo>
                  <a:pt x="2782" y="3261"/>
                </a:lnTo>
                <a:lnTo>
                  <a:pt x="2775" y="3283"/>
                </a:lnTo>
                <a:lnTo>
                  <a:pt x="2763" y="3302"/>
                </a:lnTo>
                <a:lnTo>
                  <a:pt x="2748" y="3321"/>
                </a:lnTo>
                <a:lnTo>
                  <a:pt x="2732" y="3336"/>
                </a:lnTo>
                <a:lnTo>
                  <a:pt x="2712" y="3348"/>
                </a:lnTo>
                <a:lnTo>
                  <a:pt x="2692" y="3357"/>
                </a:lnTo>
                <a:lnTo>
                  <a:pt x="2670" y="3363"/>
                </a:lnTo>
                <a:lnTo>
                  <a:pt x="2647" y="3365"/>
                </a:lnTo>
                <a:lnTo>
                  <a:pt x="140" y="3365"/>
                </a:lnTo>
                <a:lnTo>
                  <a:pt x="117" y="3363"/>
                </a:lnTo>
                <a:lnTo>
                  <a:pt x="95" y="3357"/>
                </a:lnTo>
                <a:lnTo>
                  <a:pt x="75" y="3348"/>
                </a:lnTo>
                <a:lnTo>
                  <a:pt x="55" y="3336"/>
                </a:lnTo>
                <a:lnTo>
                  <a:pt x="39" y="3321"/>
                </a:lnTo>
                <a:lnTo>
                  <a:pt x="23" y="3302"/>
                </a:lnTo>
                <a:lnTo>
                  <a:pt x="12" y="3283"/>
                </a:lnTo>
                <a:lnTo>
                  <a:pt x="5" y="3261"/>
                </a:lnTo>
                <a:lnTo>
                  <a:pt x="0" y="3240"/>
                </a:lnTo>
                <a:lnTo>
                  <a:pt x="0" y="3216"/>
                </a:lnTo>
                <a:lnTo>
                  <a:pt x="112" y="843"/>
                </a:lnTo>
                <a:lnTo>
                  <a:pt x="116" y="815"/>
                </a:lnTo>
                <a:lnTo>
                  <a:pt x="126" y="790"/>
                </a:lnTo>
                <a:lnTo>
                  <a:pt x="139" y="767"/>
                </a:lnTo>
                <a:lnTo>
                  <a:pt x="156" y="748"/>
                </a:lnTo>
                <a:lnTo>
                  <a:pt x="177" y="731"/>
                </a:lnTo>
                <a:lnTo>
                  <a:pt x="200" y="719"/>
                </a:lnTo>
                <a:lnTo>
                  <a:pt x="226" y="711"/>
                </a:lnTo>
                <a:lnTo>
                  <a:pt x="253" y="709"/>
                </a:lnTo>
                <a:lnTo>
                  <a:pt x="689" y="709"/>
                </a:lnTo>
                <a:lnTo>
                  <a:pt x="689" y="330"/>
                </a:lnTo>
                <a:lnTo>
                  <a:pt x="692" y="285"/>
                </a:lnTo>
                <a:lnTo>
                  <a:pt x="701" y="242"/>
                </a:lnTo>
                <a:lnTo>
                  <a:pt x="716" y="202"/>
                </a:lnTo>
                <a:lnTo>
                  <a:pt x="734" y="164"/>
                </a:lnTo>
                <a:lnTo>
                  <a:pt x="759" y="128"/>
                </a:lnTo>
                <a:lnTo>
                  <a:pt x="786" y="97"/>
                </a:lnTo>
                <a:lnTo>
                  <a:pt x="818" y="69"/>
                </a:lnTo>
                <a:lnTo>
                  <a:pt x="852" y="45"/>
                </a:lnTo>
                <a:lnTo>
                  <a:pt x="890" y="26"/>
                </a:lnTo>
                <a:lnTo>
                  <a:pt x="931" y="13"/>
                </a:lnTo>
                <a:lnTo>
                  <a:pt x="974" y="3"/>
                </a:lnTo>
                <a:lnTo>
                  <a:pt x="1018" y="0"/>
                </a:lnTo>
                <a:close/>
              </a:path>
            </a:pathLst>
          </a:custGeom>
          <a:solidFill>
            <a:schemeClr val="bg1"/>
          </a:solidFill>
          <a:ln w="0">
            <a:noFill/>
            <a:prstDash val="solid"/>
            <a:round/>
            <a:headEnd/>
            <a:tailEnd/>
          </a:ln>
        </p:spPr>
        <p:txBody>
          <a:bodyPr vert="horz" wrap="square" lIns="68562" tIns="34281" rIns="68562" bIns="34281"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20" name="Freeform 145">
            <a:extLst>
              <a:ext uri="{FF2B5EF4-FFF2-40B4-BE49-F238E27FC236}">
                <a16:creationId xmlns:a16="http://schemas.microsoft.com/office/drawing/2014/main" id="{A4721F1F-79F6-BD4F-BBB5-A323CA2492E8}"/>
              </a:ext>
            </a:extLst>
          </p:cNvPr>
          <p:cNvSpPr>
            <a:spLocks noChangeArrowheads="1"/>
          </p:cNvSpPr>
          <p:nvPr/>
        </p:nvSpPr>
        <p:spPr bwMode="auto">
          <a:xfrm>
            <a:off x="3176869" y="5407755"/>
            <a:ext cx="260652" cy="260650"/>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sp>
        <p:nvSpPr>
          <p:cNvPr id="44" name="TextBox 43">
            <a:extLst>
              <a:ext uri="{FF2B5EF4-FFF2-40B4-BE49-F238E27FC236}">
                <a16:creationId xmlns:a16="http://schemas.microsoft.com/office/drawing/2014/main" id="{15C0C526-B051-774F-962D-3DDE7191C7E7}"/>
              </a:ext>
            </a:extLst>
          </p:cNvPr>
          <p:cNvSpPr txBox="1"/>
          <p:nvPr/>
        </p:nvSpPr>
        <p:spPr>
          <a:xfrm>
            <a:off x="8168782" y="5061613"/>
            <a:ext cx="1546659" cy="1384995"/>
          </a:xfrm>
          <a:prstGeom prst="rect">
            <a:avLst/>
          </a:prstGeom>
          <a:noFill/>
        </p:spPr>
        <p:txBody>
          <a:bodyPr wrap="square" rtlCol="0">
            <a:spAutoFit/>
          </a:bodyPr>
          <a:lstStyle/>
          <a:p>
            <a:pPr marL="0" lvl="2"/>
            <a:r>
              <a:rPr lang="en-US" sz="1400" dirty="0">
                <a:latin typeface="Arial Rounded MT Bold" panose="020F0704030504030204" pitchFamily="34" charset="77"/>
                <a:cs typeface="Century Gothic"/>
              </a:rPr>
              <a:t>Build product pipeline with transparent prioritization process and metrics</a:t>
            </a:r>
          </a:p>
        </p:txBody>
      </p:sp>
    </p:spTree>
    <p:extLst>
      <p:ext uri="{BB962C8B-B14F-4D97-AF65-F5344CB8AC3E}">
        <p14:creationId xmlns:p14="http://schemas.microsoft.com/office/powerpoint/2010/main" val="21661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50"/>
                                        <p:tgtEl>
                                          <p:spTgt spid="1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50"/>
                                        <p:tgtEl>
                                          <p:spTgt spid="21"/>
                                        </p:tgtEl>
                                      </p:cBhvr>
                                    </p:animEffect>
                                  </p:childTnLst>
                                </p:cTn>
                              </p:par>
                              <p:par>
                                <p:cTn id="12" presetID="1" presetClass="entr" presetSubtype="0" fill="hold" nodeType="withEffect">
                                  <p:stCondLst>
                                    <p:cond delay="0"/>
                                  </p:stCondLst>
                                  <p:childTnLst>
                                    <p:set>
                                      <p:cBhvr>
                                        <p:cTn id="13" dur="1" fill="hold">
                                          <p:stCondLst>
                                            <p:cond delay="249"/>
                                          </p:stCondLst>
                                        </p:cTn>
                                        <p:tgtEl>
                                          <p:spTgt spid="41"/>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250"/>
                                        <p:tgtEl>
                                          <p:spTgt spid="10"/>
                                        </p:tgtEl>
                                      </p:cBhvr>
                                    </p:animEffect>
                                  </p:childTnLst>
                                </p:cTn>
                              </p:par>
                              <p:par>
                                <p:cTn id="17" presetID="63" presetClass="path" presetSubtype="0" accel="50000" decel="50000" fill="hold" nodeType="withEffect">
                                  <p:stCondLst>
                                    <p:cond delay="0"/>
                                  </p:stCondLst>
                                  <p:childTnLst>
                                    <p:animMotion origin="layout" path="M -0.12586 0.13951 L -4.44444E-6 -1.97531E-6 " pathEditMode="relative" rAng="0" ptsTypes="AA">
                                      <p:cBhvr>
                                        <p:cTn id="18" dur="250" fill="hold"/>
                                        <p:tgtEl>
                                          <p:spTgt spid="41"/>
                                        </p:tgtEl>
                                        <p:attrNameLst>
                                          <p:attrName>ppt_x</p:attrName>
                                          <p:attrName>ppt_y</p:attrName>
                                        </p:attrNameLst>
                                      </p:cBhvr>
                                      <p:rCtr x="6285" y="-7006"/>
                                    </p:animMotion>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25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childTnLst>
                                </p:cTn>
                              </p:par>
                            </p:childTnLst>
                          </p:cTn>
                        </p:par>
                        <p:par>
                          <p:cTn id="26" fill="hold">
                            <p:stCondLst>
                              <p:cond delay="75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250"/>
                                        <p:tgtEl>
                                          <p:spTgt spid="9"/>
                                        </p:tgtEl>
                                      </p:cBhvr>
                                    </p:animEffect>
                                  </p:childTnLst>
                                </p:cTn>
                              </p:par>
                              <p:par>
                                <p:cTn id="30" presetID="1" presetClass="entr" presetSubtype="0" fill="hold" nodeType="withEffect">
                                  <p:stCondLst>
                                    <p:cond delay="0"/>
                                  </p:stCondLst>
                                  <p:childTnLst>
                                    <p:set>
                                      <p:cBhvr>
                                        <p:cTn id="31" dur="1" fill="hold">
                                          <p:stCondLst>
                                            <p:cond delay="249"/>
                                          </p:stCondLst>
                                        </p:cTn>
                                        <p:tgtEl>
                                          <p:spTgt spid="33"/>
                                        </p:tgtEl>
                                        <p:attrNameLst>
                                          <p:attrName>style.visibility</p:attrName>
                                        </p:attrNameLst>
                                      </p:cBhvr>
                                      <p:to>
                                        <p:strVal val="visible"/>
                                      </p:to>
                                    </p:set>
                                  </p:childTnLst>
                                </p:cTn>
                              </p:par>
                              <p:par>
                                <p:cTn id="32" presetID="63" presetClass="path" presetSubtype="0" accel="50000" decel="50000" fill="hold" nodeType="withEffect">
                                  <p:stCondLst>
                                    <p:cond delay="0"/>
                                  </p:stCondLst>
                                  <p:childTnLst>
                                    <p:animMotion origin="layout" path="M -0.13716 -6.17284E-7 L -1.66667E-6 -6.17284E-7 " pathEditMode="relative" rAng="0" ptsTypes="AA">
                                      <p:cBhvr>
                                        <p:cTn id="33" dur="250" fill="hold"/>
                                        <p:tgtEl>
                                          <p:spTgt spid="33"/>
                                        </p:tgtEl>
                                        <p:attrNameLst>
                                          <p:attrName>ppt_x</p:attrName>
                                          <p:attrName>ppt_y</p:attrName>
                                        </p:attrNameLst>
                                      </p:cBhvr>
                                      <p:rCtr x="6892" y="0"/>
                                    </p:animMotion>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25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par>
                          <p:cTn id="41" fill="hold">
                            <p:stCondLst>
                              <p:cond delay="12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250"/>
                                        <p:tgtEl>
                                          <p:spTgt spid="11"/>
                                        </p:tgtEl>
                                      </p:cBhvr>
                                    </p:animEffect>
                                  </p:childTnLst>
                                </p:cTn>
                              </p:par>
                              <p:par>
                                <p:cTn id="45" presetID="1" presetClass="entr" presetSubtype="0" fill="hold" nodeType="withEffect">
                                  <p:stCondLst>
                                    <p:cond delay="0"/>
                                  </p:stCondLst>
                                  <p:childTnLst>
                                    <p:set>
                                      <p:cBhvr>
                                        <p:cTn id="46" dur="1" fill="hold">
                                          <p:stCondLst>
                                            <p:cond delay="249"/>
                                          </p:stCondLst>
                                        </p:cTn>
                                        <p:tgtEl>
                                          <p:spTgt spid="30"/>
                                        </p:tgtEl>
                                        <p:attrNameLst>
                                          <p:attrName>style.visibility</p:attrName>
                                        </p:attrNameLst>
                                      </p:cBhvr>
                                      <p:to>
                                        <p:strVal val="visible"/>
                                      </p:to>
                                    </p:set>
                                  </p:childTnLst>
                                </p:cTn>
                              </p:par>
                              <p:par>
                                <p:cTn id="47" presetID="63" presetClass="path" presetSubtype="0" accel="50000" decel="50000" fill="hold" nodeType="withEffect">
                                  <p:stCondLst>
                                    <p:cond delay="0"/>
                                  </p:stCondLst>
                                  <p:childTnLst>
                                    <p:animMotion origin="layout" path="M -0.1243 0.13951 L -3.61111E-6 -4.44444E-6 " pathEditMode="relative" rAng="0" ptsTypes="AA">
                                      <p:cBhvr>
                                        <p:cTn id="48" dur="250" fill="hold"/>
                                        <p:tgtEl>
                                          <p:spTgt spid="30"/>
                                        </p:tgtEl>
                                        <p:attrNameLst>
                                          <p:attrName>ppt_x</p:attrName>
                                          <p:attrName>ppt_y</p:attrName>
                                        </p:attrNameLst>
                                      </p:cBhvr>
                                      <p:rCtr x="6233" y="-6975"/>
                                    </p:animMotion>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up)">
                                      <p:cBhvr>
                                        <p:cTn id="52" dur="25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250"/>
                                        <p:tgtEl>
                                          <p:spTgt spid="24"/>
                                        </p:tgtEl>
                                      </p:cBhvr>
                                    </p:animEffect>
                                  </p:childTnLst>
                                </p:cTn>
                              </p:par>
                            </p:childTnLst>
                          </p:cTn>
                        </p:par>
                        <p:par>
                          <p:cTn id="56" fill="hold">
                            <p:stCondLst>
                              <p:cond delay="1750"/>
                            </p:stCondLst>
                            <p:childTnLst>
                              <p:par>
                                <p:cTn id="57" presetID="22" presetClass="entr" presetSubtype="8"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50"/>
                                        <p:tgtEl>
                                          <p:spTgt spid="7"/>
                                        </p:tgtEl>
                                      </p:cBhvr>
                                    </p:animEffect>
                                  </p:childTnLst>
                                </p:cTn>
                              </p:par>
                              <p:par>
                                <p:cTn id="60" presetID="1" presetClass="entr" presetSubtype="0" fill="hold" nodeType="withEffect">
                                  <p:stCondLst>
                                    <p:cond delay="0"/>
                                  </p:stCondLst>
                                  <p:childTnLst>
                                    <p:set>
                                      <p:cBhvr>
                                        <p:cTn id="61" dur="1" fill="hold">
                                          <p:stCondLst>
                                            <p:cond delay="249"/>
                                          </p:stCondLst>
                                        </p:cTn>
                                        <p:tgtEl>
                                          <p:spTgt spid="27"/>
                                        </p:tgtEl>
                                        <p:attrNameLst>
                                          <p:attrName>style.visibility</p:attrName>
                                        </p:attrNameLst>
                                      </p:cBhvr>
                                      <p:to>
                                        <p:strVal val="visible"/>
                                      </p:to>
                                    </p:set>
                                  </p:childTnLst>
                                </p:cTn>
                              </p:par>
                              <p:par>
                                <p:cTn id="62" presetID="63" presetClass="path" presetSubtype="0" accel="50000" decel="50000" fill="hold" nodeType="withEffect">
                                  <p:stCondLst>
                                    <p:cond delay="0"/>
                                  </p:stCondLst>
                                  <p:childTnLst>
                                    <p:animMotion origin="layout" path="M -0.13698 -4.44444E-6 L 0.00018 -4.44444E-6 " pathEditMode="relative" rAng="0" ptsTypes="AA">
                                      <p:cBhvr>
                                        <p:cTn id="63" dur="250" fill="hold"/>
                                        <p:tgtEl>
                                          <p:spTgt spid="27"/>
                                        </p:tgtEl>
                                        <p:attrNameLst>
                                          <p:attrName>ppt_x</p:attrName>
                                          <p:attrName>ppt_y</p:attrName>
                                        </p:attrNameLst>
                                      </p:cBhvr>
                                      <p:rCtr x="6858" y="0"/>
                                    </p:animMotion>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250"/>
                                        <p:tgtEl>
                                          <p:spTgt spid="16"/>
                                        </p:tgtEl>
                                      </p:cBhvr>
                                    </p:animEffect>
                                  </p:childTnLst>
                                </p:cTn>
                              </p:par>
                            </p:childTnLst>
                          </p:cTn>
                        </p:par>
                        <p:par>
                          <p:cTn id="68" fill="hold">
                            <p:stCondLst>
                              <p:cond delay="2250"/>
                            </p:stCondLst>
                            <p:childTnLst>
                              <p:par>
                                <p:cTn id="69" presetID="22" presetClass="entr" presetSubtype="8" fill="hold" grpId="0" nodeType="after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left)">
                                      <p:cBhvr>
                                        <p:cTn id="71" dur="250"/>
                                        <p:tgtEl>
                                          <p:spTgt spid="6"/>
                                        </p:tgtEl>
                                      </p:cBhvr>
                                    </p:animEffect>
                                  </p:childTnLst>
                                </p:cTn>
                              </p:par>
                            </p:childTnLst>
                          </p:cTn>
                        </p:par>
                        <p:par>
                          <p:cTn id="72" fill="hold">
                            <p:stCondLst>
                              <p:cond delay="2500"/>
                            </p:stCondLst>
                            <p:childTnLst>
                              <p:par>
                                <p:cTn id="73" presetID="22" presetClass="entr" presetSubtype="1"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up)">
                                      <p:cBhvr>
                                        <p:cTn id="75" dur="25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250"/>
                                        <p:tgtEl>
                                          <p:spTgt spid="2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21" grpId="0"/>
      <p:bldP spid="22" grpId="0"/>
      <p:bldP spid="23" grpId="0"/>
      <p:bldP spid="24" grpId="0"/>
      <p:bldP spid="26"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pic>
        <p:nvPicPr>
          <p:cNvPr id="4" name="Picture 3">
            <a:extLst>
              <a:ext uri="{FF2B5EF4-FFF2-40B4-BE49-F238E27FC236}">
                <a16:creationId xmlns:a16="http://schemas.microsoft.com/office/drawing/2014/main" id="{0FCBD880-2B4D-3E43-BEB9-9F9AE37B9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370" y="1867435"/>
            <a:ext cx="8051259" cy="4520971"/>
          </a:xfrm>
          <a:prstGeom prst="rect">
            <a:avLst/>
          </a:prstGeom>
        </p:spPr>
      </p:pic>
    </p:spTree>
    <p:extLst>
      <p:ext uri="{BB962C8B-B14F-4D97-AF65-F5344CB8AC3E}">
        <p14:creationId xmlns:p14="http://schemas.microsoft.com/office/powerpoint/2010/main" val="221309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pic>
        <p:nvPicPr>
          <p:cNvPr id="4" name="Picture 3">
            <a:extLst>
              <a:ext uri="{FF2B5EF4-FFF2-40B4-BE49-F238E27FC236}">
                <a16:creationId xmlns:a16="http://schemas.microsoft.com/office/drawing/2014/main" id="{24E3CACD-ACA7-AA41-AD1E-06CE65D22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051" y="1879538"/>
            <a:ext cx="7249897" cy="4070987"/>
          </a:xfrm>
          <a:prstGeom prst="rect">
            <a:avLst/>
          </a:prstGeom>
        </p:spPr>
      </p:pic>
    </p:spTree>
    <p:extLst>
      <p:ext uri="{BB962C8B-B14F-4D97-AF65-F5344CB8AC3E}">
        <p14:creationId xmlns:p14="http://schemas.microsoft.com/office/powerpoint/2010/main" val="182652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pic>
        <p:nvPicPr>
          <p:cNvPr id="4" name="Picture 3">
            <a:extLst>
              <a:ext uri="{FF2B5EF4-FFF2-40B4-BE49-F238E27FC236}">
                <a16:creationId xmlns:a16="http://schemas.microsoft.com/office/drawing/2014/main" id="{107F9899-046F-444F-8199-A6D0946CF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453" y="1897399"/>
            <a:ext cx="7929093" cy="4452372"/>
          </a:xfrm>
          <a:prstGeom prst="rect">
            <a:avLst/>
          </a:prstGeom>
        </p:spPr>
      </p:pic>
    </p:spTree>
    <p:extLst>
      <p:ext uri="{BB962C8B-B14F-4D97-AF65-F5344CB8AC3E}">
        <p14:creationId xmlns:p14="http://schemas.microsoft.com/office/powerpoint/2010/main" val="341402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Tips and tricks</a:t>
            </a:r>
          </a:p>
        </p:txBody>
      </p:sp>
      <p:sp>
        <p:nvSpPr>
          <p:cNvPr id="150" name="Teardrop 149">
            <a:extLst>
              <a:ext uri="{FF2B5EF4-FFF2-40B4-BE49-F238E27FC236}">
                <a16:creationId xmlns:a16="http://schemas.microsoft.com/office/drawing/2014/main" id="{F3DB0882-3009-AF46-BBB2-B5BC5FAFA03A}"/>
              </a:ext>
            </a:extLst>
          </p:cNvPr>
          <p:cNvSpPr/>
          <p:nvPr/>
        </p:nvSpPr>
        <p:spPr bwMode="auto">
          <a:xfrm>
            <a:off x="1520305" y="2058390"/>
            <a:ext cx="890384" cy="704646"/>
          </a:xfrm>
          <a:prstGeom prst="teardrop">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1</a:t>
            </a:r>
          </a:p>
        </p:txBody>
      </p:sp>
      <p:sp>
        <p:nvSpPr>
          <p:cNvPr id="152" name="Teardrop 151">
            <a:extLst>
              <a:ext uri="{FF2B5EF4-FFF2-40B4-BE49-F238E27FC236}">
                <a16:creationId xmlns:a16="http://schemas.microsoft.com/office/drawing/2014/main" id="{E104A8F4-3C71-8D4B-9625-370636D5B995}"/>
              </a:ext>
            </a:extLst>
          </p:cNvPr>
          <p:cNvSpPr/>
          <p:nvPr/>
        </p:nvSpPr>
        <p:spPr bwMode="auto">
          <a:xfrm>
            <a:off x="1520305" y="2865114"/>
            <a:ext cx="890384" cy="704646"/>
          </a:xfrm>
          <a:prstGeom prst="teardrop">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2</a:t>
            </a:r>
          </a:p>
        </p:txBody>
      </p:sp>
      <p:sp>
        <p:nvSpPr>
          <p:cNvPr id="154" name="Teardrop 153">
            <a:extLst>
              <a:ext uri="{FF2B5EF4-FFF2-40B4-BE49-F238E27FC236}">
                <a16:creationId xmlns:a16="http://schemas.microsoft.com/office/drawing/2014/main" id="{83CC7293-A41A-4346-9851-420CF895E32D}"/>
              </a:ext>
            </a:extLst>
          </p:cNvPr>
          <p:cNvSpPr/>
          <p:nvPr/>
        </p:nvSpPr>
        <p:spPr bwMode="auto">
          <a:xfrm>
            <a:off x="1520305" y="3699543"/>
            <a:ext cx="890384" cy="704646"/>
          </a:xfrm>
          <a:prstGeom prst="teardrop">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3</a:t>
            </a:r>
          </a:p>
        </p:txBody>
      </p:sp>
      <p:sp>
        <p:nvSpPr>
          <p:cNvPr id="156" name="Teardrop 155">
            <a:extLst>
              <a:ext uri="{FF2B5EF4-FFF2-40B4-BE49-F238E27FC236}">
                <a16:creationId xmlns:a16="http://schemas.microsoft.com/office/drawing/2014/main" id="{7A27A99A-6834-244E-B478-36AB5B1157A8}"/>
              </a:ext>
            </a:extLst>
          </p:cNvPr>
          <p:cNvSpPr/>
          <p:nvPr/>
        </p:nvSpPr>
        <p:spPr bwMode="auto">
          <a:xfrm>
            <a:off x="1520305" y="4506264"/>
            <a:ext cx="890384" cy="704646"/>
          </a:xfrm>
          <a:prstGeom prst="teardrop">
            <a:avLst/>
          </a:prstGeom>
          <a:solidFill>
            <a:schemeClr val="accent4"/>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4</a:t>
            </a:r>
          </a:p>
        </p:txBody>
      </p:sp>
      <p:sp>
        <p:nvSpPr>
          <p:cNvPr id="158" name="Teardrop 157">
            <a:extLst>
              <a:ext uri="{FF2B5EF4-FFF2-40B4-BE49-F238E27FC236}">
                <a16:creationId xmlns:a16="http://schemas.microsoft.com/office/drawing/2014/main" id="{0A18F467-DC10-2243-A1E7-280A24366C91}"/>
              </a:ext>
            </a:extLst>
          </p:cNvPr>
          <p:cNvSpPr/>
          <p:nvPr/>
        </p:nvSpPr>
        <p:spPr bwMode="auto">
          <a:xfrm>
            <a:off x="1520305" y="5326843"/>
            <a:ext cx="890384" cy="704646"/>
          </a:xfrm>
          <a:prstGeom prst="teardrop">
            <a:avLst/>
          </a:prstGeom>
          <a:solidFill>
            <a:schemeClr val="accent5"/>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5</a:t>
            </a:r>
          </a:p>
        </p:txBody>
      </p:sp>
      <p:sp>
        <p:nvSpPr>
          <p:cNvPr id="160" name="Teardrop 159">
            <a:extLst>
              <a:ext uri="{FF2B5EF4-FFF2-40B4-BE49-F238E27FC236}">
                <a16:creationId xmlns:a16="http://schemas.microsoft.com/office/drawing/2014/main" id="{B26EF7C1-979C-2740-ABC5-D805C2739D67}"/>
              </a:ext>
            </a:extLst>
          </p:cNvPr>
          <p:cNvSpPr/>
          <p:nvPr/>
        </p:nvSpPr>
        <p:spPr bwMode="auto">
          <a:xfrm>
            <a:off x="6341933" y="2072078"/>
            <a:ext cx="890384" cy="704646"/>
          </a:xfrm>
          <a:prstGeom prst="teardrop">
            <a:avLst/>
          </a:prstGeom>
          <a:solidFill>
            <a:schemeClr val="accent6"/>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6</a:t>
            </a:r>
          </a:p>
        </p:txBody>
      </p:sp>
      <p:sp>
        <p:nvSpPr>
          <p:cNvPr id="162" name="Teardrop 161">
            <a:extLst>
              <a:ext uri="{FF2B5EF4-FFF2-40B4-BE49-F238E27FC236}">
                <a16:creationId xmlns:a16="http://schemas.microsoft.com/office/drawing/2014/main" id="{AB03B38E-C1A6-9B44-BD3E-A8DFD9DAFB7D}"/>
              </a:ext>
            </a:extLst>
          </p:cNvPr>
          <p:cNvSpPr/>
          <p:nvPr/>
        </p:nvSpPr>
        <p:spPr bwMode="auto">
          <a:xfrm>
            <a:off x="6341933" y="2884746"/>
            <a:ext cx="890384" cy="704646"/>
          </a:xfrm>
          <a:prstGeom prst="teardrop">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7</a:t>
            </a:r>
          </a:p>
        </p:txBody>
      </p:sp>
      <p:sp>
        <p:nvSpPr>
          <p:cNvPr id="164" name="Teardrop 163">
            <a:extLst>
              <a:ext uri="{FF2B5EF4-FFF2-40B4-BE49-F238E27FC236}">
                <a16:creationId xmlns:a16="http://schemas.microsoft.com/office/drawing/2014/main" id="{0E87B769-760F-D843-A2FA-3BA49A2B600A}"/>
              </a:ext>
            </a:extLst>
          </p:cNvPr>
          <p:cNvSpPr/>
          <p:nvPr/>
        </p:nvSpPr>
        <p:spPr bwMode="auto">
          <a:xfrm>
            <a:off x="6341933" y="3691470"/>
            <a:ext cx="890384" cy="704646"/>
          </a:xfrm>
          <a:prstGeom prst="teardrop">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8</a:t>
            </a:r>
          </a:p>
        </p:txBody>
      </p:sp>
      <p:sp>
        <p:nvSpPr>
          <p:cNvPr id="166" name="Teardrop 165">
            <a:extLst>
              <a:ext uri="{FF2B5EF4-FFF2-40B4-BE49-F238E27FC236}">
                <a16:creationId xmlns:a16="http://schemas.microsoft.com/office/drawing/2014/main" id="{A3B99689-8E3C-D04F-BD5C-49D72013CC36}"/>
              </a:ext>
            </a:extLst>
          </p:cNvPr>
          <p:cNvSpPr/>
          <p:nvPr/>
        </p:nvSpPr>
        <p:spPr bwMode="auto">
          <a:xfrm>
            <a:off x="6341933" y="4525899"/>
            <a:ext cx="890384" cy="704646"/>
          </a:xfrm>
          <a:prstGeom prst="teardrop">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9</a:t>
            </a:r>
          </a:p>
        </p:txBody>
      </p:sp>
      <p:sp>
        <p:nvSpPr>
          <p:cNvPr id="168" name="Teardrop 167">
            <a:extLst>
              <a:ext uri="{FF2B5EF4-FFF2-40B4-BE49-F238E27FC236}">
                <a16:creationId xmlns:a16="http://schemas.microsoft.com/office/drawing/2014/main" id="{4EC6B064-277A-0F42-8D16-4E637A4F332A}"/>
              </a:ext>
            </a:extLst>
          </p:cNvPr>
          <p:cNvSpPr/>
          <p:nvPr/>
        </p:nvSpPr>
        <p:spPr bwMode="auto">
          <a:xfrm>
            <a:off x="6341933" y="5332620"/>
            <a:ext cx="890384" cy="704646"/>
          </a:xfrm>
          <a:prstGeom prst="teardrop">
            <a:avLst/>
          </a:prstGeom>
          <a:solidFill>
            <a:schemeClr val="accent4"/>
          </a:solidFill>
          <a:ln w="9525">
            <a:noFill/>
            <a:round/>
            <a:headEnd/>
            <a:tailEnd/>
          </a:ln>
        </p:spPr>
        <p:txBody>
          <a:bodyPr vert="horz" wrap="square" lIns="0" tIns="0" rIns="0" bIns="0" numCol="1" rtlCol="0" anchor="ctr" anchorCtr="0" compatLnSpc="1">
            <a:prstTxWarp prst="textNoShape">
              <a:avLst/>
            </a:prstTxWarp>
          </a:bodyPr>
          <a:lstStyle/>
          <a:p>
            <a:pPr algn="ctr"/>
            <a:r>
              <a:rPr lang="en-US" b="1" dirty="0">
                <a:solidFill>
                  <a:schemeClr val="bg1"/>
                </a:solidFill>
              </a:rPr>
              <a:t>10</a:t>
            </a:r>
          </a:p>
        </p:txBody>
      </p:sp>
      <p:sp>
        <p:nvSpPr>
          <p:cNvPr id="173" name="TextBox 172">
            <a:extLst>
              <a:ext uri="{FF2B5EF4-FFF2-40B4-BE49-F238E27FC236}">
                <a16:creationId xmlns:a16="http://schemas.microsoft.com/office/drawing/2014/main" id="{92F986E5-3513-3A47-850B-36529975FFCA}"/>
              </a:ext>
            </a:extLst>
          </p:cNvPr>
          <p:cNvSpPr txBox="1"/>
          <p:nvPr/>
        </p:nvSpPr>
        <p:spPr>
          <a:xfrm>
            <a:off x="2540421" y="2175006"/>
            <a:ext cx="3448200" cy="338554"/>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Fund teams and not projects</a:t>
            </a:r>
          </a:p>
        </p:txBody>
      </p:sp>
      <p:sp>
        <p:nvSpPr>
          <p:cNvPr id="174" name="TextBox 173">
            <a:extLst>
              <a:ext uri="{FF2B5EF4-FFF2-40B4-BE49-F238E27FC236}">
                <a16:creationId xmlns:a16="http://schemas.microsoft.com/office/drawing/2014/main" id="{038FBB83-1EE8-C448-B336-0669CFC486BD}"/>
              </a:ext>
            </a:extLst>
          </p:cNvPr>
          <p:cNvSpPr txBox="1"/>
          <p:nvPr/>
        </p:nvSpPr>
        <p:spPr>
          <a:xfrm>
            <a:off x="2540420" y="2937274"/>
            <a:ext cx="3448200" cy="338554"/>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Fund entire product lifecycle</a:t>
            </a:r>
          </a:p>
        </p:txBody>
      </p:sp>
      <p:sp>
        <p:nvSpPr>
          <p:cNvPr id="175" name="TextBox 174">
            <a:extLst>
              <a:ext uri="{FF2B5EF4-FFF2-40B4-BE49-F238E27FC236}">
                <a16:creationId xmlns:a16="http://schemas.microsoft.com/office/drawing/2014/main" id="{F7D55BAD-3D25-284B-8F9A-72C9F7A7A5AA}"/>
              </a:ext>
            </a:extLst>
          </p:cNvPr>
          <p:cNvSpPr txBox="1"/>
          <p:nvPr/>
        </p:nvSpPr>
        <p:spPr>
          <a:xfrm>
            <a:off x="2521529" y="3700339"/>
            <a:ext cx="3328540"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Ideate, build and run as a single department</a:t>
            </a:r>
          </a:p>
        </p:txBody>
      </p:sp>
      <p:sp>
        <p:nvSpPr>
          <p:cNvPr id="176" name="TextBox 175">
            <a:extLst>
              <a:ext uri="{FF2B5EF4-FFF2-40B4-BE49-F238E27FC236}">
                <a16:creationId xmlns:a16="http://schemas.microsoft.com/office/drawing/2014/main" id="{090DA14D-A30F-1240-833E-7616D2133768}"/>
              </a:ext>
            </a:extLst>
          </p:cNvPr>
          <p:cNvSpPr txBox="1"/>
          <p:nvPr/>
        </p:nvSpPr>
        <p:spPr>
          <a:xfrm>
            <a:off x="2540419" y="4493961"/>
            <a:ext cx="3448200"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Develop log lasting teams around purpose and ownership</a:t>
            </a:r>
          </a:p>
        </p:txBody>
      </p:sp>
      <p:sp>
        <p:nvSpPr>
          <p:cNvPr id="177" name="TextBox 176">
            <a:extLst>
              <a:ext uri="{FF2B5EF4-FFF2-40B4-BE49-F238E27FC236}">
                <a16:creationId xmlns:a16="http://schemas.microsoft.com/office/drawing/2014/main" id="{D54AFE76-6496-B44E-82E3-3BA3C699A3C8}"/>
              </a:ext>
            </a:extLst>
          </p:cNvPr>
          <p:cNvSpPr txBox="1"/>
          <p:nvPr/>
        </p:nvSpPr>
        <p:spPr>
          <a:xfrm>
            <a:off x="2540419" y="5340736"/>
            <a:ext cx="3448200"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Visualize work with transparent product roadmap</a:t>
            </a:r>
          </a:p>
        </p:txBody>
      </p:sp>
      <p:sp>
        <p:nvSpPr>
          <p:cNvPr id="178" name="TextBox 177">
            <a:extLst>
              <a:ext uri="{FF2B5EF4-FFF2-40B4-BE49-F238E27FC236}">
                <a16:creationId xmlns:a16="http://schemas.microsoft.com/office/drawing/2014/main" id="{FE0B8EE3-477D-134E-B1B3-9480EE9206A6}"/>
              </a:ext>
            </a:extLst>
          </p:cNvPr>
          <p:cNvSpPr txBox="1"/>
          <p:nvPr/>
        </p:nvSpPr>
        <p:spPr>
          <a:xfrm>
            <a:off x="7362047" y="2057342"/>
            <a:ext cx="3448200"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Attached value base metrics to validate business hypothesis</a:t>
            </a:r>
          </a:p>
        </p:txBody>
      </p:sp>
      <p:sp>
        <p:nvSpPr>
          <p:cNvPr id="179" name="TextBox 178">
            <a:extLst>
              <a:ext uri="{FF2B5EF4-FFF2-40B4-BE49-F238E27FC236}">
                <a16:creationId xmlns:a16="http://schemas.microsoft.com/office/drawing/2014/main" id="{7BEB3C17-C15B-FA42-9BA7-B995C9D21A80}"/>
              </a:ext>
            </a:extLst>
          </p:cNvPr>
          <p:cNvSpPr txBox="1"/>
          <p:nvPr/>
        </p:nvSpPr>
        <p:spPr>
          <a:xfrm>
            <a:off x="7421811" y="2862862"/>
            <a:ext cx="3448200"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Define success and make it visible to everyone</a:t>
            </a:r>
          </a:p>
        </p:txBody>
      </p:sp>
      <p:sp>
        <p:nvSpPr>
          <p:cNvPr id="180" name="TextBox 179">
            <a:extLst>
              <a:ext uri="{FF2B5EF4-FFF2-40B4-BE49-F238E27FC236}">
                <a16:creationId xmlns:a16="http://schemas.microsoft.com/office/drawing/2014/main" id="{67B57B09-7D5B-2B48-8689-4FF2E3888B47}"/>
              </a:ext>
            </a:extLst>
          </p:cNvPr>
          <p:cNvSpPr txBox="1"/>
          <p:nvPr/>
        </p:nvSpPr>
        <p:spPr>
          <a:xfrm>
            <a:off x="7421811" y="3654108"/>
            <a:ext cx="3448200"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Take “Conway’s law” seriously and make it work on your side</a:t>
            </a:r>
          </a:p>
        </p:txBody>
      </p:sp>
      <p:sp>
        <p:nvSpPr>
          <p:cNvPr id="181" name="TextBox 180">
            <a:extLst>
              <a:ext uri="{FF2B5EF4-FFF2-40B4-BE49-F238E27FC236}">
                <a16:creationId xmlns:a16="http://schemas.microsoft.com/office/drawing/2014/main" id="{3AB28124-6C8F-4E45-81A1-451EC8D478C2}"/>
              </a:ext>
            </a:extLst>
          </p:cNvPr>
          <p:cNvSpPr txBox="1"/>
          <p:nvPr/>
        </p:nvSpPr>
        <p:spPr>
          <a:xfrm>
            <a:off x="7421811" y="4506264"/>
            <a:ext cx="3741750"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Design the tool network from the different tools used on product lifecycle</a:t>
            </a:r>
          </a:p>
        </p:txBody>
      </p:sp>
      <p:sp>
        <p:nvSpPr>
          <p:cNvPr id="182" name="TextBox 181">
            <a:extLst>
              <a:ext uri="{FF2B5EF4-FFF2-40B4-BE49-F238E27FC236}">
                <a16:creationId xmlns:a16="http://schemas.microsoft.com/office/drawing/2014/main" id="{8C9A68C3-0A63-044B-A9D7-8E3FE91CEA4C}"/>
              </a:ext>
            </a:extLst>
          </p:cNvPr>
          <p:cNvSpPr txBox="1"/>
          <p:nvPr/>
        </p:nvSpPr>
        <p:spPr>
          <a:xfrm>
            <a:off x="7421810" y="5386778"/>
            <a:ext cx="3616303" cy="584775"/>
          </a:xfrm>
          <a:prstGeom prst="rect">
            <a:avLst/>
          </a:prstGeom>
          <a:noFill/>
        </p:spPr>
        <p:txBody>
          <a:bodyPr wrap="square" rtlCol="0">
            <a:spAutoFit/>
          </a:bodyPr>
          <a:lstStyle/>
          <a:p>
            <a:r>
              <a:rPr lang="en-US" sz="1600" dirty="0">
                <a:solidFill>
                  <a:schemeClr val="accent4"/>
                </a:solidFill>
                <a:latin typeface="Arial" panose="020B0604020202020204" pitchFamily="34" charset="0"/>
                <a:cs typeface="Arial" panose="020B0604020202020204" pitchFamily="34" charset="0"/>
              </a:rPr>
              <a:t>Allocating work ( features ) to teams instead of people to work.</a:t>
            </a:r>
          </a:p>
        </p:txBody>
      </p:sp>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2" grpId="0" animBg="1"/>
      <p:bldP spid="154" grpId="0" animBg="1"/>
      <p:bldP spid="156" grpId="0" animBg="1"/>
      <p:bldP spid="158" grpId="0" animBg="1"/>
      <p:bldP spid="160" grpId="0" animBg="1"/>
      <p:bldP spid="162" grpId="0" animBg="1"/>
      <p:bldP spid="164" grpId="0" animBg="1"/>
      <p:bldP spid="166" grpId="0" animBg="1"/>
      <p:bldP spid="168" grpId="0" animBg="1"/>
      <p:bldP spid="173" grpId="0"/>
      <p:bldP spid="174" grpId="0"/>
      <p:bldP spid="175" grpId="0"/>
      <p:bldP spid="176" grpId="0"/>
      <p:bldP spid="177" grpId="0"/>
      <p:bldP spid="178" grpId="0"/>
      <p:bldP spid="179" grpId="0"/>
      <p:bldP spid="180" grpId="0"/>
      <p:bldP spid="181" grpId="0"/>
      <p:bldP spid="1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0498"/>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grpSp>
        <p:nvGrpSpPr>
          <p:cNvPr id="8" name="Group 7">
            <a:extLst>
              <a:ext uri="{FF2B5EF4-FFF2-40B4-BE49-F238E27FC236}">
                <a16:creationId xmlns:a16="http://schemas.microsoft.com/office/drawing/2014/main" id="{514C0B54-F6A5-164C-858C-C3EFA1D40C28}"/>
              </a:ext>
            </a:extLst>
          </p:cNvPr>
          <p:cNvGrpSpPr/>
          <p:nvPr/>
        </p:nvGrpSpPr>
        <p:grpSpPr>
          <a:xfrm>
            <a:off x="3556355" y="829543"/>
            <a:ext cx="4045435" cy="3017296"/>
            <a:chOff x="5014453" y="1286064"/>
            <a:chExt cx="4045435" cy="3017296"/>
          </a:xfrm>
        </p:grpSpPr>
        <p:grpSp>
          <p:nvGrpSpPr>
            <p:cNvPr id="9" name="Group 8">
              <a:extLst>
                <a:ext uri="{FF2B5EF4-FFF2-40B4-BE49-F238E27FC236}">
                  <a16:creationId xmlns:a16="http://schemas.microsoft.com/office/drawing/2014/main" id="{21268216-6064-E64D-89B6-FB950CE911B7}"/>
                </a:ext>
              </a:extLst>
            </p:cNvPr>
            <p:cNvGrpSpPr/>
            <p:nvPr/>
          </p:nvGrpSpPr>
          <p:grpSpPr>
            <a:xfrm>
              <a:off x="5014453" y="3428999"/>
              <a:ext cx="4045435" cy="874361"/>
              <a:chOff x="4168474" y="3874286"/>
              <a:chExt cx="4045435" cy="874361"/>
            </a:xfrm>
          </p:grpSpPr>
          <p:sp>
            <p:nvSpPr>
              <p:cNvPr id="12" name="TextBox 11">
                <a:extLst>
                  <a:ext uri="{FF2B5EF4-FFF2-40B4-BE49-F238E27FC236}">
                    <a16:creationId xmlns:a16="http://schemas.microsoft.com/office/drawing/2014/main" id="{9F477BF3-1F29-A44A-B3B1-59913DE16E65}"/>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12985D73-DFE3-4A48-B145-B7B0DA354E8F}"/>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10" name="Picture 9" descr="A person smiling for the camera&#10;&#10;Description automatically generated">
              <a:extLst>
                <a:ext uri="{FF2B5EF4-FFF2-40B4-BE49-F238E27FC236}">
                  <a16:creationId xmlns:a16="http://schemas.microsoft.com/office/drawing/2014/main" id="{C8F76D40-E57C-D941-AA66-E0C3B94EB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grpSp>
        <p:nvGrpSpPr>
          <p:cNvPr id="14" name="Group 13">
            <a:extLst>
              <a:ext uri="{FF2B5EF4-FFF2-40B4-BE49-F238E27FC236}">
                <a16:creationId xmlns:a16="http://schemas.microsoft.com/office/drawing/2014/main" id="{5D6F2725-801C-7147-A9D3-F2DE141ECB23}"/>
              </a:ext>
            </a:extLst>
          </p:cNvPr>
          <p:cNvGrpSpPr/>
          <p:nvPr/>
        </p:nvGrpSpPr>
        <p:grpSpPr>
          <a:xfrm>
            <a:off x="2160498" y="3893949"/>
            <a:ext cx="7075353" cy="1489873"/>
            <a:chOff x="3618596" y="4350470"/>
            <a:chExt cx="7075353" cy="1489873"/>
          </a:xfrm>
        </p:grpSpPr>
        <p:sp>
          <p:nvSpPr>
            <p:cNvPr id="16" name="Rectangle 15">
              <a:extLst>
                <a:ext uri="{FF2B5EF4-FFF2-40B4-BE49-F238E27FC236}">
                  <a16:creationId xmlns:a16="http://schemas.microsoft.com/office/drawing/2014/main" id="{7B4504F0-5125-3B45-8E2A-42BA45A6D71B}"/>
                </a:ext>
              </a:extLst>
            </p:cNvPr>
            <p:cNvSpPr/>
            <p:nvPr/>
          </p:nvSpPr>
          <p:spPr>
            <a:xfrm>
              <a:off x="3618596" y="5459780"/>
              <a:ext cx="188545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Agile Delivery </a:t>
              </a:r>
              <a:r>
                <a:rPr lang="en-US" spc="-150" dirty="0" err="1">
                  <a:solidFill>
                    <a:schemeClr val="accent2">
                      <a:lumMod val="75000"/>
                    </a:schemeClr>
                  </a:solidFill>
                  <a:latin typeface="Century Gothic" panose="020B0502020202020204" pitchFamily="34" charset="0"/>
                  <a:cs typeface="Arial" panose="020B0604020202020204" pitchFamily="34" charset="0"/>
                </a:rPr>
                <a:t>CoE</a:t>
              </a:r>
              <a:endParaRPr lang="en-US" spc="-150" dirty="0">
                <a:solidFill>
                  <a:schemeClr val="accent2">
                    <a:lumMod val="75000"/>
                  </a:schemeClr>
                </a:solidFill>
                <a:latin typeface="Century Gothic" panose="020B0502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9D1B61A7-0B4E-0D4D-9791-BDC8435C1177}"/>
                </a:ext>
              </a:extLst>
            </p:cNvPr>
            <p:cNvSpPr/>
            <p:nvPr/>
          </p:nvSpPr>
          <p:spPr>
            <a:xfrm>
              <a:off x="5947285" y="5471011"/>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19" name="Rectangle 18">
              <a:extLst>
                <a:ext uri="{FF2B5EF4-FFF2-40B4-BE49-F238E27FC236}">
                  <a16:creationId xmlns:a16="http://schemas.microsoft.com/office/drawing/2014/main" id="{DF1B9F4C-AFCC-C241-B5E6-8AD6A1D36478}"/>
                </a:ext>
              </a:extLst>
            </p:cNvPr>
            <p:cNvSpPr/>
            <p:nvPr/>
          </p:nvSpPr>
          <p:spPr>
            <a:xfrm>
              <a:off x="7489228" y="5471011"/>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20" name="Rectangle 19">
              <a:extLst>
                <a:ext uri="{FF2B5EF4-FFF2-40B4-BE49-F238E27FC236}">
                  <a16:creationId xmlns:a16="http://schemas.microsoft.com/office/drawing/2014/main" id="{4373BC70-E913-4041-8D5C-14F9F96E844B}"/>
                </a:ext>
              </a:extLst>
            </p:cNvPr>
            <p:cNvSpPr/>
            <p:nvPr/>
          </p:nvSpPr>
          <p:spPr>
            <a:xfrm>
              <a:off x="9443286" y="5471010"/>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pic>
          <p:nvPicPr>
            <p:cNvPr id="25" name="Picture 24">
              <a:extLst>
                <a:ext uri="{FF2B5EF4-FFF2-40B4-BE49-F238E27FC236}">
                  <a16:creationId xmlns:a16="http://schemas.microsoft.com/office/drawing/2014/main" id="{5AC49C60-A275-1540-8894-74D3A2D1C1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9395" y="4756374"/>
              <a:ext cx="1046068" cy="560638"/>
            </a:xfrm>
            <a:prstGeom prst="rect">
              <a:avLst/>
            </a:prstGeom>
          </p:spPr>
        </p:pic>
        <p:pic>
          <p:nvPicPr>
            <p:cNvPr id="26" name="Picture 25">
              <a:extLst>
                <a:ext uri="{FF2B5EF4-FFF2-40B4-BE49-F238E27FC236}">
                  <a16:creationId xmlns:a16="http://schemas.microsoft.com/office/drawing/2014/main" id="{E84908C4-FEC0-D840-A396-7EACA9AA2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1624" y="4560254"/>
              <a:ext cx="545233" cy="805996"/>
            </a:xfrm>
            <a:prstGeom prst="rect">
              <a:avLst/>
            </a:prstGeom>
          </p:spPr>
        </p:pic>
        <p:pic>
          <p:nvPicPr>
            <p:cNvPr id="27" name="Picture 26">
              <a:extLst>
                <a:ext uri="{FF2B5EF4-FFF2-40B4-BE49-F238E27FC236}">
                  <a16:creationId xmlns:a16="http://schemas.microsoft.com/office/drawing/2014/main" id="{AF18756A-657B-F64B-93A5-15CE86C2B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9364" y="4560254"/>
              <a:ext cx="1222280" cy="805996"/>
            </a:xfrm>
            <a:prstGeom prst="rect">
              <a:avLst/>
            </a:prstGeom>
          </p:spPr>
        </p:pic>
        <p:pic>
          <p:nvPicPr>
            <p:cNvPr id="28" name="Picture 27">
              <a:extLst>
                <a:ext uri="{FF2B5EF4-FFF2-40B4-BE49-F238E27FC236}">
                  <a16:creationId xmlns:a16="http://schemas.microsoft.com/office/drawing/2014/main" id="{A27BA6A9-F610-2140-9313-FE79D8B36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3414" y="4350470"/>
              <a:ext cx="958166" cy="958166"/>
            </a:xfrm>
            <a:prstGeom prst="rect">
              <a:avLst/>
            </a:prstGeom>
          </p:spPr>
        </p:pic>
      </p:grpSp>
      <p:sp>
        <p:nvSpPr>
          <p:cNvPr id="29" name="Rectangle 28">
            <a:extLst>
              <a:ext uri="{FF2B5EF4-FFF2-40B4-BE49-F238E27FC236}">
                <a16:creationId xmlns:a16="http://schemas.microsoft.com/office/drawing/2014/main" id="{313BE10F-7D3C-914C-848F-C734B368E629}"/>
              </a:ext>
            </a:extLst>
          </p:cNvPr>
          <p:cNvSpPr/>
          <p:nvPr/>
        </p:nvSpPr>
        <p:spPr>
          <a:xfrm>
            <a:off x="2618947" y="5412121"/>
            <a:ext cx="968535"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IT Services </a:t>
            </a:r>
          </a:p>
          <a:p>
            <a:pPr algn="ctr"/>
            <a:r>
              <a:rPr lang="en-US" sz="1200" dirty="0">
                <a:latin typeface="Century Gothic" panose="020B0502020202020204" pitchFamily="34" charset="0"/>
                <a:cs typeface="Arial" panose="020B0604020202020204" pitchFamily="34" charset="0"/>
              </a:rPr>
              <a:t>Director</a:t>
            </a:r>
          </a:p>
        </p:txBody>
      </p:sp>
      <p:sp>
        <p:nvSpPr>
          <p:cNvPr id="30" name="Rectangle 29">
            <a:extLst>
              <a:ext uri="{FF2B5EF4-FFF2-40B4-BE49-F238E27FC236}">
                <a16:creationId xmlns:a16="http://schemas.microsoft.com/office/drawing/2014/main" id="{509AE0E8-E78B-6B41-A1E0-673B5A43ED89}"/>
              </a:ext>
            </a:extLst>
          </p:cNvPr>
          <p:cNvSpPr/>
          <p:nvPr/>
        </p:nvSpPr>
        <p:spPr>
          <a:xfrm>
            <a:off x="4463540" y="5450297"/>
            <a:ext cx="121219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20+ years </a:t>
            </a:r>
          </a:p>
          <a:p>
            <a:pPr algn="ctr"/>
            <a:r>
              <a:rPr lang="en-US" sz="1200" dirty="0">
                <a:latin typeface="Century Gothic" panose="020B0502020202020204" pitchFamily="34" charset="0"/>
                <a:cs typeface="Arial" panose="020B0604020202020204" pitchFamily="34" charset="0"/>
              </a:rPr>
              <a:t>In the industry</a:t>
            </a:r>
          </a:p>
        </p:txBody>
      </p:sp>
      <p:sp>
        <p:nvSpPr>
          <p:cNvPr id="31" name="Rectangle 30">
            <a:extLst>
              <a:ext uri="{FF2B5EF4-FFF2-40B4-BE49-F238E27FC236}">
                <a16:creationId xmlns:a16="http://schemas.microsoft.com/office/drawing/2014/main" id="{DCFAEABA-ED78-C648-959F-4CF03C582B4E}"/>
              </a:ext>
            </a:extLst>
          </p:cNvPr>
          <p:cNvSpPr/>
          <p:nvPr/>
        </p:nvSpPr>
        <p:spPr>
          <a:xfrm>
            <a:off x="6061356" y="5450297"/>
            <a:ext cx="1398139"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Licensed for kids</a:t>
            </a:r>
          </a:p>
          <a:p>
            <a:pPr algn="ctr"/>
            <a:r>
              <a:rPr lang="en-US" sz="1200" dirty="0">
                <a:latin typeface="Century Gothic" panose="020B0502020202020204" pitchFamily="34" charset="0"/>
                <a:cs typeface="Arial" panose="020B0604020202020204" pitchFamily="34" charset="0"/>
              </a:rPr>
              <a:t>U10 - U16</a:t>
            </a:r>
          </a:p>
        </p:txBody>
      </p:sp>
      <p:sp>
        <p:nvSpPr>
          <p:cNvPr id="32" name="Rectangle 31">
            <a:extLst>
              <a:ext uri="{FF2B5EF4-FFF2-40B4-BE49-F238E27FC236}">
                <a16:creationId xmlns:a16="http://schemas.microsoft.com/office/drawing/2014/main" id="{E4EA5C0C-B6E4-B64F-8109-3240BF357593}"/>
              </a:ext>
            </a:extLst>
          </p:cNvPr>
          <p:cNvSpPr/>
          <p:nvPr/>
        </p:nvSpPr>
        <p:spPr>
          <a:xfrm>
            <a:off x="7958498" y="5450296"/>
            <a:ext cx="1431802"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Meyers Briggs </a:t>
            </a:r>
          </a:p>
          <a:p>
            <a:pPr algn="ctr"/>
            <a:r>
              <a:rPr lang="en-US" sz="1200" dirty="0">
                <a:latin typeface="Century Gothic" panose="020B0502020202020204" pitchFamily="34" charset="0"/>
                <a:cs typeface="Arial" panose="020B0604020202020204" pitchFamily="34" charset="0"/>
              </a:rPr>
              <a:t>abbreviated test</a:t>
            </a:r>
          </a:p>
        </p:txBody>
      </p:sp>
    </p:spTree>
    <p:extLst>
      <p:ext uri="{BB962C8B-B14F-4D97-AF65-F5344CB8AC3E}">
        <p14:creationId xmlns:p14="http://schemas.microsoft.com/office/powerpoint/2010/main" val="15024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Goals for today</a:t>
            </a:r>
          </a:p>
        </p:txBody>
      </p:sp>
      <p:sp>
        <p:nvSpPr>
          <p:cNvPr id="3" name="Скругленный прямоугольник 5">
            <a:extLst>
              <a:ext uri="{FF2B5EF4-FFF2-40B4-BE49-F238E27FC236}">
                <a16:creationId xmlns:a16="http://schemas.microsoft.com/office/drawing/2014/main" id="{503FC0A3-FE2C-1F4E-B6E5-B5A8C85A6CC3}"/>
              </a:ext>
            </a:extLst>
          </p:cNvPr>
          <p:cNvSpPr/>
          <p:nvPr/>
        </p:nvSpPr>
        <p:spPr>
          <a:xfrm rot="2700000">
            <a:off x="11048739" y="2147023"/>
            <a:ext cx="2607986" cy="2607983"/>
          </a:xfrm>
          <a:prstGeom prst="roundRect">
            <a:avLst>
              <a:gd name="adj" fmla="val 16038"/>
            </a:avLst>
          </a:prstGeom>
          <a:noFill/>
          <a:ln w="38100">
            <a:solidFill>
              <a:schemeClr val="accent1">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rgbClr val="FFFFFF"/>
              </a:solidFill>
              <a:latin typeface="Calibri"/>
            </a:endParaRPr>
          </a:p>
        </p:txBody>
      </p:sp>
      <p:cxnSp>
        <p:nvCxnSpPr>
          <p:cNvPr id="4" name="Прямая соединительная линия 11">
            <a:extLst>
              <a:ext uri="{FF2B5EF4-FFF2-40B4-BE49-F238E27FC236}">
                <a16:creationId xmlns:a16="http://schemas.microsoft.com/office/drawing/2014/main" id="{D4E8AE00-2871-7E4E-AAD8-A5250B82B445}"/>
              </a:ext>
            </a:extLst>
          </p:cNvPr>
          <p:cNvCxnSpPr>
            <a:cxnSpLocks/>
          </p:cNvCxnSpPr>
          <p:nvPr/>
        </p:nvCxnSpPr>
        <p:spPr>
          <a:xfrm>
            <a:off x="-52139" y="3435711"/>
            <a:ext cx="9755383" cy="0"/>
          </a:xfrm>
          <a:prstGeom prst="line">
            <a:avLst/>
          </a:prstGeom>
          <a:noFill/>
          <a:ln w="12700">
            <a:solidFill>
              <a:schemeClr val="bg1">
                <a:alpha val="21000"/>
              </a:schemeClr>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5" name="Полилиния 22">
            <a:extLst>
              <a:ext uri="{FF2B5EF4-FFF2-40B4-BE49-F238E27FC236}">
                <a16:creationId xmlns:a16="http://schemas.microsoft.com/office/drawing/2014/main" id="{BED42BEA-84A1-8E4A-BDC1-1EA0762CF9D0}"/>
              </a:ext>
            </a:extLst>
          </p:cNvPr>
          <p:cNvSpPr/>
          <p:nvPr/>
        </p:nvSpPr>
        <p:spPr>
          <a:xfrm>
            <a:off x="837985" y="2771769"/>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Context</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6" name="Полилиния 23">
            <a:extLst>
              <a:ext uri="{FF2B5EF4-FFF2-40B4-BE49-F238E27FC236}">
                <a16:creationId xmlns:a16="http://schemas.microsoft.com/office/drawing/2014/main" id="{7D2C5A83-4EB3-E442-9C70-103E035187C8}"/>
              </a:ext>
            </a:extLst>
          </p:cNvPr>
          <p:cNvSpPr/>
          <p:nvPr/>
        </p:nvSpPr>
        <p:spPr>
          <a:xfrm>
            <a:off x="3041355" y="2775684"/>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1</a:t>
            </a:r>
            <a:r>
              <a:rPr lang="en-US" sz="1600" b="1" baseline="30000" dirty="0">
                <a:solidFill>
                  <a:schemeClr val="accent1"/>
                </a:solidFill>
                <a:latin typeface="Century Gothic" panose="020B0502020202020204" pitchFamily="34" charset="0"/>
                <a:ea typeface="Tahoma" panose="020B0604030504040204" pitchFamily="34" charset="0"/>
                <a:cs typeface="Tahoma" panose="020B0604030504040204" pitchFamily="34" charset="0"/>
              </a:rPr>
              <a:t>st</a:t>
            </a:r>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 attempt</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7" name="Полилиния 22">
            <a:extLst>
              <a:ext uri="{FF2B5EF4-FFF2-40B4-BE49-F238E27FC236}">
                <a16:creationId xmlns:a16="http://schemas.microsoft.com/office/drawing/2014/main" id="{34239D39-260A-8B4F-8C9C-8733835D85FB}"/>
              </a:ext>
            </a:extLst>
          </p:cNvPr>
          <p:cNvSpPr/>
          <p:nvPr/>
        </p:nvSpPr>
        <p:spPr>
          <a:xfrm>
            <a:off x="5250981" y="2781340"/>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Define Product</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8" name="Полилиния 23">
            <a:extLst>
              <a:ext uri="{FF2B5EF4-FFF2-40B4-BE49-F238E27FC236}">
                <a16:creationId xmlns:a16="http://schemas.microsoft.com/office/drawing/2014/main" id="{C45ADE42-CF38-DF44-B385-8A710A24306D}"/>
              </a:ext>
            </a:extLst>
          </p:cNvPr>
          <p:cNvSpPr/>
          <p:nvPr/>
        </p:nvSpPr>
        <p:spPr>
          <a:xfrm>
            <a:off x="7438309" y="2785255"/>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Success is possible</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9" name="Скругленный прямоугольник 29">
            <a:extLst>
              <a:ext uri="{FF2B5EF4-FFF2-40B4-BE49-F238E27FC236}">
                <a16:creationId xmlns:a16="http://schemas.microsoft.com/office/drawing/2014/main" id="{BF44CB87-DDAB-B242-A89C-7A47808A85F6}"/>
              </a:ext>
            </a:extLst>
          </p:cNvPr>
          <p:cNvSpPr/>
          <p:nvPr/>
        </p:nvSpPr>
        <p:spPr>
          <a:xfrm rot="13500000">
            <a:off x="10449000" y="2355528"/>
            <a:ext cx="2224534" cy="2224534"/>
          </a:xfrm>
          <a:prstGeom prst="roundRect">
            <a:avLst>
              <a:gd name="adj" fmla="val 26473"/>
            </a:avLst>
          </a:prstGeom>
          <a:gradFill>
            <a:gsLst>
              <a:gs pos="100000">
                <a:schemeClr val="accent3">
                  <a:alpha val="34000"/>
                </a:schemeClr>
              </a:gs>
              <a:gs pos="0">
                <a:schemeClr val="accent3">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1219017"/>
            <a:endParaRPr lang="ru-RU" sz="2400">
              <a:solidFill>
                <a:srgbClr val="FFFFFF"/>
              </a:solidFill>
              <a:latin typeface="Calibri"/>
            </a:endParaRPr>
          </a:p>
        </p:txBody>
      </p:sp>
      <p:grpSp>
        <p:nvGrpSpPr>
          <p:cNvPr id="10" name="Группа 8">
            <a:extLst>
              <a:ext uri="{FF2B5EF4-FFF2-40B4-BE49-F238E27FC236}">
                <a16:creationId xmlns:a16="http://schemas.microsoft.com/office/drawing/2014/main" id="{835B5929-B8DA-F44D-B6E2-1419253B24D7}"/>
              </a:ext>
            </a:extLst>
          </p:cNvPr>
          <p:cNvGrpSpPr/>
          <p:nvPr/>
        </p:nvGrpSpPr>
        <p:grpSpPr>
          <a:xfrm>
            <a:off x="9893198" y="2565806"/>
            <a:ext cx="1772521" cy="1772521"/>
            <a:chOff x="3707288" y="3801250"/>
            <a:chExt cx="4962955" cy="4962955"/>
          </a:xfrm>
          <a:solidFill>
            <a:schemeClr val="tx2"/>
          </a:solidFill>
        </p:grpSpPr>
        <p:sp>
          <p:nvSpPr>
            <p:cNvPr id="11" name="Скругленный прямоугольник 10">
              <a:extLst>
                <a:ext uri="{FF2B5EF4-FFF2-40B4-BE49-F238E27FC236}">
                  <a16:creationId xmlns:a16="http://schemas.microsoft.com/office/drawing/2014/main" id="{140C2B16-8454-1E4E-89F4-356E8A45A51B}"/>
                </a:ext>
              </a:extLst>
            </p:cNvPr>
            <p:cNvSpPr/>
            <p:nvPr/>
          </p:nvSpPr>
          <p:spPr>
            <a:xfrm rot="2700000">
              <a:off x="3707288" y="3801250"/>
              <a:ext cx="4962955" cy="4962955"/>
            </a:xfrm>
            <a:prstGeom prst="roundRect">
              <a:avLst>
                <a:gd name="adj" fmla="val 17957"/>
              </a:avLst>
            </a:prstGeom>
            <a:solidFill>
              <a:srgbClr val="7FC76A"/>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endParaRPr lang="ru-RU" sz="240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12" name="Текст 1">
              <a:extLst>
                <a:ext uri="{FF2B5EF4-FFF2-40B4-BE49-F238E27FC236}">
                  <a16:creationId xmlns:a16="http://schemas.microsoft.com/office/drawing/2014/main" id="{C84845F1-FB0D-A840-9F4C-98C94F1F5791}"/>
                </a:ext>
              </a:extLst>
            </p:cNvPr>
            <p:cNvSpPr txBox="1">
              <a:spLocks/>
            </p:cNvSpPr>
            <p:nvPr/>
          </p:nvSpPr>
          <p:spPr>
            <a:xfrm>
              <a:off x="4034162" y="5827288"/>
              <a:ext cx="4225263" cy="994822"/>
            </a:xfrm>
            <a:prstGeom prst="rect">
              <a:avLst/>
            </a:prstGeom>
            <a:noFill/>
          </p:spPr>
          <p:txBody>
            <a:bodyPr/>
            <a:lstStyle>
              <a:lvl1pPr marL="914492" indent="-914492" algn="r" defTabSz="2438645" rtl="0" eaLnBrk="1" latinLnBrk="0" hangingPunct="1">
                <a:spcBef>
                  <a:spcPct val="20000"/>
                </a:spcBef>
                <a:buFont typeface="Arial" panose="020B0604020202020204" pitchFamily="34" charset="0"/>
                <a:buChar char="•"/>
                <a:defRPr lang="en-US" sz="2400" b="0" i="0" kern="1200" baseline="0" dirty="0">
                  <a:solidFill>
                    <a:schemeClr val="tx2"/>
                  </a:solidFill>
                  <a:latin typeface="Roboto Light" charset="0"/>
                  <a:ea typeface="Roboto Light" charset="0"/>
                  <a:cs typeface="Roboto Light"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defTabSz="1219079">
                <a:buNone/>
              </a:pPr>
              <a:r>
                <a:rPr lang="en-US" sz="1600" b="1" dirty="0">
                  <a:solidFill>
                    <a:srgbClr val="FFFFFF"/>
                  </a:solidFill>
                  <a:latin typeface="Century Gothic" panose="020B0502020202020204" pitchFamily="34" charset="0"/>
                  <a:ea typeface="Tahoma" panose="020B0604030504040204" pitchFamily="34" charset="0"/>
                  <a:cs typeface="Tahoma" panose="020B0604030504040204" pitchFamily="34" charset="0"/>
                </a:rPr>
                <a:t>What we will talk about</a:t>
              </a:r>
              <a:endParaRPr lang="ru-RU" sz="1600" b="1" dirty="0">
                <a:solidFill>
                  <a:srgbClr val="FFFFFF"/>
                </a:solidFill>
                <a:latin typeface="Century Gothic" panose="020B0502020202020204" pitchFamily="34" charset="0"/>
                <a:ea typeface="Tahoma" panose="020B0604030504040204" pitchFamily="34" charset="0"/>
                <a:cs typeface="Tahoma" panose="020B0604030504040204" pitchFamily="34" charset="0"/>
              </a:endParaRPr>
            </a:p>
          </p:txBody>
        </p:sp>
      </p:grpSp>
      <p:sp>
        <p:nvSpPr>
          <p:cNvPr id="13" name="Rectangle 12">
            <a:extLst>
              <a:ext uri="{FF2B5EF4-FFF2-40B4-BE49-F238E27FC236}">
                <a16:creationId xmlns:a16="http://schemas.microsoft.com/office/drawing/2014/main" id="{728E9987-F0C5-BE44-85DE-9ADF402E7B20}"/>
              </a:ext>
            </a:extLst>
          </p:cNvPr>
          <p:cNvSpPr/>
          <p:nvPr/>
        </p:nvSpPr>
        <p:spPr>
          <a:xfrm>
            <a:off x="5030171" y="4181825"/>
            <a:ext cx="1727335" cy="1733808"/>
          </a:xfrm>
          <a:prstGeom prst="rect">
            <a:avLst/>
          </a:prstGeom>
        </p:spPr>
        <p:txBody>
          <a:bodyPr wrap="square" anchor="ctr">
            <a:spAutoFit/>
          </a:bodyPr>
          <a:lstStyle/>
          <a:p>
            <a:pPr algn="ctr">
              <a:lnSpc>
                <a:spcPts val="1600"/>
              </a:lnSpc>
            </a:pPr>
            <a:r>
              <a:rPr lang="en-US" sz="1400" dirty="0">
                <a:solidFill>
                  <a:srgbClr val="0070C0"/>
                </a:solidFill>
                <a:latin typeface="Century Gothic" panose="020B0502020202020204" pitchFamily="34" charset="0"/>
                <a:cs typeface="Arial" panose="020B0604020202020204" pitchFamily="34" charset="0"/>
              </a:rPr>
              <a:t>Define effectively product and discuss the characteristics of a good product. What the transformation should looks like</a:t>
            </a:r>
          </a:p>
        </p:txBody>
      </p:sp>
      <p:sp>
        <p:nvSpPr>
          <p:cNvPr id="14" name="Rectangle 13">
            <a:extLst>
              <a:ext uri="{FF2B5EF4-FFF2-40B4-BE49-F238E27FC236}">
                <a16:creationId xmlns:a16="http://schemas.microsoft.com/office/drawing/2014/main" id="{9CDB74BF-5235-964F-9100-944748BE5AFD}"/>
              </a:ext>
            </a:extLst>
          </p:cNvPr>
          <p:cNvSpPr/>
          <p:nvPr/>
        </p:nvSpPr>
        <p:spPr>
          <a:xfrm>
            <a:off x="705611" y="4181826"/>
            <a:ext cx="1661237" cy="1118255"/>
          </a:xfrm>
          <a:prstGeom prst="rect">
            <a:avLst/>
          </a:prstGeom>
        </p:spPr>
        <p:txBody>
          <a:bodyPr wrap="square" anchor="ctr">
            <a:spAutoFit/>
          </a:bodyPr>
          <a:lstStyle/>
          <a:p>
            <a:pPr lvl="0" algn="ctr">
              <a:lnSpc>
                <a:spcPts val="1600"/>
              </a:lnSpc>
            </a:pPr>
            <a:r>
              <a:rPr lang="en-US" sz="1400" dirty="0">
                <a:solidFill>
                  <a:srgbClr val="0070C0"/>
                </a:solidFill>
                <a:latin typeface="Century Gothic" panose="020B0502020202020204" pitchFamily="34" charset="0"/>
                <a:cs typeface="Arial" panose="020B0604020202020204" pitchFamily="34" charset="0"/>
              </a:rPr>
              <a:t>State how was before the migration was and why we started it</a:t>
            </a:r>
          </a:p>
        </p:txBody>
      </p:sp>
      <p:sp>
        <p:nvSpPr>
          <p:cNvPr id="15" name="Rectangle 14">
            <a:extLst>
              <a:ext uri="{FF2B5EF4-FFF2-40B4-BE49-F238E27FC236}">
                <a16:creationId xmlns:a16="http://schemas.microsoft.com/office/drawing/2014/main" id="{3CD0E1C8-75BB-5E4D-BEF2-91354511A241}"/>
              </a:ext>
            </a:extLst>
          </p:cNvPr>
          <p:cNvSpPr/>
          <p:nvPr/>
        </p:nvSpPr>
        <p:spPr>
          <a:xfrm>
            <a:off x="2705273" y="4387009"/>
            <a:ext cx="1973073" cy="707886"/>
          </a:xfrm>
          <a:prstGeom prst="rect">
            <a:avLst/>
          </a:prstGeom>
        </p:spPr>
        <p:txBody>
          <a:bodyPr wrap="square" anchor="ctr">
            <a:spAutoFit/>
          </a:bodyPr>
          <a:lstStyle/>
          <a:p>
            <a:pPr algn="ctr">
              <a:lnSpc>
                <a:spcPts val="1600"/>
              </a:lnSpc>
            </a:pPr>
            <a:r>
              <a:rPr lang="en-US" sz="1400" dirty="0">
                <a:solidFill>
                  <a:srgbClr val="0070C0"/>
                </a:solidFill>
                <a:latin typeface="Century Gothic" panose="020B0502020202020204" pitchFamily="34" charset="0"/>
                <a:cs typeface="Arial" panose="020B0604020202020204" pitchFamily="34" charset="0"/>
              </a:rPr>
              <a:t>Transformation I went through and why it failed</a:t>
            </a:r>
          </a:p>
        </p:txBody>
      </p:sp>
      <p:sp>
        <p:nvSpPr>
          <p:cNvPr id="16" name="Rectangle 15">
            <a:extLst>
              <a:ext uri="{FF2B5EF4-FFF2-40B4-BE49-F238E27FC236}">
                <a16:creationId xmlns:a16="http://schemas.microsoft.com/office/drawing/2014/main" id="{8F220E6D-2F25-834D-986A-B707774288F2}"/>
              </a:ext>
            </a:extLst>
          </p:cNvPr>
          <p:cNvSpPr/>
          <p:nvPr/>
        </p:nvSpPr>
        <p:spPr>
          <a:xfrm>
            <a:off x="7150945" y="4284417"/>
            <a:ext cx="1875638" cy="913070"/>
          </a:xfrm>
          <a:prstGeom prst="rect">
            <a:avLst/>
          </a:prstGeom>
        </p:spPr>
        <p:txBody>
          <a:bodyPr wrap="square" anchor="ctr">
            <a:spAutoFit/>
          </a:bodyPr>
          <a:lstStyle/>
          <a:p>
            <a:pPr algn="ctr">
              <a:lnSpc>
                <a:spcPts val="1600"/>
              </a:lnSpc>
            </a:pPr>
            <a:r>
              <a:rPr lang="en-US" sz="1400" dirty="0">
                <a:solidFill>
                  <a:srgbClr val="0070C0"/>
                </a:solidFill>
                <a:latin typeface="Century Gothic" panose="020B0502020202020204" pitchFamily="34" charset="0"/>
                <a:cs typeface="Arial" panose="020B0604020202020204" pitchFamily="34" charset="0"/>
              </a:rPr>
              <a:t>Report from my 2</a:t>
            </a:r>
            <a:r>
              <a:rPr lang="en-US" sz="1400" baseline="30000" dirty="0">
                <a:solidFill>
                  <a:srgbClr val="0070C0"/>
                </a:solidFill>
                <a:latin typeface="Century Gothic" panose="020B0502020202020204" pitchFamily="34" charset="0"/>
                <a:cs typeface="Arial" panose="020B0604020202020204" pitchFamily="34" charset="0"/>
              </a:rPr>
              <a:t>nd</a:t>
            </a:r>
            <a:r>
              <a:rPr lang="en-US" sz="1400" dirty="0">
                <a:solidFill>
                  <a:srgbClr val="0070C0"/>
                </a:solidFill>
                <a:latin typeface="Century Gothic" panose="020B0502020202020204" pitchFamily="34" charset="0"/>
                <a:cs typeface="Arial" panose="020B0604020202020204" pitchFamily="34" charset="0"/>
              </a:rPr>
              <a:t> attempt migration and tips and tricks we can take from it</a:t>
            </a:r>
          </a:p>
        </p:txBody>
      </p:sp>
    </p:spTree>
    <p:extLst>
      <p:ext uri="{BB962C8B-B14F-4D97-AF65-F5344CB8AC3E}">
        <p14:creationId xmlns:p14="http://schemas.microsoft.com/office/powerpoint/2010/main" val="37746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0-#ppt_w/2"/>
                                          </p:val>
                                        </p:tav>
                                        <p:tav tm="100000">
                                          <p:val>
                                            <p:strVal val="#ppt_x"/>
                                          </p:val>
                                        </p:tav>
                                      </p:tavLst>
                                    </p:anim>
                                    <p:anim calcmode="lin" valueType="num">
                                      <p:cBhvr additive="base">
                                        <p:cTn id="8" dur="2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2000" fill="hold"/>
                                        <p:tgtEl>
                                          <p:spTgt spid="16"/>
                                        </p:tgtEl>
                                        <p:attrNameLst>
                                          <p:attrName>ppt_x</p:attrName>
                                        </p:attrNameLst>
                                      </p:cBhvr>
                                      <p:tavLst>
                                        <p:tav tm="0">
                                          <p:val>
                                            <p:strVal val="0-#ppt_w/2"/>
                                          </p:val>
                                        </p:tav>
                                        <p:tav tm="100000">
                                          <p:val>
                                            <p:strVal val="#ppt_x"/>
                                          </p:val>
                                        </p:tav>
                                      </p:tavLst>
                                    </p:anim>
                                    <p:anim calcmode="lin" valueType="num">
                                      <p:cBhvr additive="base">
                                        <p:cTn id="12" dur="20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0-#ppt_w/2"/>
                                          </p:val>
                                        </p:tav>
                                        <p:tav tm="100000">
                                          <p:val>
                                            <p:strVal val="#ppt_x"/>
                                          </p:val>
                                        </p:tav>
                                      </p:tavLst>
                                    </p:anim>
                                    <p:anim calcmode="lin" valueType="num">
                                      <p:cBhvr additive="base">
                                        <p:cTn id="16" dur="2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000" fill="hold"/>
                                        <p:tgtEl>
                                          <p:spTgt spid="13"/>
                                        </p:tgtEl>
                                        <p:attrNameLst>
                                          <p:attrName>ppt_x</p:attrName>
                                        </p:attrNameLst>
                                      </p:cBhvr>
                                      <p:tavLst>
                                        <p:tav tm="0">
                                          <p:val>
                                            <p:strVal val="0-#ppt_w/2"/>
                                          </p:val>
                                        </p:tav>
                                        <p:tav tm="100000">
                                          <p:val>
                                            <p:strVal val="#ppt_x"/>
                                          </p:val>
                                        </p:tav>
                                      </p:tavLst>
                                    </p:anim>
                                    <p:anim calcmode="lin" valueType="num">
                                      <p:cBhvr additive="base">
                                        <p:cTn id="20" dur="2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2000" fill="hold"/>
                                        <p:tgtEl>
                                          <p:spTgt spid="6"/>
                                        </p:tgtEl>
                                        <p:attrNameLst>
                                          <p:attrName>ppt_x</p:attrName>
                                        </p:attrNameLst>
                                      </p:cBhvr>
                                      <p:tavLst>
                                        <p:tav tm="0">
                                          <p:val>
                                            <p:strVal val="0-#ppt_w/2"/>
                                          </p:val>
                                        </p:tav>
                                        <p:tav tm="100000">
                                          <p:val>
                                            <p:strVal val="#ppt_x"/>
                                          </p:val>
                                        </p:tav>
                                      </p:tavLst>
                                    </p:anim>
                                    <p:anim calcmode="lin" valueType="num">
                                      <p:cBhvr additive="base">
                                        <p:cTn id="24" dur="20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000" fill="hold"/>
                                        <p:tgtEl>
                                          <p:spTgt spid="15"/>
                                        </p:tgtEl>
                                        <p:attrNameLst>
                                          <p:attrName>ppt_x</p:attrName>
                                        </p:attrNameLst>
                                      </p:cBhvr>
                                      <p:tavLst>
                                        <p:tav tm="0">
                                          <p:val>
                                            <p:strVal val="0-#ppt_w/2"/>
                                          </p:val>
                                        </p:tav>
                                        <p:tav tm="100000">
                                          <p:val>
                                            <p:strVal val="#ppt_x"/>
                                          </p:val>
                                        </p:tav>
                                      </p:tavLst>
                                    </p:anim>
                                    <p:anim calcmode="lin" valueType="num">
                                      <p:cBhvr additive="base">
                                        <p:cTn id="28" dur="20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30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2000" fill="hold"/>
                                        <p:tgtEl>
                                          <p:spTgt spid="5"/>
                                        </p:tgtEl>
                                        <p:attrNameLst>
                                          <p:attrName>ppt_x</p:attrName>
                                        </p:attrNameLst>
                                      </p:cBhvr>
                                      <p:tavLst>
                                        <p:tav tm="0">
                                          <p:val>
                                            <p:strVal val="0-#ppt_w/2"/>
                                          </p:val>
                                        </p:tav>
                                        <p:tav tm="100000">
                                          <p:val>
                                            <p:strVal val="#ppt_x"/>
                                          </p:val>
                                        </p:tav>
                                      </p:tavLst>
                                    </p:anim>
                                    <p:anim calcmode="lin" valueType="num">
                                      <p:cBhvr additive="base">
                                        <p:cTn id="32" dur="20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3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2000" fill="hold"/>
                                        <p:tgtEl>
                                          <p:spTgt spid="14"/>
                                        </p:tgtEl>
                                        <p:attrNameLst>
                                          <p:attrName>ppt_x</p:attrName>
                                        </p:attrNameLst>
                                      </p:cBhvr>
                                      <p:tavLst>
                                        <p:tav tm="0">
                                          <p:val>
                                            <p:strVal val="0-#ppt_w/2"/>
                                          </p:val>
                                        </p:tav>
                                        <p:tav tm="100000">
                                          <p:val>
                                            <p:strVal val="#ppt_x"/>
                                          </p:val>
                                        </p:tav>
                                      </p:tavLst>
                                    </p:anim>
                                    <p:anim calcmode="lin" valueType="num">
                                      <p:cBhvr additive="base">
                                        <p:cTn id="36"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Have you seen this before?</a:t>
            </a:r>
          </a:p>
        </p:txBody>
      </p:sp>
      <p:pic>
        <p:nvPicPr>
          <p:cNvPr id="4" name="Picture 3">
            <a:extLst>
              <a:ext uri="{FF2B5EF4-FFF2-40B4-BE49-F238E27FC236}">
                <a16:creationId xmlns:a16="http://schemas.microsoft.com/office/drawing/2014/main" id="{1FA0DCA7-DFFA-B34F-A64E-77DE51333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111" y="1812707"/>
            <a:ext cx="6937778" cy="4323897"/>
          </a:xfrm>
          <a:prstGeom prst="rect">
            <a:avLst/>
          </a:prstGeom>
        </p:spPr>
      </p:pic>
    </p:spTree>
    <p:extLst>
      <p:ext uri="{BB962C8B-B14F-4D97-AF65-F5344CB8AC3E}">
        <p14:creationId xmlns:p14="http://schemas.microsoft.com/office/powerpoint/2010/main" val="1879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E1ADB-4763-6843-A699-0CBADF57E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629" y="1854289"/>
            <a:ext cx="7732741" cy="4385346"/>
          </a:xfrm>
          <a:prstGeom prst="rect">
            <a:avLst/>
          </a:prstGeom>
        </p:spPr>
      </p:pic>
      <p:sp>
        <p:nvSpPr>
          <p:cNvPr id="4" name="TextBox 3">
            <a:extLst>
              <a:ext uri="{FF2B5EF4-FFF2-40B4-BE49-F238E27FC236}">
                <a16:creationId xmlns:a16="http://schemas.microsoft.com/office/drawing/2014/main" id="{59C9B51A-C294-CC4B-A937-B5E2E2D605B2}"/>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Have you seen this before?</a:t>
            </a:r>
          </a:p>
        </p:txBody>
      </p:sp>
    </p:spTree>
    <p:extLst>
      <p:ext uri="{BB962C8B-B14F-4D97-AF65-F5344CB8AC3E}">
        <p14:creationId xmlns:p14="http://schemas.microsoft.com/office/powerpoint/2010/main" val="217271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3B5004-BE91-174D-B8B5-94F813C9B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953" y="1924634"/>
            <a:ext cx="8036505" cy="4186218"/>
          </a:xfrm>
          <a:prstGeom prst="rect">
            <a:avLst/>
          </a:prstGeom>
        </p:spPr>
      </p:pic>
      <p:sp>
        <p:nvSpPr>
          <p:cNvPr id="3" name="TextBox 2">
            <a:extLst>
              <a:ext uri="{FF2B5EF4-FFF2-40B4-BE49-F238E27FC236}">
                <a16:creationId xmlns:a16="http://schemas.microsoft.com/office/drawing/2014/main" id="{F13F9782-427A-ED44-A808-E85B7FFF5E17}"/>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Have you seen this before?</a:t>
            </a:r>
          </a:p>
        </p:txBody>
      </p:sp>
    </p:spTree>
    <p:extLst>
      <p:ext uri="{BB962C8B-B14F-4D97-AF65-F5344CB8AC3E}">
        <p14:creationId xmlns:p14="http://schemas.microsoft.com/office/powerpoint/2010/main" val="218366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And this is how I did our transformation</a:t>
            </a:r>
          </a:p>
        </p:txBody>
      </p:sp>
      <p:pic>
        <p:nvPicPr>
          <p:cNvPr id="7" name="Picture 6">
            <a:extLst>
              <a:ext uri="{FF2B5EF4-FFF2-40B4-BE49-F238E27FC236}">
                <a16:creationId xmlns:a16="http://schemas.microsoft.com/office/drawing/2014/main" id="{9EB977AF-0FE8-114A-B36C-3A2698BCB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211" y="2337204"/>
            <a:ext cx="5856692" cy="2956685"/>
          </a:xfrm>
          <a:prstGeom prst="rect">
            <a:avLst/>
          </a:prstGeom>
        </p:spPr>
      </p:pic>
      <p:sp>
        <p:nvSpPr>
          <p:cNvPr id="9" name="Rounded Rectangle 8">
            <a:extLst>
              <a:ext uri="{FF2B5EF4-FFF2-40B4-BE49-F238E27FC236}">
                <a16:creationId xmlns:a16="http://schemas.microsoft.com/office/drawing/2014/main" id="{601B9825-D036-3543-99FC-8B9865AA9396}"/>
              </a:ext>
            </a:extLst>
          </p:cNvPr>
          <p:cNvSpPr/>
          <p:nvPr/>
        </p:nvSpPr>
        <p:spPr>
          <a:xfrm>
            <a:off x="476787" y="4432127"/>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Technical improvements based on bottom necks</a:t>
            </a:r>
          </a:p>
        </p:txBody>
      </p:sp>
      <p:sp>
        <p:nvSpPr>
          <p:cNvPr id="10" name="Rounded Rectangle 9">
            <a:extLst>
              <a:ext uri="{FF2B5EF4-FFF2-40B4-BE49-F238E27FC236}">
                <a16:creationId xmlns:a16="http://schemas.microsoft.com/office/drawing/2014/main" id="{72438D8D-826C-414E-B193-0ACEB337E4B9}"/>
              </a:ext>
            </a:extLst>
          </p:cNvPr>
          <p:cNvSpPr/>
          <p:nvPr/>
        </p:nvSpPr>
        <p:spPr>
          <a:xfrm>
            <a:off x="476787" y="3705516"/>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Value stream mapping</a:t>
            </a:r>
          </a:p>
        </p:txBody>
      </p:sp>
      <p:sp>
        <p:nvSpPr>
          <p:cNvPr id="11" name="Rounded Rectangle 10">
            <a:extLst>
              <a:ext uri="{FF2B5EF4-FFF2-40B4-BE49-F238E27FC236}">
                <a16:creationId xmlns:a16="http://schemas.microsoft.com/office/drawing/2014/main" id="{FC2B3D87-BF24-B841-AC0B-8AD06434D84A}"/>
              </a:ext>
            </a:extLst>
          </p:cNvPr>
          <p:cNvSpPr/>
          <p:nvPr/>
        </p:nvSpPr>
        <p:spPr>
          <a:xfrm>
            <a:off x="476787" y="2991784"/>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600" b="1" dirty="0">
                <a:solidFill>
                  <a:schemeClr val="bg2">
                    <a:lumMod val="25000"/>
                  </a:schemeClr>
                </a:solidFill>
                <a:latin typeface="Arial Rounded MT Bold" panose="020F0704030504030204" pitchFamily="34" charset="77"/>
                <a:cs typeface="Arial" panose="020B0604020202020204" pitchFamily="34" charset="0"/>
              </a:rPr>
              <a:t>Break down project into features and build road map</a:t>
            </a:r>
          </a:p>
        </p:txBody>
      </p:sp>
      <p:sp>
        <p:nvSpPr>
          <p:cNvPr id="12" name="Rounded Rectangle 11">
            <a:extLst>
              <a:ext uri="{FF2B5EF4-FFF2-40B4-BE49-F238E27FC236}">
                <a16:creationId xmlns:a16="http://schemas.microsoft.com/office/drawing/2014/main" id="{93596B48-B74C-FE45-AA59-9F090B76FBF5}"/>
              </a:ext>
            </a:extLst>
          </p:cNvPr>
          <p:cNvSpPr/>
          <p:nvPr/>
        </p:nvSpPr>
        <p:spPr>
          <a:xfrm>
            <a:off x="476787" y="5171617"/>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Governance and small organization change to respond to siloed org</a:t>
            </a:r>
          </a:p>
        </p:txBody>
      </p:sp>
      <p:sp>
        <p:nvSpPr>
          <p:cNvPr id="13" name="Rounded Rectangle 12">
            <a:extLst>
              <a:ext uri="{FF2B5EF4-FFF2-40B4-BE49-F238E27FC236}">
                <a16:creationId xmlns:a16="http://schemas.microsoft.com/office/drawing/2014/main" id="{A102B471-E689-5B49-8BBF-F05231F32743}"/>
              </a:ext>
            </a:extLst>
          </p:cNvPr>
          <p:cNvSpPr/>
          <p:nvPr/>
        </p:nvSpPr>
        <p:spPr>
          <a:xfrm>
            <a:off x="476787" y="2274074"/>
            <a:ext cx="4798935" cy="623672"/>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Scoped Application we support</a:t>
            </a:r>
          </a:p>
        </p:txBody>
      </p:sp>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6096000" y="515334"/>
            <a:ext cx="5353318"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Result</a:t>
            </a:r>
          </a:p>
        </p:txBody>
      </p:sp>
      <p:pic>
        <p:nvPicPr>
          <p:cNvPr id="5" name="Picture 4">
            <a:extLst>
              <a:ext uri="{FF2B5EF4-FFF2-40B4-BE49-F238E27FC236}">
                <a16:creationId xmlns:a16="http://schemas.microsoft.com/office/drawing/2014/main" id="{FE55BFF3-743D-D543-B767-4734748D6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54" y="1725769"/>
            <a:ext cx="5045701" cy="4208326"/>
          </a:xfrm>
          <a:prstGeom prst="rect">
            <a:avLst/>
          </a:prstGeom>
        </p:spPr>
      </p:pic>
      <p:sp>
        <p:nvSpPr>
          <p:cNvPr id="7" name="Rounded Rectangle 6">
            <a:extLst>
              <a:ext uri="{FF2B5EF4-FFF2-40B4-BE49-F238E27FC236}">
                <a16:creationId xmlns:a16="http://schemas.microsoft.com/office/drawing/2014/main" id="{FCCA5374-F7DA-AB4D-9393-9DBDEA2213B5}"/>
              </a:ext>
            </a:extLst>
          </p:cNvPr>
          <p:cNvSpPr/>
          <p:nvPr/>
        </p:nvSpPr>
        <p:spPr>
          <a:xfrm>
            <a:off x="6650383" y="4264702"/>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No system wide improvements</a:t>
            </a:r>
          </a:p>
        </p:txBody>
      </p:sp>
      <p:sp>
        <p:nvSpPr>
          <p:cNvPr id="9" name="Rounded Rectangle 8">
            <a:extLst>
              <a:ext uri="{FF2B5EF4-FFF2-40B4-BE49-F238E27FC236}">
                <a16:creationId xmlns:a16="http://schemas.microsoft.com/office/drawing/2014/main" id="{77722AA3-AFF8-D547-B9E0-3C51305B50D3}"/>
              </a:ext>
            </a:extLst>
          </p:cNvPr>
          <p:cNvSpPr/>
          <p:nvPr/>
        </p:nvSpPr>
        <p:spPr>
          <a:xfrm>
            <a:off x="6650383" y="3538091"/>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No real business product view </a:t>
            </a:r>
          </a:p>
        </p:txBody>
      </p:sp>
      <p:sp>
        <p:nvSpPr>
          <p:cNvPr id="10" name="Rounded Rectangle 9">
            <a:extLst>
              <a:ext uri="{FF2B5EF4-FFF2-40B4-BE49-F238E27FC236}">
                <a16:creationId xmlns:a16="http://schemas.microsoft.com/office/drawing/2014/main" id="{F5094617-2222-224D-B14E-F6DD8A786CF5}"/>
              </a:ext>
            </a:extLst>
          </p:cNvPr>
          <p:cNvSpPr/>
          <p:nvPr/>
        </p:nvSpPr>
        <p:spPr>
          <a:xfrm>
            <a:off x="6650383" y="2824359"/>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600" b="1" dirty="0">
                <a:solidFill>
                  <a:srgbClr val="C00000"/>
                </a:solidFill>
                <a:latin typeface="Arial Rounded MT Bold" panose="020F0704030504030204" pitchFamily="34" charset="77"/>
                <a:cs typeface="Arial" panose="020B0604020202020204" pitchFamily="34" charset="0"/>
              </a:rPr>
              <a:t>We did not align the WHAT and WHY from business, with the HOW from engineering</a:t>
            </a:r>
          </a:p>
        </p:txBody>
      </p:sp>
      <p:sp>
        <p:nvSpPr>
          <p:cNvPr id="11" name="Rounded Rectangle 10">
            <a:extLst>
              <a:ext uri="{FF2B5EF4-FFF2-40B4-BE49-F238E27FC236}">
                <a16:creationId xmlns:a16="http://schemas.microsoft.com/office/drawing/2014/main" id="{14C92E7A-2AF7-7643-A1AA-810112EA77B6}"/>
              </a:ext>
            </a:extLst>
          </p:cNvPr>
          <p:cNvSpPr/>
          <p:nvPr/>
        </p:nvSpPr>
        <p:spPr>
          <a:xfrm>
            <a:off x="6650383" y="5004192"/>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Still yearly plan and delivering everything at the end of the year</a:t>
            </a:r>
          </a:p>
        </p:txBody>
      </p:sp>
      <p:sp>
        <p:nvSpPr>
          <p:cNvPr id="12" name="Rounded Rectangle 11">
            <a:extLst>
              <a:ext uri="{FF2B5EF4-FFF2-40B4-BE49-F238E27FC236}">
                <a16:creationId xmlns:a16="http://schemas.microsoft.com/office/drawing/2014/main" id="{D486FF41-B8FB-2641-953A-F9C077B68EFA}"/>
              </a:ext>
            </a:extLst>
          </p:cNvPr>
          <p:cNvSpPr/>
          <p:nvPr/>
        </p:nvSpPr>
        <p:spPr>
          <a:xfrm>
            <a:off x="6650383" y="2106649"/>
            <a:ext cx="4798935" cy="623672"/>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Local optimization all around</a:t>
            </a:r>
          </a:p>
        </p:txBody>
      </p:sp>
    </p:spTree>
    <p:extLst>
      <p:ext uri="{BB962C8B-B14F-4D97-AF65-F5344CB8AC3E}">
        <p14:creationId xmlns:p14="http://schemas.microsoft.com/office/powerpoint/2010/main" val="10805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Defining a product</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
        <p:nvSpPr>
          <p:cNvPr id="4" name="TextBox 3">
            <a:extLst>
              <a:ext uri="{FF2B5EF4-FFF2-40B4-BE49-F238E27FC236}">
                <a16:creationId xmlns:a16="http://schemas.microsoft.com/office/drawing/2014/main" id="{833EB1F4-E657-D549-A1A5-DB8829E2C7A9}"/>
              </a:ext>
            </a:extLst>
          </p:cNvPr>
          <p:cNvSpPr txBox="1"/>
          <p:nvPr/>
        </p:nvSpPr>
        <p:spPr>
          <a:xfrm>
            <a:off x="115911" y="1914618"/>
            <a:ext cx="3862002" cy="452431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 A product is something (physical or not) created through a process that provides benefits to a market ”</a:t>
            </a:r>
          </a:p>
          <a:p>
            <a:pPr algn="ctr"/>
            <a:endParaRPr lang="en-US" sz="2400" b="1" dirty="0">
              <a:solidFill>
                <a:schemeClr val="accent4"/>
              </a:solidFill>
              <a:latin typeface="Arial Rounded MT Bold" panose="020F0704030504030204" pitchFamily="34" charset="77"/>
              <a:cs typeface="Arial" panose="020B0604020202020204" pitchFamily="34" charset="0"/>
            </a:endParaRPr>
          </a:p>
          <a:p>
            <a:pPr algn="ctr"/>
            <a:r>
              <a:rPr lang="en-US" sz="2400" b="1" dirty="0">
                <a:solidFill>
                  <a:schemeClr val="accent4"/>
                </a:solidFill>
                <a:latin typeface="Arial Rounded MT Bold" panose="020F0704030504030204" pitchFamily="34" charset="77"/>
                <a:cs typeface="Arial" panose="020B0604020202020204" pitchFamily="34" charset="0"/>
              </a:rPr>
              <a:t>“A Cohesive set of applications, components, and services that provide user value”</a:t>
            </a:r>
          </a:p>
          <a:p>
            <a:pPr algn="ctr"/>
            <a:endParaRPr lang="en-US" sz="2400" b="1" dirty="0">
              <a:solidFill>
                <a:schemeClr val="accent4"/>
              </a:solidFill>
              <a:latin typeface="Arial Rounded MT Bold" panose="020F0704030504030204" pitchFamily="34" charset="77"/>
              <a:cs typeface="Arial" panose="020B0604020202020204" pitchFamily="34" charset="0"/>
            </a:endParaRPr>
          </a:p>
        </p:txBody>
      </p:sp>
      <p:sp>
        <p:nvSpPr>
          <p:cNvPr id="6" name="TextBox 5">
            <a:extLst>
              <a:ext uri="{FF2B5EF4-FFF2-40B4-BE49-F238E27FC236}">
                <a16:creationId xmlns:a16="http://schemas.microsoft.com/office/drawing/2014/main" id="{47232244-AE14-F441-810B-34406E37CD14}"/>
              </a:ext>
            </a:extLst>
          </p:cNvPr>
          <p:cNvSpPr txBox="1"/>
          <p:nvPr/>
        </p:nvSpPr>
        <p:spPr>
          <a:xfrm>
            <a:off x="8319751" y="2419315"/>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Packaged</a:t>
            </a:r>
          </a:p>
        </p:txBody>
      </p:sp>
      <p:sp>
        <p:nvSpPr>
          <p:cNvPr id="7" name="TextBox 6">
            <a:extLst>
              <a:ext uri="{FF2B5EF4-FFF2-40B4-BE49-F238E27FC236}">
                <a16:creationId xmlns:a16="http://schemas.microsoft.com/office/drawing/2014/main" id="{31B282C2-3092-9D43-8914-194CE457B283}"/>
              </a:ext>
            </a:extLst>
          </p:cNvPr>
          <p:cNvSpPr txBox="1"/>
          <p:nvPr/>
        </p:nvSpPr>
        <p:spPr>
          <a:xfrm>
            <a:off x="8319750" y="2885186"/>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Has a producer</a:t>
            </a:r>
          </a:p>
        </p:txBody>
      </p:sp>
      <p:sp>
        <p:nvSpPr>
          <p:cNvPr id="8" name="TextBox 7">
            <a:extLst>
              <a:ext uri="{FF2B5EF4-FFF2-40B4-BE49-F238E27FC236}">
                <a16:creationId xmlns:a16="http://schemas.microsoft.com/office/drawing/2014/main" id="{83179C18-D3FE-B94B-B55C-25EAC7F14A6F}"/>
              </a:ext>
            </a:extLst>
          </p:cNvPr>
          <p:cNvSpPr txBox="1"/>
          <p:nvPr/>
        </p:nvSpPr>
        <p:spPr>
          <a:xfrm>
            <a:off x="8319750" y="3346851"/>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Has a target customer</a:t>
            </a:r>
          </a:p>
        </p:txBody>
      </p:sp>
      <p:sp>
        <p:nvSpPr>
          <p:cNvPr id="9" name="TextBox 8">
            <a:extLst>
              <a:ext uri="{FF2B5EF4-FFF2-40B4-BE49-F238E27FC236}">
                <a16:creationId xmlns:a16="http://schemas.microsoft.com/office/drawing/2014/main" id="{3D985ED1-C017-7043-A651-7C1B03CB559C}"/>
              </a:ext>
            </a:extLst>
          </p:cNvPr>
          <p:cNvSpPr txBox="1"/>
          <p:nvPr/>
        </p:nvSpPr>
        <p:spPr>
          <a:xfrm>
            <a:off x="8319750" y="4542440"/>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Product Vision</a:t>
            </a:r>
          </a:p>
        </p:txBody>
      </p:sp>
      <p:sp>
        <p:nvSpPr>
          <p:cNvPr id="10" name="TextBox 9">
            <a:extLst>
              <a:ext uri="{FF2B5EF4-FFF2-40B4-BE49-F238E27FC236}">
                <a16:creationId xmlns:a16="http://schemas.microsoft.com/office/drawing/2014/main" id="{36BED1E6-C676-A44A-90E4-558987FEF8B5}"/>
              </a:ext>
            </a:extLst>
          </p:cNvPr>
          <p:cNvSpPr txBox="1"/>
          <p:nvPr/>
        </p:nvSpPr>
        <p:spPr>
          <a:xfrm>
            <a:off x="8319750" y="5004105"/>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Product Canvas</a:t>
            </a:r>
          </a:p>
        </p:txBody>
      </p:sp>
      <p:sp>
        <p:nvSpPr>
          <p:cNvPr id="11" name="TextBox 10">
            <a:extLst>
              <a:ext uri="{FF2B5EF4-FFF2-40B4-BE49-F238E27FC236}">
                <a16:creationId xmlns:a16="http://schemas.microsoft.com/office/drawing/2014/main" id="{D6C91341-BF53-4D48-B2D2-A76BF25A89C2}"/>
              </a:ext>
            </a:extLst>
          </p:cNvPr>
          <p:cNvSpPr txBox="1"/>
          <p:nvPr/>
        </p:nvSpPr>
        <p:spPr>
          <a:xfrm>
            <a:off x="8319750" y="5507196"/>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Roadmap</a:t>
            </a:r>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6735</TotalTime>
  <Words>1435</Words>
  <Application>Microsoft Macintosh PowerPoint</Application>
  <PresentationFormat>Widescreen</PresentationFormat>
  <Paragraphs>162</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Rounded MT Bold</vt:lpstr>
      <vt:lpstr>Calibri</vt:lpstr>
      <vt:lpstr>Calibri Light</vt:lpstr>
      <vt:lpstr>Century Gothic</vt:lpstr>
      <vt:lpstr>FontAwesome</vt:lpstr>
      <vt:lpstr>Gill Sans</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Leonardo Mattos</cp:lastModifiedBy>
  <cp:revision>63</cp:revision>
  <dcterms:created xsi:type="dcterms:W3CDTF">2015-11-13T06:52:22Z</dcterms:created>
  <dcterms:modified xsi:type="dcterms:W3CDTF">2019-10-06T18:33:30Z</dcterms:modified>
</cp:coreProperties>
</file>