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82" r:id="rId4"/>
    <p:sldId id="295" r:id="rId5"/>
    <p:sldId id="296" r:id="rId6"/>
    <p:sldId id="297" r:id="rId7"/>
    <p:sldId id="298" r:id="rId8"/>
    <p:sldId id="299" r:id="rId9"/>
    <p:sldId id="304" r:id="rId10"/>
    <p:sldId id="306" r:id="rId11"/>
    <p:sldId id="259" r:id="rId12"/>
    <p:sldId id="307" r:id="rId13"/>
    <p:sldId id="264" r:id="rId14"/>
    <p:sldId id="267" r:id="rId15"/>
    <p:sldId id="301" r:id="rId16"/>
    <p:sldId id="260" r:id="rId17"/>
    <p:sldId id="302" r:id="rId18"/>
    <p:sldId id="261"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81905" autoAdjust="0"/>
  </p:normalViewPr>
  <p:slideViewPr>
    <p:cSldViewPr snapToGrid="0">
      <p:cViewPr varScale="1">
        <p:scale>
          <a:sx n="99" d="100"/>
          <a:sy n="99"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psychologytoday.com/us/basics/attention" TargetMode="External"/><Relationship Id="rId3" Type="http://schemas.openxmlformats.org/officeDocument/2006/relationships/hyperlink" Target="https://www.psychologytoday.com/us/basics/embarrassment" TargetMode="External"/><Relationship Id="rId7" Type="http://schemas.openxmlformats.org/officeDocument/2006/relationships/hyperlink" Target="https://www.psychologytoday.com/us/basics/cogni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albertellis.org/all-or-nothing-thinking/" TargetMode="External"/><Relationship Id="rId11" Type="http://schemas.openxmlformats.org/officeDocument/2006/relationships/hyperlink" Target="https://www.prochange.com/transtheoretical-model-of-behavior-change" TargetMode="External"/><Relationship Id="rId5" Type="http://schemas.openxmlformats.org/officeDocument/2006/relationships/hyperlink" Target="https://www.psychologytoday.com/us/basics/guilt" TargetMode="External"/><Relationship Id="rId10" Type="http://schemas.openxmlformats.org/officeDocument/2006/relationships/hyperlink" Target="https://www.psychologytoday.com/us/basics/motivation" TargetMode="External"/><Relationship Id="rId4" Type="http://schemas.openxmlformats.org/officeDocument/2006/relationships/hyperlink" Target="https://www.psychologytoday.com/us/basics/fear" TargetMode="External"/><Relationship Id="rId9" Type="http://schemas.openxmlformats.org/officeDocument/2006/relationships/hyperlink" Target="https://www.psychologytoday.com/us/basics/self-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https://pixabay.com/en/man-reading-touchscreen-blog-791049/#_=_</a:t>
            </a:r>
          </a:p>
        </p:txBody>
      </p:sp>
      <p:sp>
        <p:nvSpPr>
          <p:cNvPr id="4" name="Slide Number Placeholder 3"/>
          <p:cNvSpPr>
            <a:spLocks noGrp="1"/>
          </p:cNvSpPr>
          <p:nvPr>
            <p:ph type="sldNum" sz="quarter" idx="10"/>
          </p:nvPr>
        </p:nvSpPr>
        <p:spPr/>
        <p:txBody>
          <a:bodyPr/>
          <a:lstStyle/>
          <a:p>
            <a:fld id="{AAFEE2B6-961E-4B89-9AD2-30FAB594CE91}" type="slidenum">
              <a:rPr lang="en-US" smtClean="0"/>
              <a:t>1</a:t>
            </a:fld>
            <a:endParaRPr lang="en-US"/>
          </a:p>
        </p:txBody>
      </p:sp>
    </p:spTree>
    <p:extLst>
      <p:ext uri="{BB962C8B-B14F-4D97-AF65-F5344CB8AC3E}">
        <p14:creationId xmlns:p14="http://schemas.microsoft.com/office/powerpoint/2010/main" val="286689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111088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17</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We’re motivated by negative emotions.</a:t>
            </a:r>
            <a:r>
              <a:rPr lang="en-US" sz="1200" b="0" i="0" kern="1200" dirty="0">
                <a:solidFill>
                  <a:schemeClr val="tx1"/>
                </a:solidFill>
                <a:effectLst/>
                <a:latin typeface="+mn-lt"/>
                <a:ea typeface="+mn-ea"/>
                <a:cs typeface="+mn-cs"/>
              </a:rPr>
              <a:t> While it’s understandable to think that strongly felt negative emotions like regret, </a:t>
            </a:r>
            <a:r>
              <a:rPr lang="en-US" sz="1200" b="0" i="0" u="none" strike="noStrike" kern="1200" dirty="0">
                <a:solidFill>
                  <a:schemeClr val="tx1"/>
                </a:solidFill>
                <a:effectLst/>
                <a:latin typeface="+mn-lt"/>
                <a:ea typeface="+mn-ea"/>
                <a:cs typeface="+mn-cs"/>
                <a:hlinkClick r:id="rId3" tooltip="Psychology Today looks at shame"/>
              </a:rPr>
              <a:t>shame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Psychology Today looks at fear"/>
              </a:rPr>
              <a:t>fear</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5" tooltip="Psychology Today looks at guilt"/>
              </a:rPr>
              <a:t>guilt</a:t>
            </a:r>
            <a:r>
              <a:rPr lang="en-US" sz="1200" b="0" i="0" kern="1200" dirty="0" err="1">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be able to catalyze lasting behavior change, the opposite is true. Negative emotion may trigger us to think about everything we’re not doing, or feel like we’re doing wrong, but it’s horrible fuel for making changes that stick. One review of 129 behavior change studies found that the consistently </a:t>
            </a:r>
            <a:r>
              <a:rPr lang="en-US" sz="1200" b="0" i="1" kern="1200" dirty="0">
                <a:solidFill>
                  <a:schemeClr val="tx1"/>
                </a:solidFill>
                <a:effectLst/>
                <a:latin typeface="+mn-lt"/>
                <a:ea typeface="+mn-ea"/>
                <a:cs typeface="+mn-cs"/>
              </a:rPr>
              <a:t>least</a:t>
            </a:r>
            <a:r>
              <a:rPr lang="en-US" sz="1200" b="0" i="0" kern="1200" dirty="0">
                <a:solidFill>
                  <a:schemeClr val="tx1"/>
                </a:solidFill>
                <a:effectLst/>
                <a:latin typeface="+mn-lt"/>
                <a:ea typeface="+mn-ea"/>
                <a:cs typeface="+mn-cs"/>
              </a:rPr>
              <a:t> effective change strategies hinged on fear and regret. As much as this sounds like a platitude, real change needs a positive platform to launch from; you need positive, self-edifying reasons for taking on the challenge.</a:t>
            </a: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We get trapped by thinking fallacies.</a:t>
            </a:r>
            <a:r>
              <a:rPr lang="en-US" sz="1200" b="0" i="0" kern="1200" dirty="0">
                <a:solidFill>
                  <a:schemeClr val="tx1"/>
                </a:solidFill>
                <a:effectLst/>
                <a:latin typeface="+mn-lt"/>
                <a:ea typeface="+mn-ea"/>
                <a:cs typeface="+mn-cs"/>
              </a:rPr>
              <a:t> Feeling overwhelmed by trying to change a behavior tends to foster </a:t>
            </a:r>
            <a:r>
              <a:rPr lang="en-US" sz="1200" b="0" i="0" u="none" strike="noStrike" kern="1200" dirty="0">
                <a:solidFill>
                  <a:schemeClr val="tx1"/>
                </a:solidFill>
                <a:effectLst/>
                <a:latin typeface="+mn-lt"/>
                <a:ea typeface="+mn-ea"/>
                <a:cs typeface="+mn-cs"/>
                <a:hlinkClick r:id="rId6"/>
              </a:rPr>
              <a:t>all-or-nothing thinking</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 "I'm going to charge in and change, and if I fail, that means I just can't do it." </a:t>
            </a:r>
            <a:r>
              <a:rPr lang="en-US" sz="1200" b="0" i="0" kern="1200" dirty="0">
                <a:solidFill>
                  <a:schemeClr val="tx1"/>
                </a:solidFill>
                <a:effectLst/>
                <a:latin typeface="+mn-lt"/>
                <a:ea typeface="+mn-ea"/>
                <a:cs typeface="+mn-cs"/>
              </a:rPr>
              <a:t>If you’re up on your </a:t>
            </a:r>
            <a:r>
              <a:rPr lang="en-US" sz="1200" b="0" i="0" u="none" strike="noStrike" kern="1200" dirty="0">
                <a:solidFill>
                  <a:schemeClr val="tx1"/>
                </a:solidFill>
                <a:effectLst/>
                <a:latin typeface="+mn-lt"/>
                <a:ea typeface="+mn-ea"/>
                <a:cs typeface="+mn-cs"/>
                <a:hlinkClick r:id="rId7" tooltip="Psychology Today looks at cognitive"/>
              </a:rPr>
              <a:t>cognitive</a:t>
            </a:r>
            <a:r>
              <a:rPr lang="en-US" sz="1200" b="0" i="0" kern="1200" dirty="0">
                <a:solidFill>
                  <a:schemeClr val="tx1"/>
                </a:solidFill>
                <a:effectLst/>
                <a:latin typeface="+mn-lt"/>
                <a:ea typeface="+mn-ea"/>
                <a:cs typeface="+mn-cs"/>
              </a:rPr>
              <a:t> biases and distortions, you know that all-or-nothing thinking is a major one. It traps us into no-win situations, because your odds of sustaining even the most impressive jolt of momentum to change a behavior just aren’t very good. (Think of gym memberships exploding in January and petering out by March.) If we really want to change, one of the first things we have to do is take all-or-nothing off the table, and purge a few other thinking errors while we’re at it.</a:t>
            </a: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We try to eat the entire elephant</a:t>
            </a:r>
            <a:r>
              <a:rPr lang="en-US" sz="1200" b="0" i="0" kern="1200" dirty="0">
                <a:solidFill>
                  <a:schemeClr val="tx1"/>
                </a:solidFill>
                <a:effectLst/>
                <a:latin typeface="+mn-lt"/>
                <a:ea typeface="+mn-ea"/>
                <a:cs typeface="+mn-cs"/>
              </a:rPr>
              <a:t>. Behavior change is a big thing, no matter the behavior, and it’s almost never possible to take all of it on at once. We have to start somewhere, though, and with particular, measurable actions. Big and vague has to give way to small and specific. Rather than, “I’m going to start exercising,” it’s, “I’m going to start walking tonight after work for 30 minutes down Edgemont Road.” Each specific action is one forkful of behavior change, and a set of those actions engaged over time results in cumulative change. To accompany those cumulative actions, we need specific goals, which behavior change research suggests are essential to success, because we need performance targets to measure ourselves against. But those, too, should be realistic and specific.</a:t>
            </a: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We neglect the toolbox</a:t>
            </a:r>
            <a:r>
              <a:rPr lang="en-US" sz="1200" b="0" i="0" kern="1200" dirty="0">
                <a:solidFill>
                  <a:schemeClr val="tx1"/>
                </a:solidFill>
                <a:effectLst/>
                <a:latin typeface="+mn-lt"/>
                <a:ea typeface="+mn-ea"/>
                <a:cs typeface="+mn-cs"/>
              </a:rPr>
              <a:t>. If you want to fix your car, you need the right tools. Why should changing something about ourselves be any different? Call them tools or devices or whatever you like; the point is that we need certain reliable go-</a:t>
            </a:r>
            <a:r>
              <a:rPr lang="en-US" sz="1200" b="0" i="0" kern="1200" dirty="0" err="1">
                <a:solidFill>
                  <a:schemeClr val="tx1"/>
                </a:solidFill>
                <a:effectLst/>
                <a:latin typeface="+mn-lt"/>
                <a:ea typeface="+mn-ea"/>
                <a:cs typeface="+mn-cs"/>
              </a:rPr>
              <a:t>tos</a:t>
            </a:r>
            <a:r>
              <a:rPr lang="en-US" sz="1200" b="0" i="0" kern="1200" dirty="0">
                <a:solidFill>
                  <a:schemeClr val="tx1"/>
                </a:solidFill>
                <a:effectLst/>
                <a:latin typeface="+mn-lt"/>
                <a:ea typeface="+mn-ea"/>
                <a:cs typeface="+mn-cs"/>
              </a:rPr>
              <a:t> to support sustained change. Changing our diet requires, at minimum, that we find the knowledge about healthier ways to eat and a practical plan for making it happen. Maybe part of the plan includes keeping a crib sheet menu in the notepad on your phone, or daily reminders built into your Outlook calendar. Some of these tools will be specific to an individual, while others are widely adopted and available to anyone who needs them. We all need a toolbox of such supports to rely on during the long haul.</a:t>
            </a: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We try to change too much</a:t>
            </a:r>
            <a:r>
              <a:rPr lang="en-US" sz="1200" b="0" i="0" kern="1200" dirty="0">
                <a:solidFill>
                  <a:schemeClr val="tx1"/>
                </a:solidFill>
                <a:effectLst/>
                <a:latin typeface="+mn-lt"/>
                <a:ea typeface="+mn-ea"/>
                <a:cs typeface="+mn-cs"/>
              </a:rPr>
              <a:t>. If you can commit to changing one behavior long-term, and really make it stick, that’s commendable. But trying to take on multiple behaviors at once is a surefire way to send all of them into a ditch. The resources we rely on to make change happen are limited — </a:t>
            </a:r>
            <a:r>
              <a:rPr lang="en-US" sz="1200" b="0" i="0" u="none" strike="noStrike" kern="1200" dirty="0">
                <a:solidFill>
                  <a:schemeClr val="tx1"/>
                </a:solidFill>
                <a:effectLst/>
                <a:latin typeface="+mn-lt"/>
                <a:ea typeface="+mn-ea"/>
                <a:cs typeface="+mn-cs"/>
                <a:hlinkClick r:id="rId8" tooltip="Psychology Today looks at attention"/>
              </a:rPr>
              <a:t>attention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Psychology Today looks at self-control"/>
              </a:rPr>
              <a:t>self-control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Psychology Today looks at motivation"/>
              </a:rPr>
              <a:t>motivation</a:t>
            </a:r>
            <a:r>
              <a:rPr lang="en-US" sz="1200" b="0" i="0" kern="1200" dirty="0">
                <a:solidFill>
                  <a:schemeClr val="tx1"/>
                </a:solidFill>
                <a:effectLst/>
                <a:latin typeface="+mn-lt"/>
                <a:ea typeface="+mn-ea"/>
                <a:cs typeface="+mn-cs"/>
              </a:rPr>
              <a:t>, etc. Trying to change too much places unrealistic demands on those resources and dooms our efforts early on. We forget that the other areas of our lives keep spinning and also require those resources, so even just one additional behavior-change commitment is a big deal.</a:t>
            </a: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We underestimate the process</a:t>
            </a:r>
            <a:r>
              <a:rPr lang="en-US" sz="1200" b="0" i="0" kern="1200" dirty="0">
                <a:solidFill>
                  <a:schemeClr val="tx1"/>
                </a:solidFill>
                <a:effectLst/>
                <a:latin typeface="+mn-lt"/>
                <a:ea typeface="+mn-ea"/>
                <a:cs typeface="+mn-cs"/>
              </a:rPr>
              <a:t>. Change is never just one thing; it’s a lot of connected things, and sustained change doesn’t happen without a process that considers all of the pieces. You can consult any number of models for behavior change (such as the</a:t>
            </a:r>
            <a:r>
              <a:rPr lang="en-US" sz="1200" b="0" i="0" u="none" strike="noStrike" kern="1200" dirty="0">
                <a:solidFill>
                  <a:schemeClr val="tx1"/>
                </a:solidFill>
                <a:effectLst/>
                <a:latin typeface="+mn-lt"/>
                <a:ea typeface="+mn-ea"/>
                <a:cs typeface="+mn-cs"/>
                <a:hlinkClick r:id="rId11"/>
              </a:rPr>
              <a:t> TTM Model</a:t>
            </a:r>
            <a:r>
              <a:rPr lang="en-US" sz="1200" b="0" i="0" kern="1200" dirty="0">
                <a:solidFill>
                  <a:schemeClr val="tx1"/>
                </a:solidFill>
                <a:effectLst/>
                <a:latin typeface="+mn-lt"/>
                <a:ea typeface="+mn-ea"/>
                <a:cs typeface="+mn-cs"/>
              </a:rPr>
              <a:t>), and spending some time doing that is worthwhile, but the bigger point is that long-term behavior change involves </a:t>
            </a:r>
            <a:r>
              <a:rPr lang="en-US" sz="1200" b="0" i="1" kern="1200" dirty="0">
                <a:solidFill>
                  <a:schemeClr val="tx1"/>
                </a:solidFill>
                <a:effectLst/>
                <a:latin typeface="+mn-lt"/>
                <a:ea typeface="+mn-ea"/>
                <a:cs typeface="+mn-cs"/>
              </a:rPr>
              <a:t>steps</a:t>
            </a:r>
            <a:r>
              <a:rPr lang="en-US" sz="1200" b="0" i="0" kern="1200" dirty="0">
                <a:solidFill>
                  <a:schemeClr val="tx1"/>
                </a:solidFill>
                <a:effectLst/>
                <a:latin typeface="+mn-lt"/>
                <a:ea typeface="+mn-ea"/>
                <a:cs typeface="+mn-cs"/>
              </a:rPr>
              <a:t>. It’s easy to fool ourselves into believing that it should be so much simpler, but nothing about behavior change is simple. It’s a tough, process-oriented challenge to move the needle even a little.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7. </a:t>
            </a:r>
            <a:r>
              <a:rPr lang="en-US" sz="1200" b="1" i="0" kern="1200" dirty="0">
                <a:solidFill>
                  <a:schemeClr val="tx1"/>
                </a:solidFill>
                <a:effectLst/>
                <a:latin typeface="+mn-lt"/>
                <a:ea typeface="+mn-ea"/>
                <a:cs typeface="+mn-cs"/>
              </a:rPr>
              <a:t>We forget that failure is usually a given. </a:t>
            </a:r>
            <a:r>
              <a:rPr lang="en-US" sz="1200" b="0" i="0" kern="1200" dirty="0">
                <a:solidFill>
                  <a:schemeClr val="tx1"/>
                </a:solidFill>
                <a:effectLst/>
                <a:latin typeface="+mn-lt"/>
                <a:ea typeface="+mn-ea"/>
                <a:cs typeface="+mn-cs"/>
              </a:rPr>
              <a:t>If you try to make a change and fail, you’ve proven one of the sturdiest truths of behavior change: Failing at least once is part of the process, and it’s probably going to be more than once. Failing reveals more to you about what deserves your attention and energy in the next round (and the next). The time-tested change process models all factor in failure as part of the process, and encourage those who would change to see failing as a </a:t>
            </a:r>
            <a:r>
              <a:rPr lang="en-US" sz="1200" b="0" i="1"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not as the end of the process or an excuse to stop trying.</a:t>
            </a:r>
          </a:p>
          <a:p>
            <a:r>
              <a:rPr lang="en-US" sz="1200" b="0" i="0" kern="1200" dirty="0">
                <a:solidFill>
                  <a:schemeClr val="tx1"/>
                </a:solidFill>
                <a:effectLst/>
                <a:latin typeface="+mn-lt"/>
                <a:ea typeface="+mn-ea"/>
                <a:cs typeface="+mn-cs"/>
              </a:rPr>
              <a:t>8. </a:t>
            </a:r>
            <a:r>
              <a:rPr lang="en-US" sz="1200" b="1" i="0" kern="1200" dirty="0">
                <a:solidFill>
                  <a:schemeClr val="tx1"/>
                </a:solidFill>
                <a:effectLst/>
                <a:latin typeface="+mn-lt"/>
                <a:ea typeface="+mn-ea"/>
                <a:cs typeface="+mn-cs"/>
              </a:rPr>
              <a:t>We don't make a commitment</a:t>
            </a:r>
            <a:r>
              <a:rPr lang="en-US" sz="1200" b="0" i="0" kern="1200" dirty="0">
                <a:solidFill>
                  <a:schemeClr val="tx1"/>
                </a:solidFill>
                <a:effectLst/>
                <a:latin typeface="+mn-lt"/>
                <a:ea typeface="+mn-ea"/>
                <a:cs typeface="+mn-cs"/>
              </a:rPr>
              <a:t>. Finally, but perhaps most important, what the best of behavior change research tells us is that if we haven't made a commitment to accomplish whatever we want to accomplish, it won't happen. We need a </a:t>
            </a:r>
            <a:r>
              <a:rPr lang="en-US" sz="1200" b="0" i="0" u="none" strike="noStrike" kern="1200" dirty="0">
                <a:solidFill>
                  <a:schemeClr val="tx1"/>
                </a:solidFill>
                <a:effectLst/>
                <a:latin typeface="+mn-lt"/>
                <a:ea typeface="+mn-ea"/>
                <a:cs typeface="+mn-cs"/>
                <a:hlinkClick r:id="rId6"/>
              </a:rPr>
              <a:t>"commitment device"</a:t>
            </a:r>
            <a:r>
              <a:rPr lang="en-US" sz="1200" b="0" i="0" kern="1200" dirty="0">
                <a:solidFill>
                  <a:schemeClr val="tx1"/>
                </a:solidFill>
                <a:effectLst/>
                <a:latin typeface="+mn-lt"/>
                <a:ea typeface="+mn-ea"/>
                <a:cs typeface="+mn-cs"/>
              </a:rPr>
              <a:t> that firmly establishes what we're going to do and how we're going to do it. Everything else starts there.</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Blablabla</a:t>
            </a:r>
            <a:endParaRPr lang="en-US" dirty="0"/>
          </a:p>
          <a:p>
            <a:endParaRPr lang="en-US" dirty="0"/>
          </a:p>
          <a:p>
            <a:r>
              <a:rPr lang="en-US" sz="1200" b="0" i="0" kern="1200" dirty="0">
                <a:solidFill>
                  <a:schemeClr val="tx1"/>
                </a:solidFill>
                <a:effectLst/>
                <a:latin typeface="+mn-lt"/>
                <a:ea typeface="+mn-ea"/>
                <a:cs typeface="+mn-cs"/>
              </a:rPr>
              <a:t>In a project-based learning (PBL) environment, students develop knowledge and skills while investigating a meaningful problem or answering a complex question. Typically, projects feature real-world context, incorporate standards-based tasks and tools, and tap students’ interests. Students share their project/work publicly by explaining, displaying, and/or presenting it to classmates and others.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work-based learning environment, students apply classroom content and knowledge in real-world settings through a clear connection between school and work. Strong relationships between schools and local employers support this approach. Schools provide students with rigorous academic instruction and content preparation, while employers offer off-site job placements that allows students to participate in authentic work experiences and develop habits and skills, such as critical thinking, problem-solving, and collaboration.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an inquiry-based learning environment, students are the engines of their own learning and seek knowledge by asking questions. The resolutions to the questions, issues raised, and development of a process of inquiry are more important than correct answers.</a:t>
            </a:r>
          </a:p>
          <a:p>
            <a:r>
              <a:rPr lang="en-US" sz="1200" b="0" i="0" kern="1200" dirty="0">
                <a:solidFill>
                  <a:schemeClr val="tx1"/>
                </a:solidFill>
                <a:effectLst/>
                <a:latin typeface="+mn-lt"/>
                <a:ea typeface="+mn-ea"/>
                <a:cs typeface="+mn-cs"/>
              </a:rPr>
              <a:t>The teacher works with students to establish a process and framework for asking questions and developing knowledge. As the leader and facilitator, the teacher models the process to enable students to see inquiry in action and learn its steps.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Connected learning uses digital media to engage students’ interests and results in deeper learning outcomes, such as communication, collaboration, and critical thinking. The connected learning model posits that focusing educational attention on links between different spheres of learning—peer culture, interests, and academic subjects—better supports interest-driven and meaningful learning in ways that leverage the potential of digital networks and online resources to provide access to an engaging learning experience.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380009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Deep practice is built on a paradox: struggling in certain targeted ways—operating at the edges of your ability, where you make mistakes—makes you smarter. Or to put it a slightly different way, experiences where you're forced to slow down, make errors, and correct them—as you would if you were walking up an ice-covered hill, slipping and stumbling as you go—end up making you swift and graceful without your real- </a:t>
            </a:r>
            <a:r>
              <a:rPr lang="en-US" sz="1200" kern="1200" dirty="0" err="1">
                <a:solidFill>
                  <a:schemeClr val="tx1"/>
                </a:solidFill>
                <a:effectLst/>
                <a:latin typeface="+mn-lt"/>
                <a:ea typeface="+mn-ea"/>
                <a:cs typeface="+mn-cs"/>
              </a:rPr>
              <a:t>izing</a:t>
            </a:r>
            <a:r>
              <a:rPr lang="en-US"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Bjork explained, resides in the way our brains are built. "We tend to think of our memory as a tape recorder, but that's wrong," he said. "It's a living structure, a scaffold of nearly infinite size. The more we generate impulses,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countering and overcoming difficulties, the more scaffolding we build. The more scaffolding we build, the faster we learn." </a:t>
            </a:r>
            <a:endParaRPr lang="en-US" dirty="0"/>
          </a:p>
          <a:p>
            <a:r>
              <a:rPr lang="en-US" sz="1200" kern="1200" dirty="0">
                <a:solidFill>
                  <a:schemeClr val="tx1"/>
                </a:solidFill>
                <a:effectLst/>
                <a:latin typeface="+mn-lt"/>
                <a:ea typeface="+mn-ea"/>
                <a:cs typeface="+mn-cs"/>
              </a:rPr>
              <a:t>When you're practicing deeply, the world's usual rules are suspended. You use time more efficiently. Your small efforts produce big, lasting results. You have positioned yourself at a place of leverage where you can capture failure and turn it into skill. The trick is to choose a goal just beyond your </a:t>
            </a:r>
            <a:r>
              <a:rPr lang="en-US" sz="1200" kern="1200" dirty="0" err="1">
                <a:solidFill>
                  <a:schemeClr val="tx1"/>
                </a:solidFill>
                <a:effectLst/>
                <a:latin typeface="+mn-lt"/>
                <a:ea typeface="+mn-ea"/>
                <a:cs typeface="+mn-cs"/>
              </a:rPr>
              <a:t>pres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a:t>
            </a:r>
            <a:r>
              <a:rPr lang="en-US" sz="1200" kern="1200" dirty="0">
                <a:solidFill>
                  <a:schemeClr val="tx1"/>
                </a:solidFill>
                <a:effectLst/>
                <a:latin typeface="+mn-lt"/>
                <a:ea typeface="+mn-ea"/>
                <a:cs typeface="+mn-cs"/>
              </a:rPr>
              <a:t> abilities; to target the struggle. Thrashing blindly doesn't help. Reaching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Deep practice is a strange concept for two reasons. The first reason is that it cuts against our intuition about talent. Our intuition tells us that practice relates to talent in the same way that a whetstone relates to a knife: it's vital but useless without a solid blade of so-called natural ability. Deep </a:t>
            </a:r>
            <a:r>
              <a:rPr lang="en-US" sz="1200" kern="1200" dirty="0" err="1">
                <a:solidFill>
                  <a:schemeClr val="tx1"/>
                </a:solidFill>
                <a:effectLst/>
                <a:latin typeface="+mn-lt"/>
                <a:ea typeface="+mn-ea"/>
                <a:cs typeface="+mn-cs"/>
              </a:rPr>
              <a:t>prac</a:t>
            </a:r>
            <a:r>
              <a:rPr lang="en-US" sz="1200" kern="1200" dirty="0">
                <a:solidFill>
                  <a:schemeClr val="tx1"/>
                </a:solidFill>
                <a:effectLst/>
                <a:latin typeface="+mn-lt"/>
                <a:ea typeface="+mn-ea"/>
                <a:cs typeface="+mn-cs"/>
              </a:rPr>
              <a:t>- tice raises an intriguing possibility: that practice might be the way to forge the blade itself. </a:t>
            </a:r>
            <a:endParaRPr lang="en-US" dirty="0"/>
          </a:p>
          <a:p>
            <a:r>
              <a:rPr lang="en-US" sz="1200" kern="1200" dirty="0">
                <a:solidFill>
                  <a:schemeClr val="tx1"/>
                </a:solidFill>
                <a:effectLst/>
                <a:latin typeface="+mn-lt"/>
                <a:ea typeface="+mn-ea"/>
                <a:cs typeface="+mn-cs"/>
              </a:rPr>
              <a:t>* Good advertising operates by the same principles of deep practice, increasing learning by placing viewers in the sweet spot at the edge of their capabilities. This is why many successful ads involve some degree of cognitive work, such as the whiskey ad that </a:t>
            </a:r>
            <a:r>
              <a:rPr lang="en-US" sz="1200" kern="1200" dirty="0" err="1">
                <a:solidFill>
                  <a:schemeClr val="tx1"/>
                </a:solidFill>
                <a:effectLst/>
                <a:latin typeface="+mn-lt"/>
                <a:ea typeface="+mn-ea"/>
                <a:cs typeface="+mn-cs"/>
              </a:rPr>
              <a:t>fea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tured</a:t>
            </a:r>
            <a:r>
              <a:rPr lang="en-US" sz="1200" kern="1200" dirty="0">
                <a:solidFill>
                  <a:schemeClr val="tx1"/>
                </a:solidFill>
                <a:effectLst/>
                <a:latin typeface="+mn-lt"/>
                <a:ea typeface="+mn-ea"/>
                <a:cs typeface="+mn-cs"/>
              </a:rPr>
              <a:t> the tag line "... ingle ells, ... ingle ells ... The holidays aren't the same without J&amp;B." </a:t>
            </a:r>
            <a:endParaRPr lang="en-US" dirty="0"/>
          </a:p>
          <a:p>
            <a:r>
              <a:rPr lang="en-US" sz="1200" kern="1200" dirty="0">
                <a:solidFill>
                  <a:schemeClr val="tx1"/>
                </a:solidFill>
                <a:effectLst/>
                <a:latin typeface="+mn-lt"/>
                <a:ea typeface="+mn-ea"/>
                <a:cs typeface="+mn-cs"/>
              </a:rPr>
              <a:t>The Sweet Spot 1 9 </a:t>
            </a:r>
            <a:endParaRPr lang="en-US" dirty="0"/>
          </a:p>
          <a:p>
            <a:r>
              <a:rPr lang="en-US" sz="1200" kern="1200" dirty="0">
                <a:solidFill>
                  <a:schemeClr val="tx1"/>
                </a:solidFill>
                <a:effectLst/>
                <a:latin typeface="+mn-lt"/>
                <a:ea typeface="+mn-ea"/>
                <a:cs typeface="+mn-cs"/>
              </a:rPr>
              <a:t>20The Talent Code </a:t>
            </a:r>
            <a:endParaRPr lang="en-US" dirty="0"/>
          </a:p>
          <a:p>
            <a:r>
              <a:rPr lang="en-US" sz="1200" kern="1200" dirty="0">
                <a:solidFill>
                  <a:schemeClr val="tx1"/>
                </a:solidFill>
                <a:effectLst/>
                <a:latin typeface="+mn-lt"/>
                <a:ea typeface="+mn-ea"/>
                <a:cs typeface="+mn-cs"/>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 In fact, let's consider an extreme example, which arrives in the form of a question: how do you get good at something when making a mistake has a decent chance of killing you?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9</a:t>
            </a:fld>
            <a:endParaRPr lang="en-US"/>
          </a:p>
        </p:txBody>
      </p:sp>
    </p:spTree>
    <p:extLst>
      <p:ext uri="{BB962C8B-B14F-4D97-AF65-F5344CB8AC3E}">
        <p14:creationId xmlns:p14="http://schemas.microsoft.com/office/powerpoint/2010/main" val="308326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382372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far we've learned a few things about the nature of our ignition switch. First, it's either on or off. Second, it can be triggered by certain signals, or primal cues. Now we'll look more deeply into how it can be triggered by the signals we use most: words. </a:t>
            </a: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248362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93938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1/23/19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05" y="4802679"/>
            <a:ext cx="2573119" cy="1200789"/>
          </a:xfrm>
          <a:prstGeom prst="rect">
            <a:avLst/>
          </a:prstGeom>
        </p:spPr>
      </p:pic>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750272"/>
            <a:ext cx="6918593" cy="769441"/>
          </a:xfrm>
          <a:prstGeom prst="rect">
            <a:avLst/>
          </a:prstGeom>
          <a:noFill/>
        </p:spPr>
        <p:txBody>
          <a:bodyPr wrap="square" rtlCol="0">
            <a:spAutoFit/>
          </a:bodyPr>
          <a:lstStyle/>
          <a:p>
            <a:r>
              <a:rPr lang="en-US" sz="4400" spc="-300" dirty="0">
                <a:solidFill>
                  <a:schemeClr val="accent3"/>
                </a:solidFill>
                <a:latin typeface="Arial" panose="020B0604020202020204" pitchFamily="34" charset="0"/>
                <a:cs typeface="Arial" panose="020B0604020202020204" pitchFamily="34" charset="0"/>
              </a:rPr>
              <a:t>Deep Learning + Dojo</a:t>
            </a:r>
          </a:p>
        </p:txBody>
      </p:sp>
      <p:sp>
        <p:nvSpPr>
          <p:cNvPr id="18" name="TextBox 17"/>
          <p:cNvSpPr txBox="1"/>
          <p:nvPr/>
        </p:nvSpPr>
        <p:spPr>
          <a:xfrm>
            <a:off x="3679634" y="5376231"/>
            <a:ext cx="6918593" cy="523220"/>
          </a:xfrm>
          <a:prstGeom prst="rect">
            <a:avLst/>
          </a:prstGeom>
          <a:noFill/>
        </p:spPr>
        <p:txBody>
          <a:bodyPr wrap="square" rtlCol="0">
            <a:spAutoFit/>
          </a:bodyPr>
          <a:lstStyle/>
          <a:p>
            <a:r>
              <a:rPr lang="en-US" sz="2800" spc="-150" dirty="0">
                <a:solidFill>
                  <a:schemeClr val="accent4"/>
                </a:solidFill>
                <a:latin typeface="Arial" panose="020B0604020202020204" pitchFamily="34" charset="0"/>
                <a:cs typeface="Arial" panose="020B0604020202020204" pitchFamily="34" charset="0"/>
              </a:rPr>
              <a:t>Learning deeply Agile &amp; DevOps</a:t>
            </a:r>
          </a:p>
        </p:txBody>
      </p:sp>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C31E5-AE8B-C54B-9EC1-1E6939D8EEE7}"/>
              </a:ext>
            </a:extLst>
          </p:cNvPr>
          <p:cNvSpPr/>
          <p:nvPr/>
        </p:nvSpPr>
        <p:spPr>
          <a:xfrm>
            <a:off x="0" y="2930769"/>
            <a:ext cx="12192000" cy="2637693"/>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2DDA724-7F0D-5C4E-8487-9055B9559CAB}"/>
              </a:ext>
            </a:extLst>
          </p:cNvPr>
          <p:cNvSpPr/>
          <p:nvPr/>
        </p:nvSpPr>
        <p:spPr>
          <a:xfrm>
            <a:off x="1934309" y="1688123"/>
            <a:ext cx="2098430" cy="20632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D50391B-F884-F044-9B24-647FEE738545}"/>
              </a:ext>
            </a:extLst>
          </p:cNvPr>
          <p:cNvSpPr/>
          <p:nvPr/>
        </p:nvSpPr>
        <p:spPr>
          <a:xfrm>
            <a:off x="4032739" y="2836984"/>
            <a:ext cx="2098430" cy="2063262"/>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198D6AF-5388-C64E-862B-6F325DE98A14}"/>
              </a:ext>
            </a:extLst>
          </p:cNvPr>
          <p:cNvSpPr/>
          <p:nvPr/>
        </p:nvSpPr>
        <p:spPr>
          <a:xfrm>
            <a:off x="1137138" y="3399691"/>
            <a:ext cx="1055077" cy="105507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9BCE003-09BA-634E-8D3A-6035B600EAF7}"/>
              </a:ext>
            </a:extLst>
          </p:cNvPr>
          <p:cNvSpPr/>
          <p:nvPr/>
        </p:nvSpPr>
        <p:spPr>
          <a:xfrm>
            <a:off x="2016371" y="4079630"/>
            <a:ext cx="2098430" cy="2063262"/>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4D6CB0-9807-A847-8938-53594B678CE2}"/>
              </a:ext>
            </a:extLst>
          </p:cNvPr>
          <p:cNvSpPr/>
          <p:nvPr/>
        </p:nvSpPr>
        <p:spPr>
          <a:xfrm>
            <a:off x="4220308" y="2063263"/>
            <a:ext cx="609602" cy="6096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19525A0-C5B4-B149-9AC0-99AC9D41DE9D}"/>
              </a:ext>
            </a:extLst>
          </p:cNvPr>
          <p:cNvSpPr/>
          <p:nvPr/>
        </p:nvSpPr>
        <p:spPr>
          <a:xfrm>
            <a:off x="4220308" y="5181601"/>
            <a:ext cx="574430" cy="539260"/>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2330AC-4B56-574F-B3C3-D73CEE0B31B5}"/>
              </a:ext>
            </a:extLst>
          </p:cNvPr>
          <p:cNvSpPr/>
          <p:nvPr/>
        </p:nvSpPr>
        <p:spPr>
          <a:xfrm>
            <a:off x="6729046" y="3188677"/>
            <a:ext cx="93785" cy="2192215"/>
          </a:xfrm>
          <a:prstGeom prst="rect">
            <a:avLst/>
          </a:prstGeom>
          <a:gradFill flip="none" rotWithShape="1">
            <a:gsLst>
              <a:gs pos="0">
                <a:schemeClr val="accent6">
                  <a:lumMod val="40000"/>
                  <a:lumOff val="60000"/>
                  <a:alpha val="0"/>
                </a:schemeClr>
              </a:gs>
              <a:gs pos="47000">
                <a:schemeClr val="tx2">
                  <a:lumMod val="60000"/>
                  <a:lumOff val="40000"/>
                </a:schemeClr>
              </a:gs>
              <a:gs pos="100000">
                <a:schemeClr val="accent6">
                  <a:lumMod val="6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2D56FD-41E0-7E47-AF37-4B130A035157}"/>
              </a:ext>
            </a:extLst>
          </p:cNvPr>
          <p:cNvSpPr/>
          <p:nvPr/>
        </p:nvSpPr>
        <p:spPr>
          <a:xfrm>
            <a:off x="2303586" y="4418764"/>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01</a:t>
            </a:r>
          </a:p>
          <a:p>
            <a:pPr algn="ctr"/>
            <a:r>
              <a:rPr lang="en-US" sz="2000" dirty="0">
                <a:solidFill>
                  <a:schemeClr val="bg1"/>
                </a:solidFill>
                <a:latin typeface="Arial" panose="020B0604020202020204" pitchFamily="34" charset="0"/>
                <a:cs typeface="Arial" panose="020B0604020202020204" pitchFamily="34" charset="0"/>
              </a:rPr>
              <a:t>Chunk it up</a:t>
            </a:r>
          </a:p>
        </p:txBody>
      </p:sp>
      <p:sp>
        <p:nvSpPr>
          <p:cNvPr id="11" name="Rectangle 10">
            <a:extLst>
              <a:ext uri="{FF2B5EF4-FFF2-40B4-BE49-F238E27FC236}">
                <a16:creationId xmlns:a16="http://schemas.microsoft.com/office/drawing/2014/main" id="{B17C27C9-32C9-8440-AB52-1B4E838E1388}"/>
              </a:ext>
            </a:extLst>
          </p:cNvPr>
          <p:cNvSpPr/>
          <p:nvPr/>
        </p:nvSpPr>
        <p:spPr>
          <a:xfrm>
            <a:off x="4319954" y="3176118"/>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02</a:t>
            </a:r>
          </a:p>
          <a:p>
            <a:pPr algn="ctr"/>
            <a:r>
              <a:rPr lang="en-US" sz="2000" dirty="0">
                <a:solidFill>
                  <a:schemeClr val="bg1"/>
                </a:solidFill>
                <a:latin typeface="Arial" panose="020B0604020202020204" pitchFamily="34" charset="0"/>
                <a:cs typeface="Arial" panose="020B0604020202020204" pitchFamily="34" charset="0"/>
              </a:rPr>
              <a:t>Repeat it</a:t>
            </a:r>
          </a:p>
        </p:txBody>
      </p:sp>
      <p:sp>
        <p:nvSpPr>
          <p:cNvPr id="12" name="Rectangle 11">
            <a:extLst>
              <a:ext uri="{FF2B5EF4-FFF2-40B4-BE49-F238E27FC236}">
                <a16:creationId xmlns:a16="http://schemas.microsoft.com/office/drawing/2014/main" id="{3B359EAC-CED2-CE4D-BDD4-2BBF2A805695}"/>
              </a:ext>
            </a:extLst>
          </p:cNvPr>
          <p:cNvSpPr/>
          <p:nvPr/>
        </p:nvSpPr>
        <p:spPr>
          <a:xfrm>
            <a:off x="2221524" y="2027257"/>
            <a:ext cx="1524001" cy="1384995"/>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03</a:t>
            </a:r>
          </a:p>
          <a:p>
            <a:pPr algn="ctr"/>
            <a:r>
              <a:rPr lang="en-US" sz="2000" dirty="0">
                <a:solidFill>
                  <a:schemeClr val="bg1"/>
                </a:solidFill>
                <a:latin typeface="Arial" panose="020B0604020202020204" pitchFamily="34" charset="0"/>
                <a:cs typeface="Arial" panose="020B0604020202020204" pitchFamily="34" charset="0"/>
              </a:rPr>
              <a:t>Learn to feel it</a:t>
            </a:r>
          </a:p>
        </p:txBody>
      </p:sp>
      <p:sp>
        <p:nvSpPr>
          <p:cNvPr id="13" name="Rectangle 12">
            <a:extLst>
              <a:ext uri="{FF2B5EF4-FFF2-40B4-BE49-F238E27FC236}">
                <a16:creationId xmlns:a16="http://schemas.microsoft.com/office/drawing/2014/main" id="{65B2AC93-0A0D-904B-A92C-B4C9B31839ED}"/>
              </a:ext>
            </a:extLst>
          </p:cNvPr>
          <p:cNvSpPr/>
          <p:nvPr/>
        </p:nvSpPr>
        <p:spPr>
          <a:xfrm>
            <a:off x="7427424" y="3033769"/>
            <a:ext cx="4410737" cy="2677656"/>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Chunking takes place in three dimensions. First, the participants look at the task as a whole—as one big chunk, the </a:t>
            </a:r>
            <a:r>
              <a:rPr lang="en-US" dirty="0" err="1">
                <a:solidFill>
                  <a:schemeClr val="bg1"/>
                </a:solidFill>
                <a:latin typeface="Arial" panose="020B0604020202020204" pitchFamily="34" charset="0"/>
                <a:cs typeface="Arial" panose="020B0604020202020204" pitchFamily="34" charset="0"/>
              </a:rPr>
              <a:t>megacircuit</a:t>
            </a:r>
            <a:r>
              <a:rPr lang="en-US" dirty="0">
                <a:solidFill>
                  <a:schemeClr val="bg1"/>
                </a:solidFill>
                <a:latin typeface="Arial" panose="020B0604020202020204" pitchFamily="34" charset="0"/>
                <a:cs typeface="Arial" panose="020B0604020202020204" pitchFamily="34" charset="0"/>
              </a:rPr>
              <a:t>. Second, they divide it into its smallest possible chunks. Third, they play with time, slowing the action down, then speeding it up, to learn its inner architecture. </a:t>
            </a:r>
          </a:p>
          <a:p>
            <a:endParaRPr lang="en-US" sz="2400" dirty="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A693F4F-B532-1B4F-B44F-8904D8A32E40}"/>
              </a:ext>
            </a:extLst>
          </p:cNvPr>
          <p:cNvSpPr/>
          <p:nvPr/>
        </p:nvSpPr>
        <p:spPr>
          <a:xfrm>
            <a:off x="0" y="6184836"/>
            <a:ext cx="12192000" cy="600291"/>
          </a:xfrm>
          <a:prstGeom prst="rect">
            <a:avLst/>
          </a:prstGeom>
          <a:solidFill>
            <a:schemeClr val="accent5">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80ABAE3-2A76-B145-9C52-3C27075C2886}"/>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Three rules of deep practicing</a:t>
            </a:r>
          </a:p>
        </p:txBody>
      </p:sp>
      <p:sp>
        <p:nvSpPr>
          <p:cNvPr id="16" name="Rectangle 15">
            <a:extLst>
              <a:ext uri="{FF2B5EF4-FFF2-40B4-BE49-F238E27FC236}">
                <a16:creationId xmlns:a16="http://schemas.microsoft.com/office/drawing/2014/main" id="{F3875D57-4A00-9A4C-AE78-084221B76E02}"/>
              </a:ext>
            </a:extLst>
          </p:cNvPr>
          <p:cNvSpPr/>
          <p:nvPr/>
        </p:nvSpPr>
        <p:spPr>
          <a:xfrm>
            <a:off x="373487" y="6313196"/>
            <a:ext cx="11359167"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“Try again. Fail again. Fail better”  </a:t>
            </a:r>
            <a:r>
              <a:rPr lang="en-US" sz="1600" dirty="0">
                <a:solidFill>
                  <a:schemeClr val="bg1"/>
                </a:solidFill>
                <a:latin typeface="Arial" panose="020B0604020202020204" pitchFamily="34" charset="0"/>
                <a:cs typeface="Arial" panose="020B0604020202020204" pitchFamily="34" charset="0"/>
              </a:rPr>
              <a:t>- Samuel Becket</a:t>
            </a:r>
            <a:endParaRPr lang="en-US"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729BC2F0-A152-074D-BC8B-42E22DC4463B}"/>
              </a:ext>
            </a:extLst>
          </p:cNvPr>
          <p:cNvSpPr/>
          <p:nvPr/>
        </p:nvSpPr>
        <p:spPr>
          <a:xfrm>
            <a:off x="7369524" y="2993475"/>
            <a:ext cx="4410737" cy="295465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all familiar with the adage that practice is the best teacher. There is, biologically speaking, no substitute for attentive repetition. Nothing you can do—talking, thinking, reading, imagining—is more effective in building skill than executing the action, firing the impulse down the nerve fiber, fixing errors, honing the circuit. </a:t>
            </a:r>
          </a:p>
          <a:p>
            <a:endParaRPr lang="en-US" sz="2400"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32BFCAF9-4D2C-C744-8624-7AF2805ECBF7}"/>
              </a:ext>
            </a:extLst>
          </p:cNvPr>
          <p:cNvSpPr/>
          <p:nvPr/>
        </p:nvSpPr>
        <p:spPr>
          <a:xfrm>
            <a:off x="7321917" y="2980235"/>
            <a:ext cx="4410737" cy="2400657"/>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need to fill the “muscle burning’ effect of the </a:t>
            </a:r>
            <a:r>
              <a:rPr lang="en-US" dirty="0" err="1">
                <a:solidFill>
                  <a:schemeClr val="bg1"/>
                </a:solidFill>
                <a:latin typeface="Arial" panose="020B0604020202020204" pitchFamily="34" charset="0"/>
                <a:cs typeface="Arial" panose="020B0604020202020204" pitchFamily="34" charset="0"/>
              </a:rPr>
              <a:t>learining</a:t>
            </a:r>
            <a:r>
              <a:rPr lang="en-US" dirty="0">
                <a:solidFill>
                  <a:schemeClr val="bg1"/>
                </a:solidFill>
                <a:latin typeface="Arial" panose="020B0604020202020204" pitchFamily="34" charset="0"/>
                <a:cs typeface="Arial" panose="020B0604020202020204" pitchFamily="34" charset="0"/>
              </a:rPr>
              <a:t>, on the right amount of struggle. That feeling that reminds your around the effort to develop the new skill and that you need to keep practicing to fill the gap, </a:t>
            </a:r>
            <a:r>
              <a:rPr lang="en-US" dirty="0" err="1">
                <a:solidFill>
                  <a:schemeClr val="bg1"/>
                </a:solidFill>
                <a:latin typeface="Arial" panose="020B0604020202020204" pitchFamily="34" charset="0"/>
                <a:cs typeface="Arial" panose="020B0604020202020204" pitchFamily="34" charset="0"/>
              </a:rPr>
              <a:t>everytime</a:t>
            </a:r>
            <a:r>
              <a:rPr lang="en-US" dirty="0">
                <a:solidFill>
                  <a:schemeClr val="bg1"/>
                </a:solidFill>
                <a:latin typeface="Arial" panose="020B0604020202020204" pitchFamily="34" charset="0"/>
                <a:cs typeface="Arial" panose="020B0604020202020204" pitchFamily="34" charset="0"/>
              </a:rPr>
              <a:t> smaller, between your current state and the target one.</a:t>
            </a:r>
          </a:p>
          <a:p>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5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3" grpId="1"/>
      <p:bldP spid="17" grpId="0"/>
      <p:bldP spid="17" grpId="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Ignition for change</a:t>
            </a:r>
          </a:p>
        </p:txBody>
      </p:sp>
      <p:sp>
        <p:nvSpPr>
          <p:cNvPr id="8" name="TextBox 7"/>
          <p:cNvSpPr txBox="1"/>
          <p:nvPr/>
        </p:nvSpPr>
        <p:spPr>
          <a:xfrm>
            <a:off x="790832" y="1617708"/>
            <a:ext cx="10935729" cy="369332"/>
          </a:xfrm>
          <a:prstGeom prst="rect">
            <a:avLst/>
          </a:prstGeom>
          <a:noFill/>
        </p:spPr>
        <p:txBody>
          <a:bodyPr wrap="square" rtlCol="0">
            <a:spAutoFit/>
          </a:bodyPr>
          <a:lstStyle/>
          <a:p>
            <a:pPr algn="ctr"/>
            <a:r>
              <a:rPr lang="en-US" dirty="0" err="1">
                <a:solidFill>
                  <a:schemeClr val="accent4"/>
                </a:solidFill>
                <a:latin typeface="Arial" panose="020B0604020202020204" pitchFamily="34" charset="0"/>
                <a:cs typeface="Arial" panose="020B0604020202020204" pitchFamily="34" charset="0"/>
              </a:rPr>
              <a:t>hhhhhh</a:t>
            </a:r>
            <a:endParaRPr lang="en-US" dirty="0">
              <a:solidFill>
                <a:schemeClr val="accent4"/>
              </a:solidFill>
              <a:latin typeface="Arial" panose="020B0604020202020204" pitchFamily="34" charset="0"/>
              <a:cs typeface="Arial" panose="020B0604020202020204" pitchFamily="34" charset="0"/>
            </a:endParaRPr>
          </a:p>
        </p:txBody>
      </p:sp>
      <p:grpSp>
        <p:nvGrpSpPr>
          <p:cNvPr id="46" name="Group 45"/>
          <p:cNvGrpSpPr/>
          <p:nvPr/>
        </p:nvGrpSpPr>
        <p:grpSpPr>
          <a:xfrm>
            <a:off x="253889" y="2560324"/>
            <a:ext cx="2171894" cy="4038183"/>
            <a:chOff x="1230086" y="2560325"/>
            <a:chExt cx="2325188" cy="3540034"/>
          </a:xfrm>
        </p:grpSpPr>
        <p:sp>
          <p:nvSpPr>
            <p:cNvPr id="3" name="Rounded Rectangle 2"/>
            <p:cNvSpPr/>
            <p:nvPr/>
          </p:nvSpPr>
          <p:spPr>
            <a:xfrm>
              <a:off x="123008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34440" y="3928893"/>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don’t account for non-project related work that inevitably creeps into our days : emails, meetings, and interviews that a team member may be involved in</a:t>
              </a:r>
              <a:endParaRPr lang="en-US" sz="1600" dirty="0"/>
            </a:p>
          </p:txBody>
        </p:sp>
        <p:grpSp>
          <p:nvGrpSpPr>
            <p:cNvPr id="18" name="Group 4"/>
            <p:cNvGrpSpPr>
              <a:grpSpLocks noChangeAspect="1"/>
            </p:cNvGrpSpPr>
            <p:nvPr/>
          </p:nvGrpSpPr>
          <p:grpSpPr bwMode="auto">
            <a:xfrm>
              <a:off x="1899616" y="2998488"/>
              <a:ext cx="986129" cy="768701"/>
              <a:chOff x="-697" y="1073"/>
              <a:chExt cx="2753" cy="2146"/>
            </a:xfrm>
            <a:noFill/>
          </p:grpSpPr>
          <p:sp>
            <p:nvSpPr>
              <p:cNvPr id="21" name="Freeform 6"/>
              <p:cNvSpPr>
                <a:spLocks noEditPoints="1"/>
              </p:cNvSpPr>
              <p:nvPr/>
            </p:nvSpPr>
            <p:spPr bwMode="auto">
              <a:xfrm>
                <a:off x="285" y="1073"/>
                <a:ext cx="789" cy="2146"/>
              </a:xfrm>
              <a:custGeom>
                <a:avLst/>
                <a:gdLst>
                  <a:gd name="T0" fmla="*/ 681 w 1578"/>
                  <a:gd name="T1" fmla="*/ 2905 h 4293"/>
                  <a:gd name="T2" fmla="*/ 550 w 1578"/>
                  <a:gd name="T3" fmla="*/ 2995 h 4293"/>
                  <a:gd name="T4" fmla="*/ 482 w 1578"/>
                  <a:gd name="T5" fmla="*/ 3141 h 4293"/>
                  <a:gd name="T6" fmla="*/ 497 w 1578"/>
                  <a:gd name="T7" fmla="*/ 3305 h 4293"/>
                  <a:gd name="T8" fmla="*/ 589 w 1578"/>
                  <a:gd name="T9" fmla="*/ 3436 h 4293"/>
                  <a:gd name="T10" fmla="*/ 733 w 1578"/>
                  <a:gd name="T11" fmla="*/ 3503 h 4293"/>
                  <a:gd name="T12" fmla="*/ 898 w 1578"/>
                  <a:gd name="T13" fmla="*/ 3489 h 4293"/>
                  <a:gd name="T14" fmla="*/ 1027 w 1578"/>
                  <a:gd name="T15" fmla="*/ 3397 h 4293"/>
                  <a:gd name="T16" fmla="*/ 1096 w 1578"/>
                  <a:gd name="T17" fmla="*/ 3253 h 4293"/>
                  <a:gd name="T18" fmla="*/ 1081 w 1578"/>
                  <a:gd name="T19" fmla="*/ 3087 h 4293"/>
                  <a:gd name="T20" fmla="*/ 990 w 1578"/>
                  <a:gd name="T21" fmla="*/ 2959 h 4293"/>
                  <a:gd name="T22" fmla="*/ 845 w 1578"/>
                  <a:gd name="T23" fmla="*/ 2890 h 4293"/>
                  <a:gd name="T24" fmla="*/ 277 w 1578"/>
                  <a:gd name="T25" fmla="*/ 1743 h 4293"/>
                  <a:gd name="T26" fmla="*/ 221 w 1578"/>
                  <a:gd name="T27" fmla="*/ 1800 h 4293"/>
                  <a:gd name="T28" fmla="*/ 221 w 1578"/>
                  <a:gd name="T29" fmla="*/ 1946 h 4293"/>
                  <a:gd name="T30" fmla="*/ 277 w 1578"/>
                  <a:gd name="T31" fmla="*/ 2003 h 4293"/>
                  <a:gd name="T32" fmla="*/ 1301 w 1578"/>
                  <a:gd name="T33" fmla="*/ 2003 h 4293"/>
                  <a:gd name="T34" fmla="*/ 1357 w 1578"/>
                  <a:gd name="T35" fmla="*/ 1946 h 4293"/>
                  <a:gd name="T36" fmla="*/ 1357 w 1578"/>
                  <a:gd name="T37" fmla="*/ 1800 h 4293"/>
                  <a:gd name="T38" fmla="*/ 1301 w 1578"/>
                  <a:gd name="T39" fmla="*/ 1743 h 4293"/>
                  <a:gd name="T40" fmla="*/ 304 w 1578"/>
                  <a:gd name="T41" fmla="*/ 1293 h 4293"/>
                  <a:gd name="T42" fmla="*/ 232 w 1578"/>
                  <a:gd name="T43" fmla="*/ 1329 h 4293"/>
                  <a:gd name="T44" fmla="*/ 216 w 1578"/>
                  <a:gd name="T45" fmla="*/ 1472 h 4293"/>
                  <a:gd name="T46" fmla="*/ 252 w 1578"/>
                  <a:gd name="T47" fmla="*/ 1544 h 4293"/>
                  <a:gd name="T48" fmla="*/ 1273 w 1578"/>
                  <a:gd name="T49" fmla="*/ 1561 h 4293"/>
                  <a:gd name="T50" fmla="*/ 1345 w 1578"/>
                  <a:gd name="T51" fmla="*/ 1524 h 4293"/>
                  <a:gd name="T52" fmla="*/ 1362 w 1578"/>
                  <a:gd name="T53" fmla="*/ 1381 h 4293"/>
                  <a:gd name="T54" fmla="*/ 1325 w 1578"/>
                  <a:gd name="T55" fmla="*/ 1309 h 4293"/>
                  <a:gd name="T56" fmla="*/ 304 w 1578"/>
                  <a:gd name="T57" fmla="*/ 1293 h 4293"/>
                  <a:gd name="T58" fmla="*/ 252 w 1578"/>
                  <a:gd name="T59" fmla="*/ 864 h 4293"/>
                  <a:gd name="T60" fmla="*/ 216 w 1578"/>
                  <a:gd name="T61" fmla="*/ 936 h 4293"/>
                  <a:gd name="T62" fmla="*/ 232 w 1578"/>
                  <a:gd name="T63" fmla="*/ 1078 h 4293"/>
                  <a:gd name="T64" fmla="*/ 304 w 1578"/>
                  <a:gd name="T65" fmla="*/ 1113 h 4293"/>
                  <a:gd name="T66" fmla="*/ 1325 w 1578"/>
                  <a:gd name="T67" fmla="*/ 1097 h 4293"/>
                  <a:gd name="T68" fmla="*/ 1362 w 1578"/>
                  <a:gd name="T69" fmla="*/ 1025 h 4293"/>
                  <a:gd name="T70" fmla="*/ 1345 w 1578"/>
                  <a:gd name="T71" fmla="*/ 882 h 4293"/>
                  <a:gd name="T72" fmla="*/ 1273 w 1578"/>
                  <a:gd name="T73" fmla="*/ 846 h 4293"/>
                  <a:gd name="T74" fmla="*/ 277 w 1578"/>
                  <a:gd name="T75" fmla="*/ 405 h 4293"/>
                  <a:gd name="T76" fmla="*/ 221 w 1578"/>
                  <a:gd name="T77" fmla="*/ 461 h 4293"/>
                  <a:gd name="T78" fmla="*/ 221 w 1578"/>
                  <a:gd name="T79" fmla="*/ 606 h 4293"/>
                  <a:gd name="T80" fmla="*/ 277 w 1578"/>
                  <a:gd name="T81" fmla="*/ 663 h 4293"/>
                  <a:gd name="T82" fmla="*/ 1301 w 1578"/>
                  <a:gd name="T83" fmla="*/ 663 h 4293"/>
                  <a:gd name="T84" fmla="*/ 1357 w 1578"/>
                  <a:gd name="T85" fmla="*/ 606 h 4293"/>
                  <a:gd name="T86" fmla="*/ 1357 w 1578"/>
                  <a:gd name="T87" fmla="*/ 461 h 4293"/>
                  <a:gd name="T88" fmla="*/ 1301 w 1578"/>
                  <a:gd name="T89" fmla="*/ 405 h 4293"/>
                  <a:gd name="T90" fmla="*/ 88 w 1578"/>
                  <a:gd name="T91" fmla="*/ 0 h 4293"/>
                  <a:gd name="T92" fmla="*/ 1541 w 1578"/>
                  <a:gd name="T93" fmla="*/ 17 h 4293"/>
                  <a:gd name="T94" fmla="*/ 1578 w 1578"/>
                  <a:gd name="T95" fmla="*/ 89 h 4293"/>
                  <a:gd name="T96" fmla="*/ 1561 w 1578"/>
                  <a:gd name="T97" fmla="*/ 4256 h 4293"/>
                  <a:gd name="T98" fmla="*/ 1489 w 1578"/>
                  <a:gd name="T99" fmla="*/ 4293 h 4293"/>
                  <a:gd name="T100" fmla="*/ 37 w 1578"/>
                  <a:gd name="T101" fmla="*/ 4275 h 4293"/>
                  <a:gd name="T102" fmla="*/ 0 w 1578"/>
                  <a:gd name="T103" fmla="*/ 4203 h 4293"/>
                  <a:gd name="T104" fmla="*/ 16 w 1578"/>
                  <a:gd name="T105" fmla="*/ 37 h 4293"/>
                  <a:gd name="T106" fmla="*/ 88 w 1578"/>
                  <a:gd name="T107" fmla="*/ 0 h 4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8" h="4293">
                    <a:moveTo>
                      <a:pt x="789" y="2885"/>
                    </a:moveTo>
                    <a:lnTo>
                      <a:pt x="733" y="2890"/>
                    </a:lnTo>
                    <a:lnTo>
                      <a:pt x="681" y="2905"/>
                    </a:lnTo>
                    <a:lnTo>
                      <a:pt x="632" y="2927"/>
                    </a:lnTo>
                    <a:lnTo>
                      <a:pt x="589" y="2959"/>
                    </a:lnTo>
                    <a:lnTo>
                      <a:pt x="550" y="2995"/>
                    </a:lnTo>
                    <a:lnTo>
                      <a:pt x="520" y="3039"/>
                    </a:lnTo>
                    <a:lnTo>
                      <a:pt x="497" y="3087"/>
                    </a:lnTo>
                    <a:lnTo>
                      <a:pt x="482" y="3141"/>
                    </a:lnTo>
                    <a:lnTo>
                      <a:pt x="477" y="3196"/>
                    </a:lnTo>
                    <a:lnTo>
                      <a:pt x="482" y="3253"/>
                    </a:lnTo>
                    <a:lnTo>
                      <a:pt x="497" y="3305"/>
                    </a:lnTo>
                    <a:lnTo>
                      <a:pt x="520" y="3354"/>
                    </a:lnTo>
                    <a:lnTo>
                      <a:pt x="550" y="3397"/>
                    </a:lnTo>
                    <a:lnTo>
                      <a:pt x="589" y="3436"/>
                    </a:lnTo>
                    <a:lnTo>
                      <a:pt x="632" y="3466"/>
                    </a:lnTo>
                    <a:lnTo>
                      <a:pt x="681" y="3489"/>
                    </a:lnTo>
                    <a:lnTo>
                      <a:pt x="733" y="3503"/>
                    </a:lnTo>
                    <a:lnTo>
                      <a:pt x="789" y="3508"/>
                    </a:lnTo>
                    <a:lnTo>
                      <a:pt x="845" y="3503"/>
                    </a:lnTo>
                    <a:lnTo>
                      <a:pt x="898" y="3489"/>
                    </a:lnTo>
                    <a:lnTo>
                      <a:pt x="947" y="3466"/>
                    </a:lnTo>
                    <a:lnTo>
                      <a:pt x="990" y="3436"/>
                    </a:lnTo>
                    <a:lnTo>
                      <a:pt x="1027" y="3397"/>
                    </a:lnTo>
                    <a:lnTo>
                      <a:pt x="1057" y="3354"/>
                    </a:lnTo>
                    <a:lnTo>
                      <a:pt x="1081" y="3305"/>
                    </a:lnTo>
                    <a:lnTo>
                      <a:pt x="1096" y="3253"/>
                    </a:lnTo>
                    <a:lnTo>
                      <a:pt x="1101" y="3196"/>
                    </a:lnTo>
                    <a:lnTo>
                      <a:pt x="1096" y="3141"/>
                    </a:lnTo>
                    <a:lnTo>
                      <a:pt x="1081" y="3087"/>
                    </a:lnTo>
                    <a:lnTo>
                      <a:pt x="1057" y="3039"/>
                    </a:lnTo>
                    <a:lnTo>
                      <a:pt x="1027" y="2995"/>
                    </a:lnTo>
                    <a:lnTo>
                      <a:pt x="990" y="2959"/>
                    </a:lnTo>
                    <a:lnTo>
                      <a:pt x="947" y="2927"/>
                    </a:lnTo>
                    <a:lnTo>
                      <a:pt x="898" y="2905"/>
                    </a:lnTo>
                    <a:lnTo>
                      <a:pt x="845" y="2890"/>
                    </a:lnTo>
                    <a:lnTo>
                      <a:pt x="789" y="2885"/>
                    </a:lnTo>
                    <a:close/>
                    <a:moveTo>
                      <a:pt x="304" y="1738"/>
                    </a:moveTo>
                    <a:lnTo>
                      <a:pt x="277" y="1743"/>
                    </a:lnTo>
                    <a:lnTo>
                      <a:pt x="252" y="1756"/>
                    </a:lnTo>
                    <a:lnTo>
                      <a:pt x="232" y="1775"/>
                    </a:lnTo>
                    <a:lnTo>
                      <a:pt x="221" y="1800"/>
                    </a:lnTo>
                    <a:lnTo>
                      <a:pt x="216" y="1828"/>
                    </a:lnTo>
                    <a:lnTo>
                      <a:pt x="216" y="1917"/>
                    </a:lnTo>
                    <a:lnTo>
                      <a:pt x="221" y="1946"/>
                    </a:lnTo>
                    <a:lnTo>
                      <a:pt x="232" y="1969"/>
                    </a:lnTo>
                    <a:lnTo>
                      <a:pt x="252" y="1989"/>
                    </a:lnTo>
                    <a:lnTo>
                      <a:pt x="277" y="2003"/>
                    </a:lnTo>
                    <a:lnTo>
                      <a:pt x="304" y="2006"/>
                    </a:lnTo>
                    <a:lnTo>
                      <a:pt x="1273" y="2006"/>
                    </a:lnTo>
                    <a:lnTo>
                      <a:pt x="1301" y="2003"/>
                    </a:lnTo>
                    <a:lnTo>
                      <a:pt x="1325" y="1989"/>
                    </a:lnTo>
                    <a:lnTo>
                      <a:pt x="1345" y="1969"/>
                    </a:lnTo>
                    <a:lnTo>
                      <a:pt x="1357" y="1946"/>
                    </a:lnTo>
                    <a:lnTo>
                      <a:pt x="1362" y="1917"/>
                    </a:lnTo>
                    <a:lnTo>
                      <a:pt x="1362" y="1828"/>
                    </a:lnTo>
                    <a:lnTo>
                      <a:pt x="1357" y="1800"/>
                    </a:lnTo>
                    <a:lnTo>
                      <a:pt x="1345" y="1775"/>
                    </a:lnTo>
                    <a:lnTo>
                      <a:pt x="1325" y="1756"/>
                    </a:lnTo>
                    <a:lnTo>
                      <a:pt x="1301" y="1743"/>
                    </a:lnTo>
                    <a:lnTo>
                      <a:pt x="1273" y="1738"/>
                    </a:lnTo>
                    <a:lnTo>
                      <a:pt x="304" y="1738"/>
                    </a:lnTo>
                    <a:close/>
                    <a:moveTo>
                      <a:pt x="304" y="1293"/>
                    </a:moveTo>
                    <a:lnTo>
                      <a:pt x="277" y="1298"/>
                    </a:lnTo>
                    <a:lnTo>
                      <a:pt x="252" y="1309"/>
                    </a:lnTo>
                    <a:lnTo>
                      <a:pt x="232" y="1329"/>
                    </a:lnTo>
                    <a:lnTo>
                      <a:pt x="221" y="1353"/>
                    </a:lnTo>
                    <a:lnTo>
                      <a:pt x="216" y="1381"/>
                    </a:lnTo>
                    <a:lnTo>
                      <a:pt x="216" y="1472"/>
                    </a:lnTo>
                    <a:lnTo>
                      <a:pt x="221" y="1499"/>
                    </a:lnTo>
                    <a:lnTo>
                      <a:pt x="232" y="1524"/>
                    </a:lnTo>
                    <a:lnTo>
                      <a:pt x="252" y="1544"/>
                    </a:lnTo>
                    <a:lnTo>
                      <a:pt x="277" y="1556"/>
                    </a:lnTo>
                    <a:lnTo>
                      <a:pt x="304" y="1561"/>
                    </a:lnTo>
                    <a:lnTo>
                      <a:pt x="1273" y="1561"/>
                    </a:lnTo>
                    <a:lnTo>
                      <a:pt x="1301" y="1556"/>
                    </a:lnTo>
                    <a:lnTo>
                      <a:pt x="1325" y="1544"/>
                    </a:lnTo>
                    <a:lnTo>
                      <a:pt x="1345" y="1524"/>
                    </a:lnTo>
                    <a:lnTo>
                      <a:pt x="1357" y="1499"/>
                    </a:lnTo>
                    <a:lnTo>
                      <a:pt x="1362" y="1472"/>
                    </a:lnTo>
                    <a:lnTo>
                      <a:pt x="1362" y="1381"/>
                    </a:lnTo>
                    <a:lnTo>
                      <a:pt x="1357" y="1353"/>
                    </a:lnTo>
                    <a:lnTo>
                      <a:pt x="1345" y="1329"/>
                    </a:lnTo>
                    <a:lnTo>
                      <a:pt x="1325" y="1309"/>
                    </a:lnTo>
                    <a:lnTo>
                      <a:pt x="1301" y="1298"/>
                    </a:lnTo>
                    <a:lnTo>
                      <a:pt x="1273" y="1293"/>
                    </a:lnTo>
                    <a:lnTo>
                      <a:pt x="304" y="1293"/>
                    </a:lnTo>
                    <a:close/>
                    <a:moveTo>
                      <a:pt x="304" y="846"/>
                    </a:moveTo>
                    <a:lnTo>
                      <a:pt x="277" y="851"/>
                    </a:lnTo>
                    <a:lnTo>
                      <a:pt x="252" y="864"/>
                    </a:lnTo>
                    <a:lnTo>
                      <a:pt x="232" y="882"/>
                    </a:lnTo>
                    <a:lnTo>
                      <a:pt x="221" y="908"/>
                    </a:lnTo>
                    <a:lnTo>
                      <a:pt x="216" y="936"/>
                    </a:lnTo>
                    <a:lnTo>
                      <a:pt x="216" y="1025"/>
                    </a:lnTo>
                    <a:lnTo>
                      <a:pt x="221" y="1053"/>
                    </a:lnTo>
                    <a:lnTo>
                      <a:pt x="232" y="1078"/>
                    </a:lnTo>
                    <a:lnTo>
                      <a:pt x="252" y="1097"/>
                    </a:lnTo>
                    <a:lnTo>
                      <a:pt x="277" y="1110"/>
                    </a:lnTo>
                    <a:lnTo>
                      <a:pt x="304" y="1113"/>
                    </a:lnTo>
                    <a:lnTo>
                      <a:pt x="1273" y="1113"/>
                    </a:lnTo>
                    <a:lnTo>
                      <a:pt x="1301" y="1110"/>
                    </a:lnTo>
                    <a:lnTo>
                      <a:pt x="1325" y="1097"/>
                    </a:lnTo>
                    <a:lnTo>
                      <a:pt x="1345" y="1078"/>
                    </a:lnTo>
                    <a:lnTo>
                      <a:pt x="1357" y="1053"/>
                    </a:lnTo>
                    <a:lnTo>
                      <a:pt x="1362" y="1025"/>
                    </a:lnTo>
                    <a:lnTo>
                      <a:pt x="1362" y="936"/>
                    </a:lnTo>
                    <a:lnTo>
                      <a:pt x="1357" y="908"/>
                    </a:lnTo>
                    <a:lnTo>
                      <a:pt x="1345" y="882"/>
                    </a:lnTo>
                    <a:lnTo>
                      <a:pt x="1325" y="864"/>
                    </a:lnTo>
                    <a:lnTo>
                      <a:pt x="1301" y="851"/>
                    </a:lnTo>
                    <a:lnTo>
                      <a:pt x="1273" y="846"/>
                    </a:lnTo>
                    <a:lnTo>
                      <a:pt x="304" y="846"/>
                    </a:lnTo>
                    <a:close/>
                    <a:moveTo>
                      <a:pt x="304" y="400"/>
                    </a:moveTo>
                    <a:lnTo>
                      <a:pt x="277" y="405"/>
                    </a:lnTo>
                    <a:lnTo>
                      <a:pt x="252" y="417"/>
                    </a:lnTo>
                    <a:lnTo>
                      <a:pt x="232" y="437"/>
                    </a:lnTo>
                    <a:lnTo>
                      <a:pt x="221" y="461"/>
                    </a:lnTo>
                    <a:lnTo>
                      <a:pt x="216" y="489"/>
                    </a:lnTo>
                    <a:lnTo>
                      <a:pt x="216" y="579"/>
                    </a:lnTo>
                    <a:lnTo>
                      <a:pt x="221" y="606"/>
                    </a:lnTo>
                    <a:lnTo>
                      <a:pt x="232" y="631"/>
                    </a:lnTo>
                    <a:lnTo>
                      <a:pt x="252" y="651"/>
                    </a:lnTo>
                    <a:lnTo>
                      <a:pt x="277" y="663"/>
                    </a:lnTo>
                    <a:lnTo>
                      <a:pt x="304" y="668"/>
                    </a:lnTo>
                    <a:lnTo>
                      <a:pt x="1273" y="668"/>
                    </a:lnTo>
                    <a:lnTo>
                      <a:pt x="1301" y="663"/>
                    </a:lnTo>
                    <a:lnTo>
                      <a:pt x="1325" y="651"/>
                    </a:lnTo>
                    <a:lnTo>
                      <a:pt x="1345" y="631"/>
                    </a:lnTo>
                    <a:lnTo>
                      <a:pt x="1357" y="606"/>
                    </a:lnTo>
                    <a:lnTo>
                      <a:pt x="1362" y="579"/>
                    </a:lnTo>
                    <a:lnTo>
                      <a:pt x="1362" y="489"/>
                    </a:lnTo>
                    <a:lnTo>
                      <a:pt x="1357" y="461"/>
                    </a:lnTo>
                    <a:lnTo>
                      <a:pt x="1345" y="437"/>
                    </a:lnTo>
                    <a:lnTo>
                      <a:pt x="1325" y="417"/>
                    </a:lnTo>
                    <a:lnTo>
                      <a:pt x="1301" y="405"/>
                    </a:lnTo>
                    <a:lnTo>
                      <a:pt x="1273" y="400"/>
                    </a:lnTo>
                    <a:lnTo>
                      <a:pt x="304" y="400"/>
                    </a:lnTo>
                    <a:close/>
                    <a:moveTo>
                      <a:pt x="88" y="0"/>
                    </a:moveTo>
                    <a:lnTo>
                      <a:pt x="1489" y="0"/>
                    </a:lnTo>
                    <a:lnTo>
                      <a:pt x="1517" y="5"/>
                    </a:lnTo>
                    <a:lnTo>
                      <a:pt x="1541" y="17"/>
                    </a:lnTo>
                    <a:lnTo>
                      <a:pt x="1561" y="37"/>
                    </a:lnTo>
                    <a:lnTo>
                      <a:pt x="1574" y="60"/>
                    </a:lnTo>
                    <a:lnTo>
                      <a:pt x="1578" y="89"/>
                    </a:lnTo>
                    <a:lnTo>
                      <a:pt x="1578" y="4203"/>
                    </a:lnTo>
                    <a:lnTo>
                      <a:pt x="1574" y="4231"/>
                    </a:lnTo>
                    <a:lnTo>
                      <a:pt x="1561" y="4256"/>
                    </a:lnTo>
                    <a:lnTo>
                      <a:pt x="1541" y="4275"/>
                    </a:lnTo>
                    <a:lnTo>
                      <a:pt x="1517" y="4288"/>
                    </a:lnTo>
                    <a:lnTo>
                      <a:pt x="1489" y="4293"/>
                    </a:lnTo>
                    <a:lnTo>
                      <a:pt x="88" y="4293"/>
                    </a:lnTo>
                    <a:lnTo>
                      <a:pt x="60" y="4288"/>
                    </a:lnTo>
                    <a:lnTo>
                      <a:pt x="37" y="4275"/>
                    </a:lnTo>
                    <a:lnTo>
                      <a:pt x="16" y="4256"/>
                    </a:lnTo>
                    <a:lnTo>
                      <a:pt x="5" y="4231"/>
                    </a:lnTo>
                    <a:lnTo>
                      <a:pt x="0" y="4203"/>
                    </a:lnTo>
                    <a:lnTo>
                      <a:pt x="0" y="89"/>
                    </a:lnTo>
                    <a:lnTo>
                      <a:pt x="5" y="60"/>
                    </a:lnTo>
                    <a:lnTo>
                      <a:pt x="16" y="37"/>
                    </a:lnTo>
                    <a:lnTo>
                      <a:pt x="37" y="17"/>
                    </a:lnTo>
                    <a:lnTo>
                      <a:pt x="60" y="5"/>
                    </a:lnTo>
                    <a:lnTo>
                      <a:pt x="88"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1136" y="1212"/>
                <a:ext cx="920" cy="2007"/>
              </a:xfrm>
              <a:custGeom>
                <a:avLst/>
                <a:gdLst>
                  <a:gd name="T0" fmla="*/ 661 w 1841"/>
                  <a:gd name="T1" fmla="*/ 1617 h 4015"/>
                  <a:gd name="T2" fmla="*/ 630 w 1841"/>
                  <a:gd name="T3" fmla="*/ 1684 h 4015"/>
                  <a:gd name="T4" fmla="*/ 645 w 1841"/>
                  <a:gd name="T5" fmla="*/ 1813 h 4015"/>
                  <a:gd name="T6" fmla="*/ 708 w 1841"/>
                  <a:gd name="T7" fmla="*/ 1847 h 4015"/>
                  <a:gd name="T8" fmla="*/ 1617 w 1841"/>
                  <a:gd name="T9" fmla="*/ 1822 h 4015"/>
                  <a:gd name="T10" fmla="*/ 1649 w 1841"/>
                  <a:gd name="T11" fmla="*/ 1760 h 4015"/>
                  <a:gd name="T12" fmla="*/ 1633 w 1841"/>
                  <a:gd name="T13" fmla="*/ 1636 h 4015"/>
                  <a:gd name="T14" fmla="*/ 1570 w 1841"/>
                  <a:gd name="T15" fmla="*/ 1604 h 4015"/>
                  <a:gd name="T16" fmla="*/ 683 w 1841"/>
                  <a:gd name="T17" fmla="*/ 1199 h 4015"/>
                  <a:gd name="T18" fmla="*/ 633 w 1841"/>
                  <a:gd name="T19" fmla="*/ 1249 h 4015"/>
                  <a:gd name="T20" fmla="*/ 633 w 1841"/>
                  <a:gd name="T21" fmla="*/ 1383 h 4015"/>
                  <a:gd name="T22" fmla="*/ 683 w 1841"/>
                  <a:gd name="T23" fmla="*/ 1435 h 4015"/>
                  <a:gd name="T24" fmla="*/ 1595 w 1841"/>
                  <a:gd name="T25" fmla="*/ 1447 h 4015"/>
                  <a:gd name="T26" fmla="*/ 1645 w 1841"/>
                  <a:gd name="T27" fmla="*/ 1398 h 4015"/>
                  <a:gd name="T28" fmla="*/ 1649 w 1841"/>
                  <a:gd name="T29" fmla="*/ 1323 h 4015"/>
                  <a:gd name="T30" fmla="*/ 1633 w 1841"/>
                  <a:gd name="T31" fmla="*/ 1251 h 4015"/>
                  <a:gd name="T32" fmla="*/ 1570 w 1841"/>
                  <a:gd name="T33" fmla="*/ 1217 h 4015"/>
                  <a:gd name="T34" fmla="*/ 683 w 1841"/>
                  <a:gd name="T35" fmla="*/ 792 h 4015"/>
                  <a:gd name="T36" fmla="*/ 633 w 1841"/>
                  <a:gd name="T37" fmla="*/ 841 h 4015"/>
                  <a:gd name="T38" fmla="*/ 633 w 1841"/>
                  <a:gd name="T39" fmla="*/ 974 h 4015"/>
                  <a:gd name="T40" fmla="*/ 683 w 1841"/>
                  <a:gd name="T41" fmla="*/ 1028 h 4015"/>
                  <a:gd name="T42" fmla="*/ 1595 w 1841"/>
                  <a:gd name="T43" fmla="*/ 1060 h 4015"/>
                  <a:gd name="T44" fmla="*/ 1645 w 1841"/>
                  <a:gd name="T45" fmla="*/ 1013 h 4015"/>
                  <a:gd name="T46" fmla="*/ 1645 w 1841"/>
                  <a:gd name="T47" fmla="*/ 887 h 4015"/>
                  <a:gd name="T48" fmla="*/ 1595 w 1841"/>
                  <a:gd name="T49" fmla="*/ 835 h 4015"/>
                  <a:gd name="T50" fmla="*/ 708 w 1841"/>
                  <a:gd name="T51" fmla="*/ 382 h 4015"/>
                  <a:gd name="T52" fmla="*/ 645 w 1841"/>
                  <a:gd name="T53" fmla="*/ 412 h 4015"/>
                  <a:gd name="T54" fmla="*/ 630 w 1841"/>
                  <a:gd name="T55" fmla="*/ 541 h 4015"/>
                  <a:gd name="T56" fmla="*/ 661 w 1841"/>
                  <a:gd name="T57" fmla="*/ 608 h 4015"/>
                  <a:gd name="T58" fmla="*/ 1570 w 1841"/>
                  <a:gd name="T59" fmla="*/ 675 h 4015"/>
                  <a:gd name="T60" fmla="*/ 1633 w 1841"/>
                  <a:gd name="T61" fmla="*/ 648 h 4015"/>
                  <a:gd name="T62" fmla="*/ 1649 w 1841"/>
                  <a:gd name="T63" fmla="*/ 526 h 4015"/>
                  <a:gd name="T64" fmla="*/ 1617 w 1841"/>
                  <a:gd name="T65" fmla="*/ 462 h 4015"/>
                  <a:gd name="T66" fmla="*/ 708 w 1841"/>
                  <a:gd name="T67" fmla="*/ 382 h 4015"/>
                  <a:gd name="T68" fmla="*/ 1762 w 1841"/>
                  <a:gd name="T69" fmla="*/ 114 h 4015"/>
                  <a:gd name="T70" fmla="*/ 1826 w 1841"/>
                  <a:gd name="T71" fmla="*/ 151 h 4015"/>
                  <a:gd name="T72" fmla="*/ 1841 w 1841"/>
                  <a:gd name="T73" fmla="*/ 365 h 4015"/>
                  <a:gd name="T74" fmla="*/ 1841 w 1841"/>
                  <a:gd name="T75" fmla="*/ 933 h 4015"/>
                  <a:gd name="T76" fmla="*/ 1841 w 1841"/>
                  <a:gd name="T77" fmla="*/ 1565 h 4015"/>
                  <a:gd name="T78" fmla="*/ 1841 w 1841"/>
                  <a:gd name="T79" fmla="*/ 2225 h 4015"/>
                  <a:gd name="T80" fmla="*/ 1841 w 1841"/>
                  <a:gd name="T81" fmla="*/ 2871 h 4015"/>
                  <a:gd name="T82" fmla="*/ 1841 w 1841"/>
                  <a:gd name="T83" fmla="*/ 3466 h 4015"/>
                  <a:gd name="T84" fmla="*/ 1838 w 1841"/>
                  <a:gd name="T85" fmla="*/ 3838 h 4015"/>
                  <a:gd name="T86" fmla="*/ 1787 w 1841"/>
                  <a:gd name="T87" fmla="*/ 3889 h 4015"/>
                  <a:gd name="T88" fmla="*/ 516 w 1841"/>
                  <a:gd name="T89" fmla="*/ 4013 h 4015"/>
                  <a:gd name="T90" fmla="*/ 507 w 1841"/>
                  <a:gd name="T91" fmla="*/ 4015 h 4015"/>
                  <a:gd name="T92" fmla="*/ 0 w 1841"/>
                  <a:gd name="T93" fmla="*/ 127 h 4015"/>
                  <a:gd name="T94" fmla="*/ 509 w 1841"/>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1" h="4015">
                    <a:moveTo>
                      <a:pt x="708" y="1602"/>
                    </a:moveTo>
                    <a:lnTo>
                      <a:pt x="683" y="1606"/>
                    </a:lnTo>
                    <a:lnTo>
                      <a:pt x="661" y="1617"/>
                    </a:lnTo>
                    <a:lnTo>
                      <a:pt x="645" y="1636"/>
                    </a:lnTo>
                    <a:lnTo>
                      <a:pt x="633" y="1658"/>
                    </a:lnTo>
                    <a:lnTo>
                      <a:pt x="630" y="1684"/>
                    </a:lnTo>
                    <a:lnTo>
                      <a:pt x="630" y="1765"/>
                    </a:lnTo>
                    <a:lnTo>
                      <a:pt x="633" y="1792"/>
                    </a:lnTo>
                    <a:lnTo>
                      <a:pt x="645" y="1813"/>
                    </a:lnTo>
                    <a:lnTo>
                      <a:pt x="661" y="1832"/>
                    </a:lnTo>
                    <a:lnTo>
                      <a:pt x="683" y="1842"/>
                    </a:lnTo>
                    <a:lnTo>
                      <a:pt x="708" y="1847"/>
                    </a:lnTo>
                    <a:lnTo>
                      <a:pt x="1570" y="1837"/>
                    </a:lnTo>
                    <a:lnTo>
                      <a:pt x="1595" y="1833"/>
                    </a:lnTo>
                    <a:lnTo>
                      <a:pt x="1617" y="1822"/>
                    </a:lnTo>
                    <a:lnTo>
                      <a:pt x="1633" y="1805"/>
                    </a:lnTo>
                    <a:lnTo>
                      <a:pt x="1645" y="1783"/>
                    </a:lnTo>
                    <a:lnTo>
                      <a:pt x="1649" y="1760"/>
                    </a:lnTo>
                    <a:lnTo>
                      <a:pt x="1649" y="1683"/>
                    </a:lnTo>
                    <a:lnTo>
                      <a:pt x="1645" y="1658"/>
                    </a:lnTo>
                    <a:lnTo>
                      <a:pt x="1633" y="1636"/>
                    </a:lnTo>
                    <a:lnTo>
                      <a:pt x="1617" y="1619"/>
                    </a:lnTo>
                    <a:lnTo>
                      <a:pt x="1595" y="1609"/>
                    </a:lnTo>
                    <a:lnTo>
                      <a:pt x="1570" y="1604"/>
                    </a:lnTo>
                    <a:lnTo>
                      <a:pt x="708" y="1602"/>
                    </a:lnTo>
                    <a:close/>
                    <a:moveTo>
                      <a:pt x="708" y="1195"/>
                    </a:moveTo>
                    <a:lnTo>
                      <a:pt x="683" y="1199"/>
                    </a:lnTo>
                    <a:lnTo>
                      <a:pt x="661" y="1211"/>
                    </a:lnTo>
                    <a:lnTo>
                      <a:pt x="645" y="1227"/>
                    </a:lnTo>
                    <a:lnTo>
                      <a:pt x="633" y="1249"/>
                    </a:lnTo>
                    <a:lnTo>
                      <a:pt x="630" y="1276"/>
                    </a:lnTo>
                    <a:lnTo>
                      <a:pt x="630" y="1356"/>
                    </a:lnTo>
                    <a:lnTo>
                      <a:pt x="633" y="1383"/>
                    </a:lnTo>
                    <a:lnTo>
                      <a:pt x="645" y="1405"/>
                    </a:lnTo>
                    <a:lnTo>
                      <a:pt x="661" y="1423"/>
                    </a:lnTo>
                    <a:lnTo>
                      <a:pt x="683" y="1435"/>
                    </a:lnTo>
                    <a:lnTo>
                      <a:pt x="708" y="1440"/>
                    </a:lnTo>
                    <a:lnTo>
                      <a:pt x="1570" y="1450"/>
                    </a:lnTo>
                    <a:lnTo>
                      <a:pt x="1595" y="1447"/>
                    </a:lnTo>
                    <a:lnTo>
                      <a:pt x="1617" y="1435"/>
                    </a:lnTo>
                    <a:lnTo>
                      <a:pt x="1633" y="1420"/>
                    </a:lnTo>
                    <a:lnTo>
                      <a:pt x="1645" y="1398"/>
                    </a:lnTo>
                    <a:lnTo>
                      <a:pt x="1649" y="1373"/>
                    </a:lnTo>
                    <a:lnTo>
                      <a:pt x="1649" y="1346"/>
                    </a:lnTo>
                    <a:lnTo>
                      <a:pt x="1649" y="1323"/>
                    </a:lnTo>
                    <a:lnTo>
                      <a:pt x="1649" y="1296"/>
                    </a:lnTo>
                    <a:lnTo>
                      <a:pt x="1645" y="1272"/>
                    </a:lnTo>
                    <a:lnTo>
                      <a:pt x="1633" y="1251"/>
                    </a:lnTo>
                    <a:lnTo>
                      <a:pt x="1617" y="1234"/>
                    </a:lnTo>
                    <a:lnTo>
                      <a:pt x="1595" y="1222"/>
                    </a:lnTo>
                    <a:lnTo>
                      <a:pt x="1570" y="1217"/>
                    </a:lnTo>
                    <a:lnTo>
                      <a:pt x="708" y="1195"/>
                    </a:lnTo>
                    <a:close/>
                    <a:moveTo>
                      <a:pt x="708" y="789"/>
                    </a:moveTo>
                    <a:lnTo>
                      <a:pt x="683" y="792"/>
                    </a:lnTo>
                    <a:lnTo>
                      <a:pt x="661" y="802"/>
                    </a:lnTo>
                    <a:lnTo>
                      <a:pt x="645" y="819"/>
                    </a:lnTo>
                    <a:lnTo>
                      <a:pt x="633" y="841"/>
                    </a:lnTo>
                    <a:lnTo>
                      <a:pt x="630" y="867"/>
                    </a:lnTo>
                    <a:lnTo>
                      <a:pt x="630" y="949"/>
                    </a:lnTo>
                    <a:lnTo>
                      <a:pt x="633" y="974"/>
                    </a:lnTo>
                    <a:lnTo>
                      <a:pt x="645" y="998"/>
                    </a:lnTo>
                    <a:lnTo>
                      <a:pt x="661" y="1016"/>
                    </a:lnTo>
                    <a:lnTo>
                      <a:pt x="683" y="1028"/>
                    </a:lnTo>
                    <a:lnTo>
                      <a:pt x="708" y="1033"/>
                    </a:lnTo>
                    <a:lnTo>
                      <a:pt x="1570" y="1063"/>
                    </a:lnTo>
                    <a:lnTo>
                      <a:pt x="1595" y="1060"/>
                    </a:lnTo>
                    <a:lnTo>
                      <a:pt x="1617" y="1050"/>
                    </a:lnTo>
                    <a:lnTo>
                      <a:pt x="1633" y="1033"/>
                    </a:lnTo>
                    <a:lnTo>
                      <a:pt x="1645" y="1013"/>
                    </a:lnTo>
                    <a:lnTo>
                      <a:pt x="1649" y="988"/>
                    </a:lnTo>
                    <a:lnTo>
                      <a:pt x="1649" y="911"/>
                    </a:lnTo>
                    <a:lnTo>
                      <a:pt x="1645" y="887"/>
                    </a:lnTo>
                    <a:lnTo>
                      <a:pt x="1633" y="866"/>
                    </a:lnTo>
                    <a:lnTo>
                      <a:pt x="1617" y="847"/>
                    </a:lnTo>
                    <a:lnTo>
                      <a:pt x="1595" y="835"/>
                    </a:lnTo>
                    <a:lnTo>
                      <a:pt x="1570" y="830"/>
                    </a:lnTo>
                    <a:lnTo>
                      <a:pt x="708" y="789"/>
                    </a:lnTo>
                    <a:close/>
                    <a:moveTo>
                      <a:pt x="708" y="382"/>
                    </a:moveTo>
                    <a:lnTo>
                      <a:pt x="683" y="385"/>
                    </a:lnTo>
                    <a:lnTo>
                      <a:pt x="661" y="395"/>
                    </a:lnTo>
                    <a:lnTo>
                      <a:pt x="645" y="412"/>
                    </a:lnTo>
                    <a:lnTo>
                      <a:pt x="633" y="434"/>
                    </a:lnTo>
                    <a:lnTo>
                      <a:pt x="630" y="459"/>
                    </a:lnTo>
                    <a:lnTo>
                      <a:pt x="630" y="541"/>
                    </a:lnTo>
                    <a:lnTo>
                      <a:pt x="633" y="566"/>
                    </a:lnTo>
                    <a:lnTo>
                      <a:pt x="645" y="589"/>
                    </a:lnTo>
                    <a:lnTo>
                      <a:pt x="661" y="608"/>
                    </a:lnTo>
                    <a:lnTo>
                      <a:pt x="683" y="621"/>
                    </a:lnTo>
                    <a:lnTo>
                      <a:pt x="708" y="626"/>
                    </a:lnTo>
                    <a:lnTo>
                      <a:pt x="1570" y="675"/>
                    </a:lnTo>
                    <a:lnTo>
                      <a:pt x="1595" y="673"/>
                    </a:lnTo>
                    <a:lnTo>
                      <a:pt x="1617" y="663"/>
                    </a:lnTo>
                    <a:lnTo>
                      <a:pt x="1633" y="648"/>
                    </a:lnTo>
                    <a:lnTo>
                      <a:pt x="1645" y="628"/>
                    </a:lnTo>
                    <a:lnTo>
                      <a:pt x="1649" y="603"/>
                    </a:lnTo>
                    <a:lnTo>
                      <a:pt x="1649" y="526"/>
                    </a:lnTo>
                    <a:lnTo>
                      <a:pt x="1645" y="501"/>
                    </a:lnTo>
                    <a:lnTo>
                      <a:pt x="1633" y="479"/>
                    </a:lnTo>
                    <a:lnTo>
                      <a:pt x="1617" y="462"/>
                    </a:lnTo>
                    <a:lnTo>
                      <a:pt x="1595" y="449"/>
                    </a:lnTo>
                    <a:lnTo>
                      <a:pt x="1570" y="444"/>
                    </a:lnTo>
                    <a:lnTo>
                      <a:pt x="708" y="382"/>
                    </a:lnTo>
                    <a:close/>
                    <a:moveTo>
                      <a:pt x="509" y="0"/>
                    </a:moveTo>
                    <a:lnTo>
                      <a:pt x="516" y="0"/>
                    </a:lnTo>
                    <a:lnTo>
                      <a:pt x="1762" y="114"/>
                    </a:lnTo>
                    <a:lnTo>
                      <a:pt x="1787" y="121"/>
                    </a:lnTo>
                    <a:lnTo>
                      <a:pt x="1809" y="132"/>
                    </a:lnTo>
                    <a:lnTo>
                      <a:pt x="1826" y="151"/>
                    </a:lnTo>
                    <a:lnTo>
                      <a:pt x="1838" y="172"/>
                    </a:lnTo>
                    <a:lnTo>
                      <a:pt x="1841" y="198"/>
                    </a:lnTo>
                    <a:lnTo>
                      <a:pt x="1841" y="365"/>
                    </a:lnTo>
                    <a:lnTo>
                      <a:pt x="1841" y="544"/>
                    </a:lnTo>
                    <a:lnTo>
                      <a:pt x="1841" y="735"/>
                    </a:lnTo>
                    <a:lnTo>
                      <a:pt x="1841" y="933"/>
                    </a:lnTo>
                    <a:lnTo>
                      <a:pt x="1841" y="1139"/>
                    </a:lnTo>
                    <a:lnTo>
                      <a:pt x="1841" y="1349"/>
                    </a:lnTo>
                    <a:lnTo>
                      <a:pt x="1841" y="1565"/>
                    </a:lnTo>
                    <a:lnTo>
                      <a:pt x="1841" y="1785"/>
                    </a:lnTo>
                    <a:lnTo>
                      <a:pt x="1841" y="2004"/>
                    </a:lnTo>
                    <a:lnTo>
                      <a:pt x="1841" y="2225"/>
                    </a:lnTo>
                    <a:lnTo>
                      <a:pt x="1841" y="2444"/>
                    </a:lnTo>
                    <a:lnTo>
                      <a:pt x="1841" y="2660"/>
                    </a:lnTo>
                    <a:lnTo>
                      <a:pt x="1841" y="2871"/>
                    </a:lnTo>
                    <a:lnTo>
                      <a:pt x="1841" y="3077"/>
                    </a:lnTo>
                    <a:lnTo>
                      <a:pt x="1841" y="3275"/>
                    </a:lnTo>
                    <a:lnTo>
                      <a:pt x="1841" y="3466"/>
                    </a:lnTo>
                    <a:lnTo>
                      <a:pt x="1841" y="3645"/>
                    </a:lnTo>
                    <a:lnTo>
                      <a:pt x="1841" y="3812"/>
                    </a:lnTo>
                    <a:lnTo>
                      <a:pt x="1838" y="3838"/>
                    </a:lnTo>
                    <a:lnTo>
                      <a:pt x="1826" y="3859"/>
                    </a:lnTo>
                    <a:lnTo>
                      <a:pt x="1809" y="3878"/>
                    </a:lnTo>
                    <a:lnTo>
                      <a:pt x="1787" y="3889"/>
                    </a:lnTo>
                    <a:lnTo>
                      <a:pt x="1762" y="3896"/>
                    </a:lnTo>
                    <a:lnTo>
                      <a:pt x="1140" y="3955"/>
                    </a:lnTo>
                    <a:lnTo>
                      <a:pt x="516" y="4013"/>
                    </a:lnTo>
                    <a:lnTo>
                      <a:pt x="514" y="4013"/>
                    </a:lnTo>
                    <a:lnTo>
                      <a:pt x="511" y="4013"/>
                    </a:lnTo>
                    <a:lnTo>
                      <a:pt x="507" y="4015"/>
                    </a:lnTo>
                    <a:lnTo>
                      <a:pt x="502" y="4013"/>
                    </a:lnTo>
                    <a:lnTo>
                      <a:pt x="0" y="3943"/>
                    </a:lnTo>
                    <a:lnTo>
                      <a:pt x="0" y="127"/>
                    </a:lnTo>
                    <a:lnTo>
                      <a:pt x="486" y="5"/>
                    </a:lnTo>
                    <a:lnTo>
                      <a:pt x="499" y="2"/>
                    </a:lnTo>
                    <a:lnTo>
                      <a:pt x="50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auto">
              <a:xfrm>
                <a:off x="-697" y="1212"/>
                <a:ext cx="921" cy="2007"/>
              </a:xfrm>
              <a:custGeom>
                <a:avLst/>
                <a:gdLst>
                  <a:gd name="T0" fmla="*/ 246 w 1843"/>
                  <a:gd name="T1" fmla="*/ 1609 h 4015"/>
                  <a:gd name="T2" fmla="*/ 196 w 1843"/>
                  <a:gd name="T3" fmla="*/ 1658 h 4015"/>
                  <a:gd name="T4" fmla="*/ 196 w 1843"/>
                  <a:gd name="T5" fmla="*/ 1783 h 4015"/>
                  <a:gd name="T6" fmla="*/ 246 w 1843"/>
                  <a:gd name="T7" fmla="*/ 1833 h 4015"/>
                  <a:gd name="T8" fmla="*/ 1158 w 1843"/>
                  <a:gd name="T9" fmla="*/ 1842 h 4015"/>
                  <a:gd name="T10" fmla="*/ 1208 w 1843"/>
                  <a:gd name="T11" fmla="*/ 1792 h 4015"/>
                  <a:gd name="T12" fmla="*/ 1208 w 1843"/>
                  <a:gd name="T13" fmla="*/ 1658 h 4015"/>
                  <a:gd name="T14" fmla="*/ 1158 w 1843"/>
                  <a:gd name="T15" fmla="*/ 1606 h 4015"/>
                  <a:gd name="T16" fmla="*/ 271 w 1843"/>
                  <a:gd name="T17" fmla="*/ 1217 h 4015"/>
                  <a:gd name="T18" fmla="*/ 208 w 1843"/>
                  <a:gd name="T19" fmla="*/ 1251 h 4015"/>
                  <a:gd name="T20" fmla="*/ 193 w 1843"/>
                  <a:gd name="T21" fmla="*/ 1323 h 4015"/>
                  <a:gd name="T22" fmla="*/ 196 w 1843"/>
                  <a:gd name="T23" fmla="*/ 1398 h 4015"/>
                  <a:gd name="T24" fmla="*/ 246 w 1843"/>
                  <a:gd name="T25" fmla="*/ 1447 h 4015"/>
                  <a:gd name="T26" fmla="*/ 1158 w 1843"/>
                  <a:gd name="T27" fmla="*/ 1435 h 4015"/>
                  <a:gd name="T28" fmla="*/ 1208 w 1843"/>
                  <a:gd name="T29" fmla="*/ 1383 h 4015"/>
                  <a:gd name="T30" fmla="*/ 1208 w 1843"/>
                  <a:gd name="T31" fmla="*/ 1249 h 4015"/>
                  <a:gd name="T32" fmla="*/ 1158 w 1843"/>
                  <a:gd name="T33" fmla="*/ 1199 h 4015"/>
                  <a:gd name="T34" fmla="*/ 271 w 1843"/>
                  <a:gd name="T35" fmla="*/ 830 h 4015"/>
                  <a:gd name="T36" fmla="*/ 208 w 1843"/>
                  <a:gd name="T37" fmla="*/ 866 h 4015"/>
                  <a:gd name="T38" fmla="*/ 193 w 1843"/>
                  <a:gd name="T39" fmla="*/ 988 h 4015"/>
                  <a:gd name="T40" fmla="*/ 225 w 1843"/>
                  <a:gd name="T41" fmla="*/ 1050 h 4015"/>
                  <a:gd name="T42" fmla="*/ 1133 w 1843"/>
                  <a:gd name="T43" fmla="*/ 1033 h 4015"/>
                  <a:gd name="T44" fmla="*/ 1197 w 1843"/>
                  <a:gd name="T45" fmla="*/ 998 h 4015"/>
                  <a:gd name="T46" fmla="*/ 1212 w 1843"/>
                  <a:gd name="T47" fmla="*/ 867 h 4015"/>
                  <a:gd name="T48" fmla="*/ 1180 w 1843"/>
                  <a:gd name="T49" fmla="*/ 802 h 4015"/>
                  <a:gd name="T50" fmla="*/ 1133 w 1843"/>
                  <a:gd name="T51" fmla="*/ 382 h 4015"/>
                  <a:gd name="T52" fmla="*/ 225 w 1843"/>
                  <a:gd name="T53" fmla="*/ 462 h 4015"/>
                  <a:gd name="T54" fmla="*/ 193 w 1843"/>
                  <a:gd name="T55" fmla="*/ 526 h 4015"/>
                  <a:gd name="T56" fmla="*/ 208 w 1843"/>
                  <a:gd name="T57" fmla="*/ 648 h 4015"/>
                  <a:gd name="T58" fmla="*/ 271 w 1843"/>
                  <a:gd name="T59" fmla="*/ 675 h 4015"/>
                  <a:gd name="T60" fmla="*/ 1180 w 1843"/>
                  <a:gd name="T61" fmla="*/ 608 h 4015"/>
                  <a:gd name="T62" fmla="*/ 1212 w 1843"/>
                  <a:gd name="T63" fmla="*/ 541 h 4015"/>
                  <a:gd name="T64" fmla="*/ 1197 w 1843"/>
                  <a:gd name="T65" fmla="*/ 412 h 4015"/>
                  <a:gd name="T66" fmla="*/ 1133 w 1843"/>
                  <a:gd name="T67" fmla="*/ 382 h 4015"/>
                  <a:gd name="T68" fmla="*/ 1356 w 1843"/>
                  <a:gd name="T69" fmla="*/ 5 h 4015"/>
                  <a:gd name="T70" fmla="*/ 1339 w 1843"/>
                  <a:gd name="T71" fmla="*/ 4013 h 4015"/>
                  <a:gd name="T72" fmla="*/ 1327 w 1843"/>
                  <a:gd name="T73" fmla="*/ 4013 h 4015"/>
                  <a:gd name="T74" fmla="*/ 79 w 1843"/>
                  <a:gd name="T75" fmla="*/ 3896 h 4015"/>
                  <a:gd name="T76" fmla="*/ 15 w 1843"/>
                  <a:gd name="T77" fmla="*/ 3859 h 4015"/>
                  <a:gd name="T78" fmla="*/ 0 w 1843"/>
                  <a:gd name="T79" fmla="*/ 3645 h 4015"/>
                  <a:gd name="T80" fmla="*/ 0 w 1843"/>
                  <a:gd name="T81" fmla="*/ 3077 h 4015"/>
                  <a:gd name="T82" fmla="*/ 0 w 1843"/>
                  <a:gd name="T83" fmla="*/ 2444 h 4015"/>
                  <a:gd name="T84" fmla="*/ 0 w 1843"/>
                  <a:gd name="T85" fmla="*/ 1785 h 4015"/>
                  <a:gd name="T86" fmla="*/ 0 w 1843"/>
                  <a:gd name="T87" fmla="*/ 1139 h 4015"/>
                  <a:gd name="T88" fmla="*/ 0 w 1843"/>
                  <a:gd name="T89" fmla="*/ 544 h 4015"/>
                  <a:gd name="T90" fmla="*/ 4 w 1843"/>
                  <a:gd name="T91" fmla="*/ 172 h 4015"/>
                  <a:gd name="T92" fmla="*/ 54 w 1843"/>
                  <a:gd name="T93" fmla="*/ 121 h 4015"/>
                  <a:gd name="T94" fmla="*/ 1332 w 1843"/>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3" h="4015">
                    <a:moveTo>
                      <a:pt x="1133" y="1602"/>
                    </a:moveTo>
                    <a:lnTo>
                      <a:pt x="271" y="1604"/>
                    </a:lnTo>
                    <a:lnTo>
                      <a:pt x="246" y="1609"/>
                    </a:lnTo>
                    <a:lnTo>
                      <a:pt x="225" y="1619"/>
                    </a:lnTo>
                    <a:lnTo>
                      <a:pt x="208" y="1636"/>
                    </a:lnTo>
                    <a:lnTo>
                      <a:pt x="196" y="1658"/>
                    </a:lnTo>
                    <a:lnTo>
                      <a:pt x="193" y="1683"/>
                    </a:lnTo>
                    <a:lnTo>
                      <a:pt x="193" y="1760"/>
                    </a:lnTo>
                    <a:lnTo>
                      <a:pt x="196" y="1783"/>
                    </a:lnTo>
                    <a:lnTo>
                      <a:pt x="208" y="1805"/>
                    </a:lnTo>
                    <a:lnTo>
                      <a:pt x="225" y="1822"/>
                    </a:lnTo>
                    <a:lnTo>
                      <a:pt x="246" y="1833"/>
                    </a:lnTo>
                    <a:lnTo>
                      <a:pt x="271" y="1837"/>
                    </a:lnTo>
                    <a:lnTo>
                      <a:pt x="1133" y="1847"/>
                    </a:lnTo>
                    <a:lnTo>
                      <a:pt x="1158" y="1842"/>
                    </a:lnTo>
                    <a:lnTo>
                      <a:pt x="1180" y="1832"/>
                    </a:lnTo>
                    <a:lnTo>
                      <a:pt x="1197" y="1813"/>
                    </a:lnTo>
                    <a:lnTo>
                      <a:pt x="1208" y="1792"/>
                    </a:lnTo>
                    <a:lnTo>
                      <a:pt x="1212" y="1765"/>
                    </a:lnTo>
                    <a:lnTo>
                      <a:pt x="1212" y="1684"/>
                    </a:lnTo>
                    <a:lnTo>
                      <a:pt x="1208" y="1658"/>
                    </a:lnTo>
                    <a:lnTo>
                      <a:pt x="1197" y="1636"/>
                    </a:lnTo>
                    <a:lnTo>
                      <a:pt x="1180" y="1617"/>
                    </a:lnTo>
                    <a:lnTo>
                      <a:pt x="1158" y="1606"/>
                    </a:lnTo>
                    <a:lnTo>
                      <a:pt x="1133" y="1602"/>
                    </a:lnTo>
                    <a:close/>
                    <a:moveTo>
                      <a:pt x="1133" y="1195"/>
                    </a:moveTo>
                    <a:lnTo>
                      <a:pt x="271" y="1217"/>
                    </a:lnTo>
                    <a:lnTo>
                      <a:pt x="246" y="1222"/>
                    </a:lnTo>
                    <a:lnTo>
                      <a:pt x="225" y="1234"/>
                    </a:lnTo>
                    <a:lnTo>
                      <a:pt x="208" y="1251"/>
                    </a:lnTo>
                    <a:lnTo>
                      <a:pt x="196" y="1272"/>
                    </a:lnTo>
                    <a:lnTo>
                      <a:pt x="193" y="1296"/>
                    </a:lnTo>
                    <a:lnTo>
                      <a:pt x="193" y="1323"/>
                    </a:lnTo>
                    <a:lnTo>
                      <a:pt x="193" y="1346"/>
                    </a:lnTo>
                    <a:lnTo>
                      <a:pt x="193" y="1373"/>
                    </a:lnTo>
                    <a:lnTo>
                      <a:pt x="196" y="1398"/>
                    </a:lnTo>
                    <a:lnTo>
                      <a:pt x="208" y="1420"/>
                    </a:lnTo>
                    <a:lnTo>
                      <a:pt x="225" y="1435"/>
                    </a:lnTo>
                    <a:lnTo>
                      <a:pt x="246" y="1447"/>
                    </a:lnTo>
                    <a:lnTo>
                      <a:pt x="271" y="1450"/>
                    </a:lnTo>
                    <a:lnTo>
                      <a:pt x="1133" y="1440"/>
                    </a:lnTo>
                    <a:lnTo>
                      <a:pt x="1158" y="1435"/>
                    </a:lnTo>
                    <a:lnTo>
                      <a:pt x="1180" y="1423"/>
                    </a:lnTo>
                    <a:lnTo>
                      <a:pt x="1197" y="1405"/>
                    </a:lnTo>
                    <a:lnTo>
                      <a:pt x="1208" y="1383"/>
                    </a:lnTo>
                    <a:lnTo>
                      <a:pt x="1212" y="1356"/>
                    </a:lnTo>
                    <a:lnTo>
                      <a:pt x="1212" y="1276"/>
                    </a:lnTo>
                    <a:lnTo>
                      <a:pt x="1208" y="1249"/>
                    </a:lnTo>
                    <a:lnTo>
                      <a:pt x="1197" y="1227"/>
                    </a:lnTo>
                    <a:lnTo>
                      <a:pt x="1180" y="1211"/>
                    </a:lnTo>
                    <a:lnTo>
                      <a:pt x="1158" y="1199"/>
                    </a:lnTo>
                    <a:lnTo>
                      <a:pt x="1133" y="1195"/>
                    </a:lnTo>
                    <a:close/>
                    <a:moveTo>
                      <a:pt x="1133" y="789"/>
                    </a:moveTo>
                    <a:lnTo>
                      <a:pt x="271" y="830"/>
                    </a:lnTo>
                    <a:lnTo>
                      <a:pt x="246" y="835"/>
                    </a:lnTo>
                    <a:lnTo>
                      <a:pt x="225" y="847"/>
                    </a:lnTo>
                    <a:lnTo>
                      <a:pt x="208" y="866"/>
                    </a:lnTo>
                    <a:lnTo>
                      <a:pt x="196" y="887"/>
                    </a:lnTo>
                    <a:lnTo>
                      <a:pt x="193" y="911"/>
                    </a:lnTo>
                    <a:lnTo>
                      <a:pt x="193" y="988"/>
                    </a:lnTo>
                    <a:lnTo>
                      <a:pt x="196" y="1013"/>
                    </a:lnTo>
                    <a:lnTo>
                      <a:pt x="208" y="1033"/>
                    </a:lnTo>
                    <a:lnTo>
                      <a:pt x="225" y="1050"/>
                    </a:lnTo>
                    <a:lnTo>
                      <a:pt x="246" y="1060"/>
                    </a:lnTo>
                    <a:lnTo>
                      <a:pt x="271" y="1063"/>
                    </a:lnTo>
                    <a:lnTo>
                      <a:pt x="1133" y="1033"/>
                    </a:lnTo>
                    <a:lnTo>
                      <a:pt x="1158" y="1028"/>
                    </a:lnTo>
                    <a:lnTo>
                      <a:pt x="1180" y="1016"/>
                    </a:lnTo>
                    <a:lnTo>
                      <a:pt x="1197" y="998"/>
                    </a:lnTo>
                    <a:lnTo>
                      <a:pt x="1208" y="974"/>
                    </a:lnTo>
                    <a:lnTo>
                      <a:pt x="1212" y="949"/>
                    </a:lnTo>
                    <a:lnTo>
                      <a:pt x="1212" y="867"/>
                    </a:lnTo>
                    <a:lnTo>
                      <a:pt x="1208" y="841"/>
                    </a:lnTo>
                    <a:lnTo>
                      <a:pt x="1197" y="819"/>
                    </a:lnTo>
                    <a:lnTo>
                      <a:pt x="1180" y="802"/>
                    </a:lnTo>
                    <a:lnTo>
                      <a:pt x="1158" y="792"/>
                    </a:lnTo>
                    <a:lnTo>
                      <a:pt x="1133" y="789"/>
                    </a:lnTo>
                    <a:close/>
                    <a:moveTo>
                      <a:pt x="1133" y="382"/>
                    </a:moveTo>
                    <a:lnTo>
                      <a:pt x="271" y="444"/>
                    </a:lnTo>
                    <a:lnTo>
                      <a:pt x="246" y="449"/>
                    </a:lnTo>
                    <a:lnTo>
                      <a:pt x="225" y="462"/>
                    </a:lnTo>
                    <a:lnTo>
                      <a:pt x="208" y="479"/>
                    </a:lnTo>
                    <a:lnTo>
                      <a:pt x="196" y="501"/>
                    </a:lnTo>
                    <a:lnTo>
                      <a:pt x="193" y="526"/>
                    </a:lnTo>
                    <a:lnTo>
                      <a:pt x="193" y="603"/>
                    </a:lnTo>
                    <a:lnTo>
                      <a:pt x="196" y="628"/>
                    </a:lnTo>
                    <a:lnTo>
                      <a:pt x="208" y="648"/>
                    </a:lnTo>
                    <a:lnTo>
                      <a:pt x="225" y="663"/>
                    </a:lnTo>
                    <a:lnTo>
                      <a:pt x="246" y="673"/>
                    </a:lnTo>
                    <a:lnTo>
                      <a:pt x="271" y="675"/>
                    </a:lnTo>
                    <a:lnTo>
                      <a:pt x="1133" y="626"/>
                    </a:lnTo>
                    <a:lnTo>
                      <a:pt x="1158" y="621"/>
                    </a:lnTo>
                    <a:lnTo>
                      <a:pt x="1180" y="608"/>
                    </a:lnTo>
                    <a:lnTo>
                      <a:pt x="1197" y="589"/>
                    </a:lnTo>
                    <a:lnTo>
                      <a:pt x="1208" y="566"/>
                    </a:lnTo>
                    <a:lnTo>
                      <a:pt x="1212" y="541"/>
                    </a:lnTo>
                    <a:lnTo>
                      <a:pt x="1212" y="459"/>
                    </a:lnTo>
                    <a:lnTo>
                      <a:pt x="1208" y="434"/>
                    </a:lnTo>
                    <a:lnTo>
                      <a:pt x="1197" y="412"/>
                    </a:lnTo>
                    <a:lnTo>
                      <a:pt x="1180" y="395"/>
                    </a:lnTo>
                    <a:lnTo>
                      <a:pt x="1158" y="385"/>
                    </a:lnTo>
                    <a:lnTo>
                      <a:pt x="1133" y="382"/>
                    </a:lnTo>
                    <a:close/>
                    <a:moveTo>
                      <a:pt x="1332" y="0"/>
                    </a:moveTo>
                    <a:lnTo>
                      <a:pt x="1344" y="2"/>
                    </a:lnTo>
                    <a:lnTo>
                      <a:pt x="1356" y="5"/>
                    </a:lnTo>
                    <a:lnTo>
                      <a:pt x="1843" y="127"/>
                    </a:lnTo>
                    <a:lnTo>
                      <a:pt x="1843" y="3943"/>
                    </a:lnTo>
                    <a:lnTo>
                      <a:pt x="1339" y="4013"/>
                    </a:lnTo>
                    <a:lnTo>
                      <a:pt x="1336" y="4015"/>
                    </a:lnTo>
                    <a:lnTo>
                      <a:pt x="1331" y="4013"/>
                    </a:lnTo>
                    <a:lnTo>
                      <a:pt x="1327" y="4013"/>
                    </a:lnTo>
                    <a:lnTo>
                      <a:pt x="1326" y="4013"/>
                    </a:lnTo>
                    <a:lnTo>
                      <a:pt x="703" y="3955"/>
                    </a:lnTo>
                    <a:lnTo>
                      <a:pt x="79" y="3896"/>
                    </a:lnTo>
                    <a:lnTo>
                      <a:pt x="54" y="3889"/>
                    </a:lnTo>
                    <a:lnTo>
                      <a:pt x="32" y="3878"/>
                    </a:lnTo>
                    <a:lnTo>
                      <a:pt x="15" y="3859"/>
                    </a:lnTo>
                    <a:lnTo>
                      <a:pt x="4" y="3838"/>
                    </a:lnTo>
                    <a:lnTo>
                      <a:pt x="0" y="3812"/>
                    </a:lnTo>
                    <a:lnTo>
                      <a:pt x="0" y="3645"/>
                    </a:lnTo>
                    <a:lnTo>
                      <a:pt x="0" y="3466"/>
                    </a:lnTo>
                    <a:lnTo>
                      <a:pt x="0" y="3275"/>
                    </a:lnTo>
                    <a:lnTo>
                      <a:pt x="0" y="3077"/>
                    </a:lnTo>
                    <a:lnTo>
                      <a:pt x="0" y="2871"/>
                    </a:lnTo>
                    <a:lnTo>
                      <a:pt x="0" y="2660"/>
                    </a:lnTo>
                    <a:lnTo>
                      <a:pt x="0" y="2444"/>
                    </a:lnTo>
                    <a:lnTo>
                      <a:pt x="0" y="2225"/>
                    </a:lnTo>
                    <a:lnTo>
                      <a:pt x="0" y="2004"/>
                    </a:lnTo>
                    <a:lnTo>
                      <a:pt x="0" y="1785"/>
                    </a:lnTo>
                    <a:lnTo>
                      <a:pt x="0" y="1565"/>
                    </a:lnTo>
                    <a:lnTo>
                      <a:pt x="0" y="1349"/>
                    </a:lnTo>
                    <a:lnTo>
                      <a:pt x="0" y="1139"/>
                    </a:lnTo>
                    <a:lnTo>
                      <a:pt x="0" y="933"/>
                    </a:lnTo>
                    <a:lnTo>
                      <a:pt x="0" y="735"/>
                    </a:lnTo>
                    <a:lnTo>
                      <a:pt x="0" y="544"/>
                    </a:lnTo>
                    <a:lnTo>
                      <a:pt x="0" y="365"/>
                    </a:lnTo>
                    <a:lnTo>
                      <a:pt x="0" y="198"/>
                    </a:lnTo>
                    <a:lnTo>
                      <a:pt x="4" y="172"/>
                    </a:lnTo>
                    <a:lnTo>
                      <a:pt x="15" y="151"/>
                    </a:lnTo>
                    <a:lnTo>
                      <a:pt x="32" y="132"/>
                    </a:lnTo>
                    <a:lnTo>
                      <a:pt x="54" y="121"/>
                    </a:lnTo>
                    <a:lnTo>
                      <a:pt x="79" y="114"/>
                    </a:lnTo>
                    <a:lnTo>
                      <a:pt x="1326" y="0"/>
                    </a:lnTo>
                    <a:lnTo>
                      <a:pt x="133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nvGrpSpPr>
        <p:grpSpPr>
          <a:xfrm>
            <a:off x="2586842" y="2560324"/>
            <a:ext cx="2171894" cy="6482992"/>
            <a:chOff x="3698966" y="2560325"/>
            <a:chExt cx="2325188" cy="5683251"/>
          </a:xfrm>
        </p:grpSpPr>
        <p:sp>
          <p:nvSpPr>
            <p:cNvPr id="4" name="Rounded Rectangle 3"/>
            <p:cNvSpPr/>
            <p:nvPr/>
          </p:nvSpPr>
          <p:spPr>
            <a:xfrm>
              <a:off x="369896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98966" y="3953608"/>
              <a:ext cx="2320834" cy="493751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Where deep practice is a cool, conscious act, ignition is a hot, mysterious burst, an awakening. Where deep practice is an incremental wrapping, ignition works through lightning flashes of image and emotion, evolution- built neural programs that tap into the mind's vast reserves of energy and attention; the moments that lead us to say that is who I want to be. </a:t>
              </a:r>
            </a:p>
          </p:txBody>
        </p:sp>
        <p:grpSp>
          <p:nvGrpSpPr>
            <p:cNvPr id="25" name="Group 11"/>
            <p:cNvGrpSpPr>
              <a:grpSpLocks noChangeAspect="1"/>
            </p:cNvGrpSpPr>
            <p:nvPr/>
          </p:nvGrpSpPr>
          <p:grpSpPr bwMode="auto">
            <a:xfrm>
              <a:off x="4422673" y="2973584"/>
              <a:ext cx="877775" cy="818508"/>
              <a:chOff x="-1077" y="719"/>
              <a:chExt cx="3051" cy="2845"/>
            </a:xfrm>
            <a:noFill/>
          </p:grpSpPr>
          <p:sp>
            <p:nvSpPr>
              <p:cNvPr id="28" name="Freeform 13"/>
              <p:cNvSpPr>
                <a:spLocks/>
              </p:cNvSpPr>
              <p:nvPr/>
            </p:nvSpPr>
            <p:spPr bwMode="auto">
              <a:xfrm>
                <a:off x="593" y="956"/>
                <a:ext cx="411" cy="315"/>
              </a:xfrm>
              <a:custGeom>
                <a:avLst/>
                <a:gdLst>
                  <a:gd name="T0" fmla="*/ 54 w 822"/>
                  <a:gd name="T1" fmla="*/ 0 h 629"/>
                  <a:gd name="T2" fmla="*/ 822 w 822"/>
                  <a:gd name="T3" fmla="*/ 0 h 629"/>
                  <a:gd name="T4" fmla="*/ 748 w 822"/>
                  <a:gd name="T5" fmla="*/ 39 h 629"/>
                  <a:gd name="T6" fmla="*/ 679 w 822"/>
                  <a:gd name="T7" fmla="*/ 85 h 629"/>
                  <a:gd name="T8" fmla="*/ 614 w 822"/>
                  <a:gd name="T9" fmla="*/ 139 h 629"/>
                  <a:gd name="T10" fmla="*/ 555 w 822"/>
                  <a:gd name="T11" fmla="*/ 198 h 629"/>
                  <a:gd name="T12" fmla="*/ 503 w 822"/>
                  <a:gd name="T13" fmla="*/ 263 h 629"/>
                  <a:gd name="T14" fmla="*/ 455 w 822"/>
                  <a:gd name="T15" fmla="*/ 333 h 629"/>
                  <a:gd name="T16" fmla="*/ 414 w 822"/>
                  <a:gd name="T17" fmla="*/ 409 h 629"/>
                  <a:gd name="T18" fmla="*/ 311 w 822"/>
                  <a:gd name="T19" fmla="*/ 629 h 629"/>
                  <a:gd name="T20" fmla="*/ 296 w 822"/>
                  <a:gd name="T21" fmla="*/ 578 h 629"/>
                  <a:gd name="T22" fmla="*/ 272 w 822"/>
                  <a:gd name="T23" fmla="*/ 529 h 629"/>
                  <a:gd name="T24" fmla="*/ 241 w 822"/>
                  <a:gd name="T25" fmla="*/ 485 h 629"/>
                  <a:gd name="T26" fmla="*/ 203 w 822"/>
                  <a:gd name="T27" fmla="*/ 448 h 629"/>
                  <a:gd name="T28" fmla="*/ 159 w 822"/>
                  <a:gd name="T29" fmla="*/ 416 h 629"/>
                  <a:gd name="T30" fmla="*/ 111 w 822"/>
                  <a:gd name="T31" fmla="*/ 394 h 629"/>
                  <a:gd name="T32" fmla="*/ 57 w 822"/>
                  <a:gd name="T33" fmla="*/ 379 h 629"/>
                  <a:gd name="T34" fmla="*/ 0 w 822"/>
                  <a:gd name="T35" fmla="*/ 374 h 629"/>
                  <a:gd name="T36" fmla="*/ 41 w 822"/>
                  <a:gd name="T37" fmla="*/ 318 h 629"/>
                  <a:gd name="T38" fmla="*/ 70 w 822"/>
                  <a:gd name="T39" fmla="*/ 265 h 629"/>
                  <a:gd name="T40" fmla="*/ 87 w 822"/>
                  <a:gd name="T41" fmla="*/ 209 h 629"/>
                  <a:gd name="T42" fmla="*/ 94 w 822"/>
                  <a:gd name="T43" fmla="*/ 155 h 629"/>
                  <a:gd name="T44" fmla="*/ 91 w 822"/>
                  <a:gd name="T45" fmla="*/ 102 h 629"/>
                  <a:gd name="T46" fmla="*/ 76 w 822"/>
                  <a:gd name="T47" fmla="*/ 50 h 629"/>
                  <a:gd name="T48" fmla="*/ 54 w 822"/>
                  <a:gd name="T4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2" h="629">
                    <a:moveTo>
                      <a:pt x="54" y="0"/>
                    </a:moveTo>
                    <a:lnTo>
                      <a:pt x="822" y="0"/>
                    </a:lnTo>
                    <a:lnTo>
                      <a:pt x="748" y="39"/>
                    </a:lnTo>
                    <a:lnTo>
                      <a:pt x="679" y="85"/>
                    </a:lnTo>
                    <a:lnTo>
                      <a:pt x="614" y="139"/>
                    </a:lnTo>
                    <a:lnTo>
                      <a:pt x="555" y="198"/>
                    </a:lnTo>
                    <a:lnTo>
                      <a:pt x="503" y="263"/>
                    </a:lnTo>
                    <a:lnTo>
                      <a:pt x="455" y="333"/>
                    </a:lnTo>
                    <a:lnTo>
                      <a:pt x="414" y="409"/>
                    </a:lnTo>
                    <a:lnTo>
                      <a:pt x="311" y="629"/>
                    </a:lnTo>
                    <a:lnTo>
                      <a:pt x="296" y="578"/>
                    </a:lnTo>
                    <a:lnTo>
                      <a:pt x="272" y="529"/>
                    </a:lnTo>
                    <a:lnTo>
                      <a:pt x="241" y="485"/>
                    </a:lnTo>
                    <a:lnTo>
                      <a:pt x="203" y="448"/>
                    </a:lnTo>
                    <a:lnTo>
                      <a:pt x="159" y="416"/>
                    </a:lnTo>
                    <a:lnTo>
                      <a:pt x="111" y="394"/>
                    </a:lnTo>
                    <a:lnTo>
                      <a:pt x="57" y="379"/>
                    </a:lnTo>
                    <a:lnTo>
                      <a:pt x="0" y="374"/>
                    </a:lnTo>
                    <a:lnTo>
                      <a:pt x="41" y="318"/>
                    </a:lnTo>
                    <a:lnTo>
                      <a:pt x="70" y="265"/>
                    </a:lnTo>
                    <a:lnTo>
                      <a:pt x="87" y="209"/>
                    </a:lnTo>
                    <a:lnTo>
                      <a:pt x="94" y="155"/>
                    </a:lnTo>
                    <a:lnTo>
                      <a:pt x="91" y="102"/>
                    </a:lnTo>
                    <a:lnTo>
                      <a:pt x="76" y="50"/>
                    </a:lnTo>
                    <a:lnTo>
                      <a:pt x="54"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p:nvSpPr>
            <p:spPr bwMode="auto">
              <a:xfrm>
                <a:off x="-1077" y="956"/>
                <a:ext cx="3051" cy="2608"/>
              </a:xfrm>
              <a:custGeom>
                <a:avLst/>
                <a:gdLst>
                  <a:gd name="T0" fmla="*/ 5112 w 6102"/>
                  <a:gd name="T1" fmla="*/ 3624 h 5215"/>
                  <a:gd name="T2" fmla="*/ 5073 w 6102"/>
                  <a:gd name="T3" fmla="*/ 3774 h 5215"/>
                  <a:gd name="T4" fmla="*/ 5179 w 6102"/>
                  <a:gd name="T5" fmla="*/ 3880 h 5215"/>
                  <a:gd name="T6" fmla="*/ 5327 w 6102"/>
                  <a:gd name="T7" fmla="*/ 3841 h 5215"/>
                  <a:gd name="T8" fmla="*/ 5368 w 6102"/>
                  <a:gd name="T9" fmla="*/ 3693 h 5215"/>
                  <a:gd name="T10" fmla="*/ 5260 w 6102"/>
                  <a:gd name="T11" fmla="*/ 3585 h 5215"/>
                  <a:gd name="T12" fmla="*/ 4648 w 6102"/>
                  <a:gd name="T13" fmla="*/ 3602 h 5215"/>
                  <a:gd name="T14" fmla="*/ 4572 w 6102"/>
                  <a:gd name="T15" fmla="*/ 3734 h 5215"/>
                  <a:gd name="T16" fmla="*/ 4648 w 6102"/>
                  <a:gd name="T17" fmla="*/ 3865 h 5215"/>
                  <a:gd name="T18" fmla="*/ 4801 w 6102"/>
                  <a:gd name="T19" fmla="*/ 3865 h 5215"/>
                  <a:gd name="T20" fmla="*/ 4877 w 6102"/>
                  <a:gd name="T21" fmla="*/ 3734 h 5215"/>
                  <a:gd name="T22" fmla="*/ 4801 w 6102"/>
                  <a:gd name="T23" fmla="*/ 3602 h 5215"/>
                  <a:gd name="T24" fmla="*/ 790 w 6102"/>
                  <a:gd name="T25" fmla="*/ 0 h 5215"/>
                  <a:gd name="T26" fmla="*/ 759 w 6102"/>
                  <a:gd name="T27" fmla="*/ 228 h 5215"/>
                  <a:gd name="T28" fmla="*/ 785 w 6102"/>
                  <a:gd name="T29" fmla="*/ 379 h 5215"/>
                  <a:gd name="T30" fmla="*/ 602 w 6102"/>
                  <a:gd name="T31" fmla="*/ 487 h 5215"/>
                  <a:gd name="T32" fmla="*/ 528 w 6102"/>
                  <a:gd name="T33" fmla="*/ 689 h 5215"/>
                  <a:gd name="T34" fmla="*/ 524 w 6102"/>
                  <a:gd name="T35" fmla="*/ 989 h 5215"/>
                  <a:gd name="T36" fmla="*/ 537 w 6102"/>
                  <a:gd name="T37" fmla="*/ 1170 h 5215"/>
                  <a:gd name="T38" fmla="*/ 581 w 6102"/>
                  <a:gd name="T39" fmla="*/ 3271 h 5215"/>
                  <a:gd name="T40" fmla="*/ 652 w 6102"/>
                  <a:gd name="T41" fmla="*/ 3395 h 5215"/>
                  <a:gd name="T42" fmla="*/ 5418 w 6102"/>
                  <a:gd name="T43" fmla="*/ 3409 h 5215"/>
                  <a:gd name="T44" fmla="*/ 5516 w 6102"/>
                  <a:gd name="T45" fmla="*/ 3309 h 5215"/>
                  <a:gd name="T46" fmla="*/ 5564 w 6102"/>
                  <a:gd name="T47" fmla="*/ 1291 h 5215"/>
                  <a:gd name="T48" fmla="*/ 5549 w 6102"/>
                  <a:gd name="T49" fmla="*/ 1011 h 5215"/>
                  <a:gd name="T50" fmla="*/ 5518 w 6102"/>
                  <a:gd name="T51" fmla="*/ 787 h 5215"/>
                  <a:gd name="T52" fmla="*/ 5477 w 6102"/>
                  <a:gd name="T53" fmla="*/ 679 h 5215"/>
                  <a:gd name="T54" fmla="*/ 5342 w 6102"/>
                  <a:gd name="T55" fmla="*/ 648 h 5215"/>
                  <a:gd name="T56" fmla="*/ 5064 w 6102"/>
                  <a:gd name="T57" fmla="*/ 648 h 5215"/>
                  <a:gd name="T58" fmla="*/ 5162 w 6102"/>
                  <a:gd name="T59" fmla="*/ 548 h 5215"/>
                  <a:gd name="T60" fmla="*/ 5245 w 6102"/>
                  <a:gd name="T61" fmla="*/ 374 h 5215"/>
                  <a:gd name="T62" fmla="*/ 5194 w 6102"/>
                  <a:gd name="T63" fmla="*/ 159 h 5215"/>
                  <a:gd name="T64" fmla="*/ 5777 w 6102"/>
                  <a:gd name="T65" fmla="*/ 0 h 5215"/>
                  <a:gd name="T66" fmla="*/ 5986 w 6102"/>
                  <a:gd name="T67" fmla="*/ 76 h 5215"/>
                  <a:gd name="T68" fmla="*/ 6097 w 6102"/>
                  <a:gd name="T69" fmla="*/ 266 h 5215"/>
                  <a:gd name="T70" fmla="*/ 6082 w 6102"/>
                  <a:gd name="T71" fmla="*/ 3884 h 5215"/>
                  <a:gd name="T72" fmla="*/ 5941 w 6102"/>
                  <a:gd name="T73" fmla="*/ 4052 h 5215"/>
                  <a:gd name="T74" fmla="*/ 3619 w 6102"/>
                  <a:gd name="T75" fmla="*/ 4097 h 5215"/>
                  <a:gd name="T76" fmla="*/ 4135 w 6102"/>
                  <a:gd name="T77" fmla="*/ 4817 h 5215"/>
                  <a:gd name="T78" fmla="*/ 4248 w 6102"/>
                  <a:gd name="T79" fmla="*/ 4958 h 5215"/>
                  <a:gd name="T80" fmla="*/ 4207 w 6102"/>
                  <a:gd name="T81" fmla="*/ 5138 h 5215"/>
                  <a:gd name="T82" fmla="*/ 4042 w 6102"/>
                  <a:gd name="T83" fmla="*/ 5215 h 5215"/>
                  <a:gd name="T84" fmla="*/ 1929 w 6102"/>
                  <a:gd name="T85" fmla="*/ 5169 h 5215"/>
                  <a:gd name="T86" fmla="*/ 1849 w 6102"/>
                  <a:gd name="T87" fmla="*/ 5006 h 5215"/>
                  <a:gd name="T88" fmla="*/ 1929 w 6102"/>
                  <a:gd name="T89" fmla="*/ 4843 h 5215"/>
                  <a:gd name="T90" fmla="*/ 2193 w 6102"/>
                  <a:gd name="T91" fmla="*/ 4797 h 5215"/>
                  <a:gd name="T92" fmla="*/ 213 w 6102"/>
                  <a:gd name="T93" fmla="*/ 4076 h 5215"/>
                  <a:gd name="T94" fmla="*/ 44 w 6102"/>
                  <a:gd name="T95" fmla="*/ 3936 h 5215"/>
                  <a:gd name="T96" fmla="*/ 0 w 6102"/>
                  <a:gd name="T97" fmla="*/ 2374 h 5215"/>
                  <a:gd name="T98" fmla="*/ 44 w 6102"/>
                  <a:gd name="T99" fmla="*/ 161 h 5215"/>
                  <a:gd name="T100" fmla="*/ 213 w 6102"/>
                  <a:gd name="T101" fmla="*/ 20 h 5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2" h="5215">
                    <a:moveTo>
                      <a:pt x="5220" y="3580"/>
                    </a:moveTo>
                    <a:lnTo>
                      <a:pt x="5179" y="3585"/>
                    </a:lnTo>
                    <a:lnTo>
                      <a:pt x="5142" y="3602"/>
                    </a:lnTo>
                    <a:lnTo>
                      <a:pt x="5112" y="3624"/>
                    </a:lnTo>
                    <a:lnTo>
                      <a:pt x="5088" y="3656"/>
                    </a:lnTo>
                    <a:lnTo>
                      <a:pt x="5073" y="3693"/>
                    </a:lnTo>
                    <a:lnTo>
                      <a:pt x="5068" y="3734"/>
                    </a:lnTo>
                    <a:lnTo>
                      <a:pt x="5073" y="3774"/>
                    </a:lnTo>
                    <a:lnTo>
                      <a:pt x="5088" y="3810"/>
                    </a:lnTo>
                    <a:lnTo>
                      <a:pt x="5112" y="3841"/>
                    </a:lnTo>
                    <a:lnTo>
                      <a:pt x="5142" y="3865"/>
                    </a:lnTo>
                    <a:lnTo>
                      <a:pt x="5179" y="3880"/>
                    </a:lnTo>
                    <a:lnTo>
                      <a:pt x="5220" y="3885"/>
                    </a:lnTo>
                    <a:lnTo>
                      <a:pt x="5260" y="3880"/>
                    </a:lnTo>
                    <a:lnTo>
                      <a:pt x="5297" y="3865"/>
                    </a:lnTo>
                    <a:lnTo>
                      <a:pt x="5327" y="3841"/>
                    </a:lnTo>
                    <a:lnTo>
                      <a:pt x="5351" y="3810"/>
                    </a:lnTo>
                    <a:lnTo>
                      <a:pt x="5368" y="3774"/>
                    </a:lnTo>
                    <a:lnTo>
                      <a:pt x="5371" y="3734"/>
                    </a:lnTo>
                    <a:lnTo>
                      <a:pt x="5368" y="3693"/>
                    </a:lnTo>
                    <a:lnTo>
                      <a:pt x="5351" y="3656"/>
                    </a:lnTo>
                    <a:lnTo>
                      <a:pt x="5327" y="3624"/>
                    </a:lnTo>
                    <a:lnTo>
                      <a:pt x="5297" y="3602"/>
                    </a:lnTo>
                    <a:lnTo>
                      <a:pt x="5260" y="3585"/>
                    </a:lnTo>
                    <a:lnTo>
                      <a:pt x="5220" y="3580"/>
                    </a:lnTo>
                    <a:close/>
                    <a:moveTo>
                      <a:pt x="4724" y="3580"/>
                    </a:moveTo>
                    <a:lnTo>
                      <a:pt x="4683" y="3585"/>
                    </a:lnTo>
                    <a:lnTo>
                      <a:pt x="4648" y="3602"/>
                    </a:lnTo>
                    <a:lnTo>
                      <a:pt x="4616" y="3624"/>
                    </a:lnTo>
                    <a:lnTo>
                      <a:pt x="4592" y="3656"/>
                    </a:lnTo>
                    <a:lnTo>
                      <a:pt x="4577" y="3693"/>
                    </a:lnTo>
                    <a:lnTo>
                      <a:pt x="4572" y="3734"/>
                    </a:lnTo>
                    <a:lnTo>
                      <a:pt x="4577" y="3774"/>
                    </a:lnTo>
                    <a:lnTo>
                      <a:pt x="4592" y="3810"/>
                    </a:lnTo>
                    <a:lnTo>
                      <a:pt x="4616" y="3841"/>
                    </a:lnTo>
                    <a:lnTo>
                      <a:pt x="4648" y="3865"/>
                    </a:lnTo>
                    <a:lnTo>
                      <a:pt x="4683" y="3880"/>
                    </a:lnTo>
                    <a:lnTo>
                      <a:pt x="4724" y="3885"/>
                    </a:lnTo>
                    <a:lnTo>
                      <a:pt x="4764" y="3880"/>
                    </a:lnTo>
                    <a:lnTo>
                      <a:pt x="4801" y="3865"/>
                    </a:lnTo>
                    <a:lnTo>
                      <a:pt x="4831" y="3841"/>
                    </a:lnTo>
                    <a:lnTo>
                      <a:pt x="4855" y="3810"/>
                    </a:lnTo>
                    <a:lnTo>
                      <a:pt x="4872" y="3774"/>
                    </a:lnTo>
                    <a:lnTo>
                      <a:pt x="4877" y="3734"/>
                    </a:lnTo>
                    <a:lnTo>
                      <a:pt x="4872" y="3693"/>
                    </a:lnTo>
                    <a:lnTo>
                      <a:pt x="4855" y="3656"/>
                    </a:lnTo>
                    <a:lnTo>
                      <a:pt x="4831" y="3624"/>
                    </a:lnTo>
                    <a:lnTo>
                      <a:pt x="4801" y="3602"/>
                    </a:lnTo>
                    <a:lnTo>
                      <a:pt x="4764" y="3585"/>
                    </a:lnTo>
                    <a:lnTo>
                      <a:pt x="4724" y="3580"/>
                    </a:lnTo>
                    <a:close/>
                    <a:moveTo>
                      <a:pt x="326" y="0"/>
                    </a:moveTo>
                    <a:lnTo>
                      <a:pt x="790" y="0"/>
                    </a:lnTo>
                    <a:lnTo>
                      <a:pt x="766" y="55"/>
                    </a:lnTo>
                    <a:lnTo>
                      <a:pt x="753" y="115"/>
                    </a:lnTo>
                    <a:lnTo>
                      <a:pt x="751" y="172"/>
                    </a:lnTo>
                    <a:lnTo>
                      <a:pt x="759" y="228"/>
                    </a:lnTo>
                    <a:lnTo>
                      <a:pt x="777" y="281"/>
                    </a:lnTo>
                    <a:lnTo>
                      <a:pt x="805" y="329"/>
                    </a:lnTo>
                    <a:lnTo>
                      <a:pt x="842" y="374"/>
                    </a:lnTo>
                    <a:lnTo>
                      <a:pt x="785" y="379"/>
                    </a:lnTo>
                    <a:lnTo>
                      <a:pt x="731" y="394"/>
                    </a:lnTo>
                    <a:lnTo>
                      <a:pt x="683" y="418"/>
                    </a:lnTo>
                    <a:lnTo>
                      <a:pt x="639" y="448"/>
                    </a:lnTo>
                    <a:lnTo>
                      <a:pt x="602" y="487"/>
                    </a:lnTo>
                    <a:lnTo>
                      <a:pt x="570" y="531"/>
                    </a:lnTo>
                    <a:lnTo>
                      <a:pt x="546" y="579"/>
                    </a:lnTo>
                    <a:lnTo>
                      <a:pt x="531" y="633"/>
                    </a:lnTo>
                    <a:lnTo>
                      <a:pt x="528" y="689"/>
                    </a:lnTo>
                    <a:lnTo>
                      <a:pt x="526" y="779"/>
                    </a:lnTo>
                    <a:lnTo>
                      <a:pt x="526" y="859"/>
                    </a:lnTo>
                    <a:lnTo>
                      <a:pt x="524" y="928"/>
                    </a:lnTo>
                    <a:lnTo>
                      <a:pt x="524" y="989"/>
                    </a:lnTo>
                    <a:lnTo>
                      <a:pt x="524" y="1042"/>
                    </a:lnTo>
                    <a:lnTo>
                      <a:pt x="526" y="1091"/>
                    </a:lnTo>
                    <a:lnTo>
                      <a:pt x="529" y="1133"/>
                    </a:lnTo>
                    <a:lnTo>
                      <a:pt x="537" y="1170"/>
                    </a:lnTo>
                    <a:lnTo>
                      <a:pt x="548" y="1205"/>
                    </a:lnTo>
                    <a:lnTo>
                      <a:pt x="561" y="1239"/>
                    </a:lnTo>
                    <a:lnTo>
                      <a:pt x="581" y="1270"/>
                    </a:lnTo>
                    <a:lnTo>
                      <a:pt x="581" y="3271"/>
                    </a:lnTo>
                    <a:lnTo>
                      <a:pt x="587" y="3309"/>
                    </a:lnTo>
                    <a:lnTo>
                      <a:pt x="600" y="3343"/>
                    </a:lnTo>
                    <a:lnTo>
                      <a:pt x="622" y="3372"/>
                    </a:lnTo>
                    <a:lnTo>
                      <a:pt x="652" y="3395"/>
                    </a:lnTo>
                    <a:lnTo>
                      <a:pt x="685" y="3409"/>
                    </a:lnTo>
                    <a:lnTo>
                      <a:pt x="724" y="3413"/>
                    </a:lnTo>
                    <a:lnTo>
                      <a:pt x="5379" y="3413"/>
                    </a:lnTo>
                    <a:lnTo>
                      <a:pt x="5418" y="3409"/>
                    </a:lnTo>
                    <a:lnTo>
                      <a:pt x="5451" y="3395"/>
                    </a:lnTo>
                    <a:lnTo>
                      <a:pt x="5481" y="3372"/>
                    </a:lnTo>
                    <a:lnTo>
                      <a:pt x="5503" y="3343"/>
                    </a:lnTo>
                    <a:lnTo>
                      <a:pt x="5516" y="3309"/>
                    </a:lnTo>
                    <a:lnTo>
                      <a:pt x="5521" y="3271"/>
                    </a:lnTo>
                    <a:lnTo>
                      <a:pt x="5521" y="1426"/>
                    </a:lnTo>
                    <a:lnTo>
                      <a:pt x="5547" y="1359"/>
                    </a:lnTo>
                    <a:lnTo>
                      <a:pt x="5564" y="1291"/>
                    </a:lnTo>
                    <a:lnTo>
                      <a:pt x="5573" y="1222"/>
                    </a:lnTo>
                    <a:lnTo>
                      <a:pt x="5575" y="1152"/>
                    </a:lnTo>
                    <a:lnTo>
                      <a:pt x="5566" y="1081"/>
                    </a:lnTo>
                    <a:lnTo>
                      <a:pt x="5549" y="1011"/>
                    </a:lnTo>
                    <a:lnTo>
                      <a:pt x="5521" y="944"/>
                    </a:lnTo>
                    <a:lnTo>
                      <a:pt x="5521" y="883"/>
                    </a:lnTo>
                    <a:lnTo>
                      <a:pt x="5521" y="831"/>
                    </a:lnTo>
                    <a:lnTo>
                      <a:pt x="5518" y="787"/>
                    </a:lnTo>
                    <a:lnTo>
                      <a:pt x="5514" y="752"/>
                    </a:lnTo>
                    <a:lnTo>
                      <a:pt x="5505" y="722"/>
                    </a:lnTo>
                    <a:lnTo>
                      <a:pt x="5493" y="698"/>
                    </a:lnTo>
                    <a:lnTo>
                      <a:pt x="5477" y="679"/>
                    </a:lnTo>
                    <a:lnTo>
                      <a:pt x="5453" y="666"/>
                    </a:lnTo>
                    <a:lnTo>
                      <a:pt x="5423" y="657"/>
                    </a:lnTo>
                    <a:lnTo>
                      <a:pt x="5388" y="652"/>
                    </a:lnTo>
                    <a:lnTo>
                      <a:pt x="5342" y="648"/>
                    </a:lnTo>
                    <a:lnTo>
                      <a:pt x="5288" y="646"/>
                    </a:lnTo>
                    <a:lnTo>
                      <a:pt x="5225" y="646"/>
                    </a:lnTo>
                    <a:lnTo>
                      <a:pt x="5149" y="648"/>
                    </a:lnTo>
                    <a:lnTo>
                      <a:pt x="5064" y="648"/>
                    </a:lnTo>
                    <a:lnTo>
                      <a:pt x="4966" y="648"/>
                    </a:lnTo>
                    <a:lnTo>
                      <a:pt x="5073" y="604"/>
                    </a:lnTo>
                    <a:lnTo>
                      <a:pt x="5121" y="579"/>
                    </a:lnTo>
                    <a:lnTo>
                      <a:pt x="5162" y="548"/>
                    </a:lnTo>
                    <a:lnTo>
                      <a:pt x="5196" y="511"/>
                    </a:lnTo>
                    <a:lnTo>
                      <a:pt x="5220" y="470"/>
                    </a:lnTo>
                    <a:lnTo>
                      <a:pt x="5238" y="424"/>
                    </a:lnTo>
                    <a:lnTo>
                      <a:pt x="5245" y="374"/>
                    </a:lnTo>
                    <a:lnTo>
                      <a:pt x="5247" y="322"/>
                    </a:lnTo>
                    <a:lnTo>
                      <a:pt x="5238" y="268"/>
                    </a:lnTo>
                    <a:lnTo>
                      <a:pt x="5220" y="215"/>
                    </a:lnTo>
                    <a:lnTo>
                      <a:pt x="5194" y="159"/>
                    </a:lnTo>
                    <a:lnTo>
                      <a:pt x="5157" y="103"/>
                    </a:lnTo>
                    <a:lnTo>
                      <a:pt x="5109" y="50"/>
                    </a:lnTo>
                    <a:lnTo>
                      <a:pt x="5051" y="0"/>
                    </a:lnTo>
                    <a:lnTo>
                      <a:pt x="5777" y="0"/>
                    </a:lnTo>
                    <a:lnTo>
                      <a:pt x="5836" y="3"/>
                    </a:lnTo>
                    <a:lnTo>
                      <a:pt x="5890" y="20"/>
                    </a:lnTo>
                    <a:lnTo>
                      <a:pt x="5941" y="44"/>
                    </a:lnTo>
                    <a:lnTo>
                      <a:pt x="5986" y="76"/>
                    </a:lnTo>
                    <a:lnTo>
                      <a:pt x="6027" y="115"/>
                    </a:lnTo>
                    <a:lnTo>
                      <a:pt x="6058" y="161"/>
                    </a:lnTo>
                    <a:lnTo>
                      <a:pt x="6082" y="211"/>
                    </a:lnTo>
                    <a:lnTo>
                      <a:pt x="6097" y="266"/>
                    </a:lnTo>
                    <a:lnTo>
                      <a:pt x="6102" y="324"/>
                    </a:lnTo>
                    <a:lnTo>
                      <a:pt x="6102" y="3771"/>
                    </a:lnTo>
                    <a:lnTo>
                      <a:pt x="6097" y="3830"/>
                    </a:lnTo>
                    <a:lnTo>
                      <a:pt x="6082" y="3884"/>
                    </a:lnTo>
                    <a:lnTo>
                      <a:pt x="6058" y="3936"/>
                    </a:lnTo>
                    <a:lnTo>
                      <a:pt x="6027" y="3980"/>
                    </a:lnTo>
                    <a:lnTo>
                      <a:pt x="5986" y="4021"/>
                    </a:lnTo>
                    <a:lnTo>
                      <a:pt x="5941" y="4052"/>
                    </a:lnTo>
                    <a:lnTo>
                      <a:pt x="5890" y="4076"/>
                    </a:lnTo>
                    <a:lnTo>
                      <a:pt x="5836" y="4091"/>
                    </a:lnTo>
                    <a:lnTo>
                      <a:pt x="5777" y="4097"/>
                    </a:lnTo>
                    <a:lnTo>
                      <a:pt x="3619" y="4097"/>
                    </a:lnTo>
                    <a:lnTo>
                      <a:pt x="3909" y="4797"/>
                    </a:lnTo>
                    <a:lnTo>
                      <a:pt x="4042" y="4797"/>
                    </a:lnTo>
                    <a:lnTo>
                      <a:pt x="4091" y="4802"/>
                    </a:lnTo>
                    <a:lnTo>
                      <a:pt x="4135" y="4817"/>
                    </a:lnTo>
                    <a:lnTo>
                      <a:pt x="4174" y="4843"/>
                    </a:lnTo>
                    <a:lnTo>
                      <a:pt x="4207" y="4875"/>
                    </a:lnTo>
                    <a:lnTo>
                      <a:pt x="4231" y="4913"/>
                    </a:lnTo>
                    <a:lnTo>
                      <a:pt x="4248" y="4958"/>
                    </a:lnTo>
                    <a:lnTo>
                      <a:pt x="4253" y="5006"/>
                    </a:lnTo>
                    <a:lnTo>
                      <a:pt x="4248" y="5054"/>
                    </a:lnTo>
                    <a:lnTo>
                      <a:pt x="4231" y="5099"/>
                    </a:lnTo>
                    <a:lnTo>
                      <a:pt x="4207" y="5138"/>
                    </a:lnTo>
                    <a:lnTo>
                      <a:pt x="4174" y="5169"/>
                    </a:lnTo>
                    <a:lnTo>
                      <a:pt x="4135" y="5195"/>
                    </a:lnTo>
                    <a:lnTo>
                      <a:pt x="4091" y="5210"/>
                    </a:lnTo>
                    <a:lnTo>
                      <a:pt x="4042" y="5215"/>
                    </a:lnTo>
                    <a:lnTo>
                      <a:pt x="2060" y="5215"/>
                    </a:lnTo>
                    <a:lnTo>
                      <a:pt x="2012" y="5210"/>
                    </a:lnTo>
                    <a:lnTo>
                      <a:pt x="1968" y="5195"/>
                    </a:lnTo>
                    <a:lnTo>
                      <a:pt x="1929" y="5169"/>
                    </a:lnTo>
                    <a:lnTo>
                      <a:pt x="1895" y="5138"/>
                    </a:lnTo>
                    <a:lnTo>
                      <a:pt x="1871" y="5099"/>
                    </a:lnTo>
                    <a:lnTo>
                      <a:pt x="1855" y="5054"/>
                    </a:lnTo>
                    <a:lnTo>
                      <a:pt x="1849" y="5006"/>
                    </a:lnTo>
                    <a:lnTo>
                      <a:pt x="1855" y="4958"/>
                    </a:lnTo>
                    <a:lnTo>
                      <a:pt x="1871" y="4913"/>
                    </a:lnTo>
                    <a:lnTo>
                      <a:pt x="1895" y="4875"/>
                    </a:lnTo>
                    <a:lnTo>
                      <a:pt x="1929" y="4843"/>
                    </a:lnTo>
                    <a:lnTo>
                      <a:pt x="1968" y="4817"/>
                    </a:lnTo>
                    <a:lnTo>
                      <a:pt x="2012" y="4802"/>
                    </a:lnTo>
                    <a:lnTo>
                      <a:pt x="2060" y="4797"/>
                    </a:lnTo>
                    <a:lnTo>
                      <a:pt x="2193" y="4797"/>
                    </a:lnTo>
                    <a:lnTo>
                      <a:pt x="2484" y="4097"/>
                    </a:lnTo>
                    <a:lnTo>
                      <a:pt x="326" y="4097"/>
                    </a:lnTo>
                    <a:lnTo>
                      <a:pt x="267" y="4091"/>
                    </a:lnTo>
                    <a:lnTo>
                      <a:pt x="213" y="4076"/>
                    </a:lnTo>
                    <a:lnTo>
                      <a:pt x="161" y="4052"/>
                    </a:lnTo>
                    <a:lnTo>
                      <a:pt x="117" y="4021"/>
                    </a:lnTo>
                    <a:lnTo>
                      <a:pt x="76" y="3980"/>
                    </a:lnTo>
                    <a:lnTo>
                      <a:pt x="44" y="3936"/>
                    </a:lnTo>
                    <a:lnTo>
                      <a:pt x="20" y="3884"/>
                    </a:lnTo>
                    <a:lnTo>
                      <a:pt x="6" y="3830"/>
                    </a:lnTo>
                    <a:lnTo>
                      <a:pt x="0" y="3771"/>
                    </a:lnTo>
                    <a:lnTo>
                      <a:pt x="0" y="2374"/>
                    </a:lnTo>
                    <a:lnTo>
                      <a:pt x="0" y="324"/>
                    </a:lnTo>
                    <a:lnTo>
                      <a:pt x="6" y="266"/>
                    </a:lnTo>
                    <a:lnTo>
                      <a:pt x="20" y="211"/>
                    </a:lnTo>
                    <a:lnTo>
                      <a:pt x="44" y="161"/>
                    </a:lnTo>
                    <a:lnTo>
                      <a:pt x="76" y="115"/>
                    </a:lnTo>
                    <a:lnTo>
                      <a:pt x="117" y="76"/>
                    </a:lnTo>
                    <a:lnTo>
                      <a:pt x="161" y="44"/>
                    </a:lnTo>
                    <a:lnTo>
                      <a:pt x="213" y="20"/>
                    </a:lnTo>
                    <a:lnTo>
                      <a:pt x="267" y="3"/>
                    </a:lnTo>
                    <a:lnTo>
                      <a:pt x="326"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5"/>
              <p:cNvSpPr>
                <a:spLocks/>
              </p:cNvSpPr>
              <p:nvPr/>
            </p:nvSpPr>
            <p:spPr bwMode="auto">
              <a:xfrm>
                <a:off x="-713" y="719"/>
                <a:ext cx="1363" cy="1142"/>
              </a:xfrm>
              <a:custGeom>
                <a:avLst/>
                <a:gdLst>
                  <a:gd name="T0" fmla="*/ 1474 w 2727"/>
                  <a:gd name="T1" fmla="*/ 3 h 2283"/>
                  <a:gd name="T2" fmla="*/ 1642 w 2727"/>
                  <a:gd name="T3" fmla="*/ 31 h 2283"/>
                  <a:gd name="T4" fmla="*/ 1679 w 2727"/>
                  <a:gd name="T5" fmla="*/ 133 h 2283"/>
                  <a:gd name="T6" fmla="*/ 1681 w 2727"/>
                  <a:gd name="T7" fmla="*/ 274 h 2283"/>
                  <a:gd name="T8" fmla="*/ 1864 w 2727"/>
                  <a:gd name="T9" fmla="*/ 422 h 2283"/>
                  <a:gd name="T10" fmla="*/ 2003 w 2727"/>
                  <a:gd name="T11" fmla="*/ 283 h 2283"/>
                  <a:gd name="T12" fmla="*/ 2092 w 2727"/>
                  <a:gd name="T13" fmla="*/ 226 h 2283"/>
                  <a:gd name="T14" fmla="*/ 2181 w 2727"/>
                  <a:gd name="T15" fmla="*/ 257 h 2283"/>
                  <a:gd name="T16" fmla="*/ 2314 w 2727"/>
                  <a:gd name="T17" fmla="*/ 385 h 2283"/>
                  <a:gd name="T18" fmla="*/ 2494 w 2727"/>
                  <a:gd name="T19" fmla="*/ 574 h 2283"/>
                  <a:gd name="T20" fmla="*/ 2479 w 2727"/>
                  <a:gd name="T21" fmla="*/ 690 h 2283"/>
                  <a:gd name="T22" fmla="*/ 2370 w 2727"/>
                  <a:gd name="T23" fmla="*/ 807 h 2283"/>
                  <a:gd name="T24" fmla="*/ 2386 w 2727"/>
                  <a:gd name="T25" fmla="*/ 1052 h 2283"/>
                  <a:gd name="T26" fmla="*/ 2601 w 2727"/>
                  <a:gd name="T27" fmla="*/ 1052 h 2283"/>
                  <a:gd name="T28" fmla="*/ 2701 w 2727"/>
                  <a:gd name="T29" fmla="*/ 1092 h 2283"/>
                  <a:gd name="T30" fmla="*/ 2727 w 2727"/>
                  <a:gd name="T31" fmla="*/ 1235 h 2283"/>
                  <a:gd name="T32" fmla="*/ 2075 w 2727"/>
                  <a:gd name="T33" fmla="*/ 1244 h 2283"/>
                  <a:gd name="T34" fmla="*/ 1944 w 2727"/>
                  <a:gd name="T35" fmla="*/ 939 h 2283"/>
                  <a:gd name="T36" fmla="*/ 1696 w 2727"/>
                  <a:gd name="T37" fmla="*/ 726 h 2283"/>
                  <a:gd name="T38" fmla="*/ 1365 w 2727"/>
                  <a:gd name="T39" fmla="*/ 646 h 2283"/>
                  <a:gd name="T40" fmla="*/ 1028 w 2727"/>
                  <a:gd name="T41" fmla="*/ 731 h 2283"/>
                  <a:gd name="T42" fmla="*/ 774 w 2727"/>
                  <a:gd name="T43" fmla="*/ 955 h 2283"/>
                  <a:gd name="T44" fmla="*/ 652 w 2727"/>
                  <a:gd name="T45" fmla="*/ 1276 h 2283"/>
                  <a:gd name="T46" fmla="*/ 687 w 2727"/>
                  <a:gd name="T47" fmla="*/ 1605 h 2283"/>
                  <a:gd name="T48" fmla="*/ 850 w 2727"/>
                  <a:gd name="T49" fmla="*/ 1868 h 2283"/>
                  <a:gd name="T50" fmla="*/ 817 w 2727"/>
                  <a:gd name="T51" fmla="*/ 2030 h 2283"/>
                  <a:gd name="T52" fmla="*/ 593 w 2727"/>
                  <a:gd name="T53" fmla="*/ 2122 h 2283"/>
                  <a:gd name="T54" fmla="*/ 445 w 2727"/>
                  <a:gd name="T55" fmla="*/ 2204 h 2283"/>
                  <a:gd name="T56" fmla="*/ 315 w 2727"/>
                  <a:gd name="T57" fmla="*/ 2242 h 2283"/>
                  <a:gd name="T58" fmla="*/ 226 w 2727"/>
                  <a:gd name="T59" fmla="*/ 2130 h 2283"/>
                  <a:gd name="T60" fmla="*/ 248 w 2727"/>
                  <a:gd name="T61" fmla="*/ 2042 h 2283"/>
                  <a:gd name="T62" fmla="*/ 374 w 2727"/>
                  <a:gd name="T63" fmla="*/ 1913 h 2283"/>
                  <a:gd name="T64" fmla="*/ 278 w 2727"/>
                  <a:gd name="T65" fmla="*/ 1681 h 2283"/>
                  <a:gd name="T66" fmla="*/ 99 w 2727"/>
                  <a:gd name="T67" fmla="*/ 1676 h 2283"/>
                  <a:gd name="T68" fmla="*/ 19 w 2727"/>
                  <a:gd name="T69" fmla="*/ 1622 h 2283"/>
                  <a:gd name="T70" fmla="*/ 0 w 2727"/>
                  <a:gd name="T71" fmla="*/ 1470 h 2283"/>
                  <a:gd name="T72" fmla="*/ 4 w 2727"/>
                  <a:gd name="T73" fmla="*/ 1163 h 2283"/>
                  <a:gd name="T74" fmla="*/ 50 w 2727"/>
                  <a:gd name="T75" fmla="*/ 1074 h 2283"/>
                  <a:gd name="T76" fmla="*/ 167 w 2727"/>
                  <a:gd name="T77" fmla="*/ 1048 h 2283"/>
                  <a:gd name="T78" fmla="*/ 310 w 2727"/>
                  <a:gd name="T79" fmla="*/ 1052 h 2283"/>
                  <a:gd name="T80" fmla="*/ 380 w 2727"/>
                  <a:gd name="T81" fmla="*/ 824 h 2283"/>
                  <a:gd name="T82" fmla="*/ 261 w 2727"/>
                  <a:gd name="T83" fmla="*/ 702 h 2283"/>
                  <a:gd name="T84" fmla="*/ 226 w 2727"/>
                  <a:gd name="T85" fmla="*/ 616 h 2283"/>
                  <a:gd name="T86" fmla="*/ 282 w 2727"/>
                  <a:gd name="T87" fmla="*/ 522 h 2283"/>
                  <a:gd name="T88" fmla="*/ 432 w 2727"/>
                  <a:gd name="T89" fmla="*/ 370 h 2283"/>
                  <a:gd name="T90" fmla="*/ 602 w 2727"/>
                  <a:gd name="T91" fmla="*/ 227 h 2283"/>
                  <a:gd name="T92" fmla="*/ 719 w 2727"/>
                  <a:gd name="T93" fmla="*/ 274 h 2283"/>
                  <a:gd name="T94" fmla="*/ 837 w 2727"/>
                  <a:gd name="T95" fmla="*/ 392 h 2283"/>
                  <a:gd name="T96" fmla="*/ 1052 w 2727"/>
                  <a:gd name="T97" fmla="*/ 279 h 2283"/>
                  <a:gd name="T98" fmla="*/ 1055 w 2727"/>
                  <a:gd name="T99" fmla="*/ 98 h 2283"/>
                  <a:gd name="T100" fmla="*/ 1109 w 2727"/>
                  <a:gd name="T101" fmla="*/ 18 h 2283"/>
                  <a:gd name="T102" fmla="*/ 1263 w 2727"/>
                  <a:gd name="T103" fmla="*/ 0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27" h="2283">
                    <a:moveTo>
                      <a:pt x="1263" y="0"/>
                    </a:moveTo>
                    <a:lnTo>
                      <a:pt x="1322" y="1"/>
                    </a:lnTo>
                    <a:lnTo>
                      <a:pt x="1392" y="1"/>
                    </a:lnTo>
                    <a:lnTo>
                      <a:pt x="1474" y="3"/>
                    </a:lnTo>
                    <a:lnTo>
                      <a:pt x="1568" y="3"/>
                    </a:lnTo>
                    <a:lnTo>
                      <a:pt x="1598" y="7"/>
                    </a:lnTo>
                    <a:lnTo>
                      <a:pt x="1624" y="16"/>
                    </a:lnTo>
                    <a:lnTo>
                      <a:pt x="1642" y="31"/>
                    </a:lnTo>
                    <a:lnTo>
                      <a:pt x="1657" y="51"/>
                    </a:lnTo>
                    <a:lnTo>
                      <a:pt x="1668" y="75"/>
                    </a:lnTo>
                    <a:lnTo>
                      <a:pt x="1675" y="103"/>
                    </a:lnTo>
                    <a:lnTo>
                      <a:pt x="1679" y="133"/>
                    </a:lnTo>
                    <a:lnTo>
                      <a:pt x="1683" y="166"/>
                    </a:lnTo>
                    <a:lnTo>
                      <a:pt x="1683" y="201"/>
                    </a:lnTo>
                    <a:lnTo>
                      <a:pt x="1681" y="237"/>
                    </a:lnTo>
                    <a:lnTo>
                      <a:pt x="1681" y="274"/>
                    </a:lnTo>
                    <a:lnTo>
                      <a:pt x="1679" y="309"/>
                    </a:lnTo>
                    <a:lnTo>
                      <a:pt x="1679" y="344"/>
                    </a:lnTo>
                    <a:lnTo>
                      <a:pt x="1774" y="379"/>
                    </a:lnTo>
                    <a:lnTo>
                      <a:pt x="1864" y="422"/>
                    </a:lnTo>
                    <a:lnTo>
                      <a:pt x="1907" y="379"/>
                    </a:lnTo>
                    <a:lnTo>
                      <a:pt x="1942" y="342"/>
                    </a:lnTo>
                    <a:lnTo>
                      <a:pt x="1975" y="311"/>
                    </a:lnTo>
                    <a:lnTo>
                      <a:pt x="2003" y="283"/>
                    </a:lnTo>
                    <a:lnTo>
                      <a:pt x="2027" y="261"/>
                    </a:lnTo>
                    <a:lnTo>
                      <a:pt x="2051" y="244"/>
                    </a:lnTo>
                    <a:lnTo>
                      <a:pt x="2072" y="231"/>
                    </a:lnTo>
                    <a:lnTo>
                      <a:pt x="2092" y="226"/>
                    </a:lnTo>
                    <a:lnTo>
                      <a:pt x="2112" y="226"/>
                    </a:lnTo>
                    <a:lnTo>
                      <a:pt x="2133" y="229"/>
                    </a:lnTo>
                    <a:lnTo>
                      <a:pt x="2155" y="240"/>
                    </a:lnTo>
                    <a:lnTo>
                      <a:pt x="2181" y="257"/>
                    </a:lnTo>
                    <a:lnTo>
                      <a:pt x="2207" y="279"/>
                    </a:lnTo>
                    <a:lnTo>
                      <a:pt x="2238" y="309"/>
                    </a:lnTo>
                    <a:lnTo>
                      <a:pt x="2273" y="344"/>
                    </a:lnTo>
                    <a:lnTo>
                      <a:pt x="2314" y="385"/>
                    </a:lnTo>
                    <a:lnTo>
                      <a:pt x="2358" y="431"/>
                    </a:lnTo>
                    <a:lnTo>
                      <a:pt x="2412" y="485"/>
                    </a:lnTo>
                    <a:lnTo>
                      <a:pt x="2471" y="546"/>
                    </a:lnTo>
                    <a:lnTo>
                      <a:pt x="2494" y="574"/>
                    </a:lnTo>
                    <a:lnTo>
                      <a:pt x="2503" y="603"/>
                    </a:lnTo>
                    <a:lnTo>
                      <a:pt x="2503" y="631"/>
                    </a:lnTo>
                    <a:lnTo>
                      <a:pt x="2495" y="661"/>
                    </a:lnTo>
                    <a:lnTo>
                      <a:pt x="2479" y="690"/>
                    </a:lnTo>
                    <a:lnTo>
                      <a:pt x="2457" y="720"/>
                    </a:lnTo>
                    <a:lnTo>
                      <a:pt x="2431" y="750"/>
                    </a:lnTo>
                    <a:lnTo>
                      <a:pt x="2401" y="777"/>
                    </a:lnTo>
                    <a:lnTo>
                      <a:pt x="2370" y="807"/>
                    </a:lnTo>
                    <a:lnTo>
                      <a:pt x="2338" y="837"/>
                    </a:lnTo>
                    <a:lnTo>
                      <a:pt x="2308" y="866"/>
                    </a:lnTo>
                    <a:lnTo>
                      <a:pt x="2351" y="957"/>
                    </a:lnTo>
                    <a:lnTo>
                      <a:pt x="2386" y="1052"/>
                    </a:lnTo>
                    <a:lnTo>
                      <a:pt x="2453" y="1052"/>
                    </a:lnTo>
                    <a:lnTo>
                      <a:pt x="2510" y="1050"/>
                    </a:lnTo>
                    <a:lnTo>
                      <a:pt x="2558" y="1050"/>
                    </a:lnTo>
                    <a:lnTo>
                      <a:pt x="2601" y="1052"/>
                    </a:lnTo>
                    <a:lnTo>
                      <a:pt x="2634" y="1055"/>
                    </a:lnTo>
                    <a:lnTo>
                      <a:pt x="2664" y="1063"/>
                    </a:lnTo>
                    <a:lnTo>
                      <a:pt x="2684" y="1076"/>
                    </a:lnTo>
                    <a:lnTo>
                      <a:pt x="2701" y="1092"/>
                    </a:lnTo>
                    <a:lnTo>
                      <a:pt x="2714" y="1116"/>
                    </a:lnTo>
                    <a:lnTo>
                      <a:pt x="2721" y="1148"/>
                    </a:lnTo>
                    <a:lnTo>
                      <a:pt x="2725" y="1187"/>
                    </a:lnTo>
                    <a:lnTo>
                      <a:pt x="2727" y="1235"/>
                    </a:lnTo>
                    <a:lnTo>
                      <a:pt x="2070" y="1509"/>
                    </a:lnTo>
                    <a:lnTo>
                      <a:pt x="2083" y="1418"/>
                    </a:lnTo>
                    <a:lnTo>
                      <a:pt x="2085" y="1329"/>
                    </a:lnTo>
                    <a:lnTo>
                      <a:pt x="2075" y="1244"/>
                    </a:lnTo>
                    <a:lnTo>
                      <a:pt x="2055" y="1163"/>
                    </a:lnTo>
                    <a:lnTo>
                      <a:pt x="2027" y="1083"/>
                    </a:lnTo>
                    <a:lnTo>
                      <a:pt x="1990" y="1009"/>
                    </a:lnTo>
                    <a:lnTo>
                      <a:pt x="1944" y="939"/>
                    </a:lnTo>
                    <a:lnTo>
                      <a:pt x="1892" y="876"/>
                    </a:lnTo>
                    <a:lnTo>
                      <a:pt x="1833" y="818"/>
                    </a:lnTo>
                    <a:lnTo>
                      <a:pt x="1766" y="768"/>
                    </a:lnTo>
                    <a:lnTo>
                      <a:pt x="1696" y="726"/>
                    </a:lnTo>
                    <a:lnTo>
                      <a:pt x="1618" y="692"/>
                    </a:lnTo>
                    <a:lnTo>
                      <a:pt x="1539" y="666"/>
                    </a:lnTo>
                    <a:lnTo>
                      <a:pt x="1453" y="652"/>
                    </a:lnTo>
                    <a:lnTo>
                      <a:pt x="1365" y="646"/>
                    </a:lnTo>
                    <a:lnTo>
                      <a:pt x="1276" y="652"/>
                    </a:lnTo>
                    <a:lnTo>
                      <a:pt x="1189" y="668"/>
                    </a:lnTo>
                    <a:lnTo>
                      <a:pt x="1105" y="694"/>
                    </a:lnTo>
                    <a:lnTo>
                      <a:pt x="1028" y="731"/>
                    </a:lnTo>
                    <a:lnTo>
                      <a:pt x="954" y="776"/>
                    </a:lnTo>
                    <a:lnTo>
                      <a:pt x="887" y="827"/>
                    </a:lnTo>
                    <a:lnTo>
                      <a:pt x="828" y="889"/>
                    </a:lnTo>
                    <a:lnTo>
                      <a:pt x="774" y="955"/>
                    </a:lnTo>
                    <a:lnTo>
                      <a:pt x="730" y="1027"/>
                    </a:lnTo>
                    <a:lnTo>
                      <a:pt x="694" y="1105"/>
                    </a:lnTo>
                    <a:lnTo>
                      <a:pt x="669" y="1189"/>
                    </a:lnTo>
                    <a:lnTo>
                      <a:pt x="652" y="1276"/>
                    </a:lnTo>
                    <a:lnTo>
                      <a:pt x="646" y="1366"/>
                    </a:lnTo>
                    <a:lnTo>
                      <a:pt x="650" y="1448"/>
                    </a:lnTo>
                    <a:lnTo>
                      <a:pt x="665" y="1528"/>
                    </a:lnTo>
                    <a:lnTo>
                      <a:pt x="687" y="1605"/>
                    </a:lnTo>
                    <a:lnTo>
                      <a:pt x="717" y="1678"/>
                    </a:lnTo>
                    <a:lnTo>
                      <a:pt x="756" y="1746"/>
                    </a:lnTo>
                    <a:lnTo>
                      <a:pt x="800" y="1809"/>
                    </a:lnTo>
                    <a:lnTo>
                      <a:pt x="850" y="1868"/>
                    </a:lnTo>
                    <a:lnTo>
                      <a:pt x="907" y="1920"/>
                    </a:lnTo>
                    <a:lnTo>
                      <a:pt x="970" y="1967"/>
                    </a:lnTo>
                    <a:lnTo>
                      <a:pt x="889" y="2000"/>
                    </a:lnTo>
                    <a:lnTo>
                      <a:pt x="817" y="2030"/>
                    </a:lnTo>
                    <a:lnTo>
                      <a:pt x="752" y="2055"/>
                    </a:lnTo>
                    <a:lnTo>
                      <a:pt x="693" y="2080"/>
                    </a:lnTo>
                    <a:lnTo>
                      <a:pt x="641" y="2102"/>
                    </a:lnTo>
                    <a:lnTo>
                      <a:pt x="593" y="2122"/>
                    </a:lnTo>
                    <a:lnTo>
                      <a:pt x="550" y="2141"/>
                    </a:lnTo>
                    <a:lnTo>
                      <a:pt x="511" y="2161"/>
                    </a:lnTo>
                    <a:lnTo>
                      <a:pt x="478" y="2181"/>
                    </a:lnTo>
                    <a:lnTo>
                      <a:pt x="445" y="2204"/>
                    </a:lnTo>
                    <a:lnTo>
                      <a:pt x="413" y="2226"/>
                    </a:lnTo>
                    <a:lnTo>
                      <a:pt x="384" y="2254"/>
                    </a:lnTo>
                    <a:lnTo>
                      <a:pt x="356" y="2283"/>
                    </a:lnTo>
                    <a:lnTo>
                      <a:pt x="315" y="2242"/>
                    </a:lnTo>
                    <a:lnTo>
                      <a:pt x="284" y="2209"/>
                    </a:lnTo>
                    <a:lnTo>
                      <a:pt x="258" y="2180"/>
                    </a:lnTo>
                    <a:lnTo>
                      <a:pt x="239" y="2154"/>
                    </a:lnTo>
                    <a:lnTo>
                      <a:pt x="226" y="2130"/>
                    </a:lnTo>
                    <a:lnTo>
                      <a:pt x="223" y="2109"/>
                    </a:lnTo>
                    <a:lnTo>
                      <a:pt x="224" y="2087"/>
                    </a:lnTo>
                    <a:lnTo>
                      <a:pt x="232" y="2067"/>
                    </a:lnTo>
                    <a:lnTo>
                      <a:pt x="248" y="2042"/>
                    </a:lnTo>
                    <a:lnTo>
                      <a:pt x="269" y="2017"/>
                    </a:lnTo>
                    <a:lnTo>
                      <a:pt x="298" y="1987"/>
                    </a:lnTo>
                    <a:lnTo>
                      <a:pt x="334" y="1954"/>
                    </a:lnTo>
                    <a:lnTo>
                      <a:pt x="374" y="1913"/>
                    </a:lnTo>
                    <a:lnTo>
                      <a:pt x="422" y="1867"/>
                    </a:lnTo>
                    <a:lnTo>
                      <a:pt x="378" y="1776"/>
                    </a:lnTo>
                    <a:lnTo>
                      <a:pt x="345" y="1679"/>
                    </a:lnTo>
                    <a:lnTo>
                      <a:pt x="278" y="1681"/>
                    </a:lnTo>
                    <a:lnTo>
                      <a:pt x="223" y="1681"/>
                    </a:lnTo>
                    <a:lnTo>
                      <a:pt x="173" y="1681"/>
                    </a:lnTo>
                    <a:lnTo>
                      <a:pt x="132" y="1679"/>
                    </a:lnTo>
                    <a:lnTo>
                      <a:pt x="99" y="1676"/>
                    </a:lnTo>
                    <a:lnTo>
                      <a:pt x="71" y="1670"/>
                    </a:lnTo>
                    <a:lnTo>
                      <a:pt x="49" y="1659"/>
                    </a:lnTo>
                    <a:lnTo>
                      <a:pt x="32" y="1644"/>
                    </a:lnTo>
                    <a:lnTo>
                      <a:pt x="19" y="1622"/>
                    </a:lnTo>
                    <a:lnTo>
                      <a:pt x="10" y="1596"/>
                    </a:lnTo>
                    <a:lnTo>
                      <a:pt x="4" y="1563"/>
                    </a:lnTo>
                    <a:lnTo>
                      <a:pt x="2" y="1520"/>
                    </a:lnTo>
                    <a:lnTo>
                      <a:pt x="0" y="1470"/>
                    </a:lnTo>
                    <a:lnTo>
                      <a:pt x="0" y="1409"/>
                    </a:lnTo>
                    <a:lnTo>
                      <a:pt x="2" y="1339"/>
                    </a:lnTo>
                    <a:lnTo>
                      <a:pt x="2" y="1257"/>
                    </a:lnTo>
                    <a:lnTo>
                      <a:pt x="4" y="1163"/>
                    </a:lnTo>
                    <a:lnTo>
                      <a:pt x="6" y="1133"/>
                    </a:lnTo>
                    <a:lnTo>
                      <a:pt x="17" y="1107"/>
                    </a:lnTo>
                    <a:lnTo>
                      <a:pt x="32" y="1089"/>
                    </a:lnTo>
                    <a:lnTo>
                      <a:pt x="50" y="1074"/>
                    </a:lnTo>
                    <a:lnTo>
                      <a:pt x="74" y="1063"/>
                    </a:lnTo>
                    <a:lnTo>
                      <a:pt x="102" y="1055"/>
                    </a:lnTo>
                    <a:lnTo>
                      <a:pt x="134" y="1052"/>
                    </a:lnTo>
                    <a:lnTo>
                      <a:pt x="167" y="1048"/>
                    </a:lnTo>
                    <a:lnTo>
                      <a:pt x="200" y="1048"/>
                    </a:lnTo>
                    <a:lnTo>
                      <a:pt x="237" y="1048"/>
                    </a:lnTo>
                    <a:lnTo>
                      <a:pt x="272" y="1050"/>
                    </a:lnTo>
                    <a:lnTo>
                      <a:pt x="310" y="1052"/>
                    </a:lnTo>
                    <a:lnTo>
                      <a:pt x="345" y="1052"/>
                    </a:lnTo>
                    <a:lnTo>
                      <a:pt x="378" y="957"/>
                    </a:lnTo>
                    <a:lnTo>
                      <a:pt x="422" y="866"/>
                    </a:lnTo>
                    <a:lnTo>
                      <a:pt x="380" y="824"/>
                    </a:lnTo>
                    <a:lnTo>
                      <a:pt x="343" y="789"/>
                    </a:lnTo>
                    <a:lnTo>
                      <a:pt x="310" y="755"/>
                    </a:lnTo>
                    <a:lnTo>
                      <a:pt x="282" y="727"/>
                    </a:lnTo>
                    <a:lnTo>
                      <a:pt x="261" y="702"/>
                    </a:lnTo>
                    <a:lnTo>
                      <a:pt x="243" y="679"/>
                    </a:lnTo>
                    <a:lnTo>
                      <a:pt x="232" y="657"/>
                    </a:lnTo>
                    <a:lnTo>
                      <a:pt x="226" y="637"/>
                    </a:lnTo>
                    <a:lnTo>
                      <a:pt x="226" y="616"/>
                    </a:lnTo>
                    <a:lnTo>
                      <a:pt x="232" y="596"/>
                    </a:lnTo>
                    <a:lnTo>
                      <a:pt x="241" y="574"/>
                    </a:lnTo>
                    <a:lnTo>
                      <a:pt x="258" y="550"/>
                    </a:lnTo>
                    <a:lnTo>
                      <a:pt x="282" y="522"/>
                    </a:lnTo>
                    <a:lnTo>
                      <a:pt x="310" y="490"/>
                    </a:lnTo>
                    <a:lnTo>
                      <a:pt x="345" y="457"/>
                    </a:lnTo>
                    <a:lnTo>
                      <a:pt x="385" y="416"/>
                    </a:lnTo>
                    <a:lnTo>
                      <a:pt x="432" y="370"/>
                    </a:lnTo>
                    <a:lnTo>
                      <a:pt x="485" y="318"/>
                    </a:lnTo>
                    <a:lnTo>
                      <a:pt x="545" y="259"/>
                    </a:lnTo>
                    <a:lnTo>
                      <a:pt x="574" y="237"/>
                    </a:lnTo>
                    <a:lnTo>
                      <a:pt x="602" y="227"/>
                    </a:lnTo>
                    <a:lnTo>
                      <a:pt x="632" y="227"/>
                    </a:lnTo>
                    <a:lnTo>
                      <a:pt x="661" y="235"/>
                    </a:lnTo>
                    <a:lnTo>
                      <a:pt x="691" y="251"/>
                    </a:lnTo>
                    <a:lnTo>
                      <a:pt x="719" y="274"/>
                    </a:lnTo>
                    <a:lnTo>
                      <a:pt x="748" y="300"/>
                    </a:lnTo>
                    <a:lnTo>
                      <a:pt x="778" y="329"/>
                    </a:lnTo>
                    <a:lnTo>
                      <a:pt x="807" y="361"/>
                    </a:lnTo>
                    <a:lnTo>
                      <a:pt x="837" y="392"/>
                    </a:lnTo>
                    <a:lnTo>
                      <a:pt x="867" y="422"/>
                    </a:lnTo>
                    <a:lnTo>
                      <a:pt x="955" y="379"/>
                    </a:lnTo>
                    <a:lnTo>
                      <a:pt x="1052" y="344"/>
                    </a:lnTo>
                    <a:lnTo>
                      <a:pt x="1052" y="279"/>
                    </a:lnTo>
                    <a:lnTo>
                      <a:pt x="1050" y="222"/>
                    </a:lnTo>
                    <a:lnTo>
                      <a:pt x="1050" y="174"/>
                    </a:lnTo>
                    <a:lnTo>
                      <a:pt x="1052" y="133"/>
                    </a:lnTo>
                    <a:lnTo>
                      <a:pt x="1055" y="98"/>
                    </a:lnTo>
                    <a:lnTo>
                      <a:pt x="1063" y="70"/>
                    </a:lnTo>
                    <a:lnTo>
                      <a:pt x="1072" y="48"/>
                    </a:lnTo>
                    <a:lnTo>
                      <a:pt x="1087" y="31"/>
                    </a:lnTo>
                    <a:lnTo>
                      <a:pt x="1109" y="18"/>
                    </a:lnTo>
                    <a:lnTo>
                      <a:pt x="1135" y="11"/>
                    </a:lnTo>
                    <a:lnTo>
                      <a:pt x="1170" y="5"/>
                    </a:lnTo>
                    <a:lnTo>
                      <a:pt x="1211" y="1"/>
                    </a:lnTo>
                    <a:lnTo>
                      <a:pt x="126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6"/>
              <p:cNvSpPr>
                <a:spLocks/>
              </p:cNvSpPr>
              <p:nvPr/>
            </p:nvSpPr>
            <p:spPr bwMode="auto">
              <a:xfrm>
                <a:off x="-289" y="1144"/>
                <a:ext cx="516" cy="505"/>
              </a:xfrm>
              <a:custGeom>
                <a:avLst/>
                <a:gdLst>
                  <a:gd name="T0" fmla="*/ 515 w 1031"/>
                  <a:gd name="T1" fmla="*/ 0 h 1011"/>
                  <a:gd name="T2" fmla="*/ 590 w 1031"/>
                  <a:gd name="T3" fmla="*/ 5 h 1011"/>
                  <a:gd name="T4" fmla="*/ 661 w 1031"/>
                  <a:gd name="T5" fmla="*/ 20 h 1011"/>
                  <a:gd name="T6" fmla="*/ 727 w 1031"/>
                  <a:gd name="T7" fmla="*/ 44 h 1011"/>
                  <a:gd name="T8" fmla="*/ 788 w 1031"/>
                  <a:gd name="T9" fmla="*/ 77 h 1011"/>
                  <a:gd name="T10" fmla="*/ 846 w 1031"/>
                  <a:gd name="T11" fmla="*/ 120 h 1011"/>
                  <a:gd name="T12" fmla="*/ 896 w 1031"/>
                  <a:gd name="T13" fmla="*/ 166 h 1011"/>
                  <a:gd name="T14" fmla="*/ 938 w 1031"/>
                  <a:gd name="T15" fmla="*/ 220 h 1011"/>
                  <a:gd name="T16" fmla="*/ 974 w 1031"/>
                  <a:gd name="T17" fmla="*/ 279 h 1011"/>
                  <a:gd name="T18" fmla="*/ 1001 w 1031"/>
                  <a:gd name="T19" fmla="*/ 342 h 1011"/>
                  <a:gd name="T20" fmla="*/ 1020 w 1031"/>
                  <a:gd name="T21" fmla="*/ 409 h 1011"/>
                  <a:gd name="T22" fmla="*/ 1031 w 1031"/>
                  <a:gd name="T23" fmla="*/ 478 h 1011"/>
                  <a:gd name="T24" fmla="*/ 1031 w 1031"/>
                  <a:gd name="T25" fmla="*/ 550 h 1011"/>
                  <a:gd name="T26" fmla="*/ 1020 w 1031"/>
                  <a:gd name="T27" fmla="*/ 622 h 1011"/>
                  <a:gd name="T28" fmla="*/ 998 w 1031"/>
                  <a:gd name="T29" fmla="*/ 694 h 1011"/>
                  <a:gd name="T30" fmla="*/ 964 w 1031"/>
                  <a:gd name="T31" fmla="*/ 765 h 1011"/>
                  <a:gd name="T32" fmla="*/ 376 w 1031"/>
                  <a:gd name="T33" fmla="*/ 1011 h 1011"/>
                  <a:gd name="T34" fmla="*/ 305 w 1031"/>
                  <a:gd name="T35" fmla="*/ 985 h 1011"/>
                  <a:gd name="T36" fmla="*/ 241 w 1031"/>
                  <a:gd name="T37" fmla="*/ 952 h 1011"/>
                  <a:gd name="T38" fmla="*/ 181 w 1031"/>
                  <a:gd name="T39" fmla="*/ 907 h 1011"/>
                  <a:gd name="T40" fmla="*/ 130 w 1031"/>
                  <a:gd name="T41" fmla="*/ 857 h 1011"/>
                  <a:gd name="T42" fmla="*/ 85 w 1031"/>
                  <a:gd name="T43" fmla="*/ 800 h 1011"/>
                  <a:gd name="T44" fmla="*/ 48 w 1031"/>
                  <a:gd name="T45" fmla="*/ 735 h 1011"/>
                  <a:gd name="T46" fmla="*/ 22 w 1031"/>
                  <a:gd name="T47" fmla="*/ 666 h 1011"/>
                  <a:gd name="T48" fmla="*/ 6 w 1031"/>
                  <a:gd name="T49" fmla="*/ 592 h 1011"/>
                  <a:gd name="T50" fmla="*/ 0 w 1031"/>
                  <a:gd name="T51" fmla="*/ 516 h 1011"/>
                  <a:gd name="T52" fmla="*/ 6 w 1031"/>
                  <a:gd name="T53" fmla="*/ 440 h 1011"/>
                  <a:gd name="T54" fmla="*/ 20 w 1031"/>
                  <a:gd name="T55" fmla="*/ 366 h 1011"/>
                  <a:gd name="T56" fmla="*/ 46 w 1031"/>
                  <a:gd name="T57" fmla="*/ 298 h 1011"/>
                  <a:gd name="T58" fmla="*/ 81 w 1031"/>
                  <a:gd name="T59" fmla="*/ 235 h 1011"/>
                  <a:gd name="T60" fmla="*/ 126 w 1031"/>
                  <a:gd name="T61" fmla="*/ 177 h 1011"/>
                  <a:gd name="T62" fmla="*/ 176 w 1031"/>
                  <a:gd name="T63" fmla="*/ 126 h 1011"/>
                  <a:gd name="T64" fmla="*/ 235 w 1031"/>
                  <a:gd name="T65" fmla="*/ 83 h 1011"/>
                  <a:gd name="T66" fmla="*/ 298 w 1031"/>
                  <a:gd name="T67" fmla="*/ 48 h 1011"/>
                  <a:gd name="T68" fmla="*/ 366 w 1031"/>
                  <a:gd name="T69" fmla="*/ 22 h 1011"/>
                  <a:gd name="T70" fmla="*/ 439 w 1031"/>
                  <a:gd name="T71" fmla="*/ 5 h 1011"/>
                  <a:gd name="T72" fmla="*/ 515 w 1031"/>
                  <a:gd name="T7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1" h="1011">
                    <a:moveTo>
                      <a:pt x="515" y="0"/>
                    </a:moveTo>
                    <a:lnTo>
                      <a:pt x="590" y="5"/>
                    </a:lnTo>
                    <a:lnTo>
                      <a:pt x="661" y="20"/>
                    </a:lnTo>
                    <a:lnTo>
                      <a:pt x="727" y="44"/>
                    </a:lnTo>
                    <a:lnTo>
                      <a:pt x="788" y="77"/>
                    </a:lnTo>
                    <a:lnTo>
                      <a:pt x="846" y="120"/>
                    </a:lnTo>
                    <a:lnTo>
                      <a:pt x="896" y="166"/>
                    </a:lnTo>
                    <a:lnTo>
                      <a:pt x="938" y="220"/>
                    </a:lnTo>
                    <a:lnTo>
                      <a:pt x="974" y="279"/>
                    </a:lnTo>
                    <a:lnTo>
                      <a:pt x="1001" y="342"/>
                    </a:lnTo>
                    <a:lnTo>
                      <a:pt x="1020" y="409"/>
                    </a:lnTo>
                    <a:lnTo>
                      <a:pt x="1031" y="478"/>
                    </a:lnTo>
                    <a:lnTo>
                      <a:pt x="1031" y="550"/>
                    </a:lnTo>
                    <a:lnTo>
                      <a:pt x="1020" y="622"/>
                    </a:lnTo>
                    <a:lnTo>
                      <a:pt x="998" y="694"/>
                    </a:lnTo>
                    <a:lnTo>
                      <a:pt x="964" y="765"/>
                    </a:lnTo>
                    <a:lnTo>
                      <a:pt x="376" y="1011"/>
                    </a:lnTo>
                    <a:lnTo>
                      <a:pt x="305" y="985"/>
                    </a:lnTo>
                    <a:lnTo>
                      <a:pt x="241" y="952"/>
                    </a:lnTo>
                    <a:lnTo>
                      <a:pt x="181" y="907"/>
                    </a:lnTo>
                    <a:lnTo>
                      <a:pt x="130" y="857"/>
                    </a:lnTo>
                    <a:lnTo>
                      <a:pt x="85" y="800"/>
                    </a:lnTo>
                    <a:lnTo>
                      <a:pt x="48" y="735"/>
                    </a:lnTo>
                    <a:lnTo>
                      <a:pt x="22" y="666"/>
                    </a:lnTo>
                    <a:lnTo>
                      <a:pt x="6" y="592"/>
                    </a:lnTo>
                    <a:lnTo>
                      <a:pt x="0" y="516"/>
                    </a:lnTo>
                    <a:lnTo>
                      <a:pt x="6" y="440"/>
                    </a:lnTo>
                    <a:lnTo>
                      <a:pt x="20" y="366"/>
                    </a:lnTo>
                    <a:lnTo>
                      <a:pt x="46" y="298"/>
                    </a:lnTo>
                    <a:lnTo>
                      <a:pt x="81" y="235"/>
                    </a:lnTo>
                    <a:lnTo>
                      <a:pt x="126" y="177"/>
                    </a:lnTo>
                    <a:lnTo>
                      <a:pt x="176" y="126"/>
                    </a:lnTo>
                    <a:lnTo>
                      <a:pt x="235" y="83"/>
                    </a:lnTo>
                    <a:lnTo>
                      <a:pt x="298" y="48"/>
                    </a:lnTo>
                    <a:lnTo>
                      <a:pt x="366" y="22"/>
                    </a:lnTo>
                    <a:lnTo>
                      <a:pt x="439" y="5"/>
                    </a:lnTo>
                    <a:lnTo>
                      <a:pt x="515"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p:nvSpPr>
            <p:spPr bwMode="auto">
              <a:xfrm>
                <a:off x="-513" y="994"/>
                <a:ext cx="2123" cy="1260"/>
              </a:xfrm>
              <a:custGeom>
                <a:avLst/>
                <a:gdLst>
                  <a:gd name="T0" fmla="*/ 3630 w 4246"/>
                  <a:gd name="T1" fmla="*/ 5 h 2520"/>
                  <a:gd name="T2" fmla="*/ 3721 w 4246"/>
                  <a:gd name="T3" fmla="*/ 35 h 2520"/>
                  <a:gd name="T4" fmla="*/ 3796 w 4246"/>
                  <a:gd name="T5" fmla="*/ 81 h 2520"/>
                  <a:gd name="T6" fmla="*/ 3857 w 4246"/>
                  <a:gd name="T7" fmla="*/ 139 h 2520"/>
                  <a:gd name="T8" fmla="*/ 3898 w 4246"/>
                  <a:gd name="T9" fmla="*/ 200 h 2520"/>
                  <a:gd name="T10" fmla="*/ 3917 w 4246"/>
                  <a:gd name="T11" fmla="*/ 257 h 2520"/>
                  <a:gd name="T12" fmla="*/ 3907 w 4246"/>
                  <a:gd name="T13" fmla="*/ 307 h 2520"/>
                  <a:gd name="T14" fmla="*/ 3869 w 4246"/>
                  <a:gd name="T15" fmla="*/ 340 h 2520"/>
                  <a:gd name="T16" fmla="*/ 3709 w 4246"/>
                  <a:gd name="T17" fmla="*/ 405 h 2520"/>
                  <a:gd name="T18" fmla="*/ 3584 w 4246"/>
                  <a:gd name="T19" fmla="*/ 455 h 2520"/>
                  <a:gd name="T20" fmla="*/ 3487 w 4246"/>
                  <a:gd name="T21" fmla="*/ 496 h 2520"/>
                  <a:gd name="T22" fmla="*/ 3421 w 4246"/>
                  <a:gd name="T23" fmla="*/ 533 h 2520"/>
                  <a:gd name="T24" fmla="*/ 3378 w 4246"/>
                  <a:gd name="T25" fmla="*/ 572 h 2520"/>
                  <a:gd name="T26" fmla="*/ 3360 w 4246"/>
                  <a:gd name="T27" fmla="*/ 615 h 2520"/>
                  <a:gd name="T28" fmla="*/ 3361 w 4246"/>
                  <a:gd name="T29" fmla="*/ 668 h 2520"/>
                  <a:gd name="T30" fmla="*/ 3382 w 4246"/>
                  <a:gd name="T31" fmla="*/ 739 h 2520"/>
                  <a:gd name="T32" fmla="*/ 3419 w 4246"/>
                  <a:gd name="T33" fmla="*/ 829 h 2520"/>
                  <a:gd name="T34" fmla="*/ 3469 w 4246"/>
                  <a:gd name="T35" fmla="*/ 946 h 2520"/>
                  <a:gd name="T36" fmla="*/ 3513 w 4246"/>
                  <a:gd name="T37" fmla="*/ 1044 h 2520"/>
                  <a:gd name="T38" fmla="*/ 3561 w 4246"/>
                  <a:gd name="T39" fmla="*/ 1087 h 2520"/>
                  <a:gd name="T40" fmla="*/ 3622 w 4246"/>
                  <a:gd name="T41" fmla="*/ 1104 h 2520"/>
                  <a:gd name="T42" fmla="*/ 3687 w 4246"/>
                  <a:gd name="T43" fmla="*/ 1092 h 2520"/>
                  <a:gd name="T44" fmla="*/ 4139 w 4246"/>
                  <a:gd name="T45" fmla="*/ 911 h 2520"/>
                  <a:gd name="T46" fmla="*/ 4187 w 4246"/>
                  <a:gd name="T47" fmla="*/ 926 h 2520"/>
                  <a:gd name="T48" fmla="*/ 4222 w 4246"/>
                  <a:gd name="T49" fmla="*/ 974 h 2520"/>
                  <a:gd name="T50" fmla="*/ 4242 w 4246"/>
                  <a:gd name="T51" fmla="*/ 1044 h 2520"/>
                  <a:gd name="T52" fmla="*/ 4244 w 4246"/>
                  <a:gd name="T53" fmla="*/ 1131 h 2520"/>
                  <a:gd name="T54" fmla="*/ 4226 w 4246"/>
                  <a:gd name="T55" fmla="*/ 1224 h 2520"/>
                  <a:gd name="T56" fmla="*/ 4183 w 4246"/>
                  <a:gd name="T57" fmla="*/ 1315 h 2520"/>
                  <a:gd name="T58" fmla="*/ 4113 w 4246"/>
                  <a:gd name="T59" fmla="*/ 1396 h 2520"/>
                  <a:gd name="T60" fmla="*/ 3993 w 4246"/>
                  <a:gd name="T61" fmla="*/ 1476 h 2520"/>
                  <a:gd name="T62" fmla="*/ 3865 w 4246"/>
                  <a:gd name="T63" fmla="*/ 1554 h 2520"/>
                  <a:gd name="T64" fmla="*/ 3756 w 4246"/>
                  <a:gd name="T65" fmla="*/ 1607 h 2520"/>
                  <a:gd name="T66" fmla="*/ 3658 w 4246"/>
                  <a:gd name="T67" fmla="*/ 1639 h 2520"/>
                  <a:gd name="T68" fmla="*/ 3563 w 4246"/>
                  <a:gd name="T69" fmla="*/ 1652 h 2520"/>
                  <a:gd name="T70" fmla="*/ 3463 w 4246"/>
                  <a:gd name="T71" fmla="*/ 1644 h 2520"/>
                  <a:gd name="T72" fmla="*/ 3348 w 4246"/>
                  <a:gd name="T73" fmla="*/ 1618 h 2520"/>
                  <a:gd name="T74" fmla="*/ 3210 w 4246"/>
                  <a:gd name="T75" fmla="*/ 1576 h 2520"/>
                  <a:gd name="T76" fmla="*/ 3041 w 4246"/>
                  <a:gd name="T77" fmla="*/ 1517 h 2520"/>
                  <a:gd name="T78" fmla="*/ 533 w 4246"/>
                  <a:gd name="T79" fmla="*/ 2487 h 2520"/>
                  <a:gd name="T80" fmla="*/ 413 w 4246"/>
                  <a:gd name="T81" fmla="*/ 2519 h 2520"/>
                  <a:gd name="T82" fmla="*/ 306 w 4246"/>
                  <a:gd name="T83" fmla="*/ 2515 h 2520"/>
                  <a:gd name="T84" fmla="*/ 209 w 4246"/>
                  <a:gd name="T85" fmla="*/ 2480 h 2520"/>
                  <a:gd name="T86" fmla="*/ 130 w 4246"/>
                  <a:gd name="T87" fmla="*/ 2422 h 2520"/>
                  <a:gd name="T88" fmla="*/ 67 w 4246"/>
                  <a:gd name="T89" fmla="*/ 2344 h 2520"/>
                  <a:gd name="T90" fmla="*/ 24 w 4246"/>
                  <a:gd name="T91" fmla="*/ 2256 h 2520"/>
                  <a:gd name="T92" fmla="*/ 2 w 4246"/>
                  <a:gd name="T93" fmla="*/ 2157 h 2520"/>
                  <a:gd name="T94" fmla="*/ 6 w 4246"/>
                  <a:gd name="T95" fmla="*/ 2057 h 2520"/>
                  <a:gd name="T96" fmla="*/ 35 w 4246"/>
                  <a:gd name="T97" fmla="*/ 1963 h 2520"/>
                  <a:gd name="T98" fmla="*/ 93 w 4246"/>
                  <a:gd name="T99" fmla="*/ 1876 h 2520"/>
                  <a:gd name="T100" fmla="*/ 180 w 4246"/>
                  <a:gd name="T101" fmla="*/ 1805 h 2520"/>
                  <a:gd name="T102" fmla="*/ 2645 w 4246"/>
                  <a:gd name="T103" fmla="*/ 772 h 2520"/>
                  <a:gd name="T104" fmla="*/ 2708 w 4246"/>
                  <a:gd name="T105" fmla="*/ 637 h 2520"/>
                  <a:gd name="T106" fmla="*/ 2767 w 4246"/>
                  <a:gd name="T107" fmla="*/ 511 h 2520"/>
                  <a:gd name="T108" fmla="*/ 2828 w 4246"/>
                  <a:gd name="T109" fmla="*/ 394 h 2520"/>
                  <a:gd name="T110" fmla="*/ 2897 w 4246"/>
                  <a:gd name="T111" fmla="*/ 292 h 2520"/>
                  <a:gd name="T112" fmla="*/ 2976 w 4246"/>
                  <a:gd name="T113" fmla="*/ 203 h 2520"/>
                  <a:gd name="T114" fmla="*/ 3075 w 4246"/>
                  <a:gd name="T115" fmla="*/ 129 h 2520"/>
                  <a:gd name="T116" fmla="*/ 3197 w 4246"/>
                  <a:gd name="T117" fmla="*/ 76 h 2520"/>
                  <a:gd name="T118" fmla="*/ 3476 w 4246"/>
                  <a:gd name="T119" fmla="*/ 9 h 2520"/>
                  <a:gd name="T120" fmla="*/ 3580 w 4246"/>
                  <a:gd name="T121"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46" h="2520">
                    <a:moveTo>
                      <a:pt x="3580" y="0"/>
                    </a:moveTo>
                    <a:lnTo>
                      <a:pt x="3630" y="5"/>
                    </a:lnTo>
                    <a:lnTo>
                      <a:pt x="3676" y="18"/>
                    </a:lnTo>
                    <a:lnTo>
                      <a:pt x="3721" y="35"/>
                    </a:lnTo>
                    <a:lnTo>
                      <a:pt x="3761" y="57"/>
                    </a:lnTo>
                    <a:lnTo>
                      <a:pt x="3796" y="81"/>
                    </a:lnTo>
                    <a:lnTo>
                      <a:pt x="3830" y="109"/>
                    </a:lnTo>
                    <a:lnTo>
                      <a:pt x="3857" y="139"/>
                    </a:lnTo>
                    <a:lnTo>
                      <a:pt x="3882" y="168"/>
                    </a:lnTo>
                    <a:lnTo>
                      <a:pt x="3898" y="200"/>
                    </a:lnTo>
                    <a:lnTo>
                      <a:pt x="3911" y="229"/>
                    </a:lnTo>
                    <a:lnTo>
                      <a:pt x="3917" y="257"/>
                    </a:lnTo>
                    <a:lnTo>
                      <a:pt x="3915" y="283"/>
                    </a:lnTo>
                    <a:lnTo>
                      <a:pt x="3907" y="307"/>
                    </a:lnTo>
                    <a:lnTo>
                      <a:pt x="3893" y="326"/>
                    </a:lnTo>
                    <a:lnTo>
                      <a:pt x="3869" y="340"/>
                    </a:lnTo>
                    <a:lnTo>
                      <a:pt x="3785" y="374"/>
                    </a:lnTo>
                    <a:lnTo>
                      <a:pt x="3709" y="405"/>
                    </a:lnTo>
                    <a:lnTo>
                      <a:pt x="3643" y="431"/>
                    </a:lnTo>
                    <a:lnTo>
                      <a:pt x="3584" y="455"/>
                    </a:lnTo>
                    <a:lnTo>
                      <a:pt x="3532" y="477"/>
                    </a:lnTo>
                    <a:lnTo>
                      <a:pt x="3487" y="496"/>
                    </a:lnTo>
                    <a:lnTo>
                      <a:pt x="3450" y="515"/>
                    </a:lnTo>
                    <a:lnTo>
                      <a:pt x="3421" y="533"/>
                    </a:lnTo>
                    <a:lnTo>
                      <a:pt x="3397" y="552"/>
                    </a:lnTo>
                    <a:lnTo>
                      <a:pt x="3378" y="572"/>
                    </a:lnTo>
                    <a:lnTo>
                      <a:pt x="3367" y="592"/>
                    </a:lnTo>
                    <a:lnTo>
                      <a:pt x="3360" y="615"/>
                    </a:lnTo>
                    <a:lnTo>
                      <a:pt x="3358" y="640"/>
                    </a:lnTo>
                    <a:lnTo>
                      <a:pt x="3361" y="668"/>
                    </a:lnTo>
                    <a:lnTo>
                      <a:pt x="3369" y="702"/>
                    </a:lnTo>
                    <a:lnTo>
                      <a:pt x="3382" y="739"/>
                    </a:lnTo>
                    <a:lnTo>
                      <a:pt x="3398" y="781"/>
                    </a:lnTo>
                    <a:lnTo>
                      <a:pt x="3419" y="829"/>
                    </a:lnTo>
                    <a:lnTo>
                      <a:pt x="3441" y="883"/>
                    </a:lnTo>
                    <a:lnTo>
                      <a:pt x="3469" y="946"/>
                    </a:lnTo>
                    <a:lnTo>
                      <a:pt x="3498" y="1015"/>
                    </a:lnTo>
                    <a:lnTo>
                      <a:pt x="3513" y="1044"/>
                    </a:lnTo>
                    <a:lnTo>
                      <a:pt x="3535" y="1068"/>
                    </a:lnTo>
                    <a:lnTo>
                      <a:pt x="3561" y="1087"/>
                    </a:lnTo>
                    <a:lnTo>
                      <a:pt x="3591" y="1098"/>
                    </a:lnTo>
                    <a:lnTo>
                      <a:pt x="3622" y="1104"/>
                    </a:lnTo>
                    <a:lnTo>
                      <a:pt x="3656" y="1102"/>
                    </a:lnTo>
                    <a:lnTo>
                      <a:pt x="3687" y="1092"/>
                    </a:lnTo>
                    <a:lnTo>
                      <a:pt x="4109" y="916"/>
                    </a:lnTo>
                    <a:lnTo>
                      <a:pt x="4139" y="911"/>
                    </a:lnTo>
                    <a:lnTo>
                      <a:pt x="4165" y="913"/>
                    </a:lnTo>
                    <a:lnTo>
                      <a:pt x="4187" y="926"/>
                    </a:lnTo>
                    <a:lnTo>
                      <a:pt x="4207" y="946"/>
                    </a:lnTo>
                    <a:lnTo>
                      <a:pt x="4222" y="974"/>
                    </a:lnTo>
                    <a:lnTo>
                      <a:pt x="4235" y="1007"/>
                    </a:lnTo>
                    <a:lnTo>
                      <a:pt x="4242" y="1044"/>
                    </a:lnTo>
                    <a:lnTo>
                      <a:pt x="4246" y="1087"/>
                    </a:lnTo>
                    <a:lnTo>
                      <a:pt x="4244" y="1131"/>
                    </a:lnTo>
                    <a:lnTo>
                      <a:pt x="4237" y="1178"/>
                    </a:lnTo>
                    <a:lnTo>
                      <a:pt x="4226" y="1224"/>
                    </a:lnTo>
                    <a:lnTo>
                      <a:pt x="4207" y="1270"/>
                    </a:lnTo>
                    <a:lnTo>
                      <a:pt x="4183" y="1315"/>
                    </a:lnTo>
                    <a:lnTo>
                      <a:pt x="4152" y="1357"/>
                    </a:lnTo>
                    <a:lnTo>
                      <a:pt x="4113" y="1396"/>
                    </a:lnTo>
                    <a:lnTo>
                      <a:pt x="4069" y="1429"/>
                    </a:lnTo>
                    <a:lnTo>
                      <a:pt x="3993" y="1476"/>
                    </a:lnTo>
                    <a:lnTo>
                      <a:pt x="3926" y="1518"/>
                    </a:lnTo>
                    <a:lnTo>
                      <a:pt x="3865" y="1554"/>
                    </a:lnTo>
                    <a:lnTo>
                      <a:pt x="3808" y="1583"/>
                    </a:lnTo>
                    <a:lnTo>
                      <a:pt x="3756" y="1607"/>
                    </a:lnTo>
                    <a:lnTo>
                      <a:pt x="3706" y="1626"/>
                    </a:lnTo>
                    <a:lnTo>
                      <a:pt x="3658" y="1639"/>
                    </a:lnTo>
                    <a:lnTo>
                      <a:pt x="3609" y="1648"/>
                    </a:lnTo>
                    <a:lnTo>
                      <a:pt x="3563" y="1652"/>
                    </a:lnTo>
                    <a:lnTo>
                      <a:pt x="3513" y="1650"/>
                    </a:lnTo>
                    <a:lnTo>
                      <a:pt x="3463" y="1644"/>
                    </a:lnTo>
                    <a:lnTo>
                      <a:pt x="3408" y="1633"/>
                    </a:lnTo>
                    <a:lnTo>
                      <a:pt x="3348" y="1618"/>
                    </a:lnTo>
                    <a:lnTo>
                      <a:pt x="3282" y="1598"/>
                    </a:lnTo>
                    <a:lnTo>
                      <a:pt x="3210" y="1576"/>
                    </a:lnTo>
                    <a:lnTo>
                      <a:pt x="3130" y="1548"/>
                    </a:lnTo>
                    <a:lnTo>
                      <a:pt x="3041" y="1517"/>
                    </a:lnTo>
                    <a:lnTo>
                      <a:pt x="2941" y="1481"/>
                    </a:lnTo>
                    <a:lnTo>
                      <a:pt x="533" y="2487"/>
                    </a:lnTo>
                    <a:lnTo>
                      <a:pt x="472" y="2507"/>
                    </a:lnTo>
                    <a:lnTo>
                      <a:pt x="413" y="2519"/>
                    </a:lnTo>
                    <a:lnTo>
                      <a:pt x="357" y="2520"/>
                    </a:lnTo>
                    <a:lnTo>
                      <a:pt x="306" y="2515"/>
                    </a:lnTo>
                    <a:lnTo>
                      <a:pt x="256" y="2500"/>
                    </a:lnTo>
                    <a:lnTo>
                      <a:pt x="209" y="2480"/>
                    </a:lnTo>
                    <a:lnTo>
                      <a:pt x="169" y="2454"/>
                    </a:lnTo>
                    <a:lnTo>
                      <a:pt x="130" y="2422"/>
                    </a:lnTo>
                    <a:lnTo>
                      <a:pt x="96" y="2385"/>
                    </a:lnTo>
                    <a:lnTo>
                      <a:pt x="67" y="2344"/>
                    </a:lnTo>
                    <a:lnTo>
                      <a:pt x="43" y="2302"/>
                    </a:lnTo>
                    <a:lnTo>
                      <a:pt x="24" y="2256"/>
                    </a:lnTo>
                    <a:lnTo>
                      <a:pt x="11" y="2207"/>
                    </a:lnTo>
                    <a:lnTo>
                      <a:pt x="2" y="2157"/>
                    </a:lnTo>
                    <a:lnTo>
                      <a:pt x="0" y="2107"/>
                    </a:lnTo>
                    <a:lnTo>
                      <a:pt x="6" y="2057"/>
                    </a:lnTo>
                    <a:lnTo>
                      <a:pt x="17" y="2009"/>
                    </a:lnTo>
                    <a:lnTo>
                      <a:pt x="35" y="1963"/>
                    </a:lnTo>
                    <a:lnTo>
                      <a:pt x="59" y="1917"/>
                    </a:lnTo>
                    <a:lnTo>
                      <a:pt x="93" y="1876"/>
                    </a:lnTo>
                    <a:lnTo>
                      <a:pt x="132" y="1839"/>
                    </a:lnTo>
                    <a:lnTo>
                      <a:pt x="180" y="1805"/>
                    </a:lnTo>
                    <a:lnTo>
                      <a:pt x="237" y="1776"/>
                    </a:lnTo>
                    <a:lnTo>
                      <a:pt x="2645" y="772"/>
                    </a:lnTo>
                    <a:lnTo>
                      <a:pt x="2677" y="703"/>
                    </a:lnTo>
                    <a:lnTo>
                      <a:pt x="2708" y="637"/>
                    </a:lnTo>
                    <a:lnTo>
                      <a:pt x="2738" y="572"/>
                    </a:lnTo>
                    <a:lnTo>
                      <a:pt x="2767" y="511"/>
                    </a:lnTo>
                    <a:lnTo>
                      <a:pt x="2797" y="452"/>
                    </a:lnTo>
                    <a:lnTo>
                      <a:pt x="2828" y="394"/>
                    </a:lnTo>
                    <a:lnTo>
                      <a:pt x="2862" y="342"/>
                    </a:lnTo>
                    <a:lnTo>
                      <a:pt x="2897" y="292"/>
                    </a:lnTo>
                    <a:lnTo>
                      <a:pt x="2934" y="246"/>
                    </a:lnTo>
                    <a:lnTo>
                      <a:pt x="2976" y="203"/>
                    </a:lnTo>
                    <a:lnTo>
                      <a:pt x="3023" y="164"/>
                    </a:lnTo>
                    <a:lnTo>
                      <a:pt x="3075" y="129"/>
                    </a:lnTo>
                    <a:lnTo>
                      <a:pt x="3132" y="102"/>
                    </a:lnTo>
                    <a:lnTo>
                      <a:pt x="3197" y="76"/>
                    </a:lnTo>
                    <a:lnTo>
                      <a:pt x="3267" y="57"/>
                    </a:lnTo>
                    <a:lnTo>
                      <a:pt x="3476" y="9"/>
                    </a:lnTo>
                    <a:lnTo>
                      <a:pt x="3530" y="0"/>
                    </a:lnTo>
                    <a:lnTo>
                      <a:pt x="3580"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4952512" y="2560324"/>
            <a:ext cx="2175961" cy="4038183"/>
            <a:chOff x="6163492" y="2560325"/>
            <a:chExt cx="2329542" cy="3540034"/>
          </a:xfrm>
        </p:grpSpPr>
        <p:sp>
          <p:nvSpPr>
            <p:cNvPr id="5" name="Rounded Rectangle 4"/>
            <p:cNvSpPr/>
            <p:nvPr/>
          </p:nvSpPr>
          <p:spPr>
            <a:xfrm>
              <a:off x="616784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63492" y="3854753"/>
              <a:ext cx="2320834" cy="2239417"/>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It will boost the skill development with external stimulus. The response to it you can call it “fascination, rapture or love”, that instantly connect us to a high-octane fuel tank of motivation</a:t>
              </a:r>
              <a:endParaRPr lang="en-US" sz="1600" dirty="0"/>
            </a:p>
          </p:txBody>
        </p:sp>
        <p:sp>
          <p:nvSpPr>
            <p:cNvPr id="37" name="Freeform 22"/>
            <p:cNvSpPr>
              <a:spLocks noEditPoints="1"/>
            </p:cNvSpPr>
            <p:nvPr/>
          </p:nvSpPr>
          <p:spPr bwMode="auto">
            <a:xfrm>
              <a:off x="6785814" y="3011813"/>
              <a:ext cx="1089252" cy="742050"/>
            </a:xfrm>
            <a:custGeom>
              <a:avLst/>
              <a:gdLst>
                <a:gd name="T0" fmla="*/ 2889 w 5943"/>
                <a:gd name="T1" fmla="*/ 2683 h 4110"/>
                <a:gd name="T2" fmla="*/ 2889 w 5943"/>
                <a:gd name="T3" fmla="*/ 2804 h 4110"/>
                <a:gd name="T4" fmla="*/ 3003 w 5943"/>
                <a:gd name="T5" fmla="*/ 2840 h 4110"/>
                <a:gd name="T6" fmla="*/ 3073 w 5943"/>
                <a:gd name="T7" fmla="*/ 2742 h 4110"/>
                <a:gd name="T8" fmla="*/ 3003 w 5943"/>
                <a:gd name="T9" fmla="*/ 2645 h 4110"/>
                <a:gd name="T10" fmla="*/ 4332 w 5943"/>
                <a:gd name="T11" fmla="*/ 2497 h 4110"/>
                <a:gd name="T12" fmla="*/ 3571 w 5943"/>
                <a:gd name="T13" fmla="*/ 732 h 4110"/>
                <a:gd name="T14" fmla="*/ 4590 w 5943"/>
                <a:gd name="T15" fmla="*/ 767 h 4110"/>
                <a:gd name="T16" fmla="*/ 4650 w 5943"/>
                <a:gd name="T17" fmla="*/ 891 h 4110"/>
                <a:gd name="T18" fmla="*/ 3571 w 5943"/>
                <a:gd name="T19" fmla="*/ 265 h 4110"/>
                <a:gd name="T20" fmla="*/ 1293 w 5943"/>
                <a:gd name="T21" fmla="*/ 891 h 4110"/>
                <a:gd name="T22" fmla="*/ 1353 w 5943"/>
                <a:gd name="T23" fmla="*/ 767 h 4110"/>
                <a:gd name="T24" fmla="*/ 2372 w 5943"/>
                <a:gd name="T25" fmla="*/ 732 h 4110"/>
                <a:gd name="T26" fmla="*/ 2503 w 5943"/>
                <a:gd name="T27" fmla="*/ 0 h 4110"/>
                <a:gd name="T28" fmla="*/ 2619 w 5943"/>
                <a:gd name="T29" fmla="*/ 65 h 4110"/>
                <a:gd name="T30" fmla="*/ 3306 w 5943"/>
                <a:gd name="T31" fmla="*/ 732 h 4110"/>
                <a:gd name="T32" fmla="*/ 3346 w 5943"/>
                <a:gd name="T33" fmla="*/ 39 h 4110"/>
                <a:gd name="T34" fmla="*/ 5811 w 5943"/>
                <a:gd name="T35" fmla="*/ 0 h 4110"/>
                <a:gd name="T36" fmla="*/ 5925 w 5943"/>
                <a:gd name="T37" fmla="*/ 65 h 4110"/>
                <a:gd name="T38" fmla="*/ 5938 w 5943"/>
                <a:gd name="T39" fmla="*/ 1640 h 4110"/>
                <a:gd name="T40" fmla="*/ 5846 w 5943"/>
                <a:gd name="T41" fmla="*/ 1732 h 4110"/>
                <a:gd name="T42" fmla="*/ 5104 w 5943"/>
                <a:gd name="T43" fmla="*/ 1811 h 4110"/>
                <a:gd name="T44" fmla="*/ 5218 w 5943"/>
                <a:gd name="T45" fmla="*/ 1876 h 4110"/>
                <a:gd name="T46" fmla="*/ 5218 w 5943"/>
                <a:gd name="T47" fmla="*/ 2010 h 4110"/>
                <a:gd name="T48" fmla="*/ 5104 w 5943"/>
                <a:gd name="T49" fmla="*/ 2076 h 4110"/>
                <a:gd name="T50" fmla="*/ 4634 w 5943"/>
                <a:gd name="T51" fmla="*/ 2847 h 4110"/>
                <a:gd name="T52" fmla="*/ 4527 w 5943"/>
                <a:gd name="T53" fmla="*/ 2932 h 4110"/>
                <a:gd name="T54" fmla="*/ 3586 w 5943"/>
                <a:gd name="T55" fmla="*/ 3053 h 4110"/>
                <a:gd name="T56" fmla="*/ 3708 w 5943"/>
                <a:gd name="T57" fmla="*/ 3112 h 4110"/>
                <a:gd name="T58" fmla="*/ 3739 w 5943"/>
                <a:gd name="T59" fmla="*/ 3247 h 4110"/>
                <a:gd name="T60" fmla="*/ 3654 w 5943"/>
                <a:gd name="T61" fmla="*/ 3354 h 4110"/>
                <a:gd name="T62" fmla="*/ 3073 w 5943"/>
                <a:gd name="T63" fmla="*/ 3641 h 4110"/>
                <a:gd name="T64" fmla="*/ 3438 w 5943"/>
                <a:gd name="T65" fmla="*/ 3684 h 4110"/>
                <a:gd name="T66" fmla="*/ 5220 w 5943"/>
                <a:gd name="T67" fmla="*/ 3774 h 4110"/>
                <a:gd name="T68" fmla="*/ 5317 w 5943"/>
                <a:gd name="T69" fmla="*/ 3843 h 4110"/>
                <a:gd name="T70" fmla="*/ 5281 w 5943"/>
                <a:gd name="T71" fmla="*/ 3958 h 4110"/>
                <a:gd name="T72" fmla="*/ 3458 w 5943"/>
                <a:gd name="T73" fmla="*/ 4009 h 4110"/>
                <a:gd name="T74" fmla="*/ 3387 w 5943"/>
                <a:gd name="T75" fmla="*/ 4106 h 4110"/>
                <a:gd name="T76" fmla="*/ 2527 w 5943"/>
                <a:gd name="T77" fmla="*/ 4092 h 4110"/>
                <a:gd name="T78" fmla="*/ 2485 w 5943"/>
                <a:gd name="T79" fmla="*/ 3978 h 4110"/>
                <a:gd name="T80" fmla="*/ 640 w 5943"/>
                <a:gd name="T81" fmla="*/ 3937 h 4110"/>
                <a:gd name="T82" fmla="*/ 640 w 5943"/>
                <a:gd name="T83" fmla="*/ 3816 h 4110"/>
                <a:gd name="T84" fmla="*/ 2485 w 5943"/>
                <a:gd name="T85" fmla="*/ 3774 h 4110"/>
                <a:gd name="T86" fmla="*/ 2527 w 5943"/>
                <a:gd name="T87" fmla="*/ 3661 h 4110"/>
                <a:gd name="T88" fmla="*/ 2870 w 5943"/>
                <a:gd name="T89" fmla="*/ 3370 h 4110"/>
                <a:gd name="T90" fmla="*/ 2258 w 5943"/>
                <a:gd name="T91" fmla="*/ 3336 h 4110"/>
                <a:gd name="T92" fmla="*/ 2199 w 5943"/>
                <a:gd name="T93" fmla="*/ 3211 h 4110"/>
                <a:gd name="T94" fmla="*/ 2258 w 5943"/>
                <a:gd name="T95" fmla="*/ 3087 h 4110"/>
                <a:gd name="T96" fmla="*/ 2507 w 5943"/>
                <a:gd name="T97" fmla="*/ 3053 h 4110"/>
                <a:gd name="T98" fmla="*/ 1383 w 5943"/>
                <a:gd name="T99" fmla="*/ 2919 h 4110"/>
                <a:gd name="T100" fmla="*/ 1299 w 5943"/>
                <a:gd name="T101" fmla="*/ 2813 h 4110"/>
                <a:gd name="T102" fmla="*/ 804 w 5943"/>
                <a:gd name="T103" fmla="*/ 2071 h 4110"/>
                <a:gd name="T104" fmla="*/ 712 w 5943"/>
                <a:gd name="T105" fmla="*/ 1979 h 4110"/>
                <a:gd name="T106" fmla="*/ 747 w 5943"/>
                <a:gd name="T107" fmla="*/ 1849 h 4110"/>
                <a:gd name="T108" fmla="*/ 947 w 5943"/>
                <a:gd name="T109" fmla="*/ 1811 h 4110"/>
                <a:gd name="T110" fmla="*/ 65 w 5943"/>
                <a:gd name="T111" fmla="*/ 1719 h 4110"/>
                <a:gd name="T112" fmla="*/ 0 w 5943"/>
                <a:gd name="T113" fmla="*/ 1604 h 4110"/>
                <a:gd name="T114" fmla="*/ 40 w 5943"/>
                <a:gd name="T115" fmla="*/ 39 h 4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3" h="4110">
                  <a:moveTo>
                    <a:pt x="2972" y="2639"/>
                  </a:moveTo>
                  <a:lnTo>
                    <a:pt x="2940" y="2645"/>
                  </a:lnTo>
                  <a:lnTo>
                    <a:pt x="2911" y="2659"/>
                  </a:lnTo>
                  <a:lnTo>
                    <a:pt x="2889" y="2683"/>
                  </a:lnTo>
                  <a:lnTo>
                    <a:pt x="2875" y="2710"/>
                  </a:lnTo>
                  <a:lnTo>
                    <a:pt x="2870" y="2742"/>
                  </a:lnTo>
                  <a:lnTo>
                    <a:pt x="2875" y="2775"/>
                  </a:lnTo>
                  <a:lnTo>
                    <a:pt x="2889" y="2804"/>
                  </a:lnTo>
                  <a:lnTo>
                    <a:pt x="2911" y="2825"/>
                  </a:lnTo>
                  <a:lnTo>
                    <a:pt x="2940" y="2840"/>
                  </a:lnTo>
                  <a:lnTo>
                    <a:pt x="2972" y="2845"/>
                  </a:lnTo>
                  <a:lnTo>
                    <a:pt x="3003" y="2840"/>
                  </a:lnTo>
                  <a:lnTo>
                    <a:pt x="3032" y="2825"/>
                  </a:lnTo>
                  <a:lnTo>
                    <a:pt x="3054" y="2804"/>
                  </a:lnTo>
                  <a:lnTo>
                    <a:pt x="3068" y="2775"/>
                  </a:lnTo>
                  <a:lnTo>
                    <a:pt x="3073" y="2742"/>
                  </a:lnTo>
                  <a:lnTo>
                    <a:pt x="3068" y="2710"/>
                  </a:lnTo>
                  <a:lnTo>
                    <a:pt x="3054" y="2683"/>
                  </a:lnTo>
                  <a:lnTo>
                    <a:pt x="3032" y="2659"/>
                  </a:lnTo>
                  <a:lnTo>
                    <a:pt x="3003" y="2645"/>
                  </a:lnTo>
                  <a:lnTo>
                    <a:pt x="2972" y="2639"/>
                  </a:lnTo>
                  <a:close/>
                  <a:moveTo>
                    <a:pt x="1611" y="1050"/>
                  </a:moveTo>
                  <a:lnTo>
                    <a:pt x="1611" y="2497"/>
                  </a:lnTo>
                  <a:lnTo>
                    <a:pt x="4332" y="2497"/>
                  </a:lnTo>
                  <a:lnTo>
                    <a:pt x="4332" y="1050"/>
                  </a:lnTo>
                  <a:lnTo>
                    <a:pt x="1611" y="1050"/>
                  </a:lnTo>
                  <a:close/>
                  <a:moveTo>
                    <a:pt x="3571" y="265"/>
                  </a:moveTo>
                  <a:lnTo>
                    <a:pt x="3571" y="732"/>
                  </a:lnTo>
                  <a:lnTo>
                    <a:pt x="4491" y="732"/>
                  </a:lnTo>
                  <a:lnTo>
                    <a:pt x="4527" y="736"/>
                  </a:lnTo>
                  <a:lnTo>
                    <a:pt x="4560" y="749"/>
                  </a:lnTo>
                  <a:lnTo>
                    <a:pt x="4590" y="767"/>
                  </a:lnTo>
                  <a:lnTo>
                    <a:pt x="4614" y="792"/>
                  </a:lnTo>
                  <a:lnTo>
                    <a:pt x="4634" y="821"/>
                  </a:lnTo>
                  <a:lnTo>
                    <a:pt x="4646" y="855"/>
                  </a:lnTo>
                  <a:lnTo>
                    <a:pt x="4650" y="891"/>
                  </a:lnTo>
                  <a:lnTo>
                    <a:pt x="4650" y="1378"/>
                  </a:lnTo>
                  <a:lnTo>
                    <a:pt x="5678" y="1378"/>
                  </a:lnTo>
                  <a:lnTo>
                    <a:pt x="5678" y="265"/>
                  </a:lnTo>
                  <a:lnTo>
                    <a:pt x="3571" y="265"/>
                  </a:lnTo>
                  <a:close/>
                  <a:moveTo>
                    <a:pt x="265" y="265"/>
                  </a:moveTo>
                  <a:lnTo>
                    <a:pt x="265" y="1378"/>
                  </a:lnTo>
                  <a:lnTo>
                    <a:pt x="1293" y="1378"/>
                  </a:lnTo>
                  <a:lnTo>
                    <a:pt x="1293" y="891"/>
                  </a:lnTo>
                  <a:lnTo>
                    <a:pt x="1299" y="855"/>
                  </a:lnTo>
                  <a:lnTo>
                    <a:pt x="1309" y="821"/>
                  </a:lnTo>
                  <a:lnTo>
                    <a:pt x="1329" y="792"/>
                  </a:lnTo>
                  <a:lnTo>
                    <a:pt x="1353" y="767"/>
                  </a:lnTo>
                  <a:lnTo>
                    <a:pt x="1383" y="749"/>
                  </a:lnTo>
                  <a:lnTo>
                    <a:pt x="1416" y="736"/>
                  </a:lnTo>
                  <a:lnTo>
                    <a:pt x="1452" y="732"/>
                  </a:lnTo>
                  <a:lnTo>
                    <a:pt x="2372" y="732"/>
                  </a:lnTo>
                  <a:lnTo>
                    <a:pt x="2372" y="265"/>
                  </a:lnTo>
                  <a:lnTo>
                    <a:pt x="265" y="265"/>
                  </a:lnTo>
                  <a:close/>
                  <a:moveTo>
                    <a:pt x="132" y="0"/>
                  </a:moveTo>
                  <a:lnTo>
                    <a:pt x="2503" y="0"/>
                  </a:lnTo>
                  <a:lnTo>
                    <a:pt x="2540" y="5"/>
                  </a:lnTo>
                  <a:lnTo>
                    <a:pt x="2572" y="18"/>
                  </a:lnTo>
                  <a:lnTo>
                    <a:pt x="2597" y="39"/>
                  </a:lnTo>
                  <a:lnTo>
                    <a:pt x="2619" y="65"/>
                  </a:lnTo>
                  <a:lnTo>
                    <a:pt x="2632" y="97"/>
                  </a:lnTo>
                  <a:lnTo>
                    <a:pt x="2637" y="132"/>
                  </a:lnTo>
                  <a:lnTo>
                    <a:pt x="2637" y="732"/>
                  </a:lnTo>
                  <a:lnTo>
                    <a:pt x="3306" y="732"/>
                  </a:lnTo>
                  <a:lnTo>
                    <a:pt x="3306" y="132"/>
                  </a:lnTo>
                  <a:lnTo>
                    <a:pt x="3311" y="97"/>
                  </a:lnTo>
                  <a:lnTo>
                    <a:pt x="3324" y="65"/>
                  </a:lnTo>
                  <a:lnTo>
                    <a:pt x="3346" y="39"/>
                  </a:lnTo>
                  <a:lnTo>
                    <a:pt x="3373" y="18"/>
                  </a:lnTo>
                  <a:lnTo>
                    <a:pt x="3403" y="5"/>
                  </a:lnTo>
                  <a:lnTo>
                    <a:pt x="3440" y="0"/>
                  </a:lnTo>
                  <a:lnTo>
                    <a:pt x="5811" y="0"/>
                  </a:lnTo>
                  <a:lnTo>
                    <a:pt x="5846" y="5"/>
                  </a:lnTo>
                  <a:lnTo>
                    <a:pt x="5878" y="18"/>
                  </a:lnTo>
                  <a:lnTo>
                    <a:pt x="5905" y="39"/>
                  </a:lnTo>
                  <a:lnTo>
                    <a:pt x="5925" y="65"/>
                  </a:lnTo>
                  <a:lnTo>
                    <a:pt x="5938" y="97"/>
                  </a:lnTo>
                  <a:lnTo>
                    <a:pt x="5943" y="132"/>
                  </a:lnTo>
                  <a:lnTo>
                    <a:pt x="5943" y="1604"/>
                  </a:lnTo>
                  <a:lnTo>
                    <a:pt x="5938" y="1640"/>
                  </a:lnTo>
                  <a:lnTo>
                    <a:pt x="5925" y="1670"/>
                  </a:lnTo>
                  <a:lnTo>
                    <a:pt x="5905" y="1698"/>
                  </a:lnTo>
                  <a:lnTo>
                    <a:pt x="5878" y="1719"/>
                  </a:lnTo>
                  <a:lnTo>
                    <a:pt x="5846" y="1732"/>
                  </a:lnTo>
                  <a:lnTo>
                    <a:pt x="5811" y="1737"/>
                  </a:lnTo>
                  <a:lnTo>
                    <a:pt x="4996" y="1737"/>
                  </a:lnTo>
                  <a:lnTo>
                    <a:pt x="4996" y="1811"/>
                  </a:lnTo>
                  <a:lnTo>
                    <a:pt x="5104" y="1811"/>
                  </a:lnTo>
                  <a:lnTo>
                    <a:pt x="5139" y="1815"/>
                  </a:lnTo>
                  <a:lnTo>
                    <a:pt x="5171" y="1829"/>
                  </a:lnTo>
                  <a:lnTo>
                    <a:pt x="5198" y="1849"/>
                  </a:lnTo>
                  <a:lnTo>
                    <a:pt x="5218" y="1876"/>
                  </a:lnTo>
                  <a:lnTo>
                    <a:pt x="5231" y="1909"/>
                  </a:lnTo>
                  <a:lnTo>
                    <a:pt x="5236" y="1943"/>
                  </a:lnTo>
                  <a:lnTo>
                    <a:pt x="5231" y="1979"/>
                  </a:lnTo>
                  <a:lnTo>
                    <a:pt x="5218" y="2010"/>
                  </a:lnTo>
                  <a:lnTo>
                    <a:pt x="5198" y="2037"/>
                  </a:lnTo>
                  <a:lnTo>
                    <a:pt x="5171" y="2058"/>
                  </a:lnTo>
                  <a:lnTo>
                    <a:pt x="5139" y="2071"/>
                  </a:lnTo>
                  <a:lnTo>
                    <a:pt x="5104" y="2076"/>
                  </a:lnTo>
                  <a:lnTo>
                    <a:pt x="4650" y="2076"/>
                  </a:lnTo>
                  <a:lnTo>
                    <a:pt x="4650" y="2776"/>
                  </a:lnTo>
                  <a:lnTo>
                    <a:pt x="4646" y="2813"/>
                  </a:lnTo>
                  <a:lnTo>
                    <a:pt x="4634" y="2847"/>
                  </a:lnTo>
                  <a:lnTo>
                    <a:pt x="4614" y="2876"/>
                  </a:lnTo>
                  <a:lnTo>
                    <a:pt x="4590" y="2901"/>
                  </a:lnTo>
                  <a:lnTo>
                    <a:pt x="4560" y="2919"/>
                  </a:lnTo>
                  <a:lnTo>
                    <a:pt x="4527" y="2932"/>
                  </a:lnTo>
                  <a:lnTo>
                    <a:pt x="4491" y="2935"/>
                  </a:lnTo>
                  <a:lnTo>
                    <a:pt x="3436" y="2935"/>
                  </a:lnTo>
                  <a:lnTo>
                    <a:pt x="3436" y="3053"/>
                  </a:lnTo>
                  <a:lnTo>
                    <a:pt x="3586" y="3053"/>
                  </a:lnTo>
                  <a:lnTo>
                    <a:pt x="3622" y="3056"/>
                  </a:lnTo>
                  <a:lnTo>
                    <a:pt x="3654" y="3069"/>
                  </a:lnTo>
                  <a:lnTo>
                    <a:pt x="3685" y="3087"/>
                  </a:lnTo>
                  <a:lnTo>
                    <a:pt x="3708" y="3112"/>
                  </a:lnTo>
                  <a:lnTo>
                    <a:pt x="3728" y="3141"/>
                  </a:lnTo>
                  <a:lnTo>
                    <a:pt x="3739" y="3175"/>
                  </a:lnTo>
                  <a:lnTo>
                    <a:pt x="3744" y="3211"/>
                  </a:lnTo>
                  <a:lnTo>
                    <a:pt x="3739" y="3247"/>
                  </a:lnTo>
                  <a:lnTo>
                    <a:pt x="3728" y="3282"/>
                  </a:lnTo>
                  <a:lnTo>
                    <a:pt x="3708" y="3311"/>
                  </a:lnTo>
                  <a:lnTo>
                    <a:pt x="3685" y="3336"/>
                  </a:lnTo>
                  <a:lnTo>
                    <a:pt x="3654" y="3354"/>
                  </a:lnTo>
                  <a:lnTo>
                    <a:pt x="3622" y="3366"/>
                  </a:lnTo>
                  <a:lnTo>
                    <a:pt x="3586" y="3370"/>
                  </a:lnTo>
                  <a:lnTo>
                    <a:pt x="3073" y="3370"/>
                  </a:lnTo>
                  <a:lnTo>
                    <a:pt x="3073" y="3641"/>
                  </a:lnTo>
                  <a:lnTo>
                    <a:pt x="3355" y="3641"/>
                  </a:lnTo>
                  <a:lnTo>
                    <a:pt x="3387" y="3646"/>
                  </a:lnTo>
                  <a:lnTo>
                    <a:pt x="3416" y="3661"/>
                  </a:lnTo>
                  <a:lnTo>
                    <a:pt x="3438" y="3684"/>
                  </a:lnTo>
                  <a:lnTo>
                    <a:pt x="3452" y="3711"/>
                  </a:lnTo>
                  <a:lnTo>
                    <a:pt x="3458" y="3744"/>
                  </a:lnTo>
                  <a:lnTo>
                    <a:pt x="3458" y="3774"/>
                  </a:lnTo>
                  <a:lnTo>
                    <a:pt x="5220" y="3774"/>
                  </a:lnTo>
                  <a:lnTo>
                    <a:pt x="5252" y="3778"/>
                  </a:lnTo>
                  <a:lnTo>
                    <a:pt x="5281" y="3794"/>
                  </a:lnTo>
                  <a:lnTo>
                    <a:pt x="5303" y="3816"/>
                  </a:lnTo>
                  <a:lnTo>
                    <a:pt x="5317" y="3843"/>
                  </a:lnTo>
                  <a:lnTo>
                    <a:pt x="5323" y="3875"/>
                  </a:lnTo>
                  <a:lnTo>
                    <a:pt x="5317" y="3908"/>
                  </a:lnTo>
                  <a:lnTo>
                    <a:pt x="5303" y="3937"/>
                  </a:lnTo>
                  <a:lnTo>
                    <a:pt x="5281" y="3958"/>
                  </a:lnTo>
                  <a:lnTo>
                    <a:pt x="5252" y="3973"/>
                  </a:lnTo>
                  <a:lnTo>
                    <a:pt x="5220" y="3978"/>
                  </a:lnTo>
                  <a:lnTo>
                    <a:pt x="3458" y="3978"/>
                  </a:lnTo>
                  <a:lnTo>
                    <a:pt x="3458" y="4009"/>
                  </a:lnTo>
                  <a:lnTo>
                    <a:pt x="3452" y="4041"/>
                  </a:lnTo>
                  <a:lnTo>
                    <a:pt x="3438" y="4068"/>
                  </a:lnTo>
                  <a:lnTo>
                    <a:pt x="3416" y="4092"/>
                  </a:lnTo>
                  <a:lnTo>
                    <a:pt x="3387" y="4106"/>
                  </a:lnTo>
                  <a:lnTo>
                    <a:pt x="3355" y="4110"/>
                  </a:lnTo>
                  <a:lnTo>
                    <a:pt x="2588" y="4110"/>
                  </a:lnTo>
                  <a:lnTo>
                    <a:pt x="2556" y="4106"/>
                  </a:lnTo>
                  <a:lnTo>
                    <a:pt x="2527" y="4092"/>
                  </a:lnTo>
                  <a:lnTo>
                    <a:pt x="2505" y="4068"/>
                  </a:lnTo>
                  <a:lnTo>
                    <a:pt x="2491" y="4041"/>
                  </a:lnTo>
                  <a:lnTo>
                    <a:pt x="2485" y="4009"/>
                  </a:lnTo>
                  <a:lnTo>
                    <a:pt x="2485" y="3978"/>
                  </a:lnTo>
                  <a:lnTo>
                    <a:pt x="723" y="3978"/>
                  </a:lnTo>
                  <a:lnTo>
                    <a:pt x="691" y="3973"/>
                  </a:lnTo>
                  <a:lnTo>
                    <a:pt x="662" y="3958"/>
                  </a:lnTo>
                  <a:lnTo>
                    <a:pt x="640" y="3937"/>
                  </a:lnTo>
                  <a:lnTo>
                    <a:pt x="626" y="3908"/>
                  </a:lnTo>
                  <a:lnTo>
                    <a:pt x="620" y="3875"/>
                  </a:lnTo>
                  <a:lnTo>
                    <a:pt x="626" y="3843"/>
                  </a:lnTo>
                  <a:lnTo>
                    <a:pt x="640" y="3816"/>
                  </a:lnTo>
                  <a:lnTo>
                    <a:pt x="662" y="3794"/>
                  </a:lnTo>
                  <a:lnTo>
                    <a:pt x="691" y="3778"/>
                  </a:lnTo>
                  <a:lnTo>
                    <a:pt x="723" y="3774"/>
                  </a:lnTo>
                  <a:lnTo>
                    <a:pt x="2485" y="3774"/>
                  </a:lnTo>
                  <a:lnTo>
                    <a:pt x="2485" y="3744"/>
                  </a:lnTo>
                  <a:lnTo>
                    <a:pt x="2491" y="3711"/>
                  </a:lnTo>
                  <a:lnTo>
                    <a:pt x="2505" y="3684"/>
                  </a:lnTo>
                  <a:lnTo>
                    <a:pt x="2527" y="3661"/>
                  </a:lnTo>
                  <a:lnTo>
                    <a:pt x="2556" y="3646"/>
                  </a:lnTo>
                  <a:lnTo>
                    <a:pt x="2588" y="3641"/>
                  </a:lnTo>
                  <a:lnTo>
                    <a:pt x="2870" y="3641"/>
                  </a:lnTo>
                  <a:lnTo>
                    <a:pt x="2870" y="3370"/>
                  </a:lnTo>
                  <a:lnTo>
                    <a:pt x="2357" y="3370"/>
                  </a:lnTo>
                  <a:lnTo>
                    <a:pt x="2321" y="3366"/>
                  </a:lnTo>
                  <a:lnTo>
                    <a:pt x="2289" y="3354"/>
                  </a:lnTo>
                  <a:lnTo>
                    <a:pt x="2258" y="3336"/>
                  </a:lnTo>
                  <a:lnTo>
                    <a:pt x="2235" y="3311"/>
                  </a:lnTo>
                  <a:lnTo>
                    <a:pt x="2215" y="3282"/>
                  </a:lnTo>
                  <a:lnTo>
                    <a:pt x="2204" y="3247"/>
                  </a:lnTo>
                  <a:lnTo>
                    <a:pt x="2199" y="3211"/>
                  </a:lnTo>
                  <a:lnTo>
                    <a:pt x="2204" y="3175"/>
                  </a:lnTo>
                  <a:lnTo>
                    <a:pt x="2215" y="3141"/>
                  </a:lnTo>
                  <a:lnTo>
                    <a:pt x="2235" y="3112"/>
                  </a:lnTo>
                  <a:lnTo>
                    <a:pt x="2258" y="3087"/>
                  </a:lnTo>
                  <a:lnTo>
                    <a:pt x="2289" y="3069"/>
                  </a:lnTo>
                  <a:lnTo>
                    <a:pt x="2321" y="3056"/>
                  </a:lnTo>
                  <a:lnTo>
                    <a:pt x="2357" y="3053"/>
                  </a:lnTo>
                  <a:lnTo>
                    <a:pt x="2507" y="3053"/>
                  </a:lnTo>
                  <a:lnTo>
                    <a:pt x="2507" y="2935"/>
                  </a:lnTo>
                  <a:lnTo>
                    <a:pt x="1452" y="2935"/>
                  </a:lnTo>
                  <a:lnTo>
                    <a:pt x="1416" y="2932"/>
                  </a:lnTo>
                  <a:lnTo>
                    <a:pt x="1383" y="2919"/>
                  </a:lnTo>
                  <a:lnTo>
                    <a:pt x="1353" y="2901"/>
                  </a:lnTo>
                  <a:lnTo>
                    <a:pt x="1329" y="2876"/>
                  </a:lnTo>
                  <a:lnTo>
                    <a:pt x="1309" y="2847"/>
                  </a:lnTo>
                  <a:lnTo>
                    <a:pt x="1299" y="2813"/>
                  </a:lnTo>
                  <a:lnTo>
                    <a:pt x="1293" y="2776"/>
                  </a:lnTo>
                  <a:lnTo>
                    <a:pt x="1293" y="2076"/>
                  </a:lnTo>
                  <a:lnTo>
                    <a:pt x="839" y="2076"/>
                  </a:lnTo>
                  <a:lnTo>
                    <a:pt x="804" y="2071"/>
                  </a:lnTo>
                  <a:lnTo>
                    <a:pt x="772" y="2058"/>
                  </a:lnTo>
                  <a:lnTo>
                    <a:pt x="747" y="2037"/>
                  </a:lnTo>
                  <a:lnTo>
                    <a:pt x="725" y="2010"/>
                  </a:lnTo>
                  <a:lnTo>
                    <a:pt x="712" y="1979"/>
                  </a:lnTo>
                  <a:lnTo>
                    <a:pt x="707" y="1943"/>
                  </a:lnTo>
                  <a:lnTo>
                    <a:pt x="712" y="1909"/>
                  </a:lnTo>
                  <a:lnTo>
                    <a:pt x="725" y="1876"/>
                  </a:lnTo>
                  <a:lnTo>
                    <a:pt x="747" y="1849"/>
                  </a:lnTo>
                  <a:lnTo>
                    <a:pt x="772" y="1829"/>
                  </a:lnTo>
                  <a:lnTo>
                    <a:pt x="804" y="1815"/>
                  </a:lnTo>
                  <a:lnTo>
                    <a:pt x="839" y="1811"/>
                  </a:lnTo>
                  <a:lnTo>
                    <a:pt x="947" y="1811"/>
                  </a:lnTo>
                  <a:lnTo>
                    <a:pt x="947" y="1737"/>
                  </a:lnTo>
                  <a:lnTo>
                    <a:pt x="132" y="1737"/>
                  </a:lnTo>
                  <a:lnTo>
                    <a:pt x="97" y="1732"/>
                  </a:lnTo>
                  <a:lnTo>
                    <a:pt x="65" y="1719"/>
                  </a:lnTo>
                  <a:lnTo>
                    <a:pt x="40" y="1698"/>
                  </a:lnTo>
                  <a:lnTo>
                    <a:pt x="18" y="1670"/>
                  </a:lnTo>
                  <a:lnTo>
                    <a:pt x="5" y="1640"/>
                  </a:lnTo>
                  <a:lnTo>
                    <a:pt x="0" y="1604"/>
                  </a:lnTo>
                  <a:lnTo>
                    <a:pt x="0" y="132"/>
                  </a:lnTo>
                  <a:lnTo>
                    <a:pt x="5" y="97"/>
                  </a:lnTo>
                  <a:lnTo>
                    <a:pt x="18" y="65"/>
                  </a:lnTo>
                  <a:lnTo>
                    <a:pt x="40" y="39"/>
                  </a:lnTo>
                  <a:lnTo>
                    <a:pt x="65" y="18"/>
                  </a:lnTo>
                  <a:lnTo>
                    <a:pt x="97" y="5"/>
                  </a:lnTo>
                  <a:lnTo>
                    <a:pt x="132" y="0"/>
                  </a:lnTo>
                  <a:close/>
                </a:path>
              </a:pathLst>
            </a:custGeom>
            <a:no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318182" y="2560324"/>
            <a:ext cx="2180028" cy="4038183"/>
            <a:chOff x="8628018" y="2560325"/>
            <a:chExt cx="2333896" cy="3540034"/>
          </a:xfrm>
        </p:grpSpPr>
        <p:sp>
          <p:nvSpPr>
            <p:cNvPr id="6" name="Rounded Rectangle 5"/>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28018" y="3953611"/>
              <a:ext cx="2320834" cy="202357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What ignites the accelerated progress is a vision of your ideal future selves, a vision that oriented, energized, and accelerated progress, and that originates in the outside world</a:t>
              </a:r>
              <a:endParaRPr lang="en-US" sz="1600" dirty="0"/>
            </a:p>
          </p:txBody>
        </p:sp>
        <p:sp>
          <p:nvSpPr>
            <p:cNvPr id="42" name="Freeform 27"/>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440C2157-ACFB-934B-B2F0-595EAC7A9D05}"/>
              </a:ext>
            </a:extLst>
          </p:cNvPr>
          <p:cNvGrpSpPr/>
          <p:nvPr/>
        </p:nvGrpSpPr>
        <p:grpSpPr>
          <a:xfrm>
            <a:off x="9694806" y="2564440"/>
            <a:ext cx="2180028" cy="4038183"/>
            <a:chOff x="8628018" y="2560325"/>
            <a:chExt cx="2333896" cy="3540034"/>
          </a:xfrm>
        </p:grpSpPr>
        <p:sp>
          <p:nvSpPr>
            <p:cNvPr id="34" name="Rounded Rectangle 33">
              <a:extLst>
                <a:ext uri="{FF2B5EF4-FFF2-40B4-BE49-F238E27FC236}">
                  <a16:creationId xmlns:a16="http://schemas.microsoft.com/office/drawing/2014/main" id="{95A69C28-BEA7-534C-B9F7-1CF86395280D}"/>
                </a:ext>
              </a:extLst>
            </p:cNvPr>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64F10E-4B0F-1A4E-ACA1-56BFFB47B294}"/>
                </a:ext>
              </a:extLst>
            </p:cNvPr>
            <p:cNvSpPr/>
            <p:nvPr/>
          </p:nvSpPr>
          <p:spPr>
            <a:xfrm>
              <a:off x="8628018" y="3953604"/>
              <a:ext cx="2320834" cy="1591875"/>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Skill is insulation that wraps neural circuits and grows according to certain signals. And the best to trigger them are primal cues.</a:t>
              </a:r>
              <a:endParaRPr lang="en-US" sz="1600" dirty="0"/>
            </a:p>
          </p:txBody>
        </p:sp>
        <p:sp>
          <p:nvSpPr>
            <p:cNvPr id="38" name="Freeform 27">
              <a:extLst>
                <a:ext uri="{FF2B5EF4-FFF2-40B4-BE49-F238E27FC236}">
                  <a16:creationId xmlns:a16="http://schemas.microsoft.com/office/drawing/2014/main" id="{EBF32BD2-2A44-9642-9ABC-CEBC595E8CF9}"/>
                </a:ext>
              </a:extLst>
            </p:cNvPr>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031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 language of ignition</a:t>
            </a:r>
          </a:p>
        </p:txBody>
      </p:sp>
      <p:pic>
        <p:nvPicPr>
          <p:cNvPr id="9" name="Picture 8">
            <a:extLst>
              <a:ext uri="{FF2B5EF4-FFF2-40B4-BE49-F238E27FC236}">
                <a16:creationId xmlns:a16="http://schemas.microsoft.com/office/drawing/2014/main" id="{8A31F2E8-D459-6E46-B08F-3F498BA3E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60" y="2347174"/>
            <a:ext cx="5165742" cy="2379372"/>
          </a:xfrm>
          <a:prstGeom prst="rect">
            <a:avLst/>
          </a:prstGeom>
        </p:spPr>
      </p:pic>
      <p:sp>
        <p:nvSpPr>
          <p:cNvPr id="35" name="TextBox 34">
            <a:extLst>
              <a:ext uri="{FF2B5EF4-FFF2-40B4-BE49-F238E27FC236}">
                <a16:creationId xmlns:a16="http://schemas.microsoft.com/office/drawing/2014/main" id="{CF1D0A03-DB8D-0A44-943D-63BB590212BE}"/>
              </a:ext>
            </a:extLst>
          </p:cNvPr>
          <p:cNvSpPr txBox="1"/>
          <p:nvPr/>
        </p:nvSpPr>
        <p:spPr>
          <a:xfrm>
            <a:off x="502649" y="2347174"/>
            <a:ext cx="5593351" cy="23083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When we use the term </a:t>
            </a:r>
            <a:r>
              <a:rPr lang="en-US" sz="1600" i="1" dirty="0">
                <a:latin typeface="Arial" panose="020B0604020202020204" pitchFamily="34" charset="0"/>
                <a:cs typeface="Arial" panose="020B0604020202020204" pitchFamily="34" charset="0"/>
              </a:rPr>
              <a:t>motivational language, </a:t>
            </a:r>
            <a:r>
              <a:rPr lang="en-US" sz="1600" dirty="0">
                <a:latin typeface="Arial" panose="020B0604020202020204" pitchFamily="34" charset="0"/>
                <a:cs typeface="Arial" panose="020B0604020202020204" pitchFamily="34" charset="0"/>
              </a:rPr>
              <a:t>we are generally referring to language that speaks of hopes, dreams, and affirmations ("You are the best!"). This kind of language— let's call it high motivation—has its role.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But high motivation is not the kind of language that ignites people. What works is precisely the opposite: not reaching up but reaching down, speaking to the ground-level effort, affirming the struggle.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62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35880" y="1674418"/>
            <a:ext cx="1920240" cy="3931920"/>
            <a:chOff x="5700156" y="1781299"/>
            <a:chExt cx="1828800" cy="3586347"/>
          </a:xfrm>
        </p:grpSpPr>
        <p:sp>
          <p:nvSpPr>
            <p:cNvPr id="5" name="Donut 4"/>
            <p:cNvSpPr/>
            <p:nvPr/>
          </p:nvSpPr>
          <p:spPr>
            <a:xfrm>
              <a:off x="5700156" y="3538846"/>
              <a:ext cx="1828800" cy="182880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nut 3"/>
            <p:cNvSpPr/>
            <p:nvPr/>
          </p:nvSpPr>
          <p:spPr>
            <a:xfrm>
              <a:off x="5700156" y="2952997"/>
              <a:ext cx="1828800" cy="18288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5700156" y="2367148"/>
              <a:ext cx="1828800" cy="1828800"/>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nut 1"/>
            <p:cNvSpPr/>
            <p:nvPr/>
          </p:nvSpPr>
          <p:spPr>
            <a:xfrm>
              <a:off x="5700156" y="1781299"/>
              <a:ext cx="1828800" cy="18288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Coaching for new skills</a:t>
            </a:r>
          </a:p>
        </p:txBody>
      </p:sp>
      <p:sp>
        <p:nvSpPr>
          <p:cNvPr id="8" name="Oval 7"/>
          <p:cNvSpPr/>
          <p:nvPr/>
        </p:nvSpPr>
        <p:spPr>
          <a:xfrm>
            <a:off x="3402083" y="1950079"/>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02083" y="3099458"/>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4771" y="1991334"/>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does a story point represent? </a:t>
            </a:r>
            <a:endParaRPr lang="en-US" dirty="0"/>
          </a:p>
        </p:txBody>
      </p:sp>
      <p:sp>
        <p:nvSpPr>
          <p:cNvPr id="14" name="Rectangle 13"/>
          <p:cNvSpPr/>
          <p:nvPr/>
        </p:nvSpPr>
        <p:spPr>
          <a:xfrm>
            <a:off x="8768547" y="1976691"/>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plan/schedule a project using story points?</a:t>
            </a:r>
            <a:endParaRPr lang="en-US" dirty="0"/>
          </a:p>
        </p:txBody>
      </p:sp>
      <p:sp>
        <p:nvSpPr>
          <p:cNvPr id="15" name="Rectangle 14"/>
          <p:cNvSpPr/>
          <p:nvPr/>
        </p:nvSpPr>
        <p:spPr>
          <a:xfrm>
            <a:off x="224771" y="3158417"/>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is included within a story point estimate?</a:t>
            </a:r>
            <a:endParaRPr lang="en-US" dirty="0"/>
          </a:p>
        </p:txBody>
      </p:sp>
      <p:sp>
        <p:nvSpPr>
          <p:cNvPr id="16" name="Rectangle 15"/>
          <p:cNvSpPr/>
          <p:nvPr/>
        </p:nvSpPr>
        <p:spPr>
          <a:xfrm>
            <a:off x="8789917" y="3160938"/>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Can story points be standardized across teams?</a:t>
            </a:r>
            <a:endParaRPr lang="en-US" dirty="0"/>
          </a:p>
        </p:txBody>
      </p:sp>
      <p:sp>
        <p:nvSpPr>
          <p:cNvPr id="17" name="Oval 16"/>
          <p:cNvSpPr/>
          <p:nvPr/>
        </p:nvSpPr>
        <p:spPr>
          <a:xfrm>
            <a:off x="3402083" y="3117162"/>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58427" y="5450560"/>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4"/>
          <p:cNvGrpSpPr>
            <a:grpSpLocks noChangeAspect="1"/>
          </p:cNvGrpSpPr>
          <p:nvPr/>
        </p:nvGrpSpPr>
        <p:grpSpPr bwMode="auto">
          <a:xfrm>
            <a:off x="3627853" y="2178861"/>
            <a:ext cx="554300" cy="548276"/>
            <a:chOff x="304" y="696"/>
            <a:chExt cx="276" cy="273"/>
          </a:xfrm>
          <a:noFill/>
        </p:grpSpPr>
        <p:sp>
          <p:nvSpPr>
            <p:cNvPr id="24" name="Freeform 6"/>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11"/>
          <p:cNvGrpSpPr>
            <a:grpSpLocks noChangeAspect="1"/>
          </p:cNvGrpSpPr>
          <p:nvPr/>
        </p:nvGrpSpPr>
        <p:grpSpPr bwMode="auto">
          <a:xfrm>
            <a:off x="3695987" y="3346983"/>
            <a:ext cx="418032" cy="510790"/>
            <a:chOff x="524" y="510"/>
            <a:chExt cx="338" cy="413"/>
          </a:xfrm>
          <a:noFill/>
        </p:grpSpPr>
        <p:sp>
          <p:nvSpPr>
            <p:cNvPr id="31" name="Freeform 13"/>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5"/>
          <p:cNvGrpSpPr>
            <a:grpSpLocks noChangeAspect="1"/>
          </p:cNvGrpSpPr>
          <p:nvPr/>
        </p:nvGrpSpPr>
        <p:grpSpPr bwMode="auto">
          <a:xfrm>
            <a:off x="3695987" y="5685326"/>
            <a:ext cx="531812" cy="542925"/>
            <a:chOff x="5053" y="2812"/>
            <a:chExt cx="335" cy="342"/>
          </a:xfrm>
          <a:noFill/>
        </p:grpSpPr>
        <p:sp>
          <p:nvSpPr>
            <p:cNvPr id="45" name="Freeform 27"/>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Oval 35">
            <a:extLst>
              <a:ext uri="{FF2B5EF4-FFF2-40B4-BE49-F238E27FC236}">
                <a16:creationId xmlns:a16="http://schemas.microsoft.com/office/drawing/2014/main" id="{1096531F-47E2-F148-82E4-266DC1B1290B}"/>
              </a:ext>
            </a:extLst>
          </p:cNvPr>
          <p:cNvSpPr/>
          <p:nvPr/>
        </p:nvSpPr>
        <p:spPr>
          <a:xfrm>
            <a:off x="3452291" y="4229269"/>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D6A9148-959F-1443-9668-D036ACF74869}"/>
              </a:ext>
            </a:extLst>
          </p:cNvPr>
          <p:cNvSpPr/>
          <p:nvPr/>
        </p:nvSpPr>
        <p:spPr>
          <a:xfrm>
            <a:off x="205290" y="4246973"/>
            <a:ext cx="3016203" cy="923330"/>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Are story points an excuse for not being able to estimate correctly?</a:t>
            </a:r>
            <a:endParaRPr lang="en-US" dirty="0"/>
          </a:p>
        </p:txBody>
      </p:sp>
      <p:grpSp>
        <p:nvGrpSpPr>
          <p:cNvPr id="41" name="Group 18">
            <a:extLst>
              <a:ext uri="{FF2B5EF4-FFF2-40B4-BE49-F238E27FC236}">
                <a16:creationId xmlns:a16="http://schemas.microsoft.com/office/drawing/2014/main" id="{EA05B13E-77BE-9F4A-A71D-3020F6B7F2D6}"/>
              </a:ext>
            </a:extLst>
          </p:cNvPr>
          <p:cNvGrpSpPr>
            <a:grpSpLocks noChangeAspect="1"/>
          </p:cNvGrpSpPr>
          <p:nvPr/>
        </p:nvGrpSpPr>
        <p:grpSpPr bwMode="auto">
          <a:xfrm>
            <a:off x="3701211" y="4462089"/>
            <a:ext cx="508000" cy="541338"/>
            <a:chOff x="419" y="545"/>
            <a:chExt cx="320" cy="341"/>
          </a:xfrm>
          <a:noFill/>
        </p:grpSpPr>
        <p:sp>
          <p:nvSpPr>
            <p:cNvPr id="43" name="Freeform 20">
              <a:extLst>
                <a:ext uri="{FF2B5EF4-FFF2-40B4-BE49-F238E27FC236}">
                  <a16:creationId xmlns:a16="http://schemas.microsoft.com/office/drawing/2014/main" id="{036C3792-B407-A348-B882-E9C0E9B0326A}"/>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C0AA0379-D3A3-1541-972A-954D34265022}"/>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a:extLst>
                <a:ext uri="{FF2B5EF4-FFF2-40B4-BE49-F238E27FC236}">
                  <a16:creationId xmlns:a16="http://schemas.microsoft.com/office/drawing/2014/main" id="{6E1938D9-EBA5-664D-AEE6-3274D3249A3A}"/>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Rectangle 56">
            <a:extLst>
              <a:ext uri="{FF2B5EF4-FFF2-40B4-BE49-F238E27FC236}">
                <a16:creationId xmlns:a16="http://schemas.microsoft.com/office/drawing/2014/main" id="{BD2583FA-80E2-BD43-B139-91EA8CA72217}"/>
              </a:ext>
            </a:extLst>
          </p:cNvPr>
          <p:cNvSpPr/>
          <p:nvPr/>
        </p:nvSpPr>
        <p:spPr>
          <a:xfrm>
            <a:off x="234121" y="5486776"/>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Who should be involved in story point estimation?</a:t>
            </a:r>
            <a:endParaRPr lang="en-US" dirty="0"/>
          </a:p>
        </p:txBody>
      </p:sp>
      <p:sp>
        <p:nvSpPr>
          <p:cNvPr id="58" name="Oval 57">
            <a:extLst>
              <a:ext uri="{FF2B5EF4-FFF2-40B4-BE49-F238E27FC236}">
                <a16:creationId xmlns:a16="http://schemas.microsoft.com/office/drawing/2014/main" id="{253E8931-4427-DA40-A755-2A4233A1EA45}"/>
              </a:ext>
            </a:extLst>
          </p:cNvPr>
          <p:cNvSpPr/>
          <p:nvPr/>
        </p:nvSpPr>
        <p:spPr>
          <a:xfrm>
            <a:off x="7632229" y="196655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0DE8CB-3493-3441-B0CD-E8EF2A5DB642}"/>
              </a:ext>
            </a:extLst>
          </p:cNvPr>
          <p:cNvSpPr/>
          <p:nvPr/>
        </p:nvSpPr>
        <p:spPr>
          <a:xfrm>
            <a:off x="7632229" y="3115932"/>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FBAFDFC-808D-8843-900D-A478C6B2F7D1}"/>
              </a:ext>
            </a:extLst>
          </p:cNvPr>
          <p:cNvSpPr/>
          <p:nvPr/>
        </p:nvSpPr>
        <p:spPr>
          <a:xfrm>
            <a:off x="7632229" y="3133636"/>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7688573" y="5467034"/>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4">
            <a:extLst>
              <a:ext uri="{FF2B5EF4-FFF2-40B4-BE49-F238E27FC236}">
                <a16:creationId xmlns:a16="http://schemas.microsoft.com/office/drawing/2014/main" id="{97CC099E-7ED7-0C4A-ADF9-BF3BA1A403DF}"/>
              </a:ext>
            </a:extLst>
          </p:cNvPr>
          <p:cNvGrpSpPr>
            <a:grpSpLocks noChangeAspect="1"/>
          </p:cNvGrpSpPr>
          <p:nvPr/>
        </p:nvGrpSpPr>
        <p:grpSpPr bwMode="auto">
          <a:xfrm>
            <a:off x="7857999" y="2195335"/>
            <a:ext cx="554300" cy="548276"/>
            <a:chOff x="304" y="696"/>
            <a:chExt cx="276" cy="273"/>
          </a:xfrm>
          <a:noFill/>
        </p:grpSpPr>
        <p:sp>
          <p:nvSpPr>
            <p:cNvPr id="63" name="Freeform 6">
              <a:extLst>
                <a:ext uri="{FF2B5EF4-FFF2-40B4-BE49-F238E27FC236}">
                  <a16:creationId xmlns:a16="http://schemas.microsoft.com/office/drawing/2014/main" id="{A9230FF7-4ABA-C145-8724-F7D79B3A1BFF}"/>
                </a:ext>
              </a:extLst>
            </p:cNvPr>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C1C9D3A8-36E9-484C-8443-52B295CA6B25}"/>
                </a:ext>
              </a:extLst>
            </p:cNvPr>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D3AE8047-2352-B149-9B27-7B1A1095EF10}"/>
                </a:ext>
              </a:extLst>
            </p:cNvPr>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11">
            <a:extLst>
              <a:ext uri="{FF2B5EF4-FFF2-40B4-BE49-F238E27FC236}">
                <a16:creationId xmlns:a16="http://schemas.microsoft.com/office/drawing/2014/main" id="{54057D5C-EF92-6E48-9CE5-C4038425ECBB}"/>
              </a:ext>
            </a:extLst>
          </p:cNvPr>
          <p:cNvGrpSpPr>
            <a:grpSpLocks noChangeAspect="1"/>
          </p:cNvGrpSpPr>
          <p:nvPr/>
        </p:nvGrpSpPr>
        <p:grpSpPr bwMode="auto">
          <a:xfrm>
            <a:off x="7926133" y="3363457"/>
            <a:ext cx="418032" cy="510790"/>
            <a:chOff x="524" y="510"/>
            <a:chExt cx="338" cy="413"/>
          </a:xfrm>
          <a:noFill/>
        </p:grpSpPr>
        <p:sp>
          <p:nvSpPr>
            <p:cNvPr id="67" name="Freeform 13">
              <a:extLst>
                <a:ext uri="{FF2B5EF4-FFF2-40B4-BE49-F238E27FC236}">
                  <a16:creationId xmlns:a16="http://schemas.microsoft.com/office/drawing/2014/main" id="{A7FEFBE2-67B0-EA4E-BEAF-2221670347E5}"/>
                </a:ext>
              </a:extLst>
            </p:cNvPr>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CA7589A8-3F5A-1C40-8FC1-D9EAD238BBBB}"/>
                </a:ext>
              </a:extLst>
            </p:cNvPr>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
              <a:extLst>
                <a:ext uri="{FF2B5EF4-FFF2-40B4-BE49-F238E27FC236}">
                  <a16:creationId xmlns:a16="http://schemas.microsoft.com/office/drawing/2014/main" id="{5479CA9C-06FE-FB46-950C-8BADC811FECD}"/>
                </a:ext>
              </a:extLst>
            </p:cNvPr>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25">
            <a:extLst>
              <a:ext uri="{FF2B5EF4-FFF2-40B4-BE49-F238E27FC236}">
                <a16:creationId xmlns:a16="http://schemas.microsoft.com/office/drawing/2014/main" id="{7FF12D83-8793-0A4E-844F-F8F57B773B9F}"/>
              </a:ext>
            </a:extLst>
          </p:cNvPr>
          <p:cNvGrpSpPr>
            <a:grpSpLocks noChangeAspect="1"/>
          </p:cNvGrpSpPr>
          <p:nvPr/>
        </p:nvGrpSpPr>
        <p:grpSpPr bwMode="auto">
          <a:xfrm>
            <a:off x="7926133" y="5701800"/>
            <a:ext cx="531812" cy="542925"/>
            <a:chOff x="5053" y="2812"/>
            <a:chExt cx="335" cy="342"/>
          </a:xfrm>
          <a:noFill/>
        </p:grpSpPr>
        <p:sp>
          <p:nvSpPr>
            <p:cNvPr id="71" name="Freeform 27">
              <a:extLst>
                <a:ext uri="{FF2B5EF4-FFF2-40B4-BE49-F238E27FC236}">
                  <a16:creationId xmlns:a16="http://schemas.microsoft.com/office/drawing/2014/main" id="{C10BD56E-B5E5-994F-8537-3BA53028347E}"/>
                </a:ext>
              </a:extLst>
            </p:cNvPr>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8">
              <a:extLst>
                <a:ext uri="{FF2B5EF4-FFF2-40B4-BE49-F238E27FC236}">
                  <a16:creationId xmlns:a16="http://schemas.microsoft.com/office/drawing/2014/main" id="{A80500ED-AB73-8844-95F8-1102CC4BE774}"/>
                </a:ext>
              </a:extLst>
            </p:cNvPr>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883DD0B7-1529-AA4C-8866-77889D8F3442}"/>
                </a:ext>
              </a:extLst>
            </p:cNvPr>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0">
              <a:extLst>
                <a:ext uri="{FF2B5EF4-FFF2-40B4-BE49-F238E27FC236}">
                  <a16:creationId xmlns:a16="http://schemas.microsoft.com/office/drawing/2014/main" id="{0CAF4438-09AE-F249-9D43-31FAC9C890D1}"/>
                </a:ext>
              </a:extLst>
            </p:cNvPr>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1">
              <a:extLst>
                <a:ext uri="{FF2B5EF4-FFF2-40B4-BE49-F238E27FC236}">
                  <a16:creationId xmlns:a16="http://schemas.microsoft.com/office/drawing/2014/main" id="{F5E9D99A-E35F-2D42-BD83-006E121E5645}"/>
                </a:ext>
              </a:extLst>
            </p:cNvPr>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Oval 75">
            <a:extLst>
              <a:ext uri="{FF2B5EF4-FFF2-40B4-BE49-F238E27FC236}">
                <a16:creationId xmlns:a16="http://schemas.microsoft.com/office/drawing/2014/main" id="{D2611401-DBC3-1248-8517-A8C192A0FB55}"/>
              </a:ext>
            </a:extLst>
          </p:cNvPr>
          <p:cNvSpPr/>
          <p:nvPr/>
        </p:nvSpPr>
        <p:spPr>
          <a:xfrm>
            <a:off x="7682437" y="4245743"/>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18">
            <a:extLst>
              <a:ext uri="{FF2B5EF4-FFF2-40B4-BE49-F238E27FC236}">
                <a16:creationId xmlns:a16="http://schemas.microsoft.com/office/drawing/2014/main" id="{C80CFFBE-511B-524C-8257-D367AC374AE5}"/>
              </a:ext>
            </a:extLst>
          </p:cNvPr>
          <p:cNvGrpSpPr>
            <a:grpSpLocks noChangeAspect="1"/>
          </p:cNvGrpSpPr>
          <p:nvPr/>
        </p:nvGrpSpPr>
        <p:grpSpPr bwMode="auto">
          <a:xfrm>
            <a:off x="7931357" y="4478563"/>
            <a:ext cx="508000" cy="541338"/>
            <a:chOff x="419" y="545"/>
            <a:chExt cx="320" cy="341"/>
          </a:xfrm>
          <a:noFill/>
        </p:grpSpPr>
        <p:sp>
          <p:nvSpPr>
            <p:cNvPr id="78" name="Freeform 20">
              <a:extLst>
                <a:ext uri="{FF2B5EF4-FFF2-40B4-BE49-F238E27FC236}">
                  <a16:creationId xmlns:a16="http://schemas.microsoft.com/office/drawing/2014/main" id="{6DB9AC79-C87D-AF46-9EA9-EA4FAE340AA8}"/>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21D62E4E-3707-7041-9CD5-729FEEB789CA}"/>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8809C93D-B709-9E4E-A27E-9BF4671A3E1E}"/>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1" name="Rectangle 80">
            <a:extLst>
              <a:ext uri="{FF2B5EF4-FFF2-40B4-BE49-F238E27FC236}">
                <a16:creationId xmlns:a16="http://schemas.microsoft.com/office/drawing/2014/main" id="{A7DDE08C-760B-5447-92B9-1DD65EC318A6}"/>
              </a:ext>
            </a:extLst>
          </p:cNvPr>
          <p:cNvSpPr/>
          <p:nvPr/>
        </p:nvSpPr>
        <p:spPr>
          <a:xfrm>
            <a:off x="8768547" y="4367955"/>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know if a team is getting better at estimation?</a:t>
            </a:r>
            <a:endParaRPr lang="en-US" dirty="0"/>
          </a:p>
        </p:txBody>
      </p:sp>
      <p:sp>
        <p:nvSpPr>
          <p:cNvPr id="82" name="Rectangle 81">
            <a:extLst>
              <a:ext uri="{FF2B5EF4-FFF2-40B4-BE49-F238E27FC236}">
                <a16:creationId xmlns:a16="http://schemas.microsoft.com/office/drawing/2014/main" id="{7B0EE67F-1AF4-1649-A1EF-8E74F736AA1F}"/>
              </a:ext>
            </a:extLst>
          </p:cNvPr>
          <p:cNvSpPr/>
          <p:nvPr/>
        </p:nvSpPr>
        <p:spPr>
          <a:xfrm>
            <a:off x="8789917" y="5524899"/>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Why are story points better than estimating in hours or days?</a:t>
            </a:r>
            <a:endParaRPr lang="en-US" dirty="0"/>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3"/>
            <a:ext cx="572206" cy="636208"/>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63" y="3416070"/>
            <a:ext cx="442746" cy="749334"/>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504889" y="4706174"/>
            <a:ext cx="1972354" cy="1815882"/>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sp>
        <p:nvSpPr>
          <p:cNvPr id="53" name="Rectangle 52"/>
          <p:cNvSpPr/>
          <p:nvPr/>
        </p:nvSpPr>
        <p:spPr>
          <a:xfrm>
            <a:off x="7456824" y="4706174"/>
            <a:ext cx="1544922" cy="830997"/>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sp>
        <p:nvSpPr>
          <p:cNvPr id="54" name="Rectangle 53"/>
          <p:cNvSpPr/>
          <p:nvPr/>
        </p:nvSpPr>
        <p:spPr>
          <a:xfrm>
            <a:off x="3124443" y="4706174"/>
            <a:ext cx="1682400" cy="1569660"/>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sp>
        <p:nvSpPr>
          <p:cNvPr id="55" name="Rectangle 54"/>
          <p:cNvSpPr/>
          <p:nvPr/>
        </p:nvSpPr>
        <p:spPr>
          <a:xfrm>
            <a:off x="902043" y="4706174"/>
            <a:ext cx="1822321" cy="2062103"/>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 Deep Practice</a:t>
            </a:r>
          </a:p>
        </p:txBody>
      </p:sp>
      <p:sp>
        <p:nvSpPr>
          <p:cNvPr id="47" name="Rectangle 46">
            <a:extLst>
              <a:ext uri="{FF2B5EF4-FFF2-40B4-BE49-F238E27FC236}">
                <a16:creationId xmlns:a16="http://schemas.microsoft.com/office/drawing/2014/main" id="{5C540BA7-5E34-024E-9A4B-9DB3B5A91B38}"/>
              </a:ext>
            </a:extLst>
          </p:cNvPr>
          <p:cNvSpPr/>
          <p:nvPr/>
        </p:nvSpPr>
        <p:spPr>
          <a:xfrm>
            <a:off x="5132780" y="4708543"/>
            <a:ext cx="1972354" cy="1815882"/>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structure</a:t>
            </a:r>
          </a:p>
        </p:txBody>
      </p:sp>
      <p:sp>
        <p:nvSpPr>
          <p:cNvPr id="7" name="Rectangle 6">
            <a:extLst>
              <a:ext uri="{FF2B5EF4-FFF2-40B4-BE49-F238E27FC236}">
                <a16:creationId xmlns:a16="http://schemas.microsoft.com/office/drawing/2014/main" id="{16B0D93C-57BC-3847-B9A5-DC128D909DC3}"/>
              </a:ext>
            </a:extLst>
          </p:cNvPr>
          <p:cNvSpPr/>
          <p:nvPr/>
        </p:nvSpPr>
        <p:spPr>
          <a:xfrm>
            <a:off x="1041349" y="2000493"/>
            <a:ext cx="5054651" cy="415412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403627-D0E6-5343-BBA8-4D3EAEA7ADF6}"/>
              </a:ext>
            </a:extLst>
          </p:cNvPr>
          <p:cNvSpPr/>
          <p:nvPr/>
        </p:nvSpPr>
        <p:spPr>
          <a:xfrm>
            <a:off x="6709719" y="2000493"/>
            <a:ext cx="5054651" cy="415412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4">
            <a:extLst>
              <a:ext uri="{FF2B5EF4-FFF2-40B4-BE49-F238E27FC236}">
                <a16:creationId xmlns:a16="http://schemas.microsoft.com/office/drawing/2014/main" id="{B6D27C32-65B3-C446-BFB0-2A19BF984898}"/>
              </a:ext>
            </a:extLst>
          </p:cNvPr>
          <p:cNvGrpSpPr>
            <a:grpSpLocks noChangeAspect="1"/>
          </p:cNvGrpSpPr>
          <p:nvPr/>
        </p:nvGrpSpPr>
        <p:grpSpPr bwMode="auto">
          <a:xfrm>
            <a:off x="3102946" y="2244896"/>
            <a:ext cx="553541" cy="566952"/>
            <a:chOff x="1734" y="1"/>
            <a:chExt cx="4210" cy="4312"/>
          </a:xfrm>
          <a:solidFill>
            <a:schemeClr val="bg1"/>
          </a:solidFill>
        </p:grpSpPr>
        <p:sp>
          <p:nvSpPr>
            <p:cNvPr id="11" name="Freeform 6">
              <a:extLst>
                <a:ext uri="{FF2B5EF4-FFF2-40B4-BE49-F238E27FC236}">
                  <a16:creationId xmlns:a16="http://schemas.microsoft.com/office/drawing/2014/main" id="{8BA954D6-331F-9048-894E-DAB2B29B61A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E2DCE58-3731-064C-BAF7-EDB2EAF14261}"/>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65819A0E-022D-A147-B8FC-242B4CEE196D}"/>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3786BC9E-3C97-9540-B165-C650FB1501E6}"/>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464E91DA-77A5-DB46-A25A-4D484D1BDCF7}"/>
              </a:ext>
            </a:extLst>
          </p:cNvPr>
          <p:cNvSpPr/>
          <p:nvPr/>
        </p:nvSpPr>
        <p:spPr>
          <a:xfrm>
            <a:off x="1177273" y="2949469"/>
            <a:ext cx="4374947" cy="1200329"/>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Problem : When we estimate relatively in size, we get different developers would complete the same 2 size story in different speeds. </a:t>
            </a:r>
            <a:endParaRPr lang="en-US" dirty="0">
              <a:solidFill>
                <a:schemeClr val="bg1"/>
              </a:solidFill>
            </a:endParaRPr>
          </a:p>
        </p:txBody>
      </p:sp>
      <p:sp>
        <p:nvSpPr>
          <p:cNvPr id="16" name="Rectangle 15">
            <a:extLst>
              <a:ext uri="{FF2B5EF4-FFF2-40B4-BE49-F238E27FC236}">
                <a16:creationId xmlns:a16="http://schemas.microsoft.com/office/drawing/2014/main" id="{FFE0ABE1-18BE-B14D-8E61-346A1B26017D}"/>
              </a:ext>
            </a:extLst>
          </p:cNvPr>
          <p:cNvSpPr/>
          <p:nvPr/>
        </p:nvSpPr>
        <p:spPr>
          <a:xfrm>
            <a:off x="6854705" y="3356329"/>
            <a:ext cx="4295946" cy="1754326"/>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The theory says that if we calculate the velocity based on speed that each team member completes the same size story, then this deviation on speed will not matter, when we define a scope for a fix period of time</a:t>
            </a:r>
            <a:endParaRPr lang="en-US" dirty="0">
              <a:solidFill>
                <a:schemeClr val="bg1"/>
              </a:solidFill>
            </a:endParaRPr>
          </a:p>
        </p:txBody>
      </p:sp>
      <p:sp>
        <p:nvSpPr>
          <p:cNvPr id="17" name="Freeform 14">
            <a:extLst>
              <a:ext uri="{FF2B5EF4-FFF2-40B4-BE49-F238E27FC236}">
                <a16:creationId xmlns:a16="http://schemas.microsoft.com/office/drawing/2014/main" id="{03AAC628-B8A3-334D-A5BA-6213AB288B3A}"/>
              </a:ext>
            </a:extLst>
          </p:cNvPr>
          <p:cNvSpPr>
            <a:spLocks noEditPoints="1"/>
          </p:cNvSpPr>
          <p:nvPr/>
        </p:nvSpPr>
        <p:spPr bwMode="auto">
          <a:xfrm>
            <a:off x="8963955" y="235770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Expected results</a:t>
            </a:r>
          </a:p>
        </p:txBody>
      </p:sp>
      <p:sp>
        <p:nvSpPr>
          <p:cNvPr id="3" name="TextBox 2"/>
          <p:cNvSpPr txBox="1"/>
          <p:nvPr/>
        </p:nvSpPr>
        <p:spPr>
          <a:xfrm>
            <a:off x="1189808" y="1864863"/>
            <a:ext cx="8323218" cy="646331"/>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This calculation is considering the bucket theory and the concept of individual speeds over a fix period of time.</a:t>
            </a:r>
          </a:p>
        </p:txBody>
      </p:sp>
    </p:spTree>
    <p:extLst>
      <p:ext uri="{BB962C8B-B14F-4D97-AF65-F5344CB8AC3E}">
        <p14:creationId xmlns:p14="http://schemas.microsoft.com/office/powerpoint/2010/main" val="323189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B884CB69-358C-7345-99C7-FCD47BDAD61E}"/>
              </a:ext>
            </a:extLst>
          </p:cNvPr>
          <p:cNvSpPr/>
          <p:nvPr/>
        </p:nvSpPr>
        <p:spPr>
          <a:xfrm>
            <a:off x="6734626" y="1810200"/>
            <a:ext cx="5457374" cy="298366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Now its your time</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F1A93D-DBA0-8042-B2CB-1845BCD45CCC}"/>
              </a:ext>
            </a:extLst>
          </p:cNvPr>
          <p:cNvSpPr/>
          <p:nvPr/>
        </p:nvSpPr>
        <p:spPr>
          <a:xfrm>
            <a:off x="6976577" y="1936415"/>
            <a:ext cx="5215417" cy="304698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Introduced by </a:t>
            </a:r>
            <a:r>
              <a:rPr lang="en-US" sz="1600" dirty="0" err="1">
                <a:solidFill>
                  <a:schemeClr val="bg1"/>
                </a:solidFill>
                <a:latin typeface="Arial" panose="020B0604020202020204" pitchFamily="34" charset="0"/>
                <a:cs typeface="Arial" panose="020B0604020202020204" pitchFamily="34" charset="0"/>
              </a:rPr>
              <a:t>Thoughtworks</a:t>
            </a:r>
            <a:r>
              <a:rPr lang="en-US" sz="16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a:t>
            </a:r>
            <a:r>
              <a:rPr lang="en-US" sz="1600" dirty="0" err="1">
                <a:solidFill>
                  <a:schemeClr val="bg1"/>
                </a:solidFill>
                <a:latin typeface="Arial" panose="020B0604020202020204" pitchFamily="34" charset="0"/>
                <a:cs typeface="Arial" panose="020B0604020202020204" pitchFamily="34" charset="0"/>
              </a:rPr>
              <a:t>og</a:t>
            </a:r>
            <a:r>
              <a:rPr lang="en-US" sz="1600" dirty="0">
                <a:solidFill>
                  <a:schemeClr val="bg1"/>
                </a:solidFill>
                <a:latin typeface="Arial" panose="020B0604020202020204" pitchFamily="34" charset="0"/>
                <a:cs typeface="Arial" panose="020B0604020202020204" pitchFamily="34" charset="0"/>
              </a:rPr>
              <a:t> the stories were getting into the same bucket</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sz="1600" dirty="0">
              <a:solidFill>
                <a:schemeClr val="bg1"/>
              </a:solidFill>
              <a:latin typeface="Arial" panose="020B0604020202020204"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a:t>
            </a:r>
            <a:r>
              <a:rPr lang="en-US" dirty="0" err="1">
                <a:solidFill>
                  <a:schemeClr val="bg1"/>
                </a:solidFill>
                <a:latin typeface="Arial" panose="020B0604020202020204" pitchFamily="34" charset="0"/>
                <a:cs typeface="Arial" panose="020B0604020202020204" pitchFamily="34" charset="0"/>
              </a:rPr>
              <a:t>priorization</a:t>
            </a:r>
            <a:endParaRPr lang="en-US"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150" y="1595870"/>
            <a:ext cx="4904515" cy="3163715"/>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err="1">
                <a:solidFill>
                  <a:schemeClr val="bg1"/>
                </a:solidFill>
                <a:latin typeface="Arial" panose="020B0604020202020204" pitchFamily="34" charset="0"/>
                <a:cs typeface="Arial" panose="020B0604020202020204" pitchFamily="34" charset="0"/>
              </a:rPr>
              <a:t>blablsa</a:t>
            </a:r>
            <a:r>
              <a:rPr lang="en-US" sz="1600" dirty="0">
                <a:solidFill>
                  <a:schemeClr val="bg1"/>
                </a:solidFill>
                <a:latin typeface="Arial" panose="020B0604020202020204" pitchFamily="34" charset="0"/>
                <a:cs typeface="Arial" panose="020B0604020202020204" pitchFamily="34" charset="0"/>
              </a:rPr>
              <a: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3981650"/>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7" name="Picture 6">
            <a:extLst>
              <a:ext uri="{FF2B5EF4-FFF2-40B4-BE49-F238E27FC236}">
                <a16:creationId xmlns:a16="http://schemas.microsoft.com/office/drawing/2014/main" id="{2D83FE5A-868A-684C-A4D6-3AEDD6FC1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726" y="3436447"/>
            <a:ext cx="7278268" cy="2245038"/>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4902"/>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sp>
        <p:nvSpPr>
          <p:cNvPr id="3" name="TextBox 2"/>
          <p:cNvSpPr txBox="1"/>
          <p:nvPr/>
        </p:nvSpPr>
        <p:spPr>
          <a:xfrm>
            <a:off x="0" y="1236785"/>
            <a:ext cx="12192000" cy="1107996"/>
          </a:xfrm>
          <a:prstGeom prst="rect">
            <a:avLst/>
          </a:prstGeom>
          <a:noFill/>
        </p:spPr>
        <p:txBody>
          <a:bodyPr wrap="square" rtlCol="0">
            <a:spAutoFit/>
          </a:bodyPr>
          <a:lstStyle/>
          <a:p>
            <a:pPr algn="ctr"/>
            <a:r>
              <a:rPr lang="en-US" sz="6600" spc="-300" dirty="0">
                <a:solidFill>
                  <a:schemeClr val="accent1"/>
                </a:solidFill>
                <a:latin typeface="Arial" panose="020B0604020202020204" pitchFamily="34" charset="0"/>
                <a:cs typeface="Arial" panose="020B0604020202020204" pitchFamily="34" charset="0"/>
              </a:rPr>
              <a:t>About me</a:t>
            </a:r>
          </a:p>
        </p:txBody>
      </p:sp>
      <p:sp>
        <p:nvSpPr>
          <p:cNvPr id="11" name="Rectangle 10"/>
          <p:cNvSpPr/>
          <p:nvPr/>
        </p:nvSpPr>
        <p:spPr>
          <a:xfrm>
            <a:off x="4602962" y="4803116"/>
            <a:ext cx="3050836" cy="461665"/>
          </a:xfrm>
          <a:prstGeom prst="rect">
            <a:avLst/>
          </a:prstGeom>
        </p:spPr>
        <p:txBody>
          <a:bodyPr wrap="none">
            <a:spAutoFit/>
          </a:bodyPr>
          <a:lstStyle/>
          <a:p>
            <a:pPr algn="ctr"/>
            <a:r>
              <a:rPr lang="en-US" sz="2400" spc="-150" dirty="0">
                <a:solidFill>
                  <a:schemeClr val="accent3"/>
                </a:solidFill>
                <a:latin typeface="Arial" panose="020B0604020202020204" pitchFamily="34" charset="0"/>
                <a:cs typeface="Arial" panose="020B0604020202020204" pitchFamily="34" charset="0"/>
              </a:rPr>
              <a:t>Leonardo Souza </a:t>
            </a:r>
            <a:r>
              <a:rPr lang="en-US" sz="2400" spc="-150" dirty="0" err="1">
                <a:solidFill>
                  <a:schemeClr val="accent3"/>
                </a:solidFill>
                <a:latin typeface="Arial" panose="020B0604020202020204" pitchFamily="34" charset="0"/>
                <a:cs typeface="Arial" panose="020B0604020202020204" pitchFamily="34" charset="0"/>
              </a:rPr>
              <a:t>Mattos</a:t>
            </a:r>
            <a:endParaRPr lang="en-US" sz="2400" spc="-150" dirty="0">
              <a:solidFill>
                <a:schemeClr val="accent3"/>
              </a:solidFill>
              <a:latin typeface="Arial" panose="020B0604020202020204" pitchFamily="34" charset="0"/>
              <a:cs typeface="Arial" panose="020B0604020202020204" pitchFamily="34" charset="0"/>
            </a:endParaRPr>
          </a:p>
        </p:txBody>
      </p:sp>
      <p:sp>
        <p:nvSpPr>
          <p:cNvPr id="15" name="Rectangle 14"/>
          <p:cNvSpPr/>
          <p:nvPr/>
        </p:nvSpPr>
        <p:spPr>
          <a:xfrm>
            <a:off x="4544133" y="5270556"/>
            <a:ext cx="3168496" cy="369332"/>
          </a:xfrm>
          <a:prstGeom prst="rect">
            <a:avLst/>
          </a:prstGeom>
        </p:spPr>
        <p:txBody>
          <a:bodyPr wrap="none">
            <a:spAutoFit/>
          </a:bodyPr>
          <a:lstStyle/>
          <a:p>
            <a:pPr algn="ctr"/>
            <a:r>
              <a:rPr lang="en-US" dirty="0">
                <a:solidFill>
                  <a:schemeClr val="accent4"/>
                </a:solidFill>
                <a:latin typeface="Arial" panose="020B0604020202020204" pitchFamily="34" charset="0"/>
                <a:cs typeface="Arial" panose="020B0604020202020204" pitchFamily="34" charset="0"/>
              </a:rPr>
              <a:t>IT Principal Consultant - SAP</a:t>
            </a:r>
          </a:p>
        </p:txBody>
      </p:sp>
      <p:pic>
        <p:nvPicPr>
          <p:cNvPr id="6" name="Picture 5">
            <a:extLst>
              <a:ext uri="{FF2B5EF4-FFF2-40B4-BE49-F238E27FC236}">
                <a16:creationId xmlns:a16="http://schemas.microsoft.com/office/drawing/2014/main" id="{FA5F6043-0DBE-A44A-84ED-019740757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3267" y="2489732"/>
            <a:ext cx="1545465" cy="2060620"/>
          </a:xfrm>
          <a:prstGeom prst="rect">
            <a:avLst/>
          </a:prstGeom>
        </p:spPr>
      </p:pic>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21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p:cNvSpPr/>
          <p:nvPr/>
        </p:nvSpPr>
        <p:spPr>
          <a:xfrm>
            <a:off x="4352651"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797008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3521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352651"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97008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04724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664679"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928211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04724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664679"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928211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38407" y="309226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Driving an organization transformation involves changing old habits</a:t>
            </a:r>
          </a:p>
        </p:txBody>
      </p:sp>
      <p:sp>
        <p:nvSpPr>
          <p:cNvPr id="66" name="TextBox 65"/>
          <p:cNvSpPr txBox="1"/>
          <p:nvPr/>
        </p:nvSpPr>
        <p:spPr>
          <a:xfrm>
            <a:off x="4655842"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deep learning and how that can help me?</a:t>
            </a:r>
          </a:p>
        </p:txBody>
      </p:sp>
      <p:sp>
        <p:nvSpPr>
          <p:cNvPr id="67" name="TextBox 66"/>
          <p:cNvSpPr txBox="1"/>
          <p:nvPr/>
        </p:nvSpPr>
        <p:spPr>
          <a:xfrm>
            <a:off x="4655842"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Deep learning</a:t>
            </a:r>
          </a:p>
        </p:txBody>
      </p:sp>
      <p:sp>
        <p:nvSpPr>
          <p:cNvPr id="68" name="TextBox 67"/>
          <p:cNvSpPr txBox="1"/>
          <p:nvPr/>
        </p:nvSpPr>
        <p:spPr>
          <a:xfrm>
            <a:off x="8273277" y="309226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Challenging situations motivates us</a:t>
            </a:r>
          </a:p>
        </p:txBody>
      </p:sp>
      <p:sp>
        <p:nvSpPr>
          <p:cNvPr id="69" name="TextBox 68"/>
          <p:cNvSpPr txBox="1"/>
          <p:nvPr/>
        </p:nvSpPr>
        <p:spPr>
          <a:xfrm>
            <a:off x="8273277"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Ignition for change</a:t>
            </a:r>
          </a:p>
        </p:txBody>
      </p:sp>
      <p:sp>
        <p:nvSpPr>
          <p:cNvPr id="70" name="TextBox 69"/>
          <p:cNvSpPr txBox="1"/>
          <p:nvPr/>
        </p:nvSpPr>
        <p:spPr>
          <a:xfrm>
            <a:off x="1038407" y="5675521"/>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 Role of the coach on the deep learning process</a:t>
            </a:r>
          </a:p>
        </p:txBody>
      </p:sp>
      <p:sp>
        <p:nvSpPr>
          <p:cNvPr id="71" name="TextBox 70"/>
          <p:cNvSpPr txBox="1"/>
          <p:nvPr/>
        </p:nvSpPr>
        <p:spPr>
          <a:xfrm>
            <a:off x="1038407" y="5139564"/>
            <a:ext cx="2880319" cy="584775"/>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Coaching on developing new skills</a:t>
            </a:r>
          </a:p>
        </p:txBody>
      </p:sp>
      <p:sp>
        <p:nvSpPr>
          <p:cNvPr id="72" name="TextBox 71"/>
          <p:cNvSpPr txBox="1"/>
          <p:nvPr/>
        </p:nvSpPr>
        <p:spPr>
          <a:xfrm>
            <a:off x="4655842" y="550252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Impact of deep learning and how to model one with those concepts in mind</a:t>
            </a:r>
          </a:p>
        </p:txBody>
      </p:sp>
      <p:sp>
        <p:nvSpPr>
          <p:cNvPr id="73" name="TextBox 72"/>
          <p:cNvSpPr txBox="1"/>
          <p:nvPr/>
        </p:nvSpPr>
        <p:spPr>
          <a:xfrm>
            <a:off x="4655842"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Dojo</a:t>
            </a:r>
          </a:p>
        </p:txBody>
      </p:sp>
      <p:sp>
        <p:nvSpPr>
          <p:cNvPr id="74" name="TextBox 73"/>
          <p:cNvSpPr txBox="1"/>
          <p:nvPr/>
        </p:nvSpPr>
        <p:spPr>
          <a:xfrm>
            <a:off x="8273277" y="550252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next?</a:t>
            </a:r>
          </a:p>
        </p:txBody>
      </p:sp>
      <p:sp>
        <p:nvSpPr>
          <p:cNvPr id="75" name="TextBox 74"/>
          <p:cNvSpPr txBox="1"/>
          <p:nvPr/>
        </p:nvSpPr>
        <p:spPr>
          <a:xfrm>
            <a:off x="827327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Conclusion</a:t>
            </a:r>
          </a:p>
        </p:txBody>
      </p:sp>
      <p:grpSp>
        <p:nvGrpSpPr>
          <p:cNvPr id="28" name="Group 27"/>
          <p:cNvGrpSpPr/>
          <p:nvPr/>
        </p:nvGrpSpPr>
        <p:grpSpPr>
          <a:xfrm>
            <a:off x="2321510" y="1969990"/>
            <a:ext cx="328733" cy="383086"/>
            <a:chOff x="11710988" y="139700"/>
            <a:chExt cx="4195763" cy="4889500"/>
          </a:xfrm>
          <a:solidFill>
            <a:schemeClr val="bg1"/>
          </a:solidFill>
        </p:grpSpPr>
        <p:sp>
          <p:nvSpPr>
            <p:cNvPr id="29" name="Freeform 6"/>
            <p:cNvSpPr>
              <a:spLocks/>
            </p:cNvSpPr>
            <p:nvPr/>
          </p:nvSpPr>
          <p:spPr bwMode="auto">
            <a:xfrm>
              <a:off x="13266738" y="2303463"/>
              <a:ext cx="1135063" cy="2055813"/>
            </a:xfrm>
            <a:custGeom>
              <a:avLst/>
              <a:gdLst>
                <a:gd name="T0" fmla="*/ 792 w 1430"/>
                <a:gd name="T1" fmla="*/ 23 h 2590"/>
                <a:gd name="T2" fmla="*/ 863 w 1430"/>
                <a:gd name="T3" fmla="*/ 115 h 2590"/>
                <a:gd name="T4" fmla="*/ 1158 w 1430"/>
                <a:gd name="T5" fmla="*/ 369 h 2590"/>
                <a:gd name="T6" fmla="*/ 1267 w 1430"/>
                <a:gd name="T7" fmla="*/ 414 h 2590"/>
                <a:gd name="T8" fmla="*/ 1312 w 1430"/>
                <a:gd name="T9" fmla="*/ 523 h 2590"/>
                <a:gd name="T10" fmla="*/ 1267 w 1430"/>
                <a:gd name="T11" fmla="*/ 632 h 2590"/>
                <a:gd name="T12" fmla="*/ 1158 w 1430"/>
                <a:gd name="T13" fmla="*/ 676 h 2590"/>
                <a:gd name="T14" fmla="*/ 449 w 1430"/>
                <a:gd name="T15" fmla="*/ 695 h 2590"/>
                <a:gd name="T16" fmla="*/ 346 w 1430"/>
                <a:gd name="T17" fmla="*/ 778 h 2590"/>
                <a:gd name="T18" fmla="*/ 307 w 1430"/>
                <a:gd name="T19" fmla="*/ 909 h 2590"/>
                <a:gd name="T20" fmla="*/ 346 w 1430"/>
                <a:gd name="T21" fmla="*/ 1038 h 2590"/>
                <a:gd name="T22" fmla="*/ 449 w 1430"/>
                <a:gd name="T23" fmla="*/ 1122 h 2590"/>
                <a:gd name="T24" fmla="*/ 891 w 1430"/>
                <a:gd name="T25" fmla="*/ 1141 h 2590"/>
                <a:gd name="T26" fmla="*/ 1117 w 1430"/>
                <a:gd name="T27" fmla="*/ 1190 h 2590"/>
                <a:gd name="T28" fmla="*/ 1297 w 1430"/>
                <a:gd name="T29" fmla="*/ 1326 h 2590"/>
                <a:gd name="T30" fmla="*/ 1407 w 1430"/>
                <a:gd name="T31" fmla="*/ 1523 h 2590"/>
                <a:gd name="T32" fmla="*/ 1424 w 1430"/>
                <a:gd name="T33" fmla="*/ 1759 h 2590"/>
                <a:gd name="T34" fmla="*/ 1344 w 1430"/>
                <a:gd name="T35" fmla="*/ 1971 h 2590"/>
                <a:gd name="T36" fmla="*/ 1188 w 1430"/>
                <a:gd name="T37" fmla="*/ 2130 h 2590"/>
                <a:gd name="T38" fmla="*/ 977 w 1430"/>
                <a:gd name="T39" fmla="*/ 2212 h 2590"/>
                <a:gd name="T40" fmla="*/ 868 w 1430"/>
                <a:gd name="T41" fmla="*/ 2437 h 2590"/>
                <a:gd name="T42" fmla="*/ 823 w 1430"/>
                <a:gd name="T43" fmla="*/ 2545 h 2590"/>
                <a:gd name="T44" fmla="*/ 715 w 1430"/>
                <a:gd name="T45" fmla="*/ 2590 h 2590"/>
                <a:gd name="T46" fmla="*/ 606 w 1430"/>
                <a:gd name="T47" fmla="*/ 2545 h 2590"/>
                <a:gd name="T48" fmla="*/ 562 w 1430"/>
                <a:gd name="T49" fmla="*/ 2437 h 2590"/>
                <a:gd name="T50" fmla="*/ 219 w 1430"/>
                <a:gd name="T51" fmla="*/ 2212 h 2590"/>
                <a:gd name="T52" fmla="*/ 128 w 1430"/>
                <a:gd name="T53" fmla="*/ 2143 h 2590"/>
                <a:gd name="T54" fmla="*/ 113 w 1430"/>
                <a:gd name="T55" fmla="*/ 2025 h 2590"/>
                <a:gd name="T56" fmla="*/ 182 w 1430"/>
                <a:gd name="T57" fmla="*/ 1931 h 2590"/>
                <a:gd name="T58" fmla="*/ 891 w 1430"/>
                <a:gd name="T59" fmla="*/ 1911 h 2590"/>
                <a:gd name="T60" fmla="*/ 1020 w 1430"/>
                <a:gd name="T61" fmla="*/ 1871 h 2590"/>
                <a:gd name="T62" fmla="*/ 1104 w 1430"/>
                <a:gd name="T63" fmla="*/ 1770 h 2590"/>
                <a:gd name="T64" fmla="*/ 1117 w 1430"/>
                <a:gd name="T65" fmla="*/ 1632 h 2590"/>
                <a:gd name="T66" fmla="*/ 1054 w 1430"/>
                <a:gd name="T67" fmla="*/ 1515 h 2590"/>
                <a:gd name="T68" fmla="*/ 938 w 1430"/>
                <a:gd name="T69" fmla="*/ 1452 h 2590"/>
                <a:gd name="T70" fmla="*/ 459 w 1430"/>
                <a:gd name="T71" fmla="*/ 1442 h 2590"/>
                <a:gd name="T72" fmla="*/ 245 w 1430"/>
                <a:gd name="T73" fmla="*/ 1360 h 2590"/>
                <a:gd name="T74" fmla="*/ 86 w 1430"/>
                <a:gd name="T75" fmla="*/ 1201 h 2590"/>
                <a:gd name="T76" fmla="*/ 6 w 1430"/>
                <a:gd name="T77" fmla="*/ 987 h 2590"/>
                <a:gd name="T78" fmla="*/ 23 w 1430"/>
                <a:gd name="T79" fmla="*/ 753 h 2590"/>
                <a:gd name="T80" fmla="*/ 133 w 1430"/>
                <a:gd name="T81" fmla="*/ 555 h 2590"/>
                <a:gd name="T82" fmla="*/ 313 w 1430"/>
                <a:gd name="T83" fmla="*/ 420 h 2590"/>
                <a:gd name="T84" fmla="*/ 539 w 1430"/>
                <a:gd name="T85" fmla="*/ 369 h 2590"/>
                <a:gd name="T86" fmla="*/ 565 w 1430"/>
                <a:gd name="T87" fmla="*/ 115 h 2590"/>
                <a:gd name="T88" fmla="*/ 636 w 1430"/>
                <a:gd name="T89" fmla="*/ 23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0" h="2590">
                  <a:moveTo>
                    <a:pt x="715" y="0"/>
                  </a:moveTo>
                  <a:lnTo>
                    <a:pt x="754" y="6"/>
                  </a:lnTo>
                  <a:lnTo>
                    <a:pt x="792" y="23"/>
                  </a:lnTo>
                  <a:lnTo>
                    <a:pt x="823" y="47"/>
                  </a:lnTo>
                  <a:lnTo>
                    <a:pt x="846" y="77"/>
                  </a:lnTo>
                  <a:lnTo>
                    <a:pt x="863" y="115"/>
                  </a:lnTo>
                  <a:lnTo>
                    <a:pt x="868" y="156"/>
                  </a:lnTo>
                  <a:lnTo>
                    <a:pt x="868" y="369"/>
                  </a:lnTo>
                  <a:lnTo>
                    <a:pt x="1158" y="369"/>
                  </a:lnTo>
                  <a:lnTo>
                    <a:pt x="1199" y="375"/>
                  </a:lnTo>
                  <a:lnTo>
                    <a:pt x="1235" y="390"/>
                  </a:lnTo>
                  <a:lnTo>
                    <a:pt x="1267" y="414"/>
                  </a:lnTo>
                  <a:lnTo>
                    <a:pt x="1291" y="446"/>
                  </a:lnTo>
                  <a:lnTo>
                    <a:pt x="1306" y="482"/>
                  </a:lnTo>
                  <a:lnTo>
                    <a:pt x="1312" y="523"/>
                  </a:lnTo>
                  <a:lnTo>
                    <a:pt x="1306" y="564"/>
                  </a:lnTo>
                  <a:lnTo>
                    <a:pt x="1291" y="600"/>
                  </a:lnTo>
                  <a:lnTo>
                    <a:pt x="1267" y="632"/>
                  </a:lnTo>
                  <a:lnTo>
                    <a:pt x="1235" y="656"/>
                  </a:lnTo>
                  <a:lnTo>
                    <a:pt x="1199" y="671"/>
                  </a:lnTo>
                  <a:lnTo>
                    <a:pt x="1158" y="676"/>
                  </a:lnTo>
                  <a:lnTo>
                    <a:pt x="539" y="676"/>
                  </a:lnTo>
                  <a:lnTo>
                    <a:pt x="492" y="680"/>
                  </a:lnTo>
                  <a:lnTo>
                    <a:pt x="449" y="695"/>
                  </a:lnTo>
                  <a:lnTo>
                    <a:pt x="410" y="716"/>
                  </a:lnTo>
                  <a:lnTo>
                    <a:pt x="375" y="744"/>
                  </a:lnTo>
                  <a:lnTo>
                    <a:pt x="346" y="778"/>
                  </a:lnTo>
                  <a:lnTo>
                    <a:pt x="326" y="819"/>
                  </a:lnTo>
                  <a:lnTo>
                    <a:pt x="313" y="862"/>
                  </a:lnTo>
                  <a:lnTo>
                    <a:pt x="307" y="909"/>
                  </a:lnTo>
                  <a:lnTo>
                    <a:pt x="313" y="956"/>
                  </a:lnTo>
                  <a:lnTo>
                    <a:pt x="326" y="999"/>
                  </a:lnTo>
                  <a:lnTo>
                    <a:pt x="346" y="1038"/>
                  </a:lnTo>
                  <a:lnTo>
                    <a:pt x="375" y="1072"/>
                  </a:lnTo>
                  <a:lnTo>
                    <a:pt x="410" y="1100"/>
                  </a:lnTo>
                  <a:lnTo>
                    <a:pt x="449" y="1122"/>
                  </a:lnTo>
                  <a:lnTo>
                    <a:pt x="492" y="1135"/>
                  </a:lnTo>
                  <a:lnTo>
                    <a:pt x="539" y="1141"/>
                  </a:lnTo>
                  <a:lnTo>
                    <a:pt x="891" y="1141"/>
                  </a:lnTo>
                  <a:lnTo>
                    <a:pt x="969" y="1147"/>
                  </a:lnTo>
                  <a:lnTo>
                    <a:pt x="1046" y="1163"/>
                  </a:lnTo>
                  <a:lnTo>
                    <a:pt x="1117" y="1190"/>
                  </a:lnTo>
                  <a:lnTo>
                    <a:pt x="1185" y="1227"/>
                  </a:lnTo>
                  <a:lnTo>
                    <a:pt x="1244" y="1272"/>
                  </a:lnTo>
                  <a:lnTo>
                    <a:pt x="1297" y="1326"/>
                  </a:lnTo>
                  <a:lnTo>
                    <a:pt x="1342" y="1386"/>
                  </a:lnTo>
                  <a:lnTo>
                    <a:pt x="1379" y="1452"/>
                  </a:lnTo>
                  <a:lnTo>
                    <a:pt x="1407" y="1523"/>
                  </a:lnTo>
                  <a:lnTo>
                    <a:pt x="1424" y="1600"/>
                  </a:lnTo>
                  <a:lnTo>
                    <a:pt x="1430" y="1678"/>
                  </a:lnTo>
                  <a:lnTo>
                    <a:pt x="1424" y="1759"/>
                  </a:lnTo>
                  <a:lnTo>
                    <a:pt x="1407" y="1834"/>
                  </a:lnTo>
                  <a:lnTo>
                    <a:pt x="1381" y="1905"/>
                  </a:lnTo>
                  <a:lnTo>
                    <a:pt x="1344" y="1971"/>
                  </a:lnTo>
                  <a:lnTo>
                    <a:pt x="1299" y="2030"/>
                  </a:lnTo>
                  <a:lnTo>
                    <a:pt x="1246" y="2083"/>
                  </a:lnTo>
                  <a:lnTo>
                    <a:pt x="1188" y="2130"/>
                  </a:lnTo>
                  <a:lnTo>
                    <a:pt x="1123" y="2165"/>
                  </a:lnTo>
                  <a:lnTo>
                    <a:pt x="1052" y="2193"/>
                  </a:lnTo>
                  <a:lnTo>
                    <a:pt x="977" y="2212"/>
                  </a:lnTo>
                  <a:lnTo>
                    <a:pt x="898" y="2218"/>
                  </a:lnTo>
                  <a:lnTo>
                    <a:pt x="868" y="2218"/>
                  </a:lnTo>
                  <a:lnTo>
                    <a:pt x="868" y="2437"/>
                  </a:lnTo>
                  <a:lnTo>
                    <a:pt x="863" y="2478"/>
                  </a:lnTo>
                  <a:lnTo>
                    <a:pt x="848" y="2516"/>
                  </a:lnTo>
                  <a:lnTo>
                    <a:pt x="823" y="2545"/>
                  </a:lnTo>
                  <a:lnTo>
                    <a:pt x="794" y="2570"/>
                  </a:lnTo>
                  <a:lnTo>
                    <a:pt x="756" y="2585"/>
                  </a:lnTo>
                  <a:lnTo>
                    <a:pt x="715" y="2590"/>
                  </a:lnTo>
                  <a:lnTo>
                    <a:pt x="674" y="2585"/>
                  </a:lnTo>
                  <a:lnTo>
                    <a:pt x="638" y="2570"/>
                  </a:lnTo>
                  <a:lnTo>
                    <a:pt x="606" y="2545"/>
                  </a:lnTo>
                  <a:lnTo>
                    <a:pt x="582" y="2516"/>
                  </a:lnTo>
                  <a:lnTo>
                    <a:pt x="567" y="2478"/>
                  </a:lnTo>
                  <a:lnTo>
                    <a:pt x="562" y="2437"/>
                  </a:lnTo>
                  <a:lnTo>
                    <a:pt x="562" y="2218"/>
                  </a:lnTo>
                  <a:lnTo>
                    <a:pt x="260" y="2218"/>
                  </a:lnTo>
                  <a:lnTo>
                    <a:pt x="219" y="2212"/>
                  </a:lnTo>
                  <a:lnTo>
                    <a:pt x="182" y="2197"/>
                  </a:lnTo>
                  <a:lnTo>
                    <a:pt x="152" y="2173"/>
                  </a:lnTo>
                  <a:lnTo>
                    <a:pt x="128" y="2143"/>
                  </a:lnTo>
                  <a:lnTo>
                    <a:pt x="113" y="2105"/>
                  </a:lnTo>
                  <a:lnTo>
                    <a:pt x="107" y="2064"/>
                  </a:lnTo>
                  <a:lnTo>
                    <a:pt x="113" y="2025"/>
                  </a:lnTo>
                  <a:lnTo>
                    <a:pt x="128" y="1987"/>
                  </a:lnTo>
                  <a:lnTo>
                    <a:pt x="152" y="1956"/>
                  </a:lnTo>
                  <a:lnTo>
                    <a:pt x="182" y="1931"/>
                  </a:lnTo>
                  <a:lnTo>
                    <a:pt x="219" y="1916"/>
                  </a:lnTo>
                  <a:lnTo>
                    <a:pt x="260" y="1911"/>
                  </a:lnTo>
                  <a:lnTo>
                    <a:pt x="891" y="1911"/>
                  </a:lnTo>
                  <a:lnTo>
                    <a:pt x="938" y="1907"/>
                  </a:lnTo>
                  <a:lnTo>
                    <a:pt x="981" y="1894"/>
                  </a:lnTo>
                  <a:lnTo>
                    <a:pt x="1020" y="1871"/>
                  </a:lnTo>
                  <a:lnTo>
                    <a:pt x="1054" y="1843"/>
                  </a:lnTo>
                  <a:lnTo>
                    <a:pt x="1084" y="1809"/>
                  </a:lnTo>
                  <a:lnTo>
                    <a:pt x="1104" y="1770"/>
                  </a:lnTo>
                  <a:lnTo>
                    <a:pt x="1117" y="1725"/>
                  </a:lnTo>
                  <a:lnTo>
                    <a:pt x="1123" y="1678"/>
                  </a:lnTo>
                  <a:lnTo>
                    <a:pt x="1117" y="1632"/>
                  </a:lnTo>
                  <a:lnTo>
                    <a:pt x="1104" y="1589"/>
                  </a:lnTo>
                  <a:lnTo>
                    <a:pt x="1084" y="1549"/>
                  </a:lnTo>
                  <a:lnTo>
                    <a:pt x="1054" y="1515"/>
                  </a:lnTo>
                  <a:lnTo>
                    <a:pt x="1020" y="1487"/>
                  </a:lnTo>
                  <a:lnTo>
                    <a:pt x="981" y="1465"/>
                  </a:lnTo>
                  <a:lnTo>
                    <a:pt x="938" y="1452"/>
                  </a:lnTo>
                  <a:lnTo>
                    <a:pt x="891" y="1448"/>
                  </a:lnTo>
                  <a:lnTo>
                    <a:pt x="539" y="1448"/>
                  </a:lnTo>
                  <a:lnTo>
                    <a:pt x="459" y="1442"/>
                  </a:lnTo>
                  <a:lnTo>
                    <a:pt x="384" y="1424"/>
                  </a:lnTo>
                  <a:lnTo>
                    <a:pt x="313" y="1397"/>
                  </a:lnTo>
                  <a:lnTo>
                    <a:pt x="245" y="1360"/>
                  </a:lnTo>
                  <a:lnTo>
                    <a:pt x="186" y="1315"/>
                  </a:lnTo>
                  <a:lnTo>
                    <a:pt x="133" y="1261"/>
                  </a:lnTo>
                  <a:lnTo>
                    <a:pt x="86" y="1201"/>
                  </a:lnTo>
                  <a:lnTo>
                    <a:pt x="51" y="1135"/>
                  </a:lnTo>
                  <a:lnTo>
                    <a:pt x="23" y="1064"/>
                  </a:lnTo>
                  <a:lnTo>
                    <a:pt x="6" y="987"/>
                  </a:lnTo>
                  <a:lnTo>
                    <a:pt x="0" y="909"/>
                  </a:lnTo>
                  <a:lnTo>
                    <a:pt x="6" y="828"/>
                  </a:lnTo>
                  <a:lnTo>
                    <a:pt x="23" y="753"/>
                  </a:lnTo>
                  <a:lnTo>
                    <a:pt x="51" y="680"/>
                  </a:lnTo>
                  <a:lnTo>
                    <a:pt x="86" y="615"/>
                  </a:lnTo>
                  <a:lnTo>
                    <a:pt x="133" y="555"/>
                  </a:lnTo>
                  <a:lnTo>
                    <a:pt x="186" y="502"/>
                  </a:lnTo>
                  <a:lnTo>
                    <a:pt x="245" y="456"/>
                  </a:lnTo>
                  <a:lnTo>
                    <a:pt x="313" y="420"/>
                  </a:lnTo>
                  <a:lnTo>
                    <a:pt x="384" y="392"/>
                  </a:lnTo>
                  <a:lnTo>
                    <a:pt x="459" y="375"/>
                  </a:lnTo>
                  <a:lnTo>
                    <a:pt x="539" y="369"/>
                  </a:lnTo>
                  <a:lnTo>
                    <a:pt x="560" y="369"/>
                  </a:lnTo>
                  <a:lnTo>
                    <a:pt x="560" y="156"/>
                  </a:lnTo>
                  <a:lnTo>
                    <a:pt x="565" y="115"/>
                  </a:lnTo>
                  <a:lnTo>
                    <a:pt x="582" y="77"/>
                  </a:lnTo>
                  <a:lnTo>
                    <a:pt x="606" y="47"/>
                  </a:lnTo>
                  <a:lnTo>
                    <a:pt x="636" y="23"/>
                  </a:lnTo>
                  <a:lnTo>
                    <a:pt x="674" y="6"/>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p:cNvSpPr>
              <a:spLocks noEditPoints="1"/>
            </p:cNvSpPr>
            <p:nvPr/>
          </p:nvSpPr>
          <p:spPr bwMode="auto">
            <a:xfrm>
              <a:off x="11710988" y="139700"/>
              <a:ext cx="4195763" cy="4889500"/>
            </a:xfrm>
            <a:custGeom>
              <a:avLst/>
              <a:gdLst>
                <a:gd name="T0" fmla="*/ 1910 w 5286"/>
                <a:gd name="T1" fmla="*/ 1957 h 6159"/>
                <a:gd name="T2" fmla="*/ 1590 w 5286"/>
                <a:gd name="T3" fmla="*/ 2236 h 6159"/>
                <a:gd name="T4" fmla="*/ 1199 w 5286"/>
                <a:gd name="T5" fmla="*/ 2653 h 6159"/>
                <a:gd name="T6" fmla="*/ 612 w 5286"/>
                <a:gd name="T7" fmla="*/ 3579 h 6159"/>
                <a:gd name="T8" fmla="*/ 333 w 5286"/>
                <a:gd name="T9" fmla="*/ 4560 h 6159"/>
                <a:gd name="T10" fmla="*/ 359 w 5286"/>
                <a:gd name="T11" fmla="*/ 5266 h 6159"/>
                <a:gd name="T12" fmla="*/ 638 w 5286"/>
                <a:gd name="T13" fmla="*/ 5657 h 6159"/>
                <a:gd name="T14" fmla="*/ 1089 w 5286"/>
                <a:gd name="T15" fmla="*/ 5846 h 6159"/>
                <a:gd name="T16" fmla="*/ 4375 w 5286"/>
                <a:gd name="T17" fmla="*/ 5807 h 6159"/>
                <a:gd name="T18" fmla="*/ 4751 w 5286"/>
                <a:gd name="T19" fmla="*/ 5560 h 6159"/>
                <a:gd name="T20" fmla="*/ 4957 w 5286"/>
                <a:gd name="T21" fmla="*/ 5157 h 6159"/>
                <a:gd name="T22" fmla="*/ 4922 w 5286"/>
                <a:gd name="T23" fmla="*/ 4359 h 6159"/>
                <a:gd name="T24" fmla="*/ 4579 w 5286"/>
                <a:gd name="T25" fmla="*/ 3388 h 6159"/>
                <a:gd name="T26" fmla="*/ 4005 w 5286"/>
                <a:gd name="T27" fmla="*/ 2560 h 6159"/>
                <a:gd name="T28" fmla="*/ 3623 w 5286"/>
                <a:gd name="T29" fmla="*/ 2168 h 6159"/>
                <a:gd name="T30" fmla="*/ 3324 w 5286"/>
                <a:gd name="T31" fmla="*/ 1917 h 6159"/>
                <a:gd name="T32" fmla="*/ 3541 w 5286"/>
                <a:gd name="T33" fmla="*/ 303 h 6159"/>
                <a:gd name="T34" fmla="*/ 3161 w 5286"/>
                <a:gd name="T35" fmla="*/ 412 h 6159"/>
                <a:gd name="T36" fmla="*/ 2806 w 5286"/>
                <a:gd name="T37" fmla="*/ 524 h 6159"/>
                <a:gd name="T38" fmla="*/ 2441 w 5286"/>
                <a:gd name="T39" fmla="*/ 457 h 6159"/>
                <a:gd name="T40" fmla="*/ 1975 w 5286"/>
                <a:gd name="T41" fmla="*/ 339 h 6159"/>
                <a:gd name="T42" fmla="*/ 1583 w 5286"/>
                <a:gd name="T43" fmla="*/ 414 h 6159"/>
                <a:gd name="T44" fmla="*/ 3788 w 5286"/>
                <a:gd name="T45" fmla="*/ 389 h 6159"/>
                <a:gd name="T46" fmla="*/ 3571 w 5286"/>
                <a:gd name="T47" fmla="*/ 305 h 6159"/>
                <a:gd name="T48" fmla="*/ 3788 w 5286"/>
                <a:gd name="T49" fmla="*/ 45 h 6159"/>
                <a:gd name="T50" fmla="*/ 4112 w 5286"/>
                <a:gd name="T51" fmla="*/ 271 h 6159"/>
                <a:gd name="T52" fmla="*/ 4117 w 5286"/>
                <a:gd name="T53" fmla="*/ 427 h 6159"/>
                <a:gd name="T54" fmla="*/ 3687 w 5286"/>
                <a:gd name="T55" fmla="*/ 1814 h 6159"/>
                <a:gd name="T56" fmla="*/ 4065 w 5286"/>
                <a:gd name="T57" fmla="*/ 2168 h 6159"/>
                <a:gd name="T58" fmla="*/ 4579 w 5286"/>
                <a:gd name="T59" fmla="*/ 2794 h 6159"/>
                <a:gd name="T60" fmla="*/ 5062 w 5286"/>
                <a:gd name="T61" fmla="*/ 3719 h 6159"/>
                <a:gd name="T62" fmla="*/ 5281 w 5286"/>
                <a:gd name="T63" fmla="*/ 4756 h 6159"/>
                <a:gd name="T64" fmla="*/ 5204 w 5286"/>
                <a:gd name="T65" fmla="*/ 5406 h 6159"/>
                <a:gd name="T66" fmla="*/ 4899 w 5286"/>
                <a:gd name="T67" fmla="*/ 5848 h 6159"/>
                <a:gd name="T68" fmla="*/ 4430 w 5286"/>
                <a:gd name="T69" fmla="*/ 6112 h 6159"/>
                <a:gd name="T70" fmla="*/ 1077 w 5286"/>
                <a:gd name="T71" fmla="*/ 6155 h 6159"/>
                <a:gd name="T72" fmla="*/ 559 w 5286"/>
                <a:gd name="T73" fmla="*/ 5977 h 6159"/>
                <a:gd name="T74" fmla="*/ 181 w 5286"/>
                <a:gd name="T75" fmla="*/ 5599 h 6159"/>
                <a:gd name="T76" fmla="*/ 6 w 5286"/>
                <a:gd name="T77" fmla="*/ 5082 h 6159"/>
                <a:gd name="T78" fmla="*/ 99 w 5286"/>
                <a:gd name="T79" fmla="*/ 4129 h 6159"/>
                <a:gd name="T80" fmla="*/ 486 w 5286"/>
                <a:gd name="T81" fmla="*/ 3150 h 6159"/>
                <a:gd name="T82" fmla="*/ 1061 w 5286"/>
                <a:gd name="T83" fmla="*/ 2343 h 6159"/>
                <a:gd name="T84" fmla="*/ 1489 w 5286"/>
                <a:gd name="T85" fmla="*/ 1912 h 6159"/>
                <a:gd name="T86" fmla="*/ 1811 w 5286"/>
                <a:gd name="T87" fmla="*/ 1648 h 6159"/>
                <a:gd name="T88" fmla="*/ 1089 w 5286"/>
                <a:gd name="T89" fmla="*/ 451 h 6159"/>
                <a:gd name="T90" fmla="*/ 1397 w 5286"/>
                <a:gd name="T91" fmla="*/ 168 h 6159"/>
                <a:gd name="T92" fmla="*/ 1895 w 5286"/>
                <a:gd name="T93" fmla="*/ 30 h 6159"/>
                <a:gd name="T94" fmla="*/ 2415 w 5286"/>
                <a:gd name="T95" fmla="*/ 125 h 6159"/>
                <a:gd name="T96" fmla="*/ 2778 w 5286"/>
                <a:gd name="T97" fmla="*/ 219 h 6159"/>
                <a:gd name="T98" fmla="*/ 3045 w 5286"/>
                <a:gd name="T99" fmla="*/ 129 h 6159"/>
                <a:gd name="T100" fmla="*/ 3451 w 5286"/>
                <a:gd name="T101" fmla="*/ 5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6" h="6159">
                  <a:moveTo>
                    <a:pt x="2067" y="1839"/>
                  </a:moveTo>
                  <a:lnTo>
                    <a:pt x="2039" y="1859"/>
                  </a:lnTo>
                  <a:lnTo>
                    <a:pt x="2003" y="1886"/>
                  </a:lnTo>
                  <a:lnTo>
                    <a:pt x="1960" y="1917"/>
                  </a:lnTo>
                  <a:lnTo>
                    <a:pt x="1910" y="1957"/>
                  </a:lnTo>
                  <a:lnTo>
                    <a:pt x="1856" y="2002"/>
                  </a:lnTo>
                  <a:lnTo>
                    <a:pt x="1796" y="2050"/>
                  </a:lnTo>
                  <a:lnTo>
                    <a:pt x="1730" y="2107"/>
                  </a:lnTo>
                  <a:lnTo>
                    <a:pt x="1661" y="2168"/>
                  </a:lnTo>
                  <a:lnTo>
                    <a:pt x="1590" y="2236"/>
                  </a:lnTo>
                  <a:lnTo>
                    <a:pt x="1515" y="2309"/>
                  </a:lnTo>
                  <a:lnTo>
                    <a:pt x="1437" y="2386"/>
                  </a:lnTo>
                  <a:lnTo>
                    <a:pt x="1358" y="2470"/>
                  </a:lnTo>
                  <a:lnTo>
                    <a:pt x="1280" y="2560"/>
                  </a:lnTo>
                  <a:lnTo>
                    <a:pt x="1199" y="2653"/>
                  </a:lnTo>
                  <a:lnTo>
                    <a:pt x="1057" y="2833"/>
                  </a:lnTo>
                  <a:lnTo>
                    <a:pt x="928" y="3015"/>
                  </a:lnTo>
                  <a:lnTo>
                    <a:pt x="810" y="3200"/>
                  </a:lnTo>
                  <a:lnTo>
                    <a:pt x="705" y="3388"/>
                  </a:lnTo>
                  <a:lnTo>
                    <a:pt x="612" y="3579"/>
                  </a:lnTo>
                  <a:lnTo>
                    <a:pt x="531" y="3770"/>
                  </a:lnTo>
                  <a:lnTo>
                    <a:pt x="464" y="3964"/>
                  </a:lnTo>
                  <a:lnTo>
                    <a:pt x="408" y="4161"/>
                  </a:lnTo>
                  <a:lnTo>
                    <a:pt x="363" y="4359"/>
                  </a:lnTo>
                  <a:lnTo>
                    <a:pt x="333" y="4560"/>
                  </a:lnTo>
                  <a:lnTo>
                    <a:pt x="314" y="4764"/>
                  </a:lnTo>
                  <a:lnTo>
                    <a:pt x="307" y="4968"/>
                  </a:lnTo>
                  <a:lnTo>
                    <a:pt x="312" y="5071"/>
                  </a:lnTo>
                  <a:lnTo>
                    <a:pt x="331" y="5170"/>
                  </a:lnTo>
                  <a:lnTo>
                    <a:pt x="359" y="5266"/>
                  </a:lnTo>
                  <a:lnTo>
                    <a:pt x="397" y="5356"/>
                  </a:lnTo>
                  <a:lnTo>
                    <a:pt x="445" y="5442"/>
                  </a:lnTo>
                  <a:lnTo>
                    <a:pt x="501" y="5521"/>
                  </a:lnTo>
                  <a:lnTo>
                    <a:pt x="567" y="5594"/>
                  </a:lnTo>
                  <a:lnTo>
                    <a:pt x="638" y="5657"/>
                  </a:lnTo>
                  <a:lnTo>
                    <a:pt x="718" y="5715"/>
                  </a:lnTo>
                  <a:lnTo>
                    <a:pt x="802" y="5762"/>
                  </a:lnTo>
                  <a:lnTo>
                    <a:pt x="894" y="5801"/>
                  </a:lnTo>
                  <a:lnTo>
                    <a:pt x="990" y="5830"/>
                  </a:lnTo>
                  <a:lnTo>
                    <a:pt x="1089" y="5846"/>
                  </a:lnTo>
                  <a:lnTo>
                    <a:pt x="1192" y="5852"/>
                  </a:lnTo>
                  <a:lnTo>
                    <a:pt x="4095" y="5852"/>
                  </a:lnTo>
                  <a:lnTo>
                    <a:pt x="4192" y="5848"/>
                  </a:lnTo>
                  <a:lnTo>
                    <a:pt x="4286" y="5831"/>
                  </a:lnTo>
                  <a:lnTo>
                    <a:pt x="4375" y="5807"/>
                  </a:lnTo>
                  <a:lnTo>
                    <a:pt x="4460" y="5773"/>
                  </a:lnTo>
                  <a:lnTo>
                    <a:pt x="4542" y="5732"/>
                  </a:lnTo>
                  <a:lnTo>
                    <a:pt x="4617" y="5682"/>
                  </a:lnTo>
                  <a:lnTo>
                    <a:pt x="4688" y="5624"/>
                  </a:lnTo>
                  <a:lnTo>
                    <a:pt x="4751" y="5560"/>
                  </a:lnTo>
                  <a:lnTo>
                    <a:pt x="4808" y="5491"/>
                  </a:lnTo>
                  <a:lnTo>
                    <a:pt x="4858" y="5414"/>
                  </a:lnTo>
                  <a:lnTo>
                    <a:pt x="4899" y="5333"/>
                  </a:lnTo>
                  <a:lnTo>
                    <a:pt x="4933" y="5247"/>
                  </a:lnTo>
                  <a:lnTo>
                    <a:pt x="4957" y="5157"/>
                  </a:lnTo>
                  <a:lnTo>
                    <a:pt x="4972" y="5064"/>
                  </a:lnTo>
                  <a:lnTo>
                    <a:pt x="4978" y="4968"/>
                  </a:lnTo>
                  <a:lnTo>
                    <a:pt x="4970" y="4762"/>
                  </a:lnTo>
                  <a:lnTo>
                    <a:pt x="4952" y="4560"/>
                  </a:lnTo>
                  <a:lnTo>
                    <a:pt x="4922" y="4359"/>
                  </a:lnTo>
                  <a:lnTo>
                    <a:pt x="4877" y="4161"/>
                  </a:lnTo>
                  <a:lnTo>
                    <a:pt x="4822" y="3964"/>
                  </a:lnTo>
                  <a:lnTo>
                    <a:pt x="4753" y="3770"/>
                  </a:lnTo>
                  <a:lnTo>
                    <a:pt x="4673" y="3579"/>
                  </a:lnTo>
                  <a:lnTo>
                    <a:pt x="4579" y="3388"/>
                  </a:lnTo>
                  <a:lnTo>
                    <a:pt x="4475" y="3200"/>
                  </a:lnTo>
                  <a:lnTo>
                    <a:pt x="4357" y="3015"/>
                  </a:lnTo>
                  <a:lnTo>
                    <a:pt x="4228" y="2833"/>
                  </a:lnTo>
                  <a:lnTo>
                    <a:pt x="4085" y="2653"/>
                  </a:lnTo>
                  <a:lnTo>
                    <a:pt x="4005" y="2560"/>
                  </a:lnTo>
                  <a:lnTo>
                    <a:pt x="3926" y="2470"/>
                  </a:lnTo>
                  <a:lnTo>
                    <a:pt x="3848" y="2386"/>
                  </a:lnTo>
                  <a:lnTo>
                    <a:pt x="3769" y="2309"/>
                  </a:lnTo>
                  <a:lnTo>
                    <a:pt x="3694" y="2236"/>
                  </a:lnTo>
                  <a:lnTo>
                    <a:pt x="3623" y="2168"/>
                  </a:lnTo>
                  <a:lnTo>
                    <a:pt x="3554" y="2107"/>
                  </a:lnTo>
                  <a:lnTo>
                    <a:pt x="3491" y="2050"/>
                  </a:lnTo>
                  <a:lnTo>
                    <a:pt x="3429" y="2000"/>
                  </a:lnTo>
                  <a:lnTo>
                    <a:pt x="3375" y="1957"/>
                  </a:lnTo>
                  <a:lnTo>
                    <a:pt x="3324" y="1917"/>
                  </a:lnTo>
                  <a:lnTo>
                    <a:pt x="3281" y="1886"/>
                  </a:lnTo>
                  <a:lnTo>
                    <a:pt x="3246" y="1859"/>
                  </a:lnTo>
                  <a:lnTo>
                    <a:pt x="3217" y="1839"/>
                  </a:lnTo>
                  <a:lnTo>
                    <a:pt x="2067" y="1839"/>
                  </a:lnTo>
                  <a:close/>
                  <a:moveTo>
                    <a:pt x="3541" y="303"/>
                  </a:moveTo>
                  <a:lnTo>
                    <a:pt x="3466" y="311"/>
                  </a:lnTo>
                  <a:lnTo>
                    <a:pt x="3393" y="326"/>
                  </a:lnTo>
                  <a:lnTo>
                    <a:pt x="3317" y="350"/>
                  </a:lnTo>
                  <a:lnTo>
                    <a:pt x="3240" y="380"/>
                  </a:lnTo>
                  <a:lnTo>
                    <a:pt x="3161" y="412"/>
                  </a:lnTo>
                  <a:lnTo>
                    <a:pt x="3092" y="440"/>
                  </a:lnTo>
                  <a:lnTo>
                    <a:pt x="3023" y="468"/>
                  </a:lnTo>
                  <a:lnTo>
                    <a:pt x="2952" y="492"/>
                  </a:lnTo>
                  <a:lnTo>
                    <a:pt x="2879" y="511"/>
                  </a:lnTo>
                  <a:lnTo>
                    <a:pt x="2806" y="524"/>
                  </a:lnTo>
                  <a:lnTo>
                    <a:pt x="2731" y="528"/>
                  </a:lnTo>
                  <a:lnTo>
                    <a:pt x="2671" y="524"/>
                  </a:lnTo>
                  <a:lnTo>
                    <a:pt x="2611" y="515"/>
                  </a:lnTo>
                  <a:lnTo>
                    <a:pt x="2553" y="498"/>
                  </a:lnTo>
                  <a:lnTo>
                    <a:pt x="2441" y="457"/>
                  </a:lnTo>
                  <a:lnTo>
                    <a:pt x="2336" y="421"/>
                  </a:lnTo>
                  <a:lnTo>
                    <a:pt x="2237" y="391"/>
                  </a:lnTo>
                  <a:lnTo>
                    <a:pt x="2146" y="367"/>
                  </a:lnTo>
                  <a:lnTo>
                    <a:pt x="2058" y="350"/>
                  </a:lnTo>
                  <a:lnTo>
                    <a:pt x="1975" y="339"/>
                  </a:lnTo>
                  <a:lnTo>
                    <a:pt x="1895" y="335"/>
                  </a:lnTo>
                  <a:lnTo>
                    <a:pt x="1813" y="339"/>
                  </a:lnTo>
                  <a:lnTo>
                    <a:pt x="1732" y="354"/>
                  </a:lnTo>
                  <a:lnTo>
                    <a:pt x="1657" y="380"/>
                  </a:lnTo>
                  <a:lnTo>
                    <a:pt x="1583" y="414"/>
                  </a:lnTo>
                  <a:lnTo>
                    <a:pt x="1508" y="460"/>
                  </a:lnTo>
                  <a:lnTo>
                    <a:pt x="1435" y="518"/>
                  </a:lnTo>
                  <a:lnTo>
                    <a:pt x="2104" y="1532"/>
                  </a:lnTo>
                  <a:lnTo>
                    <a:pt x="3173" y="1532"/>
                  </a:lnTo>
                  <a:lnTo>
                    <a:pt x="3788" y="389"/>
                  </a:lnTo>
                  <a:lnTo>
                    <a:pt x="3738" y="357"/>
                  </a:lnTo>
                  <a:lnTo>
                    <a:pt x="3689" y="333"/>
                  </a:lnTo>
                  <a:lnTo>
                    <a:pt x="3646" y="318"/>
                  </a:lnTo>
                  <a:lnTo>
                    <a:pt x="3607" y="309"/>
                  </a:lnTo>
                  <a:lnTo>
                    <a:pt x="3571" y="305"/>
                  </a:lnTo>
                  <a:lnTo>
                    <a:pt x="3541" y="303"/>
                  </a:lnTo>
                  <a:close/>
                  <a:moveTo>
                    <a:pt x="3541" y="0"/>
                  </a:moveTo>
                  <a:lnTo>
                    <a:pt x="3625" y="3"/>
                  </a:lnTo>
                  <a:lnTo>
                    <a:pt x="3708" y="18"/>
                  </a:lnTo>
                  <a:lnTo>
                    <a:pt x="3788" y="45"/>
                  </a:lnTo>
                  <a:lnTo>
                    <a:pt x="3865" y="78"/>
                  </a:lnTo>
                  <a:lnTo>
                    <a:pt x="3941" y="123"/>
                  </a:lnTo>
                  <a:lnTo>
                    <a:pt x="4016" y="180"/>
                  </a:lnTo>
                  <a:lnTo>
                    <a:pt x="4089" y="245"/>
                  </a:lnTo>
                  <a:lnTo>
                    <a:pt x="4112" y="271"/>
                  </a:lnTo>
                  <a:lnTo>
                    <a:pt x="4127" y="299"/>
                  </a:lnTo>
                  <a:lnTo>
                    <a:pt x="4134" y="331"/>
                  </a:lnTo>
                  <a:lnTo>
                    <a:pt x="4136" y="363"/>
                  </a:lnTo>
                  <a:lnTo>
                    <a:pt x="4130" y="397"/>
                  </a:lnTo>
                  <a:lnTo>
                    <a:pt x="4117" y="427"/>
                  </a:lnTo>
                  <a:lnTo>
                    <a:pt x="3464" y="1638"/>
                  </a:lnTo>
                  <a:lnTo>
                    <a:pt x="3511" y="1674"/>
                  </a:lnTo>
                  <a:lnTo>
                    <a:pt x="3564" y="1715"/>
                  </a:lnTo>
                  <a:lnTo>
                    <a:pt x="3623" y="1762"/>
                  </a:lnTo>
                  <a:lnTo>
                    <a:pt x="3687" y="1814"/>
                  </a:lnTo>
                  <a:lnTo>
                    <a:pt x="3756" y="1872"/>
                  </a:lnTo>
                  <a:lnTo>
                    <a:pt x="3827" y="1938"/>
                  </a:lnTo>
                  <a:lnTo>
                    <a:pt x="3904" y="2009"/>
                  </a:lnTo>
                  <a:lnTo>
                    <a:pt x="3983" y="2086"/>
                  </a:lnTo>
                  <a:lnTo>
                    <a:pt x="4065" y="2168"/>
                  </a:lnTo>
                  <a:lnTo>
                    <a:pt x="4147" y="2256"/>
                  </a:lnTo>
                  <a:lnTo>
                    <a:pt x="4231" y="2350"/>
                  </a:lnTo>
                  <a:lnTo>
                    <a:pt x="4317" y="2449"/>
                  </a:lnTo>
                  <a:lnTo>
                    <a:pt x="4452" y="2620"/>
                  </a:lnTo>
                  <a:lnTo>
                    <a:pt x="4579" y="2794"/>
                  </a:lnTo>
                  <a:lnTo>
                    <a:pt x="4695" y="2970"/>
                  </a:lnTo>
                  <a:lnTo>
                    <a:pt x="4800" y="3150"/>
                  </a:lnTo>
                  <a:lnTo>
                    <a:pt x="4897" y="3333"/>
                  </a:lnTo>
                  <a:lnTo>
                    <a:pt x="4981" y="3519"/>
                  </a:lnTo>
                  <a:lnTo>
                    <a:pt x="5062" y="3719"/>
                  </a:lnTo>
                  <a:lnTo>
                    <a:pt x="5131" y="3923"/>
                  </a:lnTo>
                  <a:lnTo>
                    <a:pt x="5187" y="4129"/>
                  </a:lnTo>
                  <a:lnTo>
                    <a:pt x="5230" y="4337"/>
                  </a:lnTo>
                  <a:lnTo>
                    <a:pt x="5262" y="4545"/>
                  </a:lnTo>
                  <a:lnTo>
                    <a:pt x="5281" y="4756"/>
                  </a:lnTo>
                  <a:lnTo>
                    <a:pt x="5286" y="4968"/>
                  </a:lnTo>
                  <a:lnTo>
                    <a:pt x="5281" y="5082"/>
                  </a:lnTo>
                  <a:lnTo>
                    <a:pt x="5266" y="5193"/>
                  </a:lnTo>
                  <a:lnTo>
                    <a:pt x="5240" y="5301"/>
                  </a:lnTo>
                  <a:lnTo>
                    <a:pt x="5204" y="5406"/>
                  </a:lnTo>
                  <a:lnTo>
                    <a:pt x="5159" y="5506"/>
                  </a:lnTo>
                  <a:lnTo>
                    <a:pt x="5105" y="5599"/>
                  </a:lnTo>
                  <a:lnTo>
                    <a:pt x="5043" y="5689"/>
                  </a:lnTo>
                  <a:lnTo>
                    <a:pt x="4974" y="5771"/>
                  </a:lnTo>
                  <a:lnTo>
                    <a:pt x="4899" y="5848"/>
                  </a:lnTo>
                  <a:lnTo>
                    <a:pt x="4815" y="5916"/>
                  </a:lnTo>
                  <a:lnTo>
                    <a:pt x="4727" y="5977"/>
                  </a:lnTo>
                  <a:lnTo>
                    <a:pt x="4634" y="6032"/>
                  </a:lnTo>
                  <a:lnTo>
                    <a:pt x="4533" y="6077"/>
                  </a:lnTo>
                  <a:lnTo>
                    <a:pt x="4430" y="6112"/>
                  </a:lnTo>
                  <a:lnTo>
                    <a:pt x="4321" y="6139"/>
                  </a:lnTo>
                  <a:lnTo>
                    <a:pt x="4211" y="6155"/>
                  </a:lnTo>
                  <a:lnTo>
                    <a:pt x="4095" y="6159"/>
                  </a:lnTo>
                  <a:lnTo>
                    <a:pt x="1192" y="6159"/>
                  </a:lnTo>
                  <a:lnTo>
                    <a:pt x="1077" y="6155"/>
                  </a:lnTo>
                  <a:lnTo>
                    <a:pt x="965" y="6139"/>
                  </a:lnTo>
                  <a:lnTo>
                    <a:pt x="857" y="6112"/>
                  </a:lnTo>
                  <a:lnTo>
                    <a:pt x="754" y="6077"/>
                  </a:lnTo>
                  <a:lnTo>
                    <a:pt x="655" y="6032"/>
                  </a:lnTo>
                  <a:lnTo>
                    <a:pt x="559" y="5977"/>
                  </a:lnTo>
                  <a:lnTo>
                    <a:pt x="471" y="5916"/>
                  </a:lnTo>
                  <a:lnTo>
                    <a:pt x="389" y="5848"/>
                  </a:lnTo>
                  <a:lnTo>
                    <a:pt x="312" y="5771"/>
                  </a:lnTo>
                  <a:lnTo>
                    <a:pt x="243" y="5689"/>
                  </a:lnTo>
                  <a:lnTo>
                    <a:pt x="181" y="5599"/>
                  </a:lnTo>
                  <a:lnTo>
                    <a:pt x="129" y="5506"/>
                  </a:lnTo>
                  <a:lnTo>
                    <a:pt x="84" y="5406"/>
                  </a:lnTo>
                  <a:lnTo>
                    <a:pt x="49" y="5301"/>
                  </a:lnTo>
                  <a:lnTo>
                    <a:pt x="22" y="5193"/>
                  </a:lnTo>
                  <a:lnTo>
                    <a:pt x="6" y="5082"/>
                  </a:lnTo>
                  <a:lnTo>
                    <a:pt x="0" y="4968"/>
                  </a:lnTo>
                  <a:lnTo>
                    <a:pt x="6" y="4756"/>
                  </a:lnTo>
                  <a:lnTo>
                    <a:pt x="26" y="4545"/>
                  </a:lnTo>
                  <a:lnTo>
                    <a:pt x="56" y="4337"/>
                  </a:lnTo>
                  <a:lnTo>
                    <a:pt x="99" y="4129"/>
                  </a:lnTo>
                  <a:lnTo>
                    <a:pt x="155" y="3923"/>
                  </a:lnTo>
                  <a:lnTo>
                    <a:pt x="224" y="3719"/>
                  </a:lnTo>
                  <a:lnTo>
                    <a:pt x="305" y="3519"/>
                  </a:lnTo>
                  <a:lnTo>
                    <a:pt x="391" y="3333"/>
                  </a:lnTo>
                  <a:lnTo>
                    <a:pt x="486" y="3150"/>
                  </a:lnTo>
                  <a:lnTo>
                    <a:pt x="593" y="2970"/>
                  </a:lnTo>
                  <a:lnTo>
                    <a:pt x="709" y="2794"/>
                  </a:lnTo>
                  <a:lnTo>
                    <a:pt x="834" y="2620"/>
                  </a:lnTo>
                  <a:lnTo>
                    <a:pt x="971" y="2449"/>
                  </a:lnTo>
                  <a:lnTo>
                    <a:pt x="1061" y="2343"/>
                  </a:lnTo>
                  <a:lnTo>
                    <a:pt x="1150" y="2243"/>
                  </a:lnTo>
                  <a:lnTo>
                    <a:pt x="1240" y="2150"/>
                  </a:lnTo>
                  <a:lnTo>
                    <a:pt x="1326" y="2063"/>
                  </a:lnTo>
                  <a:lnTo>
                    <a:pt x="1410" y="1985"/>
                  </a:lnTo>
                  <a:lnTo>
                    <a:pt x="1489" y="1912"/>
                  </a:lnTo>
                  <a:lnTo>
                    <a:pt x="1566" y="1844"/>
                  </a:lnTo>
                  <a:lnTo>
                    <a:pt x="1637" y="1784"/>
                  </a:lnTo>
                  <a:lnTo>
                    <a:pt x="1700" y="1732"/>
                  </a:lnTo>
                  <a:lnTo>
                    <a:pt x="1758" y="1687"/>
                  </a:lnTo>
                  <a:lnTo>
                    <a:pt x="1811" y="1648"/>
                  </a:lnTo>
                  <a:lnTo>
                    <a:pt x="1107" y="584"/>
                  </a:lnTo>
                  <a:lnTo>
                    <a:pt x="1091" y="552"/>
                  </a:lnTo>
                  <a:lnTo>
                    <a:pt x="1083" y="518"/>
                  </a:lnTo>
                  <a:lnTo>
                    <a:pt x="1083" y="483"/>
                  </a:lnTo>
                  <a:lnTo>
                    <a:pt x="1089" y="451"/>
                  </a:lnTo>
                  <a:lnTo>
                    <a:pt x="1104" y="419"/>
                  </a:lnTo>
                  <a:lnTo>
                    <a:pt x="1124" y="391"/>
                  </a:lnTo>
                  <a:lnTo>
                    <a:pt x="1214" y="305"/>
                  </a:lnTo>
                  <a:lnTo>
                    <a:pt x="1306" y="230"/>
                  </a:lnTo>
                  <a:lnTo>
                    <a:pt x="1397" y="168"/>
                  </a:lnTo>
                  <a:lnTo>
                    <a:pt x="1493" y="118"/>
                  </a:lnTo>
                  <a:lnTo>
                    <a:pt x="1588" y="80"/>
                  </a:lnTo>
                  <a:lnTo>
                    <a:pt x="1687" y="52"/>
                  </a:lnTo>
                  <a:lnTo>
                    <a:pt x="1790" y="35"/>
                  </a:lnTo>
                  <a:lnTo>
                    <a:pt x="1895" y="30"/>
                  </a:lnTo>
                  <a:lnTo>
                    <a:pt x="1992" y="33"/>
                  </a:lnTo>
                  <a:lnTo>
                    <a:pt x="2093" y="47"/>
                  </a:lnTo>
                  <a:lnTo>
                    <a:pt x="2196" y="65"/>
                  </a:lnTo>
                  <a:lnTo>
                    <a:pt x="2303" y="93"/>
                  </a:lnTo>
                  <a:lnTo>
                    <a:pt x="2415" y="125"/>
                  </a:lnTo>
                  <a:lnTo>
                    <a:pt x="2533" y="165"/>
                  </a:lnTo>
                  <a:lnTo>
                    <a:pt x="2660" y="211"/>
                  </a:lnTo>
                  <a:lnTo>
                    <a:pt x="2696" y="221"/>
                  </a:lnTo>
                  <a:lnTo>
                    <a:pt x="2733" y="223"/>
                  </a:lnTo>
                  <a:lnTo>
                    <a:pt x="2778" y="219"/>
                  </a:lnTo>
                  <a:lnTo>
                    <a:pt x="2828" y="209"/>
                  </a:lnTo>
                  <a:lnTo>
                    <a:pt x="2879" y="195"/>
                  </a:lnTo>
                  <a:lnTo>
                    <a:pt x="2933" y="176"/>
                  </a:lnTo>
                  <a:lnTo>
                    <a:pt x="2987" y="153"/>
                  </a:lnTo>
                  <a:lnTo>
                    <a:pt x="3045" y="129"/>
                  </a:lnTo>
                  <a:lnTo>
                    <a:pt x="3120" y="99"/>
                  </a:lnTo>
                  <a:lnTo>
                    <a:pt x="3199" y="69"/>
                  </a:lnTo>
                  <a:lnTo>
                    <a:pt x="3279" y="41"/>
                  </a:lnTo>
                  <a:lnTo>
                    <a:pt x="3363" y="20"/>
                  </a:lnTo>
                  <a:lnTo>
                    <a:pt x="3451" y="5"/>
                  </a:lnTo>
                  <a:lnTo>
                    <a:pt x="3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 name="Group 30"/>
          <p:cNvGrpSpPr/>
          <p:nvPr/>
        </p:nvGrpSpPr>
        <p:grpSpPr>
          <a:xfrm>
            <a:off x="5890825" y="2002113"/>
            <a:ext cx="410350" cy="435881"/>
            <a:chOff x="10209213" y="2474913"/>
            <a:chExt cx="4899025" cy="5203826"/>
          </a:xfrm>
          <a:solidFill>
            <a:schemeClr val="bg1"/>
          </a:solidFill>
        </p:grpSpPr>
        <p:sp>
          <p:nvSpPr>
            <p:cNvPr id="32" name="Freeform 12"/>
            <p:cNvSpPr>
              <a:spLocks noEditPoints="1"/>
            </p:cNvSpPr>
            <p:nvPr/>
          </p:nvSpPr>
          <p:spPr bwMode="auto">
            <a:xfrm>
              <a:off x="11174413" y="2474913"/>
              <a:ext cx="2970213" cy="4187825"/>
            </a:xfrm>
            <a:custGeom>
              <a:avLst/>
              <a:gdLst>
                <a:gd name="T0" fmla="*/ 1096 w 3742"/>
                <a:gd name="T1" fmla="*/ 1736 h 5276"/>
                <a:gd name="T2" fmla="*/ 859 w 3742"/>
                <a:gd name="T3" fmla="*/ 2229 h 5276"/>
                <a:gd name="T4" fmla="*/ 592 w 3742"/>
                <a:gd name="T5" fmla="*/ 2641 h 5276"/>
                <a:gd name="T6" fmla="*/ 444 w 3742"/>
                <a:gd name="T7" fmla="*/ 2976 h 5276"/>
                <a:gd name="T8" fmla="*/ 382 w 3742"/>
                <a:gd name="T9" fmla="*/ 3337 h 5276"/>
                <a:gd name="T10" fmla="*/ 414 w 3742"/>
                <a:gd name="T11" fmla="*/ 3720 h 5276"/>
                <a:gd name="T12" fmla="*/ 540 w 3742"/>
                <a:gd name="T13" fmla="*/ 4076 h 5276"/>
                <a:gd name="T14" fmla="*/ 747 w 3742"/>
                <a:gd name="T15" fmla="*/ 4383 h 5276"/>
                <a:gd name="T16" fmla="*/ 1024 w 3742"/>
                <a:gd name="T17" fmla="*/ 4629 h 5276"/>
                <a:gd name="T18" fmla="*/ 1355 w 3742"/>
                <a:gd name="T19" fmla="*/ 4800 h 5276"/>
                <a:gd name="T20" fmla="*/ 1727 w 3742"/>
                <a:gd name="T21" fmla="*/ 4886 h 5276"/>
                <a:gd name="T22" fmla="*/ 1989 w 3742"/>
                <a:gd name="T23" fmla="*/ 4888 h 5276"/>
                <a:gd name="T24" fmla="*/ 2329 w 3742"/>
                <a:gd name="T25" fmla="*/ 4820 h 5276"/>
                <a:gd name="T26" fmla="*/ 2642 w 3742"/>
                <a:gd name="T27" fmla="*/ 4676 h 5276"/>
                <a:gd name="T28" fmla="*/ 2917 w 3742"/>
                <a:gd name="T29" fmla="*/ 4459 h 5276"/>
                <a:gd name="T30" fmla="*/ 3138 w 3742"/>
                <a:gd name="T31" fmla="*/ 4182 h 5276"/>
                <a:gd name="T32" fmla="*/ 3284 w 3742"/>
                <a:gd name="T33" fmla="*/ 3867 h 5276"/>
                <a:gd name="T34" fmla="*/ 3354 w 3742"/>
                <a:gd name="T35" fmla="*/ 3522 h 5276"/>
                <a:gd name="T36" fmla="*/ 3340 w 3742"/>
                <a:gd name="T37" fmla="*/ 3171 h 5276"/>
                <a:gd name="T38" fmla="*/ 3246 w 3742"/>
                <a:gd name="T39" fmla="*/ 2838 h 5276"/>
                <a:gd name="T40" fmla="*/ 3077 w 3742"/>
                <a:gd name="T41" fmla="*/ 2534 h 5276"/>
                <a:gd name="T42" fmla="*/ 2792 w 3742"/>
                <a:gd name="T43" fmla="*/ 2067 h 5276"/>
                <a:gd name="T44" fmla="*/ 2580 w 3742"/>
                <a:gd name="T45" fmla="*/ 1565 h 5276"/>
                <a:gd name="T46" fmla="*/ 1024 w 3742"/>
                <a:gd name="T47" fmla="*/ 385 h 5276"/>
                <a:gd name="T48" fmla="*/ 2714 w 3742"/>
                <a:gd name="T49" fmla="*/ 385 h 5276"/>
                <a:gd name="T50" fmla="*/ 3099 w 3742"/>
                <a:gd name="T51" fmla="*/ 0 h 5276"/>
                <a:gd name="T52" fmla="*/ 2983 w 3742"/>
                <a:gd name="T53" fmla="*/ 1553 h 5276"/>
                <a:gd name="T54" fmla="*/ 3202 w 3742"/>
                <a:gd name="T55" fmla="*/ 2019 h 5276"/>
                <a:gd name="T56" fmla="*/ 3469 w 3742"/>
                <a:gd name="T57" fmla="*/ 2432 h 5276"/>
                <a:gd name="T58" fmla="*/ 3653 w 3742"/>
                <a:gd name="T59" fmla="*/ 2829 h 5276"/>
                <a:gd name="T60" fmla="*/ 3736 w 3742"/>
                <a:gd name="T61" fmla="*/ 3255 h 5276"/>
                <a:gd name="T62" fmla="*/ 3722 w 3742"/>
                <a:gd name="T63" fmla="*/ 3674 h 5276"/>
                <a:gd name="T64" fmla="*/ 3623 w 3742"/>
                <a:gd name="T65" fmla="*/ 4062 h 5276"/>
                <a:gd name="T66" fmla="*/ 3443 w 3742"/>
                <a:gd name="T67" fmla="*/ 4417 h 5276"/>
                <a:gd name="T68" fmla="*/ 3188 w 3742"/>
                <a:gd name="T69" fmla="*/ 4732 h 5276"/>
                <a:gd name="T70" fmla="*/ 2875 w 3742"/>
                <a:gd name="T71" fmla="*/ 4983 h 5276"/>
                <a:gd name="T72" fmla="*/ 2523 w 3742"/>
                <a:gd name="T73" fmla="*/ 5159 h 5276"/>
                <a:gd name="T74" fmla="*/ 2138 w 3742"/>
                <a:gd name="T75" fmla="*/ 5256 h 5276"/>
                <a:gd name="T76" fmla="*/ 1857 w 3742"/>
                <a:gd name="T77" fmla="*/ 5276 h 5276"/>
                <a:gd name="T78" fmla="*/ 1431 w 3742"/>
                <a:gd name="T79" fmla="*/ 5225 h 5276"/>
                <a:gd name="T80" fmla="*/ 1032 w 3742"/>
                <a:gd name="T81" fmla="*/ 5077 h 5276"/>
                <a:gd name="T82" fmla="*/ 675 w 3742"/>
                <a:gd name="T83" fmla="*/ 4844 h 5276"/>
                <a:gd name="T84" fmla="*/ 376 w 3742"/>
                <a:gd name="T85" fmla="*/ 4531 h 5276"/>
                <a:gd name="T86" fmla="*/ 159 w 3742"/>
                <a:gd name="T87" fmla="*/ 4164 h 5276"/>
                <a:gd name="T88" fmla="*/ 32 w 3742"/>
                <a:gd name="T89" fmla="*/ 3759 h 5276"/>
                <a:gd name="T90" fmla="*/ 0 w 3742"/>
                <a:gd name="T91" fmla="*/ 3335 h 5276"/>
                <a:gd name="T92" fmla="*/ 57 w 3742"/>
                <a:gd name="T93" fmla="*/ 2930 h 5276"/>
                <a:gd name="T94" fmla="*/ 203 w 3742"/>
                <a:gd name="T95" fmla="*/ 2549 h 5276"/>
                <a:gd name="T96" fmla="*/ 446 w 3742"/>
                <a:gd name="T97" fmla="*/ 2169 h 5276"/>
                <a:gd name="T98" fmla="*/ 689 w 3742"/>
                <a:gd name="T99" fmla="*/ 1712 h 5276"/>
                <a:gd name="T100" fmla="*/ 641 w 3742"/>
                <a:gd name="T101" fmla="*/ 1391 h 5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2" h="5276">
                  <a:moveTo>
                    <a:pt x="1211" y="1391"/>
                  </a:moveTo>
                  <a:lnTo>
                    <a:pt x="1158" y="1565"/>
                  </a:lnTo>
                  <a:lnTo>
                    <a:pt x="1096" y="1736"/>
                  </a:lnTo>
                  <a:lnTo>
                    <a:pt x="1026" y="1904"/>
                  </a:lnTo>
                  <a:lnTo>
                    <a:pt x="946" y="2067"/>
                  </a:lnTo>
                  <a:lnTo>
                    <a:pt x="859" y="2229"/>
                  </a:lnTo>
                  <a:lnTo>
                    <a:pt x="763" y="2384"/>
                  </a:lnTo>
                  <a:lnTo>
                    <a:pt x="659" y="2537"/>
                  </a:lnTo>
                  <a:lnTo>
                    <a:pt x="592" y="2641"/>
                  </a:lnTo>
                  <a:lnTo>
                    <a:pt x="532" y="2749"/>
                  </a:lnTo>
                  <a:lnTo>
                    <a:pt x="484" y="2860"/>
                  </a:lnTo>
                  <a:lnTo>
                    <a:pt x="444" y="2976"/>
                  </a:lnTo>
                  <a:lnTo>
                    <a:pt x="414" y="3094"/>
                  </a:lnTo>
                  <a:lnTo>
                    <a:pt x="394" y="3213"/>
                  </a:lnTo>
                  <a:lnTo>
                    <a:pt x="382" y="3337"/>
                  </a:lnTo>
                  <a:lnTo>
                    <a:pt x="382" y="3460"/>
                  </a:lnTo>
                  <a:lnTo>
                    <a:pt x="394" y="3592"/>
                  </a:lnTo>
                  <a:lnTo>
                    <a:pt x="414" y="3720"/>
                  </a:lnTo>
                  <a:lnTo>
                    <a:pt x="446" y="3843"/>
                  </a:lnTo>
                  <a:lnTo>
                    <a:pt x="490" y="3963"/>
                  </a:lnTo>
                  <a:lnTo>
                    <a:pt x="540" y="4076"/>
                  </a:lnTo>
                  <a:lnTo>
                    <a:pt x="601" y="4184"/>
                  </a:lnTo>
                  <a:lnTo>
                    <a:pt x="671" y="4288"/>
                  </a:lnTo>
                  <a:lnTo>
                    <a:pt x="747" y="4383"/>
                  </a:lnTo>
                  <a:lnTo>
                    <a:pt x="833" y="4473"/>
                  </a:lnTo>
                  <a:lnTo>
                    <a:pt x="924" y="4555"/>
                  </a:lnTo>
                  <a:lnTo>
                    <a:pt x="1024" y="4629"/>
                  </a:lnTo>
                  <a:lnTo>
                    <a:pt x="1128" y="4696"/>
                  </a:lnTo>
                  <a:lnTo>
                    <a:pt x="1239" y="4752"/>
                  </a:lnTo>
                  <a:lnTo>
                    <a:pt x="1355" y="4800"/>
                  </a:lnTo>
                  <a:lnTo>
                    <a:pt x="1474" y="4840"/>
                  </a:lnTo>
                  <a:lnTo>
                    <a:pt x="1600" y="4868"/>
                  </a:lnTo>
                  <a:lnTo>
                    <a:pt x="1727" y="4886"/>
                  </a:lnTo>
                  <a:lnTo>
                    <a:pt x="1859" y="4892"/>
                  </a:lnTo>
                  <a:lnTo>
                    <a:pt x="1869" y="4892"/>
                  </a:lnTo>
                  <a:lnTo>
                    <a:pt x="1989" y="4888"/>
                  </a:lnTo>
                  <a:lnTo>
                    <a:pt x="2104" y="4874"/>
                  </a:lnTo>
                  <a:lnTo>
                    <a:pt x="2218" y="4852"/>
                  </a:lnTo>
                  <a:lnTo>
                    <a:pt x="2329" y="4820"/>
                  </a:lnTo>
                  <a:lnTo>
                    <a:pt x="2437" y="4780"/>
                  </a:lnTo>
                  <a:lnTo>
                    <a:pt x="2543" y="4732"/>
                  </a:lnTo>
                  <a:lnTo>
                    <a:pt x="2642" y="4676"/>
                  </a:lnTo>
                  <a:lnTo>
                    <a:pt x="2740" y="4613"/>
                  </a:lnTo>
                  <a:lnTo>
                    <a:pt x="2832" y="4539"/>
                  </a:lnTo>
                  <a:lnTo>
                    <a:pt x="2917" y="4459"/>
                  </a:lnTo>
                  <a:lnTo>
                    <a:pt x="2999" y="4373"/>
                  </a:lnTo>
                  <a:lnTo>
                    <a:pt x="3073" y="4280"/>
                  </a:lnTo>
                  <a:lnTo>
                    <a:pt x="3138" y="4182"/>
                  </a:lnTo>
                  <a:lnTo>
                    <a:pt x="3196" y="4080"/>
                  </a:lnTo>
                  <a:lnTo>
                    <a:pt x="3244" y="3977"/>
                  </a:lnTo>
                  <a:lnTo>
                    <a:pt x="3284" y="3867"/>
                  </a:lnTo>
                  <a:lnTo>
                    <a:pt x="3316" y="3755"/>
                  </a:lnTo>
                  <a:lnTo>
                    <a:pt x="3340" y="3640"/>
                  </a:lnTo>
                  <a:lnTo>
                    <a:pt x="3354" y="3522"/>
                  </a:lnTo>
                  <a:lnTo>
                    <a:pt x="3358" y="3403"/>
                  </a:lnTo>
                  <a:lnTo>
                    <a:pt x="3354" y="3287"/>
                  </a:lnTo>
                  <a:lnTo>
                    <a:pt x="3340" y="3171"/>
                  </a:lnTo>
                  <a:lnTo>
                    <a:pt x="3318" y="3058"/>
                  </a:lnTo>
                  <a:lnTo>
                    <a:pt x="3286" y="2946"/>
                  </a:lnTo>
                  <a:lnTo>
                    <a:pt x="3246" y="2838"/>
                  </a:lnTo>
                  <a:lnTo>
                    <a:pt x="3198" y="2733"/>
                  </a:lnTo>
                  <a:lnTo>
                    <a:pt x="3142" y="2631"/>
                  </a:lnTo>
                  <a:lnTo>
                    <a:pt x="3077" y="2534"/>
                  </a:lnTo>
                  <a:lnTo>
                    <a:pt x="2973" y="2382"/>
                  </a:lnTo>
                  <a:lnTo>
                    <a:pt x="2877" y="2227"/>
                  </a:lnTo>
                  <a:lnTo>
                    <a:pt x="2792" y="2067"/>
                  </a:lnTo>
                  <a:lnTo>
                    <a:pt x="2712" y="1904"/>
                  </a:lnTo>
                  <a:lnTo>
                    <a:pt x="2642" y="1736"/>
                  </a:lnTo>
                  <a:lnTo>
                    <a:pt x="2580" y="1565"/>
                  </a:lnTo>
                  <a:lnTo>
                    <a:pt x="2527" y="1391"/>
                  </a:lnTo>
                  <a:lnTo>
                    <a:pt x="1211" y="1391"/>
                  </a:lnTo>
                  <a:close/>
                  <a:moveTo>
                    <a:pt x="1024" y="385"/>
                  </a:moveTo>
                  <a:lnTo>
                    <a:pt x="1024" y="1009"/>
                  </a:lnTo>
                  <a:lnTo>
                    <a:pt x="2714" y="1009"/>
                  </a:lnTo>
                  <a:lnTo>
                    <a:pt x="2714" y="385"/>
                  </a:lnTo>
                  <a:lnTo>
                    <a:pt x="1024" y="385"/>
                  </a:lnTo>
                  <a:close/>
                  <a:moveTo>
                    <a:pt x="641" y="0"/>
                  </a:moveTo>
                  <a:lnTo>
                    <a:pt x="3099" y="0"/>
                  </a:lnTo>
                  <a:lnTo>
                    <a:pt x="3099" y="1391"/>
                  </a:lnTo>
                  <a:lnTo>
                    <a:pt x="2927" y="1391"/>
                  </a:lnTo>
                  <a:lnTo>
                    <a:pt x="2983" y="1553"/>
                  </a:lnTo>
                  <a:lnTo>
                    <a:pt x="3047" y="1712"/>
                  </a:lnTo>
                  <a:lnTo>
                    <a:pt x="3121" y="1868"/>
                  </a:lnTo>
                  <a:lnTo>
                    <a:pt x="3202" y="2019"/>
                  </a:lnTo>
                  <a:lnTo>
                    <a:pt x="3292" y="2165"/>
                  </a:lnTo>
                  <a:lnTo>
                    <a:pt x="3390" y="2308"/>
                  </a:lnTo>
                  <a:lnTo>
                    <a:pt x="3469" y="2432"/>
                  </a:lnTo>
                  <a:lnTo>
                    <a:pt x="3541" y="2559"/>
                  </a:lnTo>
                  <a:lnTo>
                    <a:pt x="3603" y="2691"/>
                  </a:lnTo>
                  <a:lnTo>
                    <a:pt x="3653" y="2829"/>
                  </a:lnTo>
                  <a:lnTo>
                    <a:pt x="3691" y="2968"/>
                  </a:lnTo>
                  <a:lnTo>
                    <a:pt x="3718" y="3110"/>
                  </a:lnTo>
                  <a:lnTo>
                    <a:pt x="3736" y="3255"/>
                  </a:lnTo>
                  <a:lnTo>
                    <a:pt x="3742" y="3403"/>
                  </a:lnTo>
                  <a:lnTo>
                    <a:pt x="3736" y="3540"/>
                  </a:lnTo>
                  <a:lnTo>
                    <a:pt x="3722" y="3674"/>
                  </a:lnTo>
                  <a:lnTo>
                    <a:pt x="3698" y="3805"/>
                  </a:lnTo>
                  <a:lnTo>
                    <a:pt x="3667" y="3935"/>
                  </a:lnTo>
                  <a:lnTo>
                    <a:pt x="3623" y="4062"/>
                  </a:lnTo>
                  <a:lnTo>
                    <a:pt x="3573" y="4184"/>
                  </a:lnTo>
                  <a:lnTo>
                    <a:pt x="3513" y="4304"/>
                  </a:lnTo>
                  <a:lnTo>
                    <a:pt x="3443" y="4417"/>
                  </a:lnTo>
                  <a:lnTo>
                    <a:pt x="3368" y="4527"/>
                  </a:lnTo>
                  <a:lnTo>
                    <a:pt x="3282" y="4632"/>
                  </a:lnTo>
                  <a:lnTo>
                    <a:pt x="3188" y="4732"/>
                  </a:lnTo>
                  <a:lnTo>
                    <a:pt x="3091" y="4824"/>
                  </a:lnTo>
                  <a:lnTo>
                    <a:pt x="2985" y="4908"/>
                  </a:lnTo>
                  <a:lnTo>
                    <a:pt x="2875" y="4983"/>
                  </a:lnTo>
                  <a:lnTo>
                    <a:pt x="2762" y="5051"/>
                  </a:lnTo>
                  <a:lnTo>
                    <a:pt x="2644" y="5109"/>
                  </a:lnTo>
                  <a:lnTo>
                    <a:pt x="2523" y="5159"/>
                  </a:lnTo>
                  <a:lnTo>
                    <a:pt x="2397" y="5201"/>
                  </a:lnTo>
                  <a:lnTo>
                    <a:pt x="2270" y="5234"/>
                  </a:lnTo>
                  <a:lnTo>
                    <a:pt x="2138" y="5256"/>
                  </a:lnTo>
                  <a:lnTo>
                    <a:pt x="2005" y="5270"/>
                  </a:lnTo>
                  <a:lnTo>
                    <a:pt x="1869" y="5276"/>
                  </a:lnTo>
                  <a:lnTo>
                    <a:pt x="1857" y="5276"/>
                  </a:lnTo>
                  <a:lnTo>
                    <a:pt x="1712" y="5268"/>
                  </a:lnTo>
                  <a:lnTo>
                    <a:pt x="1570" y="5252"/>
                  </a:lnTo>
                  <a:lnTo>
                    <a:pt x="1431" y="5225"/>
                  </a:lnTo>
                  <a:lnTo>
                    <a:pt x="1295" y="5185"/>
                  </a:lnTo>
                  <a:lnTo>
                    <a:pt x="1162" y="5137"/>
                  </a:lnTo>
                  <a:lnTo>
                    <a:pt x="1032" y="5077"/>
                  </a:lnTo>
                  <a:lnTo>
                    <a:pt x="908" y="5009"/>
                  </a:lnTo>
                  <a:lnTo>
                    <a:pt x="789" y="4931"/>
                  </a:lnTo>
                  <a:lnTo>
                    <a:pt x="675" y="4844"/>
                  </a:lnTo>
                  <a:lnTo>
                    <a:pt x="568" y="4746"/>
                  </a:lnTo>
                  <a:lnTo>
                    <a:pt x="468" y="4642"/>
                  </a:lnTo>
                  <a:lnTo>
                    <a:pt x="376" y="4531"/>
                  </a:lnTo>
                  <a:lnTo>
                    <a:pt x="295" y="4413"/>
                  </a:lnTo>
                  <a:lnTo>
                    <a:pt x="223" y="4292"/>
                  </a:lnTo>
                  <a:lnTo>
                    <a:pt x="159" y="4164"/>
                  </a:lnTo>
                  <a:lnTo>
                    <a:pt x="107" y="4032"/>
                  </a:lnTo>
                  <a:lnTo>
                    <a:pt x="63" y="3899"/>
                  </a:lnTo>
                  <a:lnTo>
                    <a:pt x="32" y="3759"/>
                  </a:lnTo>
                  <a:lnTo>
                    <a:pt x="10" y="3618"/>
                  </a:lnTo>
                  <a:lnTo>
                    <a:pt x="0" y="3474"/>
                  </a:lnTo>
                  <a:lnTo>
                    <a:pt x="0" y="3335"/>
                  </a:lnTo>
                  <a:lnTo>
                    <a:pt x="8" y="3197"/>
                  </a:lnTo>
                  <a:lnTo>
                    <a:pt x="28" y="3064"/>
                  </a:lnTo>
                  <a:lnTo>
                    <a:pt x="57" y="2930"/>
                  </a:lnTo>
                  <a:lnTo>
                    <a:pt x="97" y="2801"/>
                  </a:lnTo>
                  <a:lnTo>
                    <a:pt x="145" y="2673"/>
                  </a:lnTo>
                  <a:lnTo>
                    <a:pt x="203" y="2549"/>
                  </a:lnTo>
                  <a:lnTo>
                    <a:pt x="271" y="2430"/>
                  </a:lnTo>
                  <a:lnTo>
                    <a:pt x="346" y="2314"/>
                  </a:lnTo>
                  <a:lnTo>
                    <a:pt x="446" y="2169"/>
                  </a:lnTo>
                  <a:lnTo>
                    <a:pt x="536" y="2021"/>
                  </a:lnTo>
                  <a:lnTo>
                    <a:pt x="617" y="1868"/>
                  </a:lnTo>
                  <a:lnTo>
                    <a:pt x="689" y="1712"/>
                  </a:lnTo>
                  <a:lnTo>
                    <a:pt x="755" y="1553"/>
                  </a:lnTo>
                  <a:lnTo>
                    <a:pt x="811" y="1391"/>
                  </a:lnTo>
                  <a:lnTo>
                    <a:pt x="641" y="1391"/>
                  </a:lnTo>
                  <a:lnTo>
                    <a:pt x="6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13"/>
            <p:cNvSpPr>
              <a:spLocks noChangeArrowheads="1"/>
            </p:cNvSpPr>
            <p:nvPr/>
          </p:nvSpPr>
          <p:spPr bwMode="auto">
            <a:xfrm>
              <a:off x="12504738" y="7032626"/>
              <a:ext cx="304800"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4"/>
            <p:cNvSpPr>
              <a:spLocks/>
            </p:cNvSpPr>
            <p:nvPr/>
          </p:nvSpPr>
          <p:spPr bwMode="auto">
            <a:xfrm>
              <a:off x="13773150" y="6494463"/>
              <a:ext cx="655638" cy="684213"/>
            </a:xfrm>
            <a:custGeom>
              <a:avLst/>
              <a:gdLst>
                <a:gd name="T0" fmla="*/ 287 w 825"/>
                <a:gd name="T1" fmla="*/ 0 h 863"/>
                <a:gd name="T2" fmla="*/ 825 w 825"/>
                <a:gd name="T3" fmla="*/ 608 h 863"/>
                <a:gd name="T4" fmla="*/ 538 w 825"/>
                <a:gd name="T5" fmla="*/ 863 h 863"/>
                <a:gd name="T6" fmla="*/ 0 w 825"/>
                <a:gd name="T7" fmla="*/ 255 h 863"/>
                <a:gd name="T8" fmla="*/ 287 w 825"/>
                <a:gd name="T9" fmla="*/ 0 h 863"/>
              </a:gdLst>
              <a:ahLst/>
              <a:cxnLst>
                <a:cxn ang="0">
                  <a:pos x="T0" y="T1"/>
                </a:cxn>
                <a:cxn ang="0">
                  <a:pos x="T2" y="T3"/>
                </a:cxn>
                <a:cxn ang="0">
                  <a:pos x="T4" y="T5"/>
                </a:cxn>
                <a:cxn ang="0">
                  <a:pos x="T6" y="T7"/>
                </a:cxn>
                <a:cxn ang="0">
                  <a:pos x="T8" y="T9"/>
                </a:cxn>
              </a:cxnLst>
              <a:rect l="0" t="0" r="r" b="b"/>
              <a:pathLst>
                <a:path w="825" h="863">
                  <a:moveTo>
                    <a:pt x="287" y="0"/>
                  </a:moveTo>
                  <a:lnTo>
                    <a:pt x="825" y="608"/>
                  </a:lnTo>
                  <a:lnTo>
                    <a:pt x="538" y="863"/>
                  </a:lnTo>
                  <a:lnTo>
                    <a:pt x="0" y="255"/>
                  </a:lnTo>
                  <a:lnTo>
                    <a:pt x="2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5"/>
            <p:cNvSpPr>
              <a:spLocks/>
            </p:cNvSpPr>
            <p:nvPr/>
          </p:nvSpPr>
          <p:spPr bwMode="auto">
            <a:xfrm>
              <a:off x="14430375" y="5360988"/>
              <a:ext cx="677863" cy="381000"/>
            </a:xfrm>
            <a:custGeom>
              <a:avLst/>
              <a:gdLst>
                <a:gd name="T0" fmla="*/ 48 w 855"/>
                <a:gd name="T1" fmla="*/ 0 h 480"/>
                <a:gd name="T2" fmla="*/ 855 w 855"/>
                <a:gd name="T3" fmla="*/ 97 h 480"/>
                <a:gd name="T4" fmla="*/ 807 w 855"/>
                <a:gd name="T5" fmla="*/ 480 h 480"/>
                <a:gd name="T6" fmla="*/ 0 w 855"/>
                <a:gd name="T7" fmla="*/ 381 h 480"/>
                <a:gd name="T8" fmla="*/ 48 w 855"/>
                <a:gd name="T9" fmla="*/ 0 h 480"/>
              </a:gdLst>
              <a:ahLst/>
              <a:cxnLst>
                <a:cxn ang="0">
                  <a:pos x="T0" y="T1"/>
                </a:cxn>
                <a:cxn ang="0">
                  <a:pos x="T2" y="T3"/>
                </a:cxn>
                <a:cxn ang="0">
                  <a:pos x="T4" y="T5"/>
                </a:cxn>
                <a:cxn ang="0">
                  <a:pos x="T6" y="T7"/>
                </a:cxn>
                <a:cxn ang="0">
                  <a:pos x="T8" y="T9"/>
                </a:cxn>
              </a:cxnLst>
              <a:rect l="0" t="0" r="r" b="b"/>
              <a:pathLst>
                <a:path w="855" h="480">
                  <a:moveTo>
                    <a:pt x="48" y="0"/>
                  </a:moveTo>
                  <a:lnTo>
                    <a:pt x="855" y="97"/>
                  </a:lnTo>
                  <a:lnTo>
                    <a:pt x="807" y="480"/>
                  </a:lnTo>
                  <a:lnTo>
                    <a:pt x="0" y="38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6"/>
            <p:cNvSpPr>
              <a:spLocks/>
            </p:cNvSpPr>
            <p:nvPr/>
          </p:nvSpPr>
          <p:spPr bwMode="auto">
            <a:xfrm>
              <a:off x="10888663" y="6494463"/>
              <a:ext cx="655638" cy="684213"/>
            </a:xfrm>
            <a:custGeom>
              <a:avLst/>
              <a:gdLst>
                <a:gd name="T0" fmla="*/ 538 w 825"/>
                <a:gd name="T1" fmla="*/ 0 h 863"/>
                <a:gd name="T2" fmla="*/ 825 w 825"/>
                <a:gd name="T3" fmla="*/ 255 h 863"/>
                <a:gd name="T4" fmla="*/ 287 w 825"/>
                <a:gd name="T5" fmla="*/ 863 h 863"/>
                <a:gd name="T6" fmla="*/ 0 w 825"/>
                <a:gd name="T7" fmla="*/ 608 h 863"/>
                <a:gd name="T8" fmla="*/ 538 w 825"/>
                <a:gd name="T9" fmla="*/ 0 h 863"/>
              </a:gdLst>
              <a:ahLst/>
              <a:cxnLst>
                <a:cxn ang="0">
                  <a:pos x="T0" y="T1"/>
                </a:cxn>
                <a:cxn ang="0">
                  <a:pos x="T2" y="T3"/>
                </a:cxn>
                <a:cxn ang="0">
                  <a:pos x="T4" y="T5"/>
                </a:cxn>
                <a:cxn ang="0">
                  <a:pos x="T6" y="T7"/>
                </a:cxn>
                <a:cxn ang="0">
                  <a:pos x="T8" y="T9"/>
                </a:cxn>
              </a:cxnLst>
              <a:rect l="0" t="0" r="r" b="b"/>
              <a:pathLst>
                <a:path w="825" h="863">
                  <a:moveTo>
                    <a:pt x="538" y="0"/>
                  </a:moveTo>
                  <a:lnTo>
                    <a:pt x="825" y="255"/>
                  </a:lnTo>
                  <a:lnTo>
                    <a:pt x="287" y="863"/>
                  </a:lnTo>
                  <a:lnTo>
                    <a:pt x="0" y="608"/>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7"/>
            <p:cNvSpPr>
              <a:spLocks/>
            </p:cNvSpPr>
            <p:nvPr/>
          </p:nvSpPr>
          <p:spPr bwMode="auto">
            <a:xfrm>
              <a:off x="10209213" y="5359401"/>
              <a:ext cx="676275" cy="382588"/>
            </a:xfrm>
            <a:custGeom>
              <a:avLst/>
              <a:gdLst>
                <a:gd name="T0" fmla="*/ 807 w 853"/>
                <a:gd name="T1" fmla="*/ 0 h 482"/>
                <a:gd name="T2" fmla="*/ 853 w 853"/>
                <a:gd name="T3" fmla="*/ 383 h 482"/>
                <a:gd name="T4" fmla="*/ 48 w 853"/>
                <a:gd name="T5" fmla="*/ 482 h 482"/>
                <a:gd name="T6" fmla="*/ 0 w 853"/>
                <a:gd name="T7" fmla="*/ 99 h 482"/>
                <a:gd name="T8" fmla="*/ 807 w 853"/>
                <a:gd name="T9" fmla="*/ 0 h 482"/>
              </a:gdLst>
              <a:ahLst/>
              <a:cxnLst>
                <a:cxn ang="0">
                  <a:pos x="T0" y="T1"/>
                </a:cxn>
                <a:cxn ang="0">
                  <a:pos x="T2" y="T3"/>
                </a:cxn>
                <a:cxn ang="0">
                  <a:pos x="T4" y="T5"/>
                </a:cxn>
                <a:cxn ang="0">
                  <a:pos x="T6" y="T7"/>
                </a:cxn>
                <a:cxn ang="0">
                  <a:pos x="T8" y="T9"/>
                </a:cxn>
              </a:cxnLst>
              <a:rect l="0" t="0" r="r" b="b"/>
              <a:pathLst>
                <a:path w="853" h="482">
                  <a:moveTo>
                    <a:pt x="807" y="0"/>
                  </a:moveTo>
                  <a:lnTo>
                    <a:pt x="853" y="383"/>
                  </a:lnTo>
                  <a:lnTo>
                    <a:pt x="48" y="482"/>
                  </a:lnTo>
                  <a:lnTo>
                    <a:pt x="0" y="99"/>
                  </a:lnTo>
                  <a:lnTo>
                    <a:pt x="8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8" name="Group 37"/>
          <p:cNvGrpSpPr/>
          <p:nvPr/>
        </p:nvGrpSpPr>
        <p:grpSpPr>
          <a:xfrm>
            <a:off x="2356559" y="4386236"/>
            <a:ext cx="258632" cy="375630"/>
            <a:chOff x="-3209925" y="2014538"/>
            <a:chExt cx="3582988" cy="5203825"/>
          </a:xfrm>
          <a:solidFill>
            <a:schemeClr val="bg1"/>
          </a:solidFill>
        </p:grpSpPr>
        <p:sp>
          <p:nvSpPr>
            <p:cNvPr id="39" name="Freeform 22"/>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23"/>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p:cNvGrpSpPr/>
          <p:nvPr/>
        </p:nvGrpSpPr>
        <p:grpSpPr>
          <a:xfrm rot="3262793">
            <a:off x="9610899" y="1965083"/>
            <a:ext cx="209534" cy="380068"/>
            <a:chOff x="-2978150" y="-385763"/>
            <a:chExt cx="3155950" cy="5724525"/>
          </a:xfrm>
          <a:solidFill>
            <a:schemeClr val="bg1"/>
          </a:solidFill>
        </p:grpSpPr>
        <p:sp>
          <p:nvSpPr>
            <p:cNvPr id="10" name="Freeform 6"/>
            <p:cNvSpPr>
              <a:spLocks/>
            </p:cNvSpPr>
            <p:nvPr/>
          </p:nvSpPr>
          <p:spPr bwMode="auto">
            <a:xfrm>
              <a:off x="-823913" y="3430588"/>
              <a:ext cx="1000125" cy="1560513"/>
            </a:xfrm>
            <a:custGeom>
              <a:avLst/>
              <a:gdLst>
                <a:gd name="T0" fmla="*/ 0 w 630"/>
                <a:gd name="T1" fmla="*/ 0 h 983"/>
                <a:gd name="T2" fmla="*/ 455 w 630"/>
                <a:gd name="T3" fmla="*/ 0 h 983"/>
                <a:gd name="T4" fmla="*/ 488 w 630"/>
                <a:gd name="T5" fmla="*/ 2 h 983"/>
                <a:gd name="T6" fmla="*/ 518 w 630"/>
                <a:gd name="T7" fmla="*/ 11 h 983"/>
                <a:gd name="T8" fmla="*/ 545 w 630"/>
                <a:gd name="T9" fmla="*/ 24 h 983"/>
                <a:gd name="T10" fmla="*/ 569 w 630"/>
                <a:gd name="T11" fmla="*/ 43 h 983"/>
                <a:gd name="T12" fmla="*/ 590 w 630"/>
                <a:gd name="T13" fmla="*/ 65 h 983"/>
                <a:gd name="T14" fmla="*/ 607 w 630"/>
                <a:gd name="T15" fmla="*/ 90 h 983"/>
                <a:gd name="T16" fmla="*/ 620 w 630"/>
                <a:gd name="T17" fmla="*/ 118 h 983"/>
                <a:gd name="T18" fmla="*/ 628 w 630"/>
                <a:gd name="T19" fmla="*/ 150 h 983"/>
                <a:gd name="T20" fmla="*/ 630 w 630"/>
                <a:gd name="T21" fmla="*/ 182 h 983"/>
                <a:gd name="T22" fmla="*/ 630 w 630"/>
                <a:gd name="T23" fmla="*/ 400 h 983"/>
                <a:gd name="T24" fmla="*/ 431 w 630"/>
                <a:gd name="T25" fmla="*/ 400 h 983"/>
                <a:gd name="T26" fmla="*/ 407 w 630"/>
                <a:gd name="T27" fmla="*/ 404 h 983"/>
                <a:gd name="T28" fmla="*/ 385 w 630"/>
                <a:gd name="T29" fmla="*/ 412 h 983"/>
                <a:gd name="T30" fmla="*/ 366 w 630"/>
                <a:gd name="T31" fmla="*/ 427 h 983"/>
                <a:gd name="T32" fmla="*/ 352 w 630"/>
                <a:gd name="T33" fmla="*/ 445 h 983"/>
                <a:gd name="T34" fmla="*/ 343 w 630"/>
                <a:gd name="T35" fmla="*/ 467 h 983"/>
                <a:gd name="T36" fmla="*/ 340 w 630"/>
                <a:gd name="T37" fmla="*/ 492 h 983"/>
                <a:gd name="T38" fmla="*/ 343 w 630"/>
                <a:gd name="T39" fmla="*/ 516 h 983"/>
                <a:gd name="T40" fmla="*/ 352 w 630"/>
                <a:gd name="T41" fmla="*/ 538 h 983"/>
                <a:gd name="T42" fmla="*/ 366 w 630"/>
                <a:gd name="T43" fmla="*/ 556 h 983"/>
                <a:gd name="T44" fmla="*/ 385 w 630"/>
                <a:gd name="T45" fmla="*/ 571 h 983"/>
                <a:gd name="T46" fmla="*/ 407 w 630"/>
                <a:gd name="T47" fmla="*/ 580 h 983"/>
                <a:gd name="T48" fmla="*/ 431 w 630"/>
                <a:gd name="T49" fmla="*/ 583 h 983"/>
                <a:gd name="T50" fmla="*/ 630 w 630"/>
                <a:gd name="T51" fmla="*/ 583 h 983"/>
                <a:gd name="T52" fmla="*/ 630 w 630"/>
                <a:gd name="T53" fmla="*/ 802 h 983"/>
                <a:gd name="T54" fmla="*/ 628 w 630"/>
                <a:gd name="T55" fmla="*/ 833 h 983"/>
                <a:gd name="T56" fmla="*/ 620 w 630"/>
                <a:gd name="T57" fmla="*/ 864 h 983"/>
                <a:gd name="T58" fmla="*/ 607 w 630"/>
                <a:gd name="T59" fmla="*/ 893 h 983"/>
                <a:gd name="T60" fmla="*/ 590 w 630"/>
                <a:gd name="T61" fmla="*/ 918 h 983"/>
                <a:gd name="T62" fmla="*/ 569 w 630"/>
                <a:gd name="T63" fmla="*/ 940 h 983"/>
                <a:gd name="T64" fmla="*/ 545 w 630"/>
                <a:gd name="T65" fmla="*/ 959 h 983"/>
                <a:gd name="T66" fmla="*/ 518 w 630"/>
                <a:gd name="T67" fmla="*/ 972 h 983"/>
                <a:gd name="T68" fmla="*/ 488 w 630"/>
                <a:gd name="T69" fmla="*/ 981 h 983"/>
                <a:gd name="T70" fmla="*/ 455 w 630"/>
                <a:gd name="T71" fmla="*/ 983 h 983"/>
                <a:gd name="T72" fmla="*/ 0 w 630"/>
                <a:gd name="T73" fmla="*/ 983 h 983"/>
                <a:gd name="T74" fmla="*/ 0 w 630"/>
                <a:gd name="T7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0" h="983">
                  <a:moveTo>
                    <a:pt x="0" y="0"/>
                  </a:moveTo>
                  <a:lnTo>
                    <a:pt x="455" y="0"/>
                  </a:lnTo>
                  <a:lnTo>
                    <a:pt x="488" y="2"/>
                  </a:lnTo>
                  <a:lnTo>
                    <a:pt x="518" y="11"/>
                  </a:lnTo>
                  <a:lnTo>
                    <a:pt x="545" y="24"/>
                  </a:lnTo>
                  <a:lnTo>
                    <a:pt x="569" y="43"/>
                  </a:lnTo>
                  <a:lnTo>
                    <a:pt x="590" y="65"/>
                  </a:lnTo>
                  <a:lnTo>
                    <a:pt x="607" y="90"/>
                  </a:lnTo>
                  <a:lnTo>
                    <a:pt x="620" y="118"/>
                  </a:lnTo>
                  <a:lnTo>
                    <a:pt x="628" y="150"/>
                  </a:lnTo>
                  <a:lnTo>
                    <a:pt x="630" y="182"/>
                  </a:lnTo>
                  <a:lnTo>
                    <a:pt x="630" y="400"/>
                  </a:lnTo>
                  <a:lnTo>
                    <a:pt x="431" y="400"/>
                  </a:lnTo>
                  <a:lnTo>
                    <a:pt x="407" y="404"/>
                  </a:lnTo>
                  <a:lnTo>
                    <a:pt x="385" y="412"/>
                  </a:lnTo>
                  <a:lnTo>
                    <a:pt x="366" y="427"/>
                  </a:lnTo>
                  <a:lnTo>
                    <a:pt x="352" y="445"/>
                  </a:lnTo>
                  <a:lnTo>
                    <a:pt x="343" y="467"/>
                  </a:lnTo>
                  <a:lnTo>
                    <a:pt x="340" y="492"/>
                  </a:lnTo>
                  <a:lnTo>
                    <a:pt x="343" y="516"/>
                  </a:lnTo>
                  <a:lnTo>
                    <a:pt x="352" y="538"/>
                  </a:lnTo>
                  <a:lnTo>
                    <a:pt x="366" y="556"/>
                  </a:lnTo>
                  <a:lnTo>
                    <a:pt x="385" y="571"/>
                  </a:lnTo>
                  <a:lnTo>
                    <a:pt x="407" y="580"/>
                  </a:lnTo>
                  <a:lnTo>
                    <a:pt x="431" y="583"/>
                  </a:lnTo>
                  <a:lnTo>
                    <a:pt x="630" y="583"/>
                  </a:lnTo>
                  <a:lnTo>
                    <a:pt x="630" y="802"/>
                  </a:lnTo>
                  <a:lnTo>
                    <a:pt x="628" y="833"/>
                  </a:lnTo>
                  <a:lnTo>
                    <a:pt x="620" y="864"/>
                  </a:lnTo>
                  <a:lnTo>
                    <a:pt x="607" y="893"/>
                  </a:lnTo>
                  <a:lnTo>
                    <a:pt x="590" y="918"/>
                  </a:lnTo>
                  <a:lnTo>
                    <a:pt x="569" y="940"/>
                  </a:lnTo>
                  <a:lnTo>
                    <a:pt x="545" y="959"/>
                  </a:lnTo>
                  <a:lnTo>
                    <a:pt x="518" y="972"/>
                  </a:lnTo>
                  <a:lnTo>
                    <a:pt x="488" y="981"/>
                  </a:lnTo>
                  <a:lnTo>
                    <a:pt x="455" y="983"/>
                  </a:lnTo>
                  <a:lnTo>
                    <a:pt x="0" y="9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noEditPoints="1"/>
            </p:cNvSpPr>
            <p:nvPr/>
          </p:nvSpPr>
          <p:spPr bwMode="auto">
            <a:xfrm>
              <a:off x="-2978150" y="-385763"/>
              <a:ext cx="3155950" cy="5724525"/>
            </a:xfrm>
            <a:custGeom>
              <a:avLst/>
              <a:gdLst>
                <a:gd name="T0" fmla="*/ 617 w 1988"/>
                <a:gd name="T1" fmla="*/ 376 h 3606"/>
                <a:gd name="T2" fmla="*/ 498 w 1988"/>
                <a:gd name="T3" fmla="*/ 437 h 3606"/>
                <a:gd name="T4" fmla="*/ 411 w 1988"/>
                <a:gd name="T5" fmla="*/ 536 h 3606"/>
                <a:gd name="T6" fmla="*/ 367 w 1988"/>
                <a:gd name="T7" fmla="*/ 663 h 3606"/>
                <a:gd name="T8" fmla="*/ 375 w 1988"/>
                <a:gd name="T9" fmla="*/ 802 h 3606"/>
                <a:gd name="T10" fmla="*/ 436 w 1988"/>
                <a:gd name="T11" fmla="*/ 922 h 3606"/>
                <a:gd name="T12" fmla="*/ 535 w 1988"/>
                <a:gd name="T13" fmla="*/ 1009 h 3606"/>
                <a:gd name="T14" fmla="*/ 662 w 1988"/>
                <a:gd name="T15" fmla="*/ 1053 h 3606"/>
                <a:gd name="T16" fmla="*/ 1326 w 1988"/>
                <a:gd name="T17" fmla="*/ 1053 h 3606"/>
                <a:gd name="T18" fmla="*/ 1453 w 1988"/>
                <a:gd name="T19" fmla="*/ 1009 h 3606"/>
                <a:gd name="T20" fmla="*/ 1552 w 1988"/>
                <a:gd name="T21" fmla="*/ 922 h 3606"/>
                <a:gd name="T22" fmla="*/ 1613 w 1988"/>
                <a:gd name="T23" fmla="*/ 802 h 3606"/>
                <a:gd name="T24" fmla="*/ 1621 w 1988"/>
                <a:gd name="T25" fmla="*/ 663 h 3606"/>
                <a:gd name="T26" fmla="*/ 1577 w 1988"/>
                <a:gd name="T27" fmla="*/ 536 h 3606"/>
                <a:gd name="T28" fmla="*/ 1490 w 1988"/>
                <a:gd name="T29" fmla="*/ 437 h 3606"/>
                <a:gd name="T30" fmla="*/ 1371 w 1988"/>
                <a:gd name="T31" fmla="*/ 376 h 3606"/>
                <a:gd name="T32" fmla="*/ 709 w 1988"/>
                <a:gd name="T33" fmla="*/ 364 h 3606"/>
                <a:gd name="T34" fmla="*/ 1347 w 1988"/>
                <a:gd name="T35" fmla="*/ 3 h 3606"/>
                <a:gd name="T36" fmla="*/ 1540 w 1988"/>
                <a:gd name="T37" fmla="*/ 50 h 3606"/>
                <a:gd name="T38" fmla="*/ 1708 w 1988"/>
                <a:gd name="T39" fmla="*/ 144 h 3606"/>
                <a:gd name="T40" fmla="*/ 1843 w 1988"/>
                <a:gd name="T41" fmla="*/ 281 h 3606"/>
                <a:gd name="T42" fmla="*/ 1939 w 1988"/>
                <a:gd name="T43" fmla="*/ 449 h 3606"/>
                <a:gd name="T44" fmla="*/ 1985 w 1988"/>
                <a:gd name="T45" fmla="*/ 642 h 3606"/>
                <a:gd name="T46" fmla="*/ 1976 w 1988"/>
                <a:gd name="T47" fmla="*/ 845 h 3606"/>
                <a:gd name="T48" fmla="*/ 1912 w 1988"/>
                <a:gd name="T49" fmla="*/ 1030 h 3606"/>
                <a:gd name="T50" fmla="*/ 1802 w 1988"/>
                <a:gd name="T51" fmla="*/ 1189 h 3606"/>
                <a:gd name="T52" fmla="*/ 1655 w 1988"/>
                <a:gd name="T53" fmla="*/ 1312 h 3606"/>
                <a:gd name="T54" fmla="*/ 1477 w 1988"/>
                <a:gd name="T55" fmla="*/ 1392 h 3606"/>
                <a:gd name="T56" fmla="*/ 1279 w 1988"/>
                <a:gd name="T57" fmla="*/ 1421 h 3606"/>
                <a:gd name="T58" fmla="*/ 1179 w 1988"/>
                <a:gd name="T59" fmla="*/ 1425 h 3606"/>
                <a:gd name="T60" fmla="*/ 1175 w 1988"/>
                <a:gd name="T61" fmla="*/ 1433 h 3606"/>
                <a:gd name="T62" fmla="*/ 1164 w 1988"/>
                <a:gd name="T63" fmla="*/ 3487 h 3606"/>
                <a:gd name="T64" fmla="*/ 1110 w 1988"/>
                <a:gd name="T65" fmla="*/ 3563 h 3606"/>
                <a:gd name="T66" fmla="*/ 1025 w 1988"/>
                <a:gd name="T67" fmla="*/ 3603 h 3606"/>
                <a:gd name="T68" fmla="*/ 930 w 1988"/>
                <a:gd name="T69" fmla="*/ 3595 h 3606"/>
                <a:gd name="T70" fmla="*/ 854 w 1988"/>
                <a:gd name="T71" fmla="*/ 3541 h 3606"/>
                <a:gd name="T72" fmla="*/ 814 w 1988"/>
                <a:gd name="T73" fmla="*/ 3456 h 3606"/>
                <a:gd name="T74" fmla="*/ 812 w 1988"/>
                <a:gd name="T75" fmla="*/ 1430 h 3606"/>
                <a:gd name="T76" fmla="*/ 818 w 1988"/>
                <a:gd name="T77" fmla="*/ 1423 h 3606"/>
                <a:gd name="T78" fmla="*/ 641 w 1988"/>
                <a:gd name="T79" fmla="*/ 1417 h 3606"/>
                <a:gd name="T80" fmla="*/ 448 w 1988"/>
                <a:gd name="T81" fmla="*/ 1371 h 3606"/>
                <a:gd name="T82" fmla="*/ 280 w 1988"/>
                <a:gd name="T83" fmla="*/ 1275 h 3606"/>
                <a:gd name="T84" fmla="*/ 145 w 1988"/>
                <a:gd name="T85" fmla="*/ 1139 h 3606"/>
                <a:gd name="T86" fmla="*/ 49 w 1988"/>
                <a:gd name="T87" fmla="*/ 971 h 3606"/>
                <a:gd name="T88" fmla="*/ 3 w 1988"/>
                <a:gd name="T89" fmla="*/ 779 h 3606"/>
                <a:gd name="T90" fmla="*/ 12 w 1988"/>
                <a:gd name="T91" fmla="*/ 575 h 3606"/>
                <a:gd name="T92" fmla="*/ 76 w 1988"/>
                <a:gd name="T93" fmla="*/ 390 h 3606"/>
                <a:gd name="T94" fmla="*/ 186 w 1988"/>
                <a:gd name="T95" fmla="*/ 231 h 3606"/>
                <a:gd name="T96" fmla="*/ 333 w 1988"/>
                <a:gd name="T97" fmla="*/ 108 h 3606"/>
                <a:gd name="T98" fmla="*/ 510 w 1988"/>
                <a:gd name="T99" fmla="*/ 28 h 3606"/>
                <a:gd name="T100" fmla="*/ 709 w 1988"/>
                <a:gd name="T101" fmla="*/ 0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8" h="3606">
                  <a:moveTo>
                    <a:pt x="709" y="364"/>
                  </a:moveTo>
                  <a:lnTo>
                    <a:pt x="662" y="368"/>
                  </a:lnTo>
                  <a:lnTo>
                    <a:pt x="617" y="376"/>
                  </a:lnTo>
                  <a:lnTo>
                    <a:pt x="574" y="392"/>
                  </a:lnTo>
                  <a:lnTo>
                    <a:pt x="535" y="412"/>
                  </a:lnTo>
                  <a:lnTo>
                    <a:pt x="498" y="437"/>
                  </a:lnTo>
                  <a:lnTo>
                    <a:pt x="464" y="465"/>
                  </a:lnTo>
                  <a:lnTo>
                    <a:pt x="436" y="498"/>
                  </a:lnTo>
                  <a:lnTo>
                    <a:pt x="411" y="536"/>
                  </a:lnTo>
                  <a:lnTo>
                    <a:pt x="391" y="575"/>
                  </a:lnTo>
                  <a:lnTo>
                    <a:pt x="375" y="618"/>
                  </a:lnTo>
                  <a:lnTo>
                    <a:pt x="367" y="663"/>
                  </a:lnTo>
                  <a:lnTo>
                    <a:pt x="363" y="711"/>
                  </a:lnTo>
                  <a:lnTo>
                    <a:pt x="367" y="757"/>
                  </a:lnTo>
                  <a:lnTo>
                    <a:pt x="375" y="802"/>
                  </a:lnTo>
                  <a:lnTo>
                    <a:pt x="391" y="845"/>
                  </a:lnTo>
                  <a:lnTo>
                    <a:pt x="411" y="884"/>
                  </a:lnTo>
                  <a:lnTo>
                    <a:pt x="436" y="922"/>
                  </a:lnTo>
                  <a:lnTo>
                    <a:pt x="464" y="955"/>
                  </a:lnTo>
                  <a:lnTo>
                    <a:pt x="498" y="984"/>
                  </a:lnTo>
                  <a:lnTo>
                    <a:pt x="535" y="1009"/>
                  </a:lnTo>
                  <a:lnTo>
                    <a:pt x="574" y="1029"/>
                  </a:lnTo>
                  <a:lnTo>
                    <a:pt x="617" y="1044"/>
                  </a:lnTo>
                  <a:lnTo>
                    <a:pt x="662" y="1053"/>
                  </a:lnTo>
                  <a:lnTo>
                    <a:pt x="709" y="1057"/>
                  </a:lnTo>
                  <a:lnTo>
                    <a:pt x="1279" y="1057"/>
                  </a:lnTo>
                  <a:lnTo>
                    <a:pt x="1326" y="1053"/>
                  </a:lnTo>
                  <a:lnTo>
                    <a:pt x="1371" y="1044"/>
                  </a:lnTo>
                  <a:lnTo>
                    <a:pt x="1413" y="1029"/>
                  </a:lnTo>
                  <a:lnTo>
                    <a:pt x="1453" y="1009"/>
                  </a:lnTo>
                  <a:lnTo>
                    <a:pt x="1490" y="984"/>
                  </a:lnTo>
                  <a:lnTo>
                    <a:pt x="1524" y="955"/>
                  </a:lnTo>
                  <a:lnTo>
                    <a:pt x="1552" y="922"/>
                  </a:lnTo>
                  <a:lnTo>
                    <a:pt x="1577" y="884"/>
                  </a:lnTo>
                  <a:lnTo>
                    <a:pt x="1597" y="845"/>
                  </a:lnTo>
                  <a:lnTo>
                    <a:pt x="1613" y="802"/>
                  </a:lnTo>
                  <a:lnTo>
                    <a:pt x="1621" y="757"/>
                  </a:lnTo>
                  <a:lnTo>
                    <a:pt x="1625" y="711"/>
                  </a:lnTo>
                  <a:lnTo>
                    <a:pt x="1621" y="663"/>
                  </a:lnTo>
                  <a:lnTo>
                    <a:pt x="1613" y="618"/>
                  </a:lnTo>
                  <a:lnTo>
                    <a:pt x="1597" y="575"/>
                  </a:lnTo>
                  <a:lnTo>
                    <a:pt x="1577" y="536"/>
                  </a:lnTo>
                  <a:lnTo>
                    <a:pt x="1552" y="498"/>
                  </a:lnTo>
                  <a:lnTo>
                    <a:pt x="1524" y="465"/>
                  </a:lnTo>
                  <a:lnTo>
                    <a:pt x="1490" y="437"/>
                  </a:lnTo>
                  <a:lnTo>
                    <a:pt x="1453" y="412"/>
                  </a:lnTo>
                  <a:lnTo>
                    <a:pt x="1413" y="392"/>
                  </a:lnTo>
                  <a:lnTo>
                    <a:pt x="1371" y="376"/>
                  </a:lnTo>
                  <a:lnTo>
                    <a:pt x="1326" y="368"/>
                  </a:lnTo>
                  <a:lnTo>
                    <a:pt x="1279" y="364"/>
                  </a:lnTo>
                  <a:lnTo>
                    <a:pt x="709" y="364"/>
                  </a:lnTo>
                  <a:close/>
                  <a:moveTo>
                    <a:pt x="709" y="0"/>
                  </a:moveTo>
                  <a:lnTo>
                    <a:pt x="1279" y="0"/>
                  </a:lnTo>
                  <a:lnTo>
                    <a:pt x="1347" y="3"/>
                  </a:lnTo>
                  <a:lnTo>
                    <a:pt x="1414" y="13"/>
                  </a:lnTo>
                  <a:lnTo>
                    <a:pt x="1477" y="28"/>
                  </a:lnTo>
                  <a:lnTo>
                    <a:pt x="1540" y="50"/>
                  </a:lnTo>
                  <a:lnTo>
                    <a:pt x="1599" y="76"/>
                  </a:lnTo>
                  <a:lnTo>
                    <a:pt x="1655" y="108"/>
                  </a:lnTo>
                  <a:lnTo>
                    <a:pt x="1708" y="144"/>
                  </a:lnTo>
                  <a:lnTo>
                    <a:pt x="1757" y="186"/>
                  </a:lnTo>
                  <a:lnTo>
                    <a:pt x="1802" y="231"/>
                  </a:lnTo>
                  <a:lnTo>
                    <a:pt x="1843" y="281"/>
                  </a:lnTo>
                  <a:lnTo>
                    <a:pt x="1880" y="334"/>
                  </a:lnTo>
                  <a:lnTo>
                    <a:pt x="1912" y="390"/>
                  </a:lnTo>
                  <a:lnTo>
                    <a:pt x="1939" y="449"/>
                  </a:lnTo>
                  <a:lnTo>
                    <a:pt x="1959" y="512"/>
                  </a:lnTo>
                  <a:lnTo>
                    <a:pt x="1976" y="575"/>
                  </a:lnTo>
                  <a:lnTo>
                    <a:pt x="1985" y="642"/>
                  </a:lnTo>
                  <a:lnTo>
                    <a:pt x="1988" y="711"/>
                  </a:lnTo>
                  <a:lnTo>
                    <a:pt x="1985" y="779"/>
                  </a:lnTo>
                  <a:lnTo>
                    <a:pt x="1976" y="845"/>
                  </a:lnTo>
                  <a:lnTo>
                    <a:pt x="1959" y="909"/>
                  </a:lnTo>
                  <a:lnTo>
                    <a:pt x="1939" y="971"/>
                  </a:lnTo>
                  <a:lnTo>
                    <a:pt x="1912" y="1030"/>
                  </a:lnTo>
                  <a:lnTo>
                    <a:pt x="1880" y="1086"/>
                  </a:lnTo>
                  <a:lnTo>
                    <a:pt x="1843" y="1139"/>
                  </a:lnTo>
                  <a:lnTo>
                    <a:pt x="1802" y="1189"/>
                  </a:lnTo>
                  <a:lnTo>
                    <a:pt x="1757" y="1235"/>
                  </a:lnTo>
                  <a:lnTo>
                    <a:pt x="1708" y="1275"/>
                  </a:lnTo>
                  <a:lnTo>
                    <a:pt x="1655" y="1312"/>
                  </a:lnTo>
                  <a:lnTo>
                    <a:pt x="1599" y="1344"/>
                  </a:lnTo>
                  <a:lnTo>
                    <a:pt x="1540" y="1371"/>
                  </a:lnTo>
                  <a:lnTo>
                    <a:pt x="1477" y="1392"/>
                  </a:lnTo>
                  <a:lnTo>
                    <a:pt x="1414" y="1407"/>
                  </a:lnTo>
                  <a:lnTo>
                    <a:pt x="1347" y="1417"/>
                  </a:lnTo>
                  <a:lnTo>
                    <a:pt x="1279" y="1421"/>
                  </a:lnTo>
                  <a:lnTo>
                    <a:pt x="1181" y="1421"/>
                  </a:lnTo>
                  <a:lnTo>
                    <a:pt x="1181" y="1423"/>
                  </a:lnTo>
                  <a:lnTo>
                    <a:pt x="1179" y="1425"/>
                  </a:lnTo>
                  <a:lnTo>
                    <a:pt x="1177" y="1428"/>
                  </a:lnTo>
                  <a:lnTo>
                    <a:pt x="1176" y="1430"/>
                  </a:lnTo>
                  <a:lnTo>
                    <a:pt x="1175" y="1433"/>
                  </a:lnTo>
                  <a:lnTo>
                    <a:pt x="1175" y="3424"/>
                  </a:lnTo>
                  <a:lnTo>
                    <a:pt x="1172" y="3456"/>
                  </a:lnTo>
                  <a:lnTo>
                    <a:pt x="1164" y="3487"/>
                  </a:lnTo>
                  <a:lnTo>
                    <a:pt x="1150" y="3515"/>
                  </a:lnTo>
                  <a:lnTo>
                    <a:pt x="1132" y="3541"/>
                  </a:lnTo>
                  <a:lnTo>
                    <a:pt x="1110" y="3563"/>
                  </a:lnTo>
                  <a:lnTo>
                    <a:pt x="1085" y="3581"/>
                  </a:lnTo>
                  <a:lnTo>
                    <a:pt x="1056" y="3595"/>
                  </a:lnTo>
                  <a:lnTo>
                    <a:pt x="1025" y="3603"/>
                  </a:lnTo>
                  <a:lnTo>
                    <a:pt x="993" y="3606"/>
                  </a:lnTo>
                  <a:lnTo>
                    <a:pt x="960" y="3603"/>
                  </a:lnTo>
                  <a:lnTo>
                    <a:pt x="930" y="3595"/>
                  </a:lnTo>
                  <a:lnTo>
                    <a:pt x="901" y="3581"/>
                  </a:lnTo>
                  <a:lnTo>
                    <a:pt x="876" y="3563"/>
                  </a:lnTo>
                  <a:lnTo>
                    <a:pt x="854" y="3541"/>
                  </a:lnTo>
                  <a:lnTo>
                    <a:pt x="836" y="3515"/>
                  </a:lnTo>
                  <a:lnTo>
                    <a:pt x="822" y="3487"/>
                  </a:lnTo>
                  <a:lnTo>
                    <a:pt x="814" y="3456"/>
                  </a:lnTo>
                  <a:lnTo>
                    <a:pt x="811" y="3424"/>
                  </a:lnTo>
                  <a:lnTo>
                    <a:pt x="811" y="1433"/>
                  </a:lnTo>
                  <a:lnTo>
                    <a:pt x="812" y="1430"/>
                  </a:lnTo>
                  <a:lnTo>
                    <a:pt x="813" y="1428"/>
                  </a:lnTo>
                  <a:lnTo>
                    <a:pt x="816" y="1425"/>
                  </a:lnTo>
                  <a:lnTo>
                    <a:pt x="818" y="1423"/>
                  </a:lnTo>
                  <a:lnTo>
                    <a:pt x="819" y="1421"/>
                  </a:lnTo>
                  <a:lnTo>
                    <a:pt x="709" y="1421"/>
                  </a:lnTo>
                  <a:lnTo>
                    <a:pt x="641" y="1417"/>
                  </a:lnTo>
                  <a:lnTo>
                    <a:pt x="574" y="1407"/>
                  </a:lnTo>
                  <a:lnTo>
                    <a:pt x="510" y="1392"/>
                  </a:lnTo>
                  <a:lnTo>
                    <a:pt x="448" y="1371"/>
                  </a:lnTo>
                  <a:lnTo>
                    <a:pt x="389" y="1344"/>
                  </a:lnTo>
                  <a:lnTo>
                    <a:pt x="333" y="1312"/>
                  </a:lnTo>
                  <a:lnTo>
                    <a:pt x="280" y="1275"/>
                  </a:lnTo>
                  <a:lnTo>
                    <a:pt x="231" y="1235"/>
                  </a:lnTo>
                  <a:lnTo>
                    <a:pt x="186" y="1189"/>
                  </a:lnTo>
                  <a:lnTo>
                    <a:pt x="145" y="1139"/>
                  </a:lnTo>
                  <a:lnTo>
                    <a:pt x="108" y="1086"/>
                  </a:lnTo>
                  <a:lnTo>
                    <a:pt x="76" y="1030"/>
                  </a:lnTo>
                  <a:lnTo>
                    <a:pt x="49" y="971"/>
                  </a:lnTo>
                  <a:lnTo>
                    <a:pt x="29" y="909"/>
                  </a:lnTo>
                  <a:lnTo>
                    <a:pt x="12" y="845"/>
                  </a:lnTo>
                  <a:lnTo>
                    <a:pt x="3" y="779"/>
                  </a:lnTo>
                  <a:lnTo>
                    <a:pt x="0" y="711"/>
                  </a:lnTo>
                  <a:lnTo>
                    <a:pt x="3" y="642"/>
                  </a:lnTo>
                  <a:lnTo>
                    <a:pt x="12" y="575"/>
                  </a:lnTo>
                  <a:lnTo>
                    <a:pt x="29" y="512"/>
                  </a:lnTo>
                  <a:lnTo>
                    <a:pt x="49" y="449"/>
                  </a:lnTo>
                  <a:lnTo>
                    <a:pt x="76" y="390"/>
                  </a:lnTo>
                  <a:lnTo>
                    <a:pt x="108" y="334"/>
                  </a:lnTo>
                  <a:lnTo>
                    <a:pt x="145" y="281"/>
                  </a:lnTo>
                  <a:lnTo>
                    <a:pt x="186" y="231"/>
                  </a:lnTo>
                  <a:lnTo>
                    <a:pt x="231" y="186"/>
                  </a:lnTo>
                  <a:lnTo>
                    <a:pt x="280" y="144"/>
                  </a:lnTo>
                  <a:lnTo>
                    <a:pt x="333" y="108"/>
                  </a:lnTo>
                  <a:lnTo>
                    <a:pt x="389" y="76"/>
                  </a:lnTo>
                  <a:lnTo>
                    <a:pt x="448" y="50"/>
                  </a:lnTo>
                  <a:lnTo>
                    <a:pt x="510" y="28"/>
                  </a:lnTo>
                  <a:lnTo>
                    <a:pt x="574" y="13"/>
                  </a:lnTo>
                  <a:lnTo>
                    <a:pt x="641" y="3"/>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p:cNvGrpSpPr/>
          <p:nvPr/>
        </p:nvGrpSpPr>
        <p:grpSpPr>
          <a:xfrm>
            <a:off x="5889366" y="4390107"/>
            <a:ext cx="413268" cy="367888"/>
            <a:chOff x="-8955088" y="968375"/>
            <a:chExt cx="6505575" cy="5791200"/>
          </a:xfrm>
          <a:solidFill>
            <a:schemeClr val="bg1"/>
          </a:solidFill>
        </p:grpSpPr>
        <p:sp>
          <p:nvSpPr>
            <p:cNvPr id="18" name="Freeform 12"/>
            <p:cNvSpPr>
              <a:spLocks noEditPoints="1"/>
            </p:cNvSpPr>
            <p:nvPr/>
          </p:nvSpPr>
          <p:spPr bwMode="auto">
            <a:xfrm>
              <a:off x="-8955088" y="968375"/>
              <a:ext cx="6505575" cy="5791200"/>
            </a:xfrm>
            <a:custGeom>
              <a:avLst/>
              <a:gdLst>
                <a:gd name="T0" fmla="*/ 1668 w 4098"/>
                <a:gd name="T1" fmla="*/ 3215 h 3648"/>
                <a:gd name="T2" fmla="*/ 1623 w 4098"/>
                <a:gd name="T3" fmla="*/ 3370 h 3648"/>
                <a:gd name="T4" fmla="*/ 2530 w 4098"/>
                <a:gd name="T5" fmla="*/ 3459 h 3648"/>
                <a:gd name="T6" fmla="*/ 2454 w 4098"/>
                <a:gd name="T7" fmla="*/ 3320 h 3648"/>
                <a:gd name="T8" fmla="*/ 2427 w 4098"/>
                <a:gd name="T9" fmla="*/ 3160 h 3648"/>
                <a:gd name="T10" fmla="*/ 189 w 4098"/>
                <a:gd name="T11" fmla="*/ 2237 h 3648"/>
                <a:gd name="T12" fmla="*/ 200 w 4098"/>
                <a:gd name="T13" fmla="*/ 2767 h 3648"/>
                <a:gd name="T14" fmla="*/ 247 w 4098"/>
                <a:gd name="T15" fmla="*/ 2792 h 3648"/>
                <a:gd name="T16" fmla="*/ 3886 w 4098"/>
                <a:gd name="T17" fmla="*/ 2779 h 3648"/>
                <a:gd name="T18" fmla="*/ 3909 w 4098"/>
                <a:gd name="T19" fmla="*/ 2732 h 3648"/>
                <a:gd name="T20" fmla="*/ 247 w 4098"/>
                <a:gd name="T21" fmla="*/ 189 h 3648"/>
                <a:gd name="T22" fmla="*/ 200 w 4098"/>
                <a:gd name="T23" fmla="*/ 212 h 3648"/>
                <a:gd name="T24" fmla="*/ 189 w 4098"/>
                <a:gd name="T25" fmla="*/ 2047 h 3648"/>
                <a:gd name="T26" fmla="*/ 3906 w 4098"/>
                <a:gd name="T27" fmla="*/ 229 h 3648"/>
                <a:gd name="T28" fmla="*/ 3870 w 4098"/>
                <a:gd name="T29" fmla="*/ 191 h 3648"/>
                <a:gd name="T30" fmla="*/ 247 w 4098"/>
                <a:gd name="T31" fmla="*/ 0 h 3648"/>
                <a:gd name="T32" fmla="*/ 3929 w 4098"/>
                <a:gd name="T33" fmla="*/ 13 h 3648"/>
                <a:gd name="T34" fmla="*/ 4026 w 4098"/>
                <a:gd name="T35" fmla="*/ 72 h 3648"/>
                <a:gd name="T36" fmla="*/ 4086 w 4098"/>
                <a:gd name="T37" fmla="*/ 169 h 3648"/>
                <a:gd name="T38" fmla="*/ 4098 w 4098"/>
                <a:gd name="T39" fmla="*/ 2732 h 3648"/>
                <a:gd name="T40" fmla="*/ 4071 w 4098"/>
                <a:gd name="T41" fmla="*/ 2846 h 3648"/>
                <a:gd name="T42" fmla="*/ 3996 w 4098"/>
                <a:gd name="T43" fmla="*/ 2932 h 3648"/>
                <a:gd name="T44" fmla="*/ 3891 w 4098"/>
                <a:gd name="T45" fmla="*/ 2977 h 3648"/>
                <a:gd name="T46" fmla="*/ 2617 w 4098"/>
                <a:gd name="T47" fmla="*/ 3160 h 3648"/>
                <a:gd name="T48" fmla="*/ 2649 w 4098"/>
                <a:gd name="T49" fmla="*/ 3297 h 3648"/>
                <a:gd name="T50" fmla="*/ 2738 w 4098"/>
                <a:gd name="T51" fmla="*/ 3401 h 3648"/>
                <a:gd name="T52" fmla="*/ 2866 w 4098"/>
                <a:gd name="T53" fmla="*/ 3454 h 3648"/>
                <a:gd name="T54" fmla="*/ 3213 w 4098"/>
                <a:gd name="T55" fmla="*/ 3462 h 3648"/>
                <a:gd name="T56" fmla="*/ 3268 w 4098"/>
                <a:gd name="T57" fmla="*/ 3505 h 3648"/>
                <a:gd name="T58" fmla="*/ 3278 w 4098"/>
                <a:gd name="T59" fmla="*/ 3579 h 3648"/>
                <a:gd name="T60" fmla="*/ 3235 w 4098"/>
                <a:gd name="T61" fmla="*/ 3634 h 3648"/>
                <a:gd name="T62" fmla="*/ 910 w 4098"/>
                <a:gd name="T63" fmla="*/ 3648 h 3648"/>
                <a:gd name="T64" fmla="*/ 844 w 4098"/>
                <a:gd name="T65" fmla="*/ 3619 h 3648"/>
                <a:gd name="T66" fmla="*/ 816 w 4098"/>
                <a:gd name="T67" fmla="*/ 3554 h 3648"/>
                <a:gd name="T68" fmla="*/ 844 w 4098"/>
                <a:gd name="T69" fmla="*/ 3487 h 3648"/>
                <a:gd name="T70" fmla="*/ 910 w 4098"/>
                <a:gd name="T71" fmla="*/ 3459 h 3648"/>
                <a:gd name="T72" fmla="*/ 1278 w 4098"/>
                <a:gd name="T73" fmla="*/ 3443 h 3648"/>
                <a:gd name="T74" fmla="*/ 1395 w 4098"/>
                <a:gd name="T75" fmla="*/ 3371 h 3648"/>
                <a:gd name="T76" fmla="*/ 1467 w 4098"/>
                <a:gd name="T77" fmla="*/ 3255 h 3648"/>
                <a:gd name="T78" fmla="*/ 1481 w 4098"/>
                <a:gd name="T79" fmla="*/ 2980 h 3648"/>
                <a:gd name="T80" fmla="*/ 169 w 4098"/>
                <a:gd name="T81" fmla="*/ 2967 h 3648"/>
                <a:gd name="T82" fmla="*/ 72 w 4098"/>
                <a:gd name="T83" fmla="*/ 2907 h 3648"/>
                <a:gd name="T84" fmla="*/ 12 w 4098"/>
                <a:gd name="T85" fmla="*/ 2810 h 3648"/>
                <a:gd name="T86" fmla="*/ 0 w 4098"/>
                <a:gd name="T87" fmla="*/ 247 h 3648"/>
                <a:gd name="T88" fmla="*/ 27 w 4098"/>
                <a:gd name="T89" fmla="*/ 134 h 3648"/>
                <a:gd name="T90" fmla="*/ 102 w 4098"/>
                <a:gd name="T91" fmla="*/ 47 h 3648"/>
                <a:gd name="T92" fmla="*/ 207 w 4098"/>
                <a:gd name="T93" fmla="*/ 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8" h="3648">
                  <a:moveTo>
                    <a:pt x="1671" y="2980"/>
                  </a:moveTo>
                  <a:lnTo>
                    <a:pt x="1671" y="3160"/>
                  </a:lnTo>
                  <a:lnTo>
                    <a:pt x="1668" y="3215"/>
                  </a:lnTo>
                  <a:lnTo>
                    <a:pt x="1659" y="3270"/>
                  </a:lnTo>
                  <a:lnTo>
                    <a:pt x="1644" y="3320"/>
                  </a:lnTo>
                  <a:lnTo>
                    <a:pt x="1623" y="3370"/>
                  </a:lnTo>
                  <a:lnTo>
                    <a:pt x="1598" y="3416"/>
                  </a:lnTo>
                  <a:lnTo>
                    <a:pt x="1568" y="3459"/>
                  </a:lnTo>
                  <a:lnTo>
                    <a:pt x="2530" y="3459"/>
                  </a:lnTo>
                  <a:lnTo>
                    <a:pt x="2500" y="3416"/>
                  </a:lnTo>
                  <a:lnTo>
                    <a:pt x="2475" y="3370"/>
                  </a:lnTo>
                  <a:lnTo>
                    <a:pt x="2454" y="3320"/>
                  </a:lnTo>
                  <a:lnTo>
                    <a:pt x="2439" y="3270"/>
                  </a:lnTo>
                  <a:lnTo>
                    <a:pt x="2430" y="3215"/>
                  </a:lnTo>
                  <a:lnTo>
                    <a:pt x="2427" y="3160"/>
                  </a:lnTo>
                  <a:lnTo>
                    <a:pt x="2427" y="2980"/>
                  </a:lnTo>
                  <a:lnTo>
                    <a:pt x="1671" y="2980"/>
                  </a:lnTo>
                  <a:close/>
                  <a:moveTo>
                    <a:pt x="189" y="2237"/>
                  </a:moveTo>
                  <a:lnTo>
                    <a:pt x="189" y="2732"/>
                  </a:lnTo>
                  <a:lnTo>
                    <a:pt x="192" y="2751"/>
                  </a:lnTo>
                  <a:lnTo>
                    <a:pt x="200" y="2767"/>
                  </a:lnTo>
                  <a:lnTo>
                    <a:pt x="212" y="2779"/>
                  </a:lnTo>
                  <a:lnTo>
                    <a:pt x="228" y="2788"/>
                  </a:lnTo>
                  <a:lnTo>
                    <a:pt x="247" y="2792"/>
                  </a:lnTo>
                  <a:lnTo>
                    <a:pt x="3851" y="2792"/>
                  </a:lnTo>
                  <a:lnTo>
                    <a:pt x="3870" y="2788"/>
                  </a:lnTo>
                  <a:lnTo>
                    <a:pt x="3886" y="2779"/>
                  </a:lnTo>
                  <a:lnTo>
                    <a:pt x="3898" y="2767"/>
                  </a:lnTo>
                  <a:lnTo>
                    <a:pt x="3906" y="2751"/>
                  </a:lnTo>
                  <a:lnTo>
                    <a:pt x="3909" y="2732"/>
                  </a:lnTo>
                  <a:lnTo>
                    <a:pt x="3909" y="2237"/>
                  </a:lnTo>
                  <a:lnTo>
                    <a:pt x="189" y="2237"/>
                  </a:lnTo>
                  <a:close/>
                  <a:moveTo>
                    <a:pt x="247" y="189"/>
                  </a:moveTo>
                  <a:lnTo>
                    <a:pt x="228" y="191"/>
                  </a:lnTo>
                  <a:lnTo>
                    <a:pt x="212" y="200"/>
                  </a:lnTo>
                  <a:lnTo>
                    <a:pt x="200" y="212"/>
                  </a:lnTo>
                  <a:lnTo>
                    <a:pt x="192" y="229"/>
                  </a:lnTo>
                  <a:lnTo>
                    <a:pt x="189" y="247"/>
                  </a:lnTo>
                  <a:lnTo>
                    <a:pt x="189" y="2047"/>
                  </a:lnTo>
                  <a:lnTo>
                    <a:pt x="3909" y="2047"/>
                  </a:lnTo>
                  <a:lnTo>
                    <a:pt x="3909" y="247"/>
                  </a:lnTo>
                  <a:lnTo>
                    <a:pt x="3906" y="229"/>
                  </a:lnTo>
                  <a:lnTo>
                    <a:pt x="3898" y="212"/>
                  </a:lnTo>
                  <a:lnTo>
                    <a:pt x="3886" y="200"/>
                  </a:lnTo>
                  <a:lnTo>
                    <a:pt x="3870" y="191"/>
                  </a:lnTo>
                  <a:lnTo>
                    <a:pt x="3851" y="189"/>
                  </a:lnTo>
                  <a:lnTo>
                    <a:pt x="247" y="189"/>
                  </a:lnTo>
                  <a:close/>
                  <a:moveTo>
                    <a:pt x="247" y="0"/>
                  </a:moveTo>
                  <a:lnTo>
                    <a:pt x="3851" y="0"/>
                  </a:lnTo>
                  <a:lnTo>
                    <a:pt x="3891" y="4"/>
                  </a:lnTo>
                  <a:lnTo>
                    <a:pt x="3929" y="13"/>
                  </a:lnTo>
                  <a:lnTo>
                    <a:pt x="3964" y="28"/>
                  </a:lnTo>
                  <a:lnTo>
                    <a:pt x="3996" y="47"/>
                  </a:lnTo>
                  <a:lnTo>
                    <a:pt x="4026" y="72"/>
                  </a:lnTo>
                  <a:lnTo>
                    <a:pt x="4051" y="102"/>
                  </a:lnTo>
                  <a:lnTo>
                    <a:pt x="4071" y="134"/>
                  </a:lnTo>
                  <a:lnTo>
                    <a:pt x="4086" y="169"/>
                  </a:lnTo>
                  <a:lnTo>
                    <a:pt x="4094" y="207"/>
                  </a:lnTo>
                  <a:lnTo>
                    <a:pt x="4098" y="247"/>
                  </a:lnTo>
                  <a:lnTo>
                    <a:pt x="4098" y="2732"/>
                  </a:lnTo>
                  <a:lnTo>
                    <a:pt x="4094" y="2773"/>
                  </a:lnTo>
                  <a:lnTo>
                    <a:pt x="4086" y="2810"/>
                  </a:lnTo>
                  <a:lnTo>
                    <a:pt x="4071" y="2846"/>
                  </a:lnTo>
                  <a:lnTo>
                    <a:pt x="4051" y="2879"/>
                  </a:lnTo>
                  <a:lnTo>
                    <a:pt x="4026" y="2907"/>
                  </a:lnTo>
                  <a:lnTo>
                    <a:pt x="3996" y="2932"/>
                  </a:lnTo>
                  <a:lnTo>
                    <a:pt x="3964" y="2952"/>
                  </a:lnTo>
                  <a:lnTo>
                    <a:pt x="3929" y="2967"/>
                  </a:lnTo>
                  <a:lnTo>
                    <a:pt x="3891" y="2977"/>
                  </a:lnTo>
                  <a:lnTo>
                    <a:pt x="3851" y="2980"/>
                  </a:lnTo>
                  <a:lnTo>
                    <a:pt x="2617" y="2980"/>
                  </a:lnTo>
                  <a:lnTo>
                    <a:pt x="2617" y="3160"/>
                  </a:lnTo>
                  <a:lnTo>
                    <a:pt x="2620" y="3209"/>
                  </a:lnTo>
                  <a:lnTo>
                    <a:pt x="2631" y="3255"/>
                  </a:lnTo>
                  <a:lnTo>
                    <a:pt x="2649" y="3297"/>
                  </a:lnTo>
                  <a:lnTo>
                    <a:pt x="2674" y="3337"/>
                  </a:lnTo>
                  <a:lnTo>
                    <a:pt x="2703" y="3371"/>
                  </a:lnTo>
                  <a:lnTo>
                    <a:pt x="2738" y="3401"/>
                  </a:lnTo>
                  <a:lnTo>
                    <a:pt x="2778" y="3426"/>
                  </a:lnTo>
                  <a:lnTo>
                    <a:pt x="2820" y="3443"/>
                  </a:lnTo>
                  <a:lnTo>
                    <a:pt x="2866" y="3454"/>
                  </a:lnTo>
                  <a:lnTo>
                    <a:pt x="2916" y="3459"/>
                  </a:lnTo>
                  <a:lnTo>
                    <a:pt x="3188" y="3459"/>
                  </a:lnTo>
                  <a:lnTo>
                    <a:pt x="3213" y="3462"/>
                  </a:lnTo>
                  <a:lnTo>
                    <a:pt x="3235" y="3472"/>
                  </a:lnTo>
                  <a:lnTo>
                    <a:pt x="3254" y="3487"/>
                  </a:lnTo>
                  <a:lnTo>
                    <a:pt x="3268" y="3505"/>
                  </a:lnTo>
                  <a:lnTo>
                    <a:pt x="3278" y="3528"/>
                  </a:lnTo>
                  <a:lnTo>
                    <a:pt x="3282" y="3554"/>
                  </a:lnTo>
                  <a:lnTo>
                    <a:pt x="3278" y="3579"/>
                  </a:lnTo>
                  <a:lnTo>
                    <a:pt x="3268" y="3601"/>
                  </a:lnTo>
                  <a:lnTo>
                    <a:pt x="3254" y="3619"/>
                  </a:lnTo>
                  <a:lnTo>
                    <a:pt x="3235" y="3634"/>
                  </a:lnTo>
                  <a:lnTo>
                    <a:pt x="3213" y="3644"/>
                  </a:lnTo>
                  <a:lnTo>
                    <a:pt x="3188" y="3648"/>
                  </a:lnTo>
                  <a:lnTo>
                    <a:pt x="910" y="3648"/>
                  </a:lnTo>
                  <a:lnTo>
                    <a:pt x="885" y="3644"/>
                  </a:lnTo>
                  <a:lnTo>
                    <a:pt x="863" y="3634"/>
                  </a:lnTo>
                  <a:lnTo>
                    <a:pt x="844" y="3619"/>
                  </a:lnTo>
                  <a:lnTo>
                    <a:pt x="830" y="3601"/>
                  </a:lnTo>
                  <a:lnTo>
                    <a:pt x="820" y="3579"/>
                  </a:lnTo>
                  <a:lnTo>
                    <a:pt x="816" y="3554"/>
                  </a:lnTo>
                  <a:lnTo>
                    <a:pt x="820" y="3528"/>
                  </a:lnTo>
                  <a:lnTo>
                    <a:pt x="830" y="3505"/>
                  </a:lnTo>
                  <a:lnTo>
                    <a:pt x="844" y="3487"/>
                  </a:lnTo>
                  <a:lnTo>
                    <a:pt x="863" y="3472"/>
                  </a:lnTo>
                  <a:lnTo>
                    <a:pt x="885" y="3462"/>
                  </a:lnTo>
                  <a:lnTo>
                    <a:pt x="910" y="3459"/>
                  </a:lnTo>
                  <a:lnTo>
                    <a:pt x="1182" y="3459"/>
                  </a:lnTo>
                  <a:lnTo>
                    <a:pt x="1232" y="3454"/>
                  </a:lnTo>
                  <a:lnTo>
                    <a:pt x="1278" y="3443"/>
                  </a:lnTo>
                  <a:lnTo>
                    <a:pt x="1320" y="3426"/>
                  </a:lnTo>
                  <a:lnTo>
                    <a:pt x="1360" y="3401"/>
                  </a:lnTo>
                  <a:lnTo>
                    <a:pt x="1395" y="3371"/>
                  </a:lnTo>
                  <a:lnTo>
                    <a:pt x="1424" y="3337"/>
                  </a:lnTo>
                  <a:lnTo>
                    <a:pt x="1449" y="3297"/>
                  </a:lnTo>
                  <a:lnTo>
                    <a:pt x="1467" y="3255"/>
                  </a:lnTo>
                  <a:lnTo>
                    <a:pt x="1478" y="3209"/>
                  </a:lnTo>
                  <a:lnTo>
                    <a:pt x="1481" y="3160"/>
                  </a:lnTo>
                  <a:lnTo>
                    <a:pt x="1481" y="2980"/>
                  </a:lnTo>
                  <a:lnTo>
                    <a:pt x="247" y="2980"/>
                  </a:lnTo>
                  <a:lnTo>
                    <a:pt x="207" y="2977"/>
                  </a:lnTo>
                  <a:lnTo>
                    <a:pt x="169" y="2967"/>
                  </a:lnTo>
                  <a:lnTo>
                    <a:pt x="134" y="2952"/>
                  </a:lnTo>
                  <a:lnTo>
                    <a:pt x="102" y="2932"/>
                  </a:lnTo>
                  <a:lnTo>
                    <a:pt x="72" y="2907"/>
                  </a:lnTo>
                  <a:lnTo>
                    <a:pt x="47" y="2879"/>
                  </a:lnTo>
                  <a:lnTo>
                    <a:pt x="27" y="2846"/>
                  </a:lnTo>
                  <a:lnTo>
                    <a:pt x="12" y="2810"/>
                  </a:lnTo>
                  <a:lnTo>
                    <a:pt x="4" y="2773"/>
                  </a:lnTo>
                  <a:lnTo>
                    <a:pt x="0" y="2732"/>
                  </a:lnTo>
                  <a:lnTo>
                    <a:pt x="0" y="247"/>
                  </a:lnTo>
                  <a:lnTo>
                    <a:pt x="4" y="207"/>
                  </a:lnTo>
                  <a:lnTo>
                    <a:pt x="12" y="169"/>
                  </a:lnTo>
                  <a:lnTo>
                    <a:pt x="27" y="134"/>
                  </a:lnTo>
                  <a:lnTo>
                    <a:pt x="47" y="102"/>
                  </a:lnTo>
                  <a:lnTo>
                    <a:pt x="72" y="72"/>
                  </a:lnTo>
                  <a:lnTo>
                    <a:pt x="102" y="47"/>
                  </a:lnTo>
                  <a:lnTo>
                    <a:pt x="134" y="28"/>
                  </a:lnTo>
                  <a:lnTo>
                    <a:pt x="169" y="13"/>
                  </a:lnTo>
                  <a:lnTo>
                    <a:pt x="207" y="4"/>
                  </a:lnTo>
                  <a:lnTo>
                    <a:pt x="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p:cNvSpPr>
              <a:spLocks/>
            </p:cNvSpPr>
            <p:nvPr/>
          </p:nvSpPr>
          <p:spPr bwMode="auto">
            <a:xfrm>
              <a:off x="-5864226" y="4797425"/>
              <a:ext cx="323850" cy="323850"/>
            </a:xfrm>
            <a:custGeom>
              <a:avLst/>
              <a:gdLst>
                <a:gd name="T0" fmla="*/ 102 w 204"/>
                <a:gd name="T1" fmla="*/ 0 h 204"/>
                <a:gd name="T2" fmla="*/ 129 w 204"/>
                <a:gd name="T3" fmla="*/ 4 h 204"/>
                <a:gd name="T4" fmla="*/ 153 w 204"/>
                <a:gd name="T5" fmla="*/ 14 h 204"/>
                <a:gd name="T6" fmla="*/ 174 w 204"/>
                <a:gd name="T7" fmla="*/ 30 h 204"/>
                <a:gd name="T8" fmla="*/ 190 w 204"/>
                <a:gd name="T9" fmla="*/ 51 h 204"/>
                <a:gd name="T10" fmla="*/ 200 w 204"/>
                <a:gd name="T11" fmla="*/ 75 h 204"/>
                <a:gd name="T12" fmla="*/ 204 w 204"/>
                <a:gd name="T13" fmla="*/ 102 h 204"/>
                <a:gd name="T14" fmla="*/ 200 w 204"/>
                <a:gd name="T15" fmla="*/ 129 h 204"/>
                <a:gd name="T16" fmla="*/ 190 w 204"/>
                <a:gd name="T17" fmla="*/ 154 h 204"/>
                <a:gd name="T18" fmla="*/ 174 w 204"/>
                <a:gd name="T19" fmla="*/ 174 h 204"/>
                <a:gd name="T20" fmla="*/ 153 w 204"/>
                <a:gd name="T21" fmla="*/ 190 h 204"/>
                <a:gd name="T22" fmla="*/ 129 w 204"/>
                <a:gd name="T23" fmla="*/ 200 h 204"/>
                <a:gd name="T24" fmla="*/ 102 w 204"/>
                <a:gd name="T25" fmla="*/ 204 h 204"/>
                <a:gd name="T26" fmla="*/ 75 w 204"/>
                <a:gd name="T27" fmla="*/ 200 h 204"/>
                <a:gd name="T28" fmla="*/ 51 w 204"/>
                <a:gd name="T29" fmla="*/ 190 h 204"/>
                <a:gd name="T30" fmla="*/ 30 w 204"/>
                <a:gd name="T31" fmla="*/ 174 h 204"/>
                <a:gd name="T32" fmla="*/ 14 w 204"/>
                <a:gd name="T33" fmla="*/ 154 h 204"/>
                <a:gd name="T34" fmla="*/ 4 w 204"/>
                <a:gd name="T35" fmla="*/ 129 h 204"/>
                <a:gd name="T36" fmla="*/ 0 w 204"/>
                <a:gd name="T37" fmla="*/ 102 h 204"/>
                <a:gd name="T38" fmla="*/ 4 w 204"/>
                <a:gd name="T39" fmla="*/ 75 h 204"/>
                <a:gd name="T40" fmla="*/ 14 w 204"/>
                <a:gd name="T41" fmla="*/ 51 h 204"/>
                <a:gd name="T42" fmla="*/ 30 w 204"/>
                <a:gd name="T43" fmla="*/ 30 h 204"/>
                <a:gd name="T44" fmla="*/ 51 w 204"/>
                <a:gd name="T45" fmla="*/ 14 h 204"/>
                <a:gd name="T46" fmla="*/ 75 w 204"/>
                <a:gd name="T47" fmla="*/ 4 h 204"/>
                <a:gd name="T48" fmla="*/ 102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2" y="0"/>
                  </a:moveTo>
                  <a:lnTo>
                    <a:pt x="129" y="4"/>
                  </a:lnTo>
                  <a:lnTo>
                    <a:pt x="153" y="14"/>
                  </a:lnTo>
                  <a:lnTo>
                    <a:pt x="174" y="30"/>
                  </a:lnTo>
                  <a:lnTo>
                    <a:pt x="190" y="51"/>
                  </a:lnTo>
                  <a:lnTo>
                    <a:pt x="200" y="75"/>
                  </a:lnTo>
                  <a:lnTo>
                    <a:pt x="204" y="102"/>
                  </a:lnTo>
                  <a:lnTo>
                    <a:pt x="200" y="129"/>
                  </a:lnTo>
                  <a:lnTo>
                    <a:pt x="190" y="154"/>
                  </a:lnTo>
                  <a:lnTo>
                    <a:pt x="174" y="174"/>
                  </a:lnTo>
                  <a:lnTo>
                    <a:pt x="153" y="190"/>
                  </a:lnTo>
                  <a:lnTo>
                    <a:pt x="129" y="200"/>
                  </a:lnTo>
                  <a:lnTo>
                    <a:pt x="102" y="204"/>
                  </a:lnTo>
                  <a:lnTo>
                    <a:pt x="75" y="200"/>
                  </a:lnTo>
                  <a:lnTo>
                    <a:pt x="51" y="190"/>
                  </a:lnTo>
                  <a:lnTo>
                    <a:pt x="30" y="174"/>
                  </a:lnTo>
                  <a:lnTo>
                    <a:pt x="14" y="154"/>
                  </a:lnTo>
                  <a:lnTo>
                    <a:pt x="4" y="129"/>
                  </a:lnTo>
                  <a:lnTo>
                    <a:pt x="0" y="102"/>
                  </a:lnTo>
                  <a:lnTo>
                    <a:pt x="4" y="75"/>
                  </a:lnTo>
                  <a:lnTo>
                    <a:pt x="14" y="51"/>
                  </a:lnTo>
                  <a:lnTo>
                    <a:pt x="30" y="30"/>
                  </a:lnTo>
                  <a:lnTo>
                    <a:pt x="51" y="14"/>
                  </a:lnTo>
                  <a:lnTo>
                    <a:pt x="75"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4"/>
            <p:cNvSpPr>
              <a:spLocks/>
            </p:cNvSpPr>
            <p:nvPr/>
          </p:nvSpPr>
          <p:spPr bwMode="auto">
            <a:xfrm>
              <a:off x="-6761163" y="1957388"/>
              <a:ext cx="1358900" cy="1358900"/>
            </a:xfrm>
            <a:custGeom>
              <a:avLst/>
              <a:gdLst>
                <a:gd name="T0" fmla="*/ 751 w 856"/>
                <a:gd name="T1" fmla="*/ 0 h 856"/>
                <a:gd name="T2" fmla="*/ 773 w 856"/>
                <a:gd name="T3" fmla="*/ 0 h 856"/>
                <a:gd name="T4" fmla="*/ 792 w 856"/>
                <a:gd name="T5" fmla="*/ 5 h 856"/>
                <a:gd name="T6" fmla="*/ 812 w 856"/>
                <a:gd name="T7" fmla="*/ 14 h 856"/>
                <a:gd name="T8" fmla="*/ 828 w 856"/>
                <a:gd name="T9" fmla="*/ 27 h 856"/>
                <a:gd name="T10" fmla="*/ 842 w 856"/>
                <a:gd name="T11" fmla="*/ 45 h 856"/>
                <a:gd name="T12" fmla="*/ 852 w 856"/>
                <a:gd name="T13" fmla="*/ 63 h 856"/>
                <a:gd name="T14" fmla="*/ 856 w 856"/>
                <a:gd name="T15" fmla="*/ 83 h 856"/>
                <a:gd name="T16" fmla="*/ 856 w 856"/>
                <a:gd name="T17" fmla="*/ 104 h 856"/>
                <a:gd name="T18" fmla="*/ 852 w 856"/>
                <a:gd name="T19" fmla="*/ 124 h 856"/>
                <a:gd name="T20" fmla="*/ 842 w 856"/>
                <a:gd name="T21" fmla="*/ 144 h 856"/>
                <a:gd name="T22" fmla="*/ 828 w 856"/>
                <a:gd name="T23" fmla="*/ 161 h 856"/>
                <a:gd name="T24" fmla="*/ 162 w 856"/>
                <a:gd name="T25" fmla="*/ 828 h 856"/>
                <a:gd name="T26" fmla="*/ 147 w 856"/>
                <a:gd name="T27" fmla="*/ 840 h 856"/>
                <a:gd name="T28" fmla="*/ 131 w 856"/>
                <a:gd name="T29" fmla="*/ 849 h 856"/>
                <a:gd name="T30" fmla="*/ 113 w 856"/>
                <a:gd name="T31" fmla="*/ 854 h 856"/>
                <a:gd name="T32" fmla="*/ 95 w 856"/>
                <a:gd name="T33" fmla="*/ 856 h 856"/>
                <a:gd name="T34" fmla="*/ 76 w 856"/>
                <a:gd name="T35" fmla="*/ 854 h 856"/>
                <a:gd name="T36" fmla="*/ 59 w 856"/>
                <a:gd name="T37" fmla="*/ 849 h 856"/>
                <a:gd name="T38" fmla="*/ 42 w 856"/>
                <a:gd name="T39" fmla="*/ 840 h 856"/>
                <a:gd name="T40" fmla="*/ 27 w 856"/>
                <a:gd name="T41" fmla="*/ 828 h 856"/>
                <a:gd name="T42" fmla="*/ 14 w 856"/>
                <a:gd name="T43" fmla="*/ 810 h 856"/>
                <a:gd name="T44" fmla="*/ 5 w 856"/>
                <a:gd name="T45" fmla="*/ 792 h 856"/>
                <a:gd name="T46" fmla="*/ 0 w 856"/>
                <a:gd name="T47" fmla="*/ 772 h 856"/>
                <a:gd name="T48" fmla="*/ 0 w 856"/>
                <a:gd name="T49" fmla="*/ 751 h 856"/>
                <a:gd name="T50" fmla="*/ 5 w 856"/>
                <a:gd name="T51" fmla="*/ 731 h 856"/>
                <a:gd name="T52" fmla="*/ 14 w 856"/>
                <a:gd name="T53" fmla="*/ 711 h 856"/>
                <a:gd name="T54" fmla="*/ 27 w 856"/>
                <a:gd name="T55" fmla="*/ 695 h 856"/>
                <a:gd name="T56" fmla="*/ 696 w 856"/>
                <a:gd name="T57" fmla="*/ 27 h 856"/>
                <a:gd name="T58" fmla="*/ 713 w 856"/>
                <a:gd name="T59" fmla="*/ 14 h 856"/>
                <a:gd name="T60" fmla="*/ 732 w 856"/>
                <a:gd name="T61" fmla="*/ 5 h 856"/>
                <a:gd name="T62" fmla="*/ 751 w 856"/>
                <a:gd name="T63"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6" h="856">
                  <a:moveTo>
                    <a:pt x="751" y="0"/>
                  </a:moveTo>
                  <a:lnTo>
                    <a:pt x="773" y="0"/>
                  </a:lnTo>
                  <a:lnTo>
                    <a:pt x="792" y="5"/>
                  </a:lnTo>
                  <a:lnTo>
                    <a:pt x="812" y="14"/>
                  </a:lnTo>
                  <a:lnTo>
                    <a:pt x="828" y="27"/>
                  </a:lnTo>
                  <a:lnTo>
                    <a:pt x="842" y="45"/>
                  </a:lnTo>
                  <a:lnTo>
                    <a:pt x="852" y="63"/>
                  </a:lnTo>
                  <a:lnTo>
                    <a:pt x="856" y="83"/>
                  </a:lnTo>
                  <a:lnTo>
                    <a:pt x="856" y="104"/>
                  </a:lnTo>
                  <a:lnTo>
                    <a:pt x="852" y="124"/>
                  </a:lnTo>
                  <a:lnTo>
                    <a:pt x="842" y="144"/>
                  </a:lnTo>
                  <a:lnTo>
                    <a:pt x="828" y="161"/>
                  </a:lnTo>
                  <a:lnTo>
                    <a:pt x="162" y="828"/>
                  </a:lnTo>
                  <a:lnTo>
                    <a:pt x="147" y="840"/>
                  </a:lnTo>
                  <a:lnTo>
                    <a:pt x="131" y="849"/>
                  </a:lnTo>
                  <a:lnTo>
                    <a:pt x="113" y="854"/>
                  </a:lnTo>
                  <a:lnTo>
                    <a:pt x="95" y="856"/>
                  </a:lnTo>
                  <a:lnTo>
                    <a:pt x="76" y="854"/>
                  </a:lnTo>
                  <a:lnTo>
                    <a:pt x="59" y="849"/>
                  </a:lnTo>
                  <a:lnTo>
                    <a:pt x="42" y="840"/>
                  </a:lnTo>
                  <a:lnTo>
                    <a:pt x="27" y="828"/>
                  </a:lnTo>
                  <a:lnTo>
                    <a:pt x="14" y="810"/>
                  </a:lnTo>
                  <a:lnTo>
                    <a:pt x="5" y="792"/>
                  </a:lnTo>
                  <a:lnTo>
                    <a:pt x="0" y="772"/>
                  </a:lnTo>
                  <a:lnTo>
                    <a:pt x="0" y="751"/>
                  </a:lnTo>
                  <a:lnTo>
                    <a:pt x="5" y="731"/>
                  </a:lnTo>
                  <a:lnTo>
                    <a:pt x="14" y="711"/>
                  </a:lnTo>
                  <a:lnTo>
                    <a:pt x="27" y="695"/>
                  </a:lnTo>
                  <a:lnTo>
                    <a:pt x="696" y="27"/>
                  </a:lnTo>
                  <a:lnTo>
                    <a:pt x="713" y="14"/>
                  </a:lnTo>
                  <a:lnTo>
                    <a:pt x="732" y="5"/>
                  </a:lnTo>
                  <a:lnTo>
                    <a:pt x="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p:cNvSpPr>
              <a:spLocks/>
            </p:cNvSpPr>
            <p:nvPr/>
          </p:nvSpPr>
          <p:spPr bwMode="auto">
            <a:xfrm>
              <a:off x="-5492751" y="2571750"/>
              <a:ext cx="719138" cy="720725"/>
            </a:xfrm>
            <a:custGeom>
              <a:avLst/>
              <a:gdLst>
                <a:gd name="T0" fmla="*/ 349 w 453"/>
                <a:gd name="T1" fmla="*/ 0 h 454"/>
                <a:gd name="T2" fmla="*/ 370 w 453"/>
                <a:gd name="T3" fmla="*/ 0 h 454"/>
                <a:gd name="T4" fmla="*/ 390 w 453"/>
                <a:gd name="T5" fmla="*/ 4 h 454"/>
                <a:gd name="T6" fmla="*/ 408 w 453"/>
                <a:gd name="T7" fmla="*/ 14 h 454"/>
                <a:gd name="T8" fmla="*/ 426 w 453"/>
                <a:gd name="T9" fmla="*/ 27 h 454"/>
                <a:gd name="T10" fmla="*/ 439 w 453"/>
                <a:gd name="T11" fmla="*/ 44 h 454"/>
                <a:gd name="T12" fmla="*/ 448 w 453"/>
                <a:gd name="T13" fmla="*/ 63 h 454"/>
                <a:gd name="T14" fmla="*/ 453 w 453"/>
                <a:gd name="T15" fmla="*/ 83 h 454"/>
                <a:gd name="T16" fmla="*/ 453 w 453"/>
                <a:gd name="T17" fmla="*/ 104 h 454"/>
                <a:gd name="T18" fmla="*/ 448 w 453"/>
                <a:gd name="T19" fmla="*/ 124 h 454"/>
                <a:gd name="T20" fmla="*/ 439 w 453"/>
                <a:gd name="T21" fmla="*/ 143 h 454"/>
                <a:gd name="T22" fmla="*/ 426 w 453"/>
                <a:gd name="T23" fmla="*/ 160 h 454"/>
                <a:gd name="T24" fmla="*/ 160 w 453"/>
                <a:gd name="T25" fmla="*/ 426 h 454"/>
                <a:gd name="T26" fmla="*/ 145 w 453"/>
                <a:gd name="T27" fmla="*/ 438 h 454"/>
                <a:gd name="T28" fmla="*/ 129 w 453"/>
                <a:gd name="T29" fmla="*/ 447 h 454"/>
                <a:gd name="T30" fmla="*/ 111 w 453"/>
                <a:gd name="T31" fmla="*/ 452 h 454"/>
                <a:gd name="T32" fmla="*/ 93 w 453"/>
                <a:gd name="T33" fmla="*/ 454 h 454"/>
                <a:gd name="T34" fmla="*/ 75 w 453"/>
                <a:gd name="T35" fmla="*/ 452 h 454"/>
                <a:gd name="T36" fmla="*/ 58 w 453"/>
                <a:gd name="T37" fmla="*/ 447 h 454"/>
                <a:gd name="T38" fmla="*/ 41 w 453"/>
                <a:gd name="T39" fmla="*/ 438 h 454"/>
                <a:gd name="T40" fmla="*/ 26 w 453"/>
                <a:gd name="T41" fmla="*/ 426 h 454"/>
                <a:gd name="T42" fmla="*/ 12 w 453"/>
                <a:gd name="T43" fmla="*/ 410 h 454"/>
                <a:gd name="T44" fmla="*/ 3 w 453"/>
                <a:gd name="T45" fmla="*/ 390 h 454"/>
                <a:gd name="T46" fmla="*/ 0 w 453"/>
                <a:gd name="T47" fmla="*/ 370 h 454"/>
                <a:gd name="T48" fmla="*/ 0 w 453"/>
                <a:gd name="T49" fmla="*/ 349 h 454"/>
                <a:gd name="T50" fmla="*/ 3 w 453"/>
                <a:gd name="T51" fmla="*/ 329 h 454"/>
                <a:gd name="T52" fmla="*/ 12 w 453"/>
                <a:gd name="T53" fmla="*/ 309 h 454"/>
                <a:gd name="T54" fmla="*/ 26 w 453"/>
                <a:gd name="T55" fmla="*/ 293 h 454"/>
                <a:gd name="T56" fmla="*/ 293 w 453"/>
                <a:gd name="T57" fmla="*/ 27 h 454"/>
                <a:gd name="T58" fmla="*/ 309 w 453"/>
                <a:gd name="T59" fmla="*/ 14 h 454"/>
                <a:gd name="T60" fmla="*/ 329 w 453"/>
                <a:gd name="T61" fmla="*/ 4 h 454"/>
                <a:gd name="T62" fmla="*/ 349 w 453"/>
                <a:gd name="T63"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3" h="454">
                  <a:moveTo>
                    <a:pt x="349" y="0"/>
                  </a:moveTo>
                  <a:lnTo>
                    <a:pt x="370" y="0"/>
                  </a:lnTo>
                  <a:lnTo>
                    <a:pt x="390" y="4"/>
                  </a:lnTo>
                  <a:lnTo>
                    <a:pt x="408" y="14"/>
                  </a:lnTo>
                  <a:lnTo>
                    <a:pt x="426" y="27"/>
                  </a:lnTo>
                  <a:lnTo>
                    <a:pt x="439" y="44"/>
                  </a:lnTo>
                  <a:lnTo>
                    <a:pt x="448" y="63"/>
                  </a:lnTo>
                  <a:lnTo>
                    <a:pt x="453" y="83"/>
                  </a:lnTo>
                  <a:lnTo>
                    <a:pt x="453" y="104"/>
                  </a:lnTo>
                  <a:lnTo>
                    <a:pt x="448" y="124"/>
                  </a:lnTo>
                  <a:lnTo>
                    <a:pt x="439" y="143"/>
                  </a:lnTo>
                  <a:lnTo>
                    <a:pt x="426" y="160"/>
                  </a:lnTo>
                  <a:lnTo>
                    <a:pt x="160" y="426"/>
                  </a:lnTo>
                  <a:lnTo>
                    <a:pt x="145" y="438"/>
                  </a:lnTo>
                  <a:lnTo>
                    <a:pt x="129" y="447"/>
                  </a:lnTo>
                  <a:lnTo>
                    <a:pt x="111" y="452"/>
                  </a:lnTo>
                  <a:lnTo>
                    <a:pt x="93" y="454"/>
                  </a:lnTo>
                  <a:lnTo>
                    <a:pt x="75" y="452"/>
                  </a:lnTo>
                  <a:lnTo>
                    <a:pt x="58" y="447"/>
                  </a:lnTo>
                  <a:lnTo>
                    <a:pt x="41" y="438"/>
                  </a:lnTo>
                  <a:lnTo>
                    <a:pt x="26" y="426"/>
                  </a:lnTo>
                  <a:lnTo>
                    <a:pt x="12" y="410"/>
                  </a:lnTo>
                  <a:lnTo>
                    <a:pt x="3" y="390"/>
                  </a:lnTo>
                  <a:lnTo>
                    <a:pt x="0" y="370"/>
                  </a:lnTo>
                  <a:lnTo>
                    <a:pt x="0" y="349"/>
                  </a:lnTo>
                  <a:lnTo>
                    <a:pt x="3" y="329"/>
                  </a:lnTo>
                  <a:lnTo>
                    <a:pt x="12" y="309"/>
                  </a:lnTo>
                  <a:lnTo>
                    <a:pt x="26" y="293"/>
                  </a:lnTo>
                  <a:lnTo>
                    <a:pt x="293" y="27"/>
                  </a:lnTo>
                  <a:lnTo>
                    <a:pt x="309" y="14"/>
                  </a:lnTo>
                  <a:lnTo>
                    <a:pt x="329" y="4"/>
                  </a:lnTo>
                  <a:lnTo>
                    <a:pt x="3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2" name="Group 41"/>
          <p:cNvGrpSpPr/>
          <p:nvPr/>
        </p:nvGrpSpPr>
        <p:grpSpPr>
          <a:xfrm>
            <a:off x="9582997" y="4357713"/>
            <a:ext cx="260878" cy="432676"/>
            <a:chOff x="-5788026" y="-717550"/>
            <a:chExt cx="2998788" cy="4973638"/>
          </a:xfrm>
          <a:solidFill>
            <a:schemeClr val="bg1"/>
          </a:solidFill>
        </p:grpSpPr>
        <p:sp>
          <p:nvSpPr>
            <p:cNvPr id="27" name="Freeform 20"/>
            <p:cNvSpPr>
              <a:spLocks noEditPoints="1"/>
            </p:cNvSpPr>
            <p:nvPr/>
          </p:nvSpPr>
          <p:spPr bwMode="auto">
            <a:xfrm>
              <a:off x="-5788026" y="-717550"/>
              <a:ext cx="2998788" cy="4973638"/>
            </a:xfrm>
            <a:custGeom>
              <a:avLst/>
              <a:gdLst>
                <a:gd name="T0" fmla="*/ 315 w 3778"/>
                <a:gd name="T1" fmla="*/ 5779 h 6267"/>
                <a:gd name="T2" fmla="*/ 332 w 3778"/>
                <a:gd name="T3" fmla="*/ 5855 h 6267"/>
                <a:gd name="T4" fmla="*/ 380 w 3778"/>
                <a:gd name="T5" fmla="*/ 5914 h 6267"/>
                <a:gd name="T6" fmla="*/ 449 w 3778"/>
                <a:gd name="T7" fmla="*/ 5947 h 6267"/>
                <a:gd name="T8" fmla="*/ 3292 w 3778"/>
                <a:gd name="T9" fmla="*/ 5950 h 6267"/>
                <a:gd name="T10" fmla="*/ 3368 w 3778"/>
                <a:gd name="T11" fmla="*/ 5933 h 6267"/>
                <a:gd name="T12" fmla="*/ 3425 w 3778"/>
                <a:gd name="T13" fmla="*/ 5886 h 6267"/>
                <a:gd name="T14" fmla="*/ 3460 w 3778"/>
                <a:gd name="T15" fmla="*/ 5817 h 6267"/>
                <a:gd name="T16" fmla="*/ 3463 w 3778"/>
                <a:gd name="T17" fmla="*/ 5002 h 6267"/>
                <a:gd name="T18" fmla="*/ 315 w 3778"/>
                <a:gd name="T19" fmla="*/ 1128 h 6267"/>
                <a:gd name="T20" fmla="*/ 3463 w 3778"/>
                <a:gd name="T21" fmla="*/ 4689 h 6267"/>
                <a:gd name="T22" fmla="*/ 315 w 3778"/>
                <a:gd name="T23" fmla="*/ 1128 h 6267"/>
                <a:gd name="T24" fmla="*/ 449 w 3778"/>
                <a:gd name="T25" fmla="*/ 318 h 6267"/>
                <a:gd name="T26" fmla="*/ 380 w 3778"/>
                <a:gd name="T27" fmla="*/ 352 h 6267"/>
                <a:gd name="T28" fmla="*/ 332 w 3778"/>
                <a:gd name="T29" fmla="*/ 411 h 6267"/>
                <a:gd name="T30" fmla="*/ 315 w 3778"/>
                <a:gd name="T31" fmla="*/ 488 h 6267"/>
                <a:gd name="T32" fmla="*/ 3465 w 3778"/>
                <a:gd name="T33" fmla="*/ 815 h 6267"/>
                <a:gd name="T34" fmla="*/ 3460 w 3778"/>
                <a:gd name="T35" fmla="*/ 447 h 6267"/>
                <a:gd name="T36" fmla="*/ 3427 w 3778"/>
                <a:gd name="T37" fmla="*/ 379 h 6267"/>
                <a:gd name="T38" fmla="*/ 3368 w 3778"/>
                <a:gd name="T39" fmla="*/ 331 h 6267"/>
                <a:gd name="T40" fmla="*/ 3292 w 3778"/>
                <a:gd name="T41" fmla="*/ 314 h 6267"/>
                <a:gd name="T42" fmla="*/ 487 w 3778"/>
                <a:gd name="T43" fmla="*/ 0 h 6267"/>
                <a:gd name="T44" fmla="*/ 3364 w 3778"/>
                <a:gd name="T45" fmla="*/ 5 h 6267"/>
                <a:gd name="T46" fmla="*/ 3498 w 3778"/>
                <a:gd name="T47" fmla="*/ 45 h 6267"/>
                <a:gd name="T48" fmla="*/ 3612 w 3778"/>
                <a:gd name="T49" fmla="*/ 120 h 6267"/>
                <a:gd name="T50" fmla="*/ 3700 w 3778"/>
                <a:gd name="T51" fmla="*/ 223 h 6267"/>
                <a:gd name="T52" fmla="*/ 3759 w 3778"/>
                <a:gd name="T53" fmla="*/ 347 h 6267"/>
                <a:gd name="T54" fmla="*/ 3778 w 3778"/>
                <a:gd name="T55" fmla="*/ 488 h 6267"/>
                <a:gd name="T56" fmla="*/ 3774 w 3778"/>
                <a:gd name="T57" fmla="*/ 5849 h 6267"/>
                <a:gd name="T58" fmla="*/ 3734 w 3778"/>
                <a:gd name="T59" fmla="*/ 5983 h 6267"/>
                <a:gd name="T60" fmla="*/ 3660 w 3778"/>
                <a:gd name="T61" fmla="*/ 6097 h 6267"/>
                <a:gd name="T62" fmla="*/ 3557 w 3778"/>
                <a:gd name="T63" fmla="*/ 6187 h 6267"/>
                <a:gd name="T64" fmla="*/ 3433 w 3778"/>
                <a:gd name="T65" fmla="*/ 6246 h 6267"/>
                <a:gd name="T66" fmla="*/ 3292 w 3778"/>
                <a:gd name="T67" fmla="*/ 6267 h 6267"/>
                <a:gd name="T68" fmla="*/ 416 w 3778"/>
                <a:gd name="T69" fmla="*/ 6261 h 6267"/>
                <a:gd name="T70" fmla="*/ 282 w 3778"/>
                <a:gd name="T71" fmla="*/ 6221 h 6267"/>
                <a:gd name="T72" fmla="*/ 168 w 3778"/>
                <a:gd name="T73" fmla="*/ 6147 h 6267"/>
                <a:gd name="T74" fmla="*/ 78 w 3778"/>
                <a:gd name="T75" fmla="*/ 6044 h 6267"/>
                <a:gd name="T76" fmla="*/ 21 w 3778"/>
                <a:gd name="T77" fmla="*/ 5920 h 6267"/>
                <a:gd name="T78" fmla="*/ 0 w 3778"/>
                <a:gd name="T79" fmla="*/ 5779 h 6267"/>
                <a:gd name="T80" fmla="*/ 6 w 3778"/>
                <a:gd name="T81" fmla="*/ 415 h 6267"/>
                <a:gd name="T82" fmla="*/ 46 w 3778"/>
                <a:gd name="T83" fmla="*/ 282 h 6267"/>
                <a:gd name="T84" fmla="*/ 120 w 3778"/>
                <a:gd name="T85" fmla="*/ 167 h 6267"/>
                <a:gd name="T86" fmla="*/ 223 w 3778"/>
                <a:gd name="T87" fmla="*/ 78 h 6267"/>
                <a:gd name="T88" fmla="*/ 347 w 3778"/>
                <a:gd name="T89" fmla="*/ 21 h 6267"/>
                <a:gd name="T90" fmla="*/ 487 w 3778"/>
                <a:gd name="T91" fmla="*/ 0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8" h="6267">
                  <a:moveTo>
                    <a:pt x="315" y="5002"/>
                  </a:moveTo>
                  <a:lnTo>
                    <a:pt x="315" y="5779"/>
                  </a:lnTo>
                  <a:lnTo>
                    <a:pt x="319" y="5819"/>
                  </a:lnTo>
                  <a:lnTo>
                    <a:pt x="332" y="5855"/>
                  </a:lnTo>
                  <a:lnTo>
                    <a:pt x="353" y="5888"/>
                  </a:lnTo>
                  <a:lnTo>
                    <a:pt x="380" y="5914"/>
                  </a:lnTo>
                  <a:lnTo>
                    <a:pt x="412" y="5933"/>
                  </a:lnTo>
                  <a:lnTo>
                    <a:pt x="449" y="5947"/>
                  </a:lnTo>
                  <a:lnTo>
                    <a:pt x="487" y="5950"/>
                  </a:lnTo>
                  <a:lnTo>
                    <a:pt x="3292" y="5950"/>
                  </a:lnTo>
                  <a:lnTo>
                    <a:pt x="3330" y="5947"/>
                  </a:lnTo>
                  <a:lnTo>
                    <a:pt x="3368" y="5933"/>
                  </a:lnTo>
                  <a:lnTo>
                    <a:pt x="3398" y="5912"/>
                  </a:lnTo>
                  <a:lnTo>
                    <a:pt x="3425" y="5886"/>
                  </a:lnTo>
                  <a:lnTo>
                    <a:pt x="3446" y="5853"/>
                  </a:lnTo>
                  <a:lnTo>
                    <a:pt x="3460" y="5817"/>
                  </a:lnTo>
                  <a:lnTo>
                    <a:pt x="3463" y="5779"/>
                  </a:lnTo>
                  <a:lnTo>
                    <a:pt x="3463" y="5002"/>
                  </a:lnTo>
                  <a:lnTo>
                    <a:pt x="315" y="5002"/>
                  </a:lnTo>
                  <a:close/>
                  <a:moveTo>
                    <a:pt x="315" y="1128"/>
                  </a:moveTo>
                  <a:lnTo>
                    <a:pt x="315" y="4689"/>
                  </a:lnTo>
                  <a:lnTo>
                    <a:pt x="3463" y="4689"/>
                  </a:lnTo>
                  <a:lnTo>
                    <a:pt x="3463" y="1128"/>
                  </a:lnTo>
                  <a:lnTo>
                    <a:pt x="315" y="1128"/>
                  </a:lnTo>
                  <a:close/>
                  <a:moveTo>
                    <a:pt x="487" y="314"/>
                  </a:moveTo>
                  <a:lnTo>
                    <a:pt x="449" y="318"/>
                  </a:lnTo>
                  <a:lnTo>
                    <a:pt x="412" y="331"/>
                  </a:lnTo>
                  <a:lnTo>
                    <a:pt x="380" y="352"/>
                  </a:lnTo>
                  <a:lnTo>
                    <a:pt x="353" y="379"/>
                  </a:lnTo>
                  <a:lnTo>
                    <a:pt x="332" y="411"/>
                  </a:lnTo>
                  <a:lnTo>
                    <a:pt x="319" y="447"/>
                  </a:lnTo>
                  <a:lnTo>
                    <a:pt x="315" y="488"/>
                  </a:lnTo>
                  <a:lnTo>
                    <a:pt x="315" y="815"/>
                  </a:lnTo>
                  <a:lnTo>
                    <a:pt x="3465" y="815"/>
                  </a:lnTo>
                  <a:lnTo>
                    <a:pt x="3465" y="488"/>
                  </a:lnTo>
                  <a:lnTo>
                    <a:pt x="3460" y="447"/>
                  </a:lnTo>
                  <a:lnTo>
                    <a:pt x="3448" y="411"/>
                  </a:lnTo>
                  <a:lnTo>
                    <a:pt x="3427" y="379"/>
                  </a:lnTo>
                  <a:lnTo>
                    <a:pt x="3400" y="352"/>
                  </a:lnTo>
                  <a:lnTo>
                    <a:pt x="3368" y="331"/>
                  </a:lnTo>
                  <a:lnTo>
                    <a:pt x="3332" y="318"/>
                  </a:lnTo>
                  <a:lnTo>
                    <a:pt x="3292" y="314"/>
                  </a:lnTo>
                  <a:lnTo>
                    <a:pt x="487" y="314"/>
                  </a:lnTo>
                  <a:close/>
                  <a:moveTo>
                    <a:pt x="487" y="0"/>
                  </a:moveTo>
                  <a:lnTo>
                    <a:pt x="3292" y="0"/>
                  </a:lnTo>
                  <a:lnTo>
                    <a:pt x="3364" y="5"/>
                  </a:lnTo>
                  <a:lnTo>
                    <a:pt x="3433" y="21"/>
                  </a:lnTo>
                  <a:lnTo>
                    <a:pt x="3498" y="45"/>
                  </a:lnTo>
                  <a:lnTo>
                    <a:pt x="3557" y="80"/>
                  </a:lnTo>
                  <a:lnTo>
                    <a:pt x="3612" y="120"/>
                  </a:lnTo>
                  <a:lnTo>
                    <a:pt x="3660" y="167"/>
                  </a:lnTo>
                  <a:lnTo>
                    <a:pt x="3700" y="223"/>
                  </a:lnTo>
                  <a:lnTo>
                    <a:pt x="3734" y="282"/>
                  </a:lnTo>
                  <a:lnTo>
                    <a:pt x="3759" y="347"/>
                  </a:lnTo>
                  <a:lnTo>
                    <a:pt x="3774" y="415"/>
                  </a:lnTo>
                  <a:lnTo>
                    <a:pt x="3778" y="488"/>
                  </a:lnTo>
                  <a:lnTo>
                    <a:pt x="3778" y="5779"/>
                  </a:lnTo>
                  <a:lnTo>
                    <a:pt x="3774" y="5849"/>
                  </a:lnTo>
                  <a:lnTo>
                    <a:pt x="3759" y="5918"/>
                  </a:lnTo>
                  <a:lnTo>
                    <a:pt x="3734" y="5983"/>
                  </a:lnTo>
                  <a:lnTo>
                    <a:pt x="3700" y="6044"/>
                  </a:lnTo>
                  <a:lnTo>
                    <a:pt x="3660" y="6097"/>
                  </a:lnTo>
                  <a:lnTo>
                    <a:pt x="3610" y="6145"/>
                  </a:lnTo>
                  <a:lnTo>
                    <a:pt x="3557" y="6187"/>
                  </a:lnTo>
                  <a:lnTo>
                    <a:pt x="3498" y="6219"/>
                  </a:lnTo>
                  <a:lnTo>
                    <a:pt x="3433" y="6246"/>
                  </a:lnTo>
                  <a:lnTo>
                    <a:pt x="3364" y="6261"/>
                  </a:lnTo>
                  <a:lnTo>
                    <a:pt x="3292" y="6267"/>
                  </a:lnTo>
                  <a:lnTo>
                    <a:pt x="487" y="6267"/>
                  </a:lnTo>
                  <a:lnTo>
                    <a:pt x="416" y="6261"/>
                  </a:lnTo>
                  <a:lnTo>
                    <a:pt x="347" y="6246"/>
                  </a:lnTo>
                  <a:lnTo>
                    <a:pt x="282" y="6221"/>
                  </a:lnTo>
                  <a:lnTo>
                    <a:pt x="221" y="6187"/>
                  </a:lnTo>
                  <a:lnTo>
                    <a:pt x="168" y="6147"/>
                  </a:lnTo>
                  <a:lnTo>
                    <a:pt x="120" y="6099"/>
                  </a:lnTo>
                  <a:lnTo>
                    <a:pt x="78" y="6044"/>
                  </a:lnTo>
                  <a:lnTo>
                    <a:pt x="46" y="5985"/>
                  </a:lnTo>
                  <a:lnTo>
                    <a:pt x="21" y="5920"/>
                  </a:lnTo>
                  <a:lnTo>
                    <a:pt x="6" y="5851"/>
                  </a:lnTo>
                  <a:lnTo>
                    <a:pt x="0" y="5779"/>
                  </a:lnTo>
                  <a:lnTo>
                    <a:pt x="0" y="488"/>
                  </a:lnTo>
                  <a:lnTo>
                    <a:pt x="6" y="415"/>
                  </a:lnTo>
                  <a:lnTo>
                    <a:pt x="21" y="347"/>
                  </a:lnTo>
                  <a:lnTo>
                    <a:pt x="46" y="282"/>
                  </a:lnTo>
                  <a:lnTo>
                    <a:pt x="78" y="223"/>
                  </a:lnTo>
                  <a:lnTo>
                    <a:pt x="120" y="167"/>
                  </a:lnTo>
                  <a:lnTo>
                    <a:pt x="168" y="120"/>
                  </a:lnTo>
                  <a:lnTo>
                    <a:pt x="223" y="78"/>
                  </a:lnTo>
                  <a:lnTo>
                    <a:pt x="282" y="45"/>
                  </a:lnTo>
                  <a:lnTo>
                    <a:pt x="347" y="21"/>
                  </a:lnTo>
                  <a:lnTo>
                    <a:pt x="416" y="5"/>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1"/>
            <p:cNvSpPr>
              <a:spLocks/>
            </p:cNvSpPr>
            <p:nvPr/>
          </p:nvSpPr>
          <p:spPr bwMode="auto">
            <a:xfrm>
              <a:off x="-4667251" y="3516313"/>
              <a:ext cx="757238" cy="249238"/>
            </a:xfrm>
            <a:custGeom>
              <a:avLst/>
              <a:gdLst>
                <a:gd name="T0" fmla="*/ 158 w 954"/>
                <a:gd name="T1" fmla="*/ 0 h 314"/>
                <a:gd name="T2" fmla="*/ 796 w 954"/>
                <a:gd name="T3" fmla="*/ 0 h 314"/>
                <a:gd name="T4" fmla="*/ 838 w 954"/>
                <a:gd name="T5" fmla="*/ 6 h 314"/>
                <a:gd name="T6" fmla="*/ 876 w 954"/>
                <a:gd name="T7" fmla="*/ 21 h 314"/>
                <a:gd name="T8" fmla="*/ 906 w 954"/>
                <a:gd name="T9" fmla="*/ 46 h 314"/>
                <a:gd name="T10" fmla="*/ 931 w 954"/>
                <a:gd name="T11" fmla="*/ 78 h 314"/>
                <a:gd name="T12" fmla="*/ 948 w 954"/>
                <a:gd name="T13" fmla="*/ 116 h 314"/>
                <a:gd name="T14" fmla="*/ 954 w 954"/>
                <a:gd name="T15" fmla="*/ 158 h 314"/>
                <a:gd name="T16" fmla="*/ 948 w 954"/>
                <a:gd name="T17" fmla="*/ 200 h 314"/>
                <a:gd name="T18" fmla="*/ 931 w 954"/>
                <a:gd name="T19" fmla="*/ 236 h 314"/>
                <a:gd name="T20" fmla="*/ 906 w 954"/>
                <a:gd name="T21" fmla="*/ 269 h 314"/>
                <a:gd name="T22" fmla="*/ 876 w 954"/>
                <a:gd name="T23" fmla="*/ 294 h 314"/>
                <a:gd name="T24" fmla="*/ 838 w 954"/>
                <a:gd name="T25" fmla="*/ 309 h 314"/>
                <a:gd name="T26" fmla="*/ 796 w 954"/>
                <a:gd name="T27" fmla="*/ 314 h 314"/>
                <a:gd name="T28" fmla="*/ 158 w 954"/>
                <a:gd name="T29" fmla="*/ 314 h 314"/>
                <a:gd name="T30" fmla="*/ 117 w 954"/>
                <a:gd name="T31" fmla="*/ 309 h 314"/>
                <a:gd name="T32" fmla="*/ 78 w 954"/>
                <a:gd name="T33" fmla="*/ 294 h 314"/>
                <a:gd name="T34" fmla="*/ 48 w 954"/>
                <a:gd name="T35" fmla="*/ 269 h 314"/>
                <a:gd name="T36" fmla="*/ 23 w 954"/>
                <a:gd name="T37" fmla="*/ 236 h 314"/>
                <a:gd name="T38" fmla="*/ 6 w 954"/>
                <a:gd name="T39" fmla="*/ 200 h 314"/>
                <a:gd name="T40" fmla="*/ 0 w 954"/>
                <a:gd name="T41" fmla="*/ 158 h 314"/>
                <a:gd name="T42" fmla="*/ 6 w 954"/>
                <a:gd name="T43" fmla="*/ 116 h 314"/>
                <a:gd name="T44" fmla="*/ 23 w 954"/>
                <a:gd name="T45" fmla="*/ 78 h 314"/>
                <a:gd name="T46" fmla="*/ 48 w 954"/>
                <a:gd name="T47" fmla="*/ 46 h 314"/>
                <a:gd name="T48" fmla="*/ 78 w 954"/>
                <a:gd name="T49" fmla="*/ 21 h 314"/>
                <a:gd name="T50" fmla="*/ 117 w 954"/>
                <a:gd name="T51" fmla="*/ 6 h 314"/>
                <a:gd name="T52" fmla="*/ 158 w 954"/>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4" h="314">
                  <a:moveTo>
                    <a:pt x="158" y="0"/>
                  </a:moveTo>
                  <a:lnTo>
                    <a:pt x="796" y="0"/>
                  </a:lnTo>
                  <a:lnTo>
                    <a:pt x="838" y="6"/>
                  </a:lnTo>
                  <a:lnTo>
                    <a:pt x="876" y="21"/>
                  </a:lnTo>
                  <a:lnTo>
                    <a:pt x="906" y="46"/>
                  </a:lnTo>
                  <a:lnTo>
                    <a:pt x="931" y="78"/>
                  </a:lnTo>
                  <a:lnTo>
                    <a:pt x="948" y="116"/>
                  </a:lnTo>
                  <a:lnTo>
                    <a:pt x="954" y="158"/>
                  </a:lnTo>
                  <a:lnTo>
                    <a:pt x="948" y="200"/>
                  </a:lnTo>
                  <a:lnTo>
                    <a:pt x="931" y="236"/>
                  </a:lnTo>
                  <a:lnTo>
                    <a:pt x="906" y="269"/>
                  </a:lnTo>
                  <a:lnTo>
                    <a:pt x="876" y="294"/>
                  </a:lnTo>
                  <a:lnTo>
                    <a:pt x="838" y="309"/>
                  </a:lnTo>
                  <a:lnTo>
                    <a:pt x="796" y="314"/>
                  </a:lnTo>
                  <a:lnTo>
                    <a:pt x="158" y="314"/>
                  </a:lnTo>
                  <a:lnTo>
                    <a:pt x="117" y="309"/>
                  </a:lnTo>
                  <a:lnTo>
                    <a:pt x="78" y="294"/>
                  </a:lnTo>
                  <a:lnTo>
                    <a:pt x="48" y="269"/>
                  </a:lnTo>
                  <a:lnTo>
                    <a:pt x="23" y="236"/>
                  </a:lnTo>
                  <a:lnTo>
                    <a:pt x="6" y="200"/>
                  </a:lnTo>
                  <a:lnTo>
                    <a:pt x="0" y="158"/>
                  </a:lnTo>
                  <a:lnTo>
                    <a:pt x="6" y="116"/>
                  </a:lnTo>
                  <a:lnTo>
                    <a:pt x="23" y="78"/>
                  </a:lnTo>
                  <a:lnTo>
                    <a:pt x="48" y="46"/>
                  </a:lnTo>
                  <a:lnTo>
                    <a:pt x="78" y="21"/>
                  </a:lnTo>
                  <a:lnTo>
                    <a:pt x="117" y="6"/>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1A3B7DA5-B0FD-F54D-86FA-E7EFB62CC25E}"/>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Agenda</a:t>
            </a:r>
          </a:p>
        </p:txBody>
      </p:sp>
      <p:sp>
        <p:nvSpPr>
          <p:cNvPr id="50" name="TextBox 49">
            <a:extLst>
              <a:ext uri="{FF2B5EF4-FFF2-40B4-BE49-F238E27FC236}">
                <a16:creationId xmlns:a16="http://schemas.microsoft.com/office/drawing/2014/main" id="{81760A29-112D-9741-A1D8-96C3A0195C81}"/>
              </a:ext>
            </a:extLst>
          </p:cNvPr>
          <p:cNvSpPr txBox="1"/>
          <p:nvPr/>
        </p:nvSpPr>
        <p:spPr>
          <a:xfrm>
            <a:off x="1169144" y="2735632"/>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Introduction of the problem</a:t>
            </a:r>
          </a:p>
        </p:txBody>
      </p:sp>
    </p:spTree>
    <p:extLst>
      <p:ext uri="{BB962C8B-B14F-4D97-AF65-F5344CB8AC3E}">
        <p14:creationId xmlns:p14="http://schemas.microsoft.com/office/powerpoint/2010/main" val="132196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Introduction of the problem</a:t>
            </a:r>
          </a:p>
        </p:txBody>
      </p:sp>
      <p:sp>
        <p:nvSpPr>
          <p:cNvPr id="8" name="TextBox 7"/>
          <p:cNvSpPr txBox="1"/>
          <p:nvPr/>
        </p:nvSpPr>
        <p:spPr>
          <a:xfrm>
            <a:off x="5677706" y="1936771"/>
            <a:ext cx="5412189" cy="3416320"/>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We have seeing in many places, as part of transformation efforts, coaches and changes agents having hard time on changing old habits and teaching new skills on all levels of organization. We have seem intents using well structured workshops, classroom trainings, guided exercises and some executive coaching, as few examples of techniques, being applied very thoughtfully, where new skills or desired behaviors, with very convincing arguments, are presented, understood and soon all forgotten, if applied some day. </a:t>
            </a:r>
          </a:p>
        </p:txBody>
      </p:sp>
      <p:sp>
        <p:nvSpPr>
          <p:cNvPr id="5" name="Rectangle 4">
            <a:extLst>
              <a:ext uri="{FF2B5EF4-FFF2-40B4-BE49-F238E27FC236}">
                <a16:creationId xmlns:a16="http://schemas.microsoft.com/office/drawing/2014/main" id="{F806CE5C-4E0D-6F4B-8477-6FEC44377BC4}"/>
              </a:ext>
            </a:extLst>
          </p:cNvPr>
          <p:cNvSpPr/>
          <p:nvPr/>
        </p:nvSpPr>
        <p:spPr>
          <a:xfrm>
            <a:off x="508981" y="567287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 will become clever through your mistakes” – German proverb</a:t>
            </a:r>
          </a:p>
        </p:txBody>
      </p:sp>
      <p:sp>
        <p:nvSpPr>
          <p:cNvPr id="10" name="Rounded Rectangle 9">
            <a:extLst>
              <a:ext uri="{FF2B5EF4-FFF2-40B4-BE49-F238E27FC236}">
                <a16:creationId xmlns:a16="http://schemas.microsoft.com/office/drawing/2014/main" id="{EA3286F9-F3B9-C44C-9315-FFE880253CEE}"/>
              </a:ext>
            </a:extLst>
          </p:cNvPr>
          <p:cNvSpPr/>
          <p:nvPr/>
        </p:nvSpPr>
        <p:spPr>
          <a:xfrm>
            <a:off x="1497613" y="1792208"/>
            <a:ext cx="332446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277E09-8427-2942-9503-7C8C02DD98FC}"/>
              </a:ext>
            </a:extLst>
          </p:cNvPr>
          <p:cNvSpPr/>
          <p:nvPr/>
        </p:nvSpPr>
        <p:spPr>
          <a:xfrm>
            <a:off x="1777985" y="223801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BE0D47-6582-F54C-97BD-BCCAB7969E11}"/>
              </a:ext>
            </a:extLst>
          </p:cNvPr>
          <p:cNvSpPr/>
          <p:nvPr/>
        </p:nvSpPr>
        <p:spPr>
          <a:xfrm>
            <a:off x="1777985" y="3269484"/>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F8284D-22F0-AB47-876C-690823A7F167}"/>
              </a:ext>
            </a:extLst>
          </p:cNvPr>
          <p:cNvSpPr/>
          <p:nvPr/>
        </p:nvSpPr>
        <p:spPr>
          <a:xfrm>
            <a:off x="1777985" y="430228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94EFEF50-BF49-BC4C-973F-F387FDC3D676}"/>
              </a:ext>
            </a:extLst>
          </p:cNvPr>
          <p:cNvSpPr/>
          <p:nvPr/>
        </p:nvSpPr>
        <p:spPr>
          <a:xfrm rot="18900000">
            <a:off x="1832742" y="221338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a:extLst>
              <a:ext uri="{FF2B5EF4-FFF2-40B4-BE49-F238E27FC236}">
                <a16:creationId xmlns:a16="http://schemas.microsoft.com/office/drawing/2014/main" id="{4B61F74E-B7EA-F143-B3C5-209857B3855A}"/>
              </a:ext>
            </a:extLst>
          </p:cNvPr>
          <p:cNvSpPr/>
          <p:nvPr/>
        </p:nvSpPr>
        <p:spPr>
          <a:xfrm rot="18900000">
            <a:off x="1832742" y="3245989"/>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a:extLst>
              <a:ext uri="{FF2B5EF4-FFF2-40B4-BE49-F238E27FC236}">
                <a16:creationId xmlns:a16="http://schemas.microsoft.com/office/drawing/2014/main" id="{3A8E201E-3B44-2A46-8611-14B5E0B5CCFF}"/>
              </a:ext>
            </a:extLst>
          </p:cNvPr>
          <p:cNvSpPr/>
          <p:nvPr/>
        </p:nvSpPr>
        <p:spPr>
          <a:xfrm rot="18900000">
            <a:off x="1832742" y="427993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F608A4-75FD-E54C-9992-ED60627791D9}"/>
              </a:ext>
            </a:extLst>
          </p:cNvPr>
          <p:cNvGrpSpPr/>
          <p:nvPr/>
        </p:nvGrpSpPr>
        <p:grpSpPr>
          <a:xfrm>
            <a:off x="4965318" y="2486571"/>
            <a:ext cx="372801" cy="2790462"/>
            <a:chOff x="1055077" y="750277"/>
            <a:chExt cx="369276" cy="3722077"/>
          </a:xfrm>
          <a:effectLst>
            <a:outerShdw blurRad="635000" sx="102000" sy="102000" algn="ctr" rotWithShape="0">
              <a:schemeClr val="accent2">
                <a:alpha val="20000"/>
              </a:schemeClr>
            </a:outerShdw>
          </a:effectLst>
        </p:grpSpPr>
        <p:sp>
          <p:nvSpPr>
            <p:cNvPr id="18" name="Rectangle 17">
              <a:extLst>
                <a:ext uri="{FF2B5EF4-FFF2-40B4-BE49-F238E27FC236}">
                  <a16:creationId xmlns:a16="http://schemas.microsoft.com/office/drawing/2014/main" id="{A9594A62-C3C7-B349-B1FA-8E81EC8C3365}"/>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52EFB0-891E-BB44-B5DF-38A7238FF53A}"/>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4670AD-AB18-8E4D-A2C9-2923E7741A8D}"/>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E8EFF6-90A1-DA42-9B08-B579E19B9372}"/>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8DC293-10EC-444C-A601-209177F454A0}"/>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ame Side Corner Rectangle 22">
              <a:extLst>
                <a:ext uri="{FF2B5EF4-FFF2-40B4-BE49-F238E27FC236}">
                  <a16:creationId xmlns:a16="http://schemas.microsoft.com/office/drawing/2014/main" id="{22BC19F2-099B-5F46-9791-E9018C05A742}"/>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7DE0C3A5-4296-7044-9C99-BC0443FD351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4E4B1718-62C5-9A43-BF26-892C45F7C570}"/>
              </a:ext>
            </a:extLst>
          </p:cNvPr>
          <p:cNvSpPr txBox="1"/>
          <p:nvPr/>
        </p:nvSpPr>
        <p:spPr>
          <a:xfrm>
            <a:off x="2261483" y="2161163"/>
            <a:ext cx="2421171" cy="584775"/>
          </a:xfrm>
          <a:prstGeom prst="rect">
            <a:avLst/>
          </a:prstGeom>
          <a:noFill/>
        </p:spPr>
        <p:txBody>
          <a:bodyPr wrap="square" rtlCol="0">
            <a:spAutoFit/>
          </a:bodyPr>
          <a:lstStyle/>
          <a:p>
            <a:r>
              <a:rPr lang="en-GB" sz="1600" dirty="0">
                <a:solidFill>
                  <a:schemeClr val="tx2"/>
                </a:solidFill>
              </a:rPr>
              <a:t>Lean and Agile practices involves change of habits </a:t>
            </a:r>
            <a:endParaRPr lang="en-US" sz="1600" dirty="0">
              <a:solidFill>
                <a:schemeClr val="tx2"/>
              </a:solidFill>
            </a:endParaRPr>
          </a:p>
        </p:txBody>
      </p:sp>
      <p:sp>
        <p:nvSpPr>
          <p:cNvPr id="26" name="TextBox 25">
            <a:extLst>
              <a:ext uri="{FF2B5EF4-FFF2-40B4-BE49-F238E27FC236}">
                <a16:creationId xmlns:a16="http://schemas.microsoft.com/office/drawing/2014/main" id="{8898C6A9-5976-FA41-97D7-516161354F9B}"/>
              </a:ext>
            </a:extLst>
          </p:cNvPr>
          <p:cNvSpPr txBox="1"/>
          <p:nvPr/>
        </p:nvSpPr>
        <p:spPr>
          <a:xfrm>
            <a:off x="2261483" y="3016149"/>
            <a:ext cx="2421171" cy="1077218"/>
          </a:xfrm>
          <a:prstGeom prst="rect">
            <a:avLst/>
          </a:prstGeom>
          <a:noFill/>
        </p:spPr>
        <p:txBody>
          <a:bodyPr wrap="square" rtlCol="0">
            <a:spAutoFit/>
          </a:bodyPr>
          <a:lstStyle/>
          <a:p>
            <a:r>
              <a:rPr lang="en-GB" sz="1600" dirty="0">
                <a:solidFill>
                  <a:schemeClr val="tx2"/>
                </a:solidFill>
              </a:rPr>
              <a:t>From books and classrooms we memorize things and don’t know how to apply them later</a:t>
            </a:r>
            <a:endParaRPr lang="en-US" sz="1600" dirty="0">
              <a:solidFill>
                <a:schemeClr val="tx2"/>
              </a:solidFill>
            </a:endParaRPr>
          </a:p>
        </p:txBody>
      </p:sp>
      <p:sp>
        <p:nvSpPr>
          <p:cNvPr id="27" name="TextBox 26">
            <a:extLst>
              <a:ext uri="{FF2B5EF4-FFF2-40B4-BE49-F238E27FC236}">
                <a16:creationId xmlns:a16="http://schemas.microsoft.com/office/drawing/2014/main" id="{0DA4A83A-F34A-BD4E-B8D1-948090652B58}"/>
              </a:ext>
            </a:extLst>
          </p:cNvPr>
          <p:cNvSpPr txBox="1"/>
          <p:nvPr/>
        </p:nvSpPr>
        <p:spPr>
          <a:xfrm>
            <a:off x="2261483" y="4215008"/>
            <a:ext cx="2421171" cy="830997"/>
          </a:xfrm>
          <a:prstGeom prst="rect">
            <a:avLst/>
          </a:prstGeom>
          <a:noFill/>
        </p:spPr>
        <p:txBody>
          <a:bodyPr wrap="square" rtlCol="0">
            <a:spAutoFit/>
          </a:bodyPr>
          <a:lstStyle/>
          <a:p>
            <a:r>
              <a:rPr lang="en-GB" sz="1600" dirty="0">
                <a:solidFill>
                  <a:schemeClr val="tx2"/>
                </a:solidFill>
              </a:rPr>
              <a:t>Humans are motivated to change when they see results of the new</a:t>
            </a:r>
            <a:endParaRPr lang="en-US" sz="1600" dirty="0">
              <a:solidFill>
                <a:schemeClr val="tx2"/>
              </a:solidFill>
            </a:endParaRP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is so difficult to change behavior ?</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317441"/>
            <a:ext cx="4015232" cy="4015232"/>
          </a:xfrm>
          <a:prstGeom prst="rect">
            <a:avLst/>
          </a:prstGeom>
        </p:spPr>
      </p:pic>
      <p:sp>
        <p:nvSpPr>
          <p:cNvPr id="6" name="TextBox 5">
            <a:extLst>
              <a:ext uri="{FF2B5EF4-FFF2-40B4-BE49-F238E27FC236}">
                <a16:creationId xmlns:a16="http://schemas.microsoft.com/office/drawing/2014/main" id="{8C41A618-E16C-6D42-B8D8-8FDF15B469B7}"/>
              </a:ext>
            </a:extLst>
          </p:cNvPr>
          <p:cNvSpPr txBox="1"/>
          <p:nvPr/>
        </p:nvSpPr>
        <p:spPr>
          <a:xfrm>
            <a:off x="52832" y="137523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Or having a lasting learning experience?</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8 </a:t>
            </a:r>
            <a:r>
              <a:rPr lang="en-US" sz="4800" spc="-300">
                <a:solidFill>
                  <a:schemeClr val="accent1"/>
                </a:solidFill>
                <a:latin typeface="Arial" panose="020B0604020202020204" pitchFamily="34" charset="0"/>
                <a:cs typeface="Arial" panose="020B0604020202020204" pitchFamily="34" charset="0"/>
              </a:rPr>
              <a:t>reasons why</a:t>
            </a:r>
            <a:endParaRPr lang="en-US" sz="4800" spc="-300" dirty="0">
              <a:solidFill>
                <a:schemeClr val="accent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2E0A5AD-1B66-7D40-B78A-3C014FCC8158}"/>
              </a:ext>
            </a:extLst>
          </p:cNvPr>
          <p:cNvSpPr/>
          <p:nvPr/>
        </p:nvSpPr>
        <p:spPr>
          <a:xfrm>
            <a:off x="25757" y="2364865"/>
            <a:ext cx="3063240"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7E389E-4ECD-7C4C-B84F-C325B5617420}"/>
              </a:ext>
            </a:extLst>
          </p:cNvPr>
          <p:cNvSpPr/>
          <p:nvPr/>
        </p:nvSpPr>
        <p:spPr>
          <a:xfrm>
            <a:off x="25757" y="4027411"/>
            <a:ext cx="3063240"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C416E-184F-854C-A036-2731EB2C7AC8}"/>
              </a:ext>
            </a:extLst>
          </p:cNvPr>
          <p:cNvSpPr/>
          <p:nvPr/>
        </p:nvSpPr>
        <p:spPr>
          <a:xfrm>
            <a:off x="3049747" y="2364865"/>
            <a:ext cx="3063240"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CBF538-4E50-7C4A-B703-E98D96283642}"/>
              </a:ext>
            </a:extLst>
          </p:cNvPr>
          <p:cNvSpPr/>
          <p:nvPr/>
        </p:nvSpPr>
        <p:spPr>
          <a:xfrm>
            <a:off x="3049748" y="4027411"/>
            <a:ext cx="3063240"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CC9C9C-D523-3A4A-BBEC-EF8FAFE06DB1}"/>
              </a:ext>
            </a:extLst>
          </p:cNvPr>
          <p:cNvSpPr/>
          <p:nvPr/>
        </p:nvSpPr>
        <p:spPr>
          <a:xfrm>
            <a:off x="6077537" y="2364865"/>
            <a:ext cx="3063240"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2A42352-C716-C54D-988A-53CC7AD2A756}"/>
              </a:ext>
            </a:extLst>
          </p:cNvPr>
          <p:cNvSpPr/>
          <p:nvPr/>
        </p:nvSpPr>
        <p:spPr>
          <a:xfrm>
            <a:off x="6077537" y="4027411"/>
            <a:ext cx="3063240"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48BFD-6A09-F449-BE62-1E2EAD980CDC}"/>
              </a:ext>
            </a:extLst>
          </p:cNvPr>
          <p:cNvSpPr/>
          <p:nvPr/>
        </p:nvSpPr>
        <p:spPr>
          <a:xfrm>
            <a:off x="1376646" y="2805166"/>
            <a:ext cx="1568050"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motivated by negative emotions. </a:t>
            </a:r>
            <a:endParaRPr lang="en-US" dirty="0">
              <a:solidFill>
                <a:schemeClr val="bg1"/>
              </a:solidFill>
            </a:endParaRPr>
          </a:p>
        </p:txBody>
      </p:sp>
      <p:sp>
        <p:nvSpPr>
          <p:cNvPr id="17" name="Freeform 6">
            <a:extLst>
              <a:ext uri="{FF2B5EF4-FFF2-40B4-BE49-F238E27FC236}">
                <a16:creationId xmlns:a16="http://schemas.microsoft.com/office/drawing/2014/main" id="{7570ED49-70E6-1643-8695-421E1E46B2D0}"/>
              </a:ext>
            </a:extLst>
          </p:cNvPr>
          <p:cNvSpPr>
            <a:spLocks noEditPoints="1"/>
          </p:cNvSpPr>
          <p:nvPr/>
        </p:nvSpPr>
        <p:spPr bwMode="auto">
          <a:xfrm>
            <a:off x="3536300"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8" name="Straight Connector 17">
            <a:extLst>
              <a:ext uri="{FF2B5EF4-FFF2-40B4-BE49-F238E27FC236}">
                <a16:creationId xmlns:a16="http://schemas.microsoft.com/office/drawing/2014/main" id="{4B6AD9C7-F265-6447-AA27-48C449F644D2}"/>
              </a:ext>
            </a:extLst>
          </p:cNvPr>
          <p:cNvCxnSpPr>
            <a:cxnSpLocks/>
          </p:cNvCxnSpPr>
          <p:nvPr/>
        </p:nvCxnSpPr>
        <p:spPr>
          <a:xfrm>
            <a:off x="4444489"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641979D-B0BA-0B4D-99D7-E35CFEBE94E6}"/>
              </a:ext>
            </a:extLst>
          </p:cNvPr>
          <p:cNvSpPr/>
          <p:nvPr/>
        </p:nvSpPr>
        <p:spPr>
          <a:xfrm>
            <a:off x="4579222" y="2805166"/>
            <a:ext cx="1574133"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get trapped by thinking fallacies</a:t>
            </a:r>
            <a:endParaRPr lang="en-US" dirty="0">
              <a:solidFill>
                <a:schemeClr val="bg1"/>
              </a:solidFill>
            </a:endParaRPr>
          </a:p>
        </p:txBody>
      </p:sp>
      <p:cxnSp>
        <p:nvCxnSpPr>
          <p:cNvPr id="20" name="Straight Connector 19">
            <a:extLst>
              <a:ext uri="{FF2B5EF4-FFF2-40B4-BE49-F238E27FC236}">
                <a16:creationId xmlns:a16="http://schemas.microsoft.com/office/drawing/2014/main" id="{CA0FDF4B-B3AD-6B47-9007-FB499067B769}"/>
              </a:ext>
            </a:extLst>
          </p:cNvPr>
          <p:cNvCxnSpPr>
            <a:cxnSpLocks/>
          </p:cNvCxnSpPr>
          <p:nvPr/>
        </p:nvCxnSpPr>
        <p:spPr>
          <a:xfrm>
            <a:off x="1241913"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67C0C2A-8AC2-AF4C-8130-53D3903155BA}"/>
              </a:ext>
            </a:extLst>
          </p:cNvPr>
          <p:cNvCxnSpPr>
            <a:cxnSpLocks/>
          </p:cNvCxnSpPr>
          <p:nvPr/>
        </p:nvCxnSpPr>
        <p:spPr>
          <a:xfrm>
            <a:off x="12536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03BBE3E-248D-1B45-BCCF-21B38D7E158E}"/>
              </a:ext>
            </a:extLst>
          </p:cNvPr>
          <p:cNvCxnSpPr>
            <a:cxnSpLocks/>
          </p:cNvCxnSpPr>
          <p:nvPr/>
        </p:nvCxnSpPr>
        <p:spPr>
          <a:xfrm>
            <a:off x="4456213"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4A601576-A127-B545-B871-E672659BDC9D}"/>
              </a:ext>
            </a:extLst>
          </p:cNvPr>
          <p:cNvCxnSpPr>
            <a:cxnSpLocks/>
          </p:cNvCxnSpPr>
          <p:nvPr/>
        </p:nvCxnSpPr>
        <p:spPr>
          <a:xfrm>
            <a:off x="7472280"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3FB24C6-5CBB-6544-A254-5535E460B1B5}"/>
              </a:ext>
            </a:extLst>
          </p:cNvPr>
          <p:cNvCxnSpPr>
            <a:cxnSpLocks/>
          </p:cNvCxnSpPr>
          <p:nvPr/>
        </p:nvCxnSpPr>
        <p:spPr>
          <a:xfrm>
            <a:off x="7484003"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5" name="Group 9">
            <a:extLst>
              <a:ext uri="{FF2B5EF4-FFF2-40B4-BE49-F238E27FC236}">
                <a16:creationId xmlns:a16="http://schemas.microsoft.com/office/drawing/2014/main" id="{AE62E397-E256-6443-AA34-84B27049B71F}"/>
              </a:ext>
            </a:extLst>
          </p:cNvPr>
          <p:cNvGrpSpPr>
            <a:grpSpLocks noChangeAspect="1"/>
          </p:cNvGrpSpPr>
          <p:nvPr/>
        </p:nvGrpSpPr>
        <p:grpSpPr bwMode="auto">
          <a:xfrm>
            <a:off x="508100" y="2781541"/>
            <a:ext cx="364375" cy="794813"/>
            <a:chOff x="3660" y="1776"/>
            <a:chExt cx="1241" cy="2707"/>
          </a:xfrm>
          <a:solidFill>
            <a:schemeClr val="bg1"/>
          </a:solidFill>
        </p:grpSpPr>
        <p:sp>
          <p:nvSpPr>
            <p:cNvPr id="26" name="Freeform 11">
              <a:extLst>
                <a:ext uri="{FF2B5EF4-FFF2-40B4-BE49-F238E27FC236}">
                  <a16:creationId xmlns:a16="http://schemas.microsoft.com/office/drawing/2014/main" id="{9CB78C10-B590-244B-950D-1F2C6B5F840B}"/>
                </a:ext>
              </a:extLst>
            </p:cNvPr>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0D0F73D1-4603-C04A-917B-33DACCD66668}"/>
                </a:ext>
              </a:extLst>
            </p:cNvPr>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E13F5CCA-75F6-4149-A5C2-4E5D4B8FE6C0}"/>
                </a:ext>
              </a:extLst>
            </p:cNvPr>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9" name="Freeform 18">
            <a:extLst>
              <a:ext uri="{FF2B5EF4-FFF2-40B4-BE49-F238E27FC236}">
                <a16:creationId xmlns:a16="http://schemas.microsoft.com/office/drawing/2014/main" id="{3746EE58-50AC-8347-934A-DF97D6DD6A3C}"/>
              </a:ext>
            </a:extLst>
          </p:cNvPr>
          <p:cNvSpPr>
            <a:spLocks noEditPoints="1"/>
          </p:cNvSpPr>
          <p:nvPr/>
        </p:nvSpPr>
        <p:spPr bwMode="auto">
          <a:xfrm>
            <a:off x="410027"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D38DBE03-0E9A-4248-B5EC-28F6E5855C16}"/>
              </a:ext>
            </a:extLst>
          </p:cNvPr>
          <p:cNvSpPr/>
          <p:nvPr/>
        </p:nvSpPr>
        <p:spPr>
          <a:xfrm>
            <a:off x="1394504"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change too much ( at the same time )</a:t>
            </a:r>
            <a:endParaRPr lang="en-US" dirty="0">
              <a:solidFill>
                <a:schemeClr val="bg1"/>
              </a:solidFill>
            </a:endParaRPr>
          </a:p>
        </p:txBody>
      </p:sp>
      <p:sp>
        <p:nvSpPr>
          <p:cNvPr id="31" name="Rectangle 30">
            <a:extLst>
              <a:ext uri="{FF2B5EF4-FFF2-40B4-BE49-F238E27FC236}">
                <a16:creationId xmlns:a16="http://schemas.microsoft.com/office/drawing/2014/main" id="{EA53ACC0-EB76-9648-B2FD-DED8C013E62B}"/>
              </a:ext>
            </a:extLst>
          </p:cNvPr>
          <p:cNvSpPr/>
          <p:nvPr/>
        </p:nvSpPr>
        <p:spPr>
          <a:xfrm>
            <a:off x="7689430" y="2805166"/>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a:t>
            </a:r>
          </a:p>
          <a:p>
            <a:r>
              <a:rPr lang="en-US" dirty="0">
                <a:solidFill>
                  <a:schemeClr val="bg1"/>
                </a:solidFill>
                <a:latin typeface="Arial" panose="020B0604020202020204" pitchFamily="34" charset="0"/>
                <a:cs typeface="Arial" panose="020B0604020202020204" pitchFamily="34" charset="0"/>
              </a:rPr>
              <a:t>eat the </a:t>
            </a:r>
          </a:p>
          <a:p>
            <a:r>
              <a:rPr lang="en-US" dirty="0">
                <a:solidFill>
                  <a:schemeClr val="bg1"/>
                </a:solidFill>
                <a:latin typeface="Arial" panose="020B0604020202020204" pitchFamily="34" charset="0"/>
                <a:cs typeface="Arial" panose="020B0604020202020204" pitchFamily="34" charset="0"/>
              </a:rPr>
              <a:t>entire elephant</a:t>
            </a:r>
            <a:endParaRPr lang="en-US" dirty="0">
              <a:solidFill>
                <a:schemeClr val="bg1"/>
              </a:solidFill>
            </a:endParaRPr>
          </a:p>
        </p:txBody>
      </p:sp>
      <p:sp>
        <p:nvSpPr>
          <p:cNvPr id="32" name="Rectangle 31">
            <a:extLst>
              <a:ext uri="{FF2B5EF4-FFF2-40B4-BE49-F238E27FC236}">
                <a16:creationId xmlns:a16="http://schemas.microsoft.com/office/drawing/2014/main" id="{F5C14676-2075-EE47-AFCC-A9CDB661A228}"/>
              </a:ext>
            </a:extLst>
          </p:cNvPr>
          <p:cNvSpPr/>
          <p:nvPr/>
        </p:nvSpPr>
        <p:spPr>
          <a:xfrm>
            <a:off x="7689429"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forget that failure is usually a given</a:t>
            </a:r>
            <a:endParaRPr lang="en-US" dirty="0">
              <a:solidFill>
                <a:schemeClr val="bg1"/>
              </a:solidFill>
            </a:endParaRPr>
          </a:p>
        </p:txBody>
      </p:sp>
      <p:sp>
        <p:nvSpPr>
          <p:cNvPr id="33" name="Freeform 23">
            <a:extLst>
              <a:ext uri="{FF2B5EF4-FFF2-40B4-BE49-F238E27FC236}">
                <a16:creationId xmlns:a16="http://schemas.microsoft.com/office/drawing/2014/main" id="{3A9C6025-D11F-B14B-A11D-58150EA97501}"/>
              </a:ext>
            </a:extLst>
          </p:cNvPr>
          <p:cNvSpPr>
            <a:spLocks noEditPoints="1"/>
          </p:cNvSpPr>
          <p:nvPr/>
        </p:nvSpPr>
        <p:spPr bwMode="auto">
          <a:xfrm>
            <a:off x="3609863"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8072DC5A-79B6-AF42-AD62-7F0D4D722D76}"/>
              </a:ext>
            </a:extLst>
          </p:cNvPr>
          <p:cNvSpPr/>
          <p:nvPr/>
        </p:nvSpPr>
        <p:spPr>
          <a:xfrm>
            <a:off x="4661638" y="4438855"/>
            <a:ext cx="151332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under</a:t>
            </a:r>
          </a:p>
          <a:p>
            <a:r>
              <a:rPr lang="en-US" dirty="0">
                <a:solidFill>
                  <a:schemeClr val="bg1"/>
                </a:solidFill>
                <a:latin typeface="Arial" panose="020B0604020202020204" pitchFamily="34" charset="0"/>
                <a:cs typeface="Arial" panose="020B0604020202020204" pitchFamily="34" charset="0"/>
              </a:rPr>
              <a:t>estimate the process</a:t>
            </a:r>
            <a:endParaRPr lang="en-US" dirty="0">
              <a:solidFill>
                <a:schemeClr val="bg1"/>
              </a:solidFill>
            </a:endParaRPr>
          </a:p>
        </p:txBody>
      </p:sp>
      <p:grpSp>
        <p:nvGrpSpPr>
          <p:cNvPr id="35" name="Group 26">
            <a:extLst>
              <a:ext uri="{FF2B5EF4-FFF2-40B4-BE49-F238E27FC236}">
                <a16:creationId xmlns:a16="http://schemas.microsoft.com/office/drawing/2014/main" id="{42401D43-1658-DC44-BA75-5EF981DFF22B}"/>
              </a:ext>
            </a:extLst>
          </p:cNvPr>
          <p:cNvGrpSpPr>
            <a:grpSpLocks noChangeAspect="1"/>
          </p:cNvGrpSpPr>
          <p:nvPr/>
        </p:nvGrpSpPr>
        <p:grpSpPr bwMode="auto">
          <a:xfrm>
            <a:off x="6495869" y="2810679"/>
            <a:ext cx="721305" cy="646090"/>
            <a:chOff x="3648" y="1995"/>
            <a:chExt cx="2455" cy="2199"/>
          </a:xfrm>
          <a:solidFill>
            <a:schemeClr val="bg1"/>
          </a:solidFill>
        </p:grpSpPr>
        <p:sp>
          <p:nvSpPr>
            <p:cNvPr id="36" name="Freeform 28">
              <a:extLst>
                <a:ext uri="{FF2B5EF4-FFF2-40B4-BE49-F238E27FC236}">
                  <a16:creationId xmlns:a16="http://schemas.microsoft.com/office/drawing/2014/main" id="{1286E803-11AB-A341-8A4A-E33AFB952AF8}"/>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9">
              <a:extLst>
                <a:ext uri="{FF2B5EF4-FFF2-40B4-BE49-F238E27FC236}">
                  <a16:creationId xmlns:a16="http://schemas.microsoft.com/office/drawing/2014/main" id="{29D8A46E-1C9E-9744-98A8-5017026F271B}"/>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Freeform 34">
            <a:extLst>
              <a:ext uri="{FF2B5EF4-FFF2-40B4-BE49-F238E27FC236}">
                <a16:creationId xmlns:a16="http://schemas.microsoft.com/office/drawing/2014/main" id="{80B9A994-DA39-094A-9638-4AC7968C40A9}"/>
              </a:ext>
            </a:extLst>
          </p:cNvPr>
          <p:cNvSpPr>
            <a:spLocks noEditPoints="1"/>
          </p:cNvSpPr>
          <p:nvPr/>
        </p:nvSpPr>
        <p:spPr bwMode="auto">
          <a:xfrm>
            <a:off x="6478614"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4A92073D-34FF-C348-BDBA-DF5859169F2B}"/>
              </a:ext>
            </a:extLst>
          </p:cNvPr>
          <p:cNvSpPr/>
          <p:nvPr/>
        </p:nvSpPr>
        <p:spPr>
          <a:xfrm>
            <a:off x="9105471" y="2364865"/>
            <a:ext cx="3063240" cy="1662546"/>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6DBDF1-C28D-5948-9BC3-B6EBF7A0ACC2}"/>
              </a:ext>
            </a:extLst>
          </p:cNvPr>
          <p:cNvSpPr/>
          <p:nvPr/>
        </p:nvSpPr>
        <p:spPr>
          <a:xfrm>
            <a:off x="9105471" y="4027411"/>
            <a:ext cx="3063240" cy="1662546"/>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47DD5DD3-E706-A141-B3CC-6BF1C34FC153}"/>
              </a:ext>
            </a:extLst>
          </p:cNvPr>
          <p:cNvCxnSpPr>
            <a:cxnSpLocks/>
          </p:cNvCxnSpPr>
          <p:nvPr/>
        </p:nvCxnSpPr>
        <p:spPr>
          <a:xfrm>
            <a:off x="10500214"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5B3C537F-171C-2E45-89F0-6CD25B543BC0}"/>
              </a:ext>
            </a:extLst>
          </p:cNvPr>
          <p:cNvCxnSpPr>
            <a:cxnSpLocks/>
          </p:cNvCxnSpPr>
          <p:nvPr/>
        </p:nvCxnSpPr>
        <p:spPr>
          <a:xfrm>
            <a:off x="105119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5C12DC58-7C96-5F49-B2F4-100269DE9B2C}"/>
              </a:ext>
            </a:extLst>
          </p:cNvPr>
          <p:cNvSpPr/>
          <p:nvPr/>
        </p:nvSpPr>
        <p:spPr>
          <a:xfrm>
            <a:off x="10717364" y="2805166"/>
            <a:ext cx="1540966" cy="646331"/>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neglect the toolbox</a:t>
            </a:r>
            <a:endParaRPr lang="en-US" dirty="0">
              <a:solidFill>
                <a:schemeClr val="bg1"/>
              </a:solidFill>
            </a:endParaRPr>
          </a:p>
        </p:txBody>
      </p:sp>
      <p:sp>
        <p:nvSpPr>
          <p:cNvPr id="48" name="Rectangle 47">
            <a:extLst>
              <a:ext uri="{FF2B5EF4-FFF2-40B4-BE49-F238E27FC236}">
                <a16:creationId xmlns:a16="http://schemas.microsoft.com/office/drawing/2014/main" id="{A3A137E7-D856-8F4A-BABF-50A99EB019B6}"/>
              </a:ext>
            </a:extLst>
          </p:cNvPr>
          <p:cNvSpPr/>
          <p:nvPr/>
        </p:nvSpPr>
        <p:spPr>
          <a:xfrm>
            <a:off x="10717363" y="4438855"/>
            <a:ext cx="1540966"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don’t make a commitment</a:t>
            </a:r>
            <a:endParaRPr lang="en-US" dirty="0">
              <a:solidFill>
                <a:schemeClr val="bg1"/>
              </a:solidFill>
            </a:endParaRPr>
          </a:p>
        </p:txBody>
      </p:sp>
      <p:grpSp>
        <p:nvGrpSpPr>
          <p:cNvPr id="49" name="Group 26">
            <a:extLst>
              <a:ext uri="{FF2B5EF4-FFF2-40B4-BE49-F238E27FC236}">
                <a16:creationId xmlns:a16="http://schemas.microsoft.com/office/drawing/2014/main" id="{DA1EB566-5CC2-884D-9072-1E2247072269}"/>
              </a:ext>
            </a:extLst>
          </p:cNvPr>
          <p:cNvGrpSpPr>
            <a:grpSpLocks noChangeAspect="1"/>
          </p:cNvGrpSpPr>
          <p:nvPr/>
        </p:nvGrpSpPr>
        <p:grpSpPr bwMode="auto">
          <a:xfrm>
            <a:off x="9523803" y="2810679"/>
            <a:ext cx="721305" cy="646090"/>
            <a:chOff x="3648" y="1995"/>
            <a:chExt cx="2455" cy="2199"/>
          </a:xfrm>
          <a:solidFill>
            <a:schemeClr val="bg1"/>
          </a:solidFill>
        </p:grpSpPr>
        <p:sp>
          <p:nvSpPr>
            <p:cNvPr id="50" name="Freeform 28">
              <a:extLst>
                <a:ext uri="{FF2B5EF4-FFF2-40B4-BE49-F238E27FC236}">
                  <a16:creationId xmlns:a16="http://schemas.microsoft.com/office/drawing/2014/main" id="{1472C83A-D234-7542-A4D9-AABA40D33C0F}"/>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7E1A1CD0-AE89-D84B-ACBA-F48D59E42242}"/>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Freeform 34">
            <a:extLst>
              <a:ext uri="{FF2B5EF4-FFF2-40B4-BE49-F238E27FC236}">
                <a16:creationId xmlns:a16="http://schemas.microsoft.com/office/drawing/2014/main" id="{9E8F6140-EA49-E345-9EF0-BBC6EEEF4E6C}"/>
              </a:ext>
            </a:extLst>
          </p:cNvPr>
          <p:cNvSpPr>
            <a:spLocks noEditPoints="1"/>
          </p:cNvSpPr>
          <p:nvPr/>
        </p:nvSpPr>
        <p:spPr bwMode="auto">
          <a:xfrm>
            <a:off x="9506548"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a:extLst>
              <a:ext uri="{FF2B5EF4-FFF2-40B4-BE49-F238E27FC236}">
                <a16:creationId xmlns:a16="http://schemas.microsoft.com/office/drawing/2014/main" id="{C02FB270-BA36-8F40-8BDD-F43551771913}"/>
              </a:ext>
            </a:extLst>
          </p:cNvPr>
          <p:cNvCxnSpPr>
            <a:cxnSpLocks/>
          </p:cNvCxnSpPr>
          <p:nvPr/>
        </p:nvCxnSpPr>
        <p:spPr>
          <a:xfrm>
            <a:off x="10442547" y="2800376"/>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F1C0D608-78BE-5840-A64B-BD9758293DB7}"/>
              </a:ext>
            </a:extLst>
          </p:cNvPr>
          <p:cNvCxnSpPr>
            <a:cxnSpLocks/>
          </p:cNvCxnSpPr>
          <p:nvPr/>
        </p:nvCxnSpPr>
        <p:spPr>
          <a:xfrm>
            <a:off x="10454270" y="4420097"/>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8" name="Oval 27">
            <a:extLst>
              <a:ext uri="{FF2B5EF4-FFF2-40B4-BE49-F238E27FC236}">
                <a16:creationId xmlns:a16="http://schemas.microsoft.com/office/drawing/2014/main" id="{866BE093-07C9-9242-BBF4-EDE7BBAA5B02}"/>
              </a:ext>
            </a:extLst>
          </p:cNvPr>
          <p:cNvSpPr/>
          <p:nvPr/>
        </p:nvSpPr>
        <p:spPr>
          <a:xfrm>
            <a:off x="1273868" y="4165867"/>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What is deep learning ? </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302000" y="3915508"/>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Project-Based Learning</a:t>
            </a:r>
          </a:p>
        </p:txBody>
      </p:sp>
      <p:sp>
        <p:nvSpPr>
          <p:cNvPr id="15" name="Rectangle 14">
            <a:extLst>
              <a:ext uri="{FF2B5EF4-FFF2-40B4-BE49-F238E27FC236}">
                <a16:creationId xmlns:a16="http://schemas.microsoft.com/office/drawing/2014/main" id="{8FB9F42D-3B76-4D4E-88D6-40B458DF1820}"/>
              </a:ext>
            </a:extLst>
          </p:cNvPr>
          <p:cNvSpPr/>
          <p:nvPr/>
        </p:nvSpPr>
        <p:spPr>
          <a:xfrm>
            <a:off x="3583353" y="3036110"/>
            <a:ext cx="1778109"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Work-Based</a:t>
            </a:r>
          </a:p>
          <a:p>
            <a:pPr algn="ctr"/>
            <a:r>
              <a:rPr lang="en-US" sz="2000" dirty="0">
                <a:solidFill>
                  <a:schemeClr val="bg1"/>
                </a:solidFill>
                <a:latin typeface="Arial" panose="020B0604020202020204" pitchFamily="34" charset="0"/>
                <a:cs typeface="Arial" panose="020B0604020202020204" pitchFamily="34" charset="0"/>
              </a:rPr>
              <a:t>Learning</a:t>
            </a:r>
          </a:p>
        </p:txBody>
      </p:sp>
      <p:sp>
        <p:nvSpPr>
          <p:cNvPr id="16" name="Rectangle 15">
            <a:extLst>
              <a:ext uri="{FF2B5EF4-FFF2-40B4-BE49-F238E27FC236}">
                <a16:creationId xmlns:a16="http://schemas.microsoft.com/office/drawing/2014/main" id="{B61E91F8-BDC8-4A4E-99F3-D941C364D3DE}"/>
              </a:ext>
            </a:extLst>
          </p:cNvPr>
          <p:cNvSpPr/>
          <p:nvPr/>
        </p:nvSpPr>
        <p:spPr>
          <a:xfrm>
            <a:off x="3583354" y="5122814"/>
            <a:ext cx="1830863"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Connected Learning</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140755" y="4083933"/>
            <a:ext cx="176450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Inquiry-Based Learning</a:t>
            </a: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168858" y="4430404"/>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413000" y="3092664"/>
            <a:ext cx="3678157" cy="2554545"/>
          </a:xfrm>
          <a:prstGeom prst="rect">
            <a:avLst/>
          </a:prstGeom>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“Deeper learning is the process of learning for transfer, meaning it </a:t>
            </a:r>
            <a:r>
              <a:rPr lang="en-US" sz="2000" b="1" dirty="0">
                <a:solidFill>
                  <a:schemeClr val="accent3">
                    <a:lumMod val="75000"/>
                  </a:schemeClr>
                </a:solidFill>
                <a:latin typeface="Arial" panose="020B0604020202020204" pitchFamily="34" charset="0"/>
                <a:cs typeface="Arial" panose="020B0604020202020204" pitchFamily="34" charset="0"/>
              </a:rPr>
              <a:t>allows a student to take what’s learned in one situation and apply it to another</a:t>
            </a:r>
            <a:r>
              <a:rPr lang="en-US" sz="2000" dirty="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Maryellen Weimer, PhD</a:t>
            </a:r>
            <a:endParaRPr lang="en-US" sz="2000" b="1" dirty="0">
              <a:solidFill>
                <a:schemeClr val="accent3">
                  <a:lumMod val="50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03F44076-4F92-9C4C-B3ED-9B1C95945A1A}"/>
              </a:ext>
            </a:extLst>
          </p:cNvPr>
          <p:cNvSpPr/>
          <p:nvPr/>
        </p:nvSpPr>
        <p:spPr>
          <a:xfrm>
            <a:off x="1560637" y="5763420"/>
            <a:ext cx="176450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Performance Assessments</a:t>
            </a:r>
          </a:p>
        </p:txBody>
      </p:sp>
      <p:sp>
        <p:nvSpPr>
          <p:cNvPr id="30" name="Freeform 27">
            <a:extLst>
              <a:ext uri="{FF2B5EF4-FFF2-40B4-BE49-F238E27FC236}">
                <a16:creationId xmlns:a16="http://schemas.microsoft.com/office/drawing/2014/main" id="{07C9D627-412E-4A4A-9DCA-7300EB67C206}"/>
              </a:ext>
            </a:extLst>
          </p:cNvPr>
          <p:cNvSpPr>
            <a:spLocks noEditPoints="1"/>
          </p:cNvSpPr>
          <p:nvPr/>
        </p:nvSpPr>
        <p:spPr bwMode="auto">
          <a:xfrm>
            <a:off x="2217707" y="5257201"/>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And how that can help me?</a:t>
            </a:r>
          </a:p>
        </p:txBody>
      </p:sp>
      <p:pic>
        <p:nvPicPr>
          <p:cNvPr id="4" name="Picture 3">
            <a:extLst>
              <a:ext uri="{FF2B5EF4-FFF2-40B4-BE49-F238E27FC236}">
                <a16:creationId xmlns:a16="http://schemas.microsoft.com/office/drawing/2014/main" id="{8028EE83-19B7-1842-A5D2-3AED120E7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50" y="1552393"/>
            <a:ext cx="7073900" cy="4851400"/>
          </a:xfrm>
          <a:prstGeom prst="rect">
            <a:avLst/>
          </a:prstGeom>
        </p:spPr>
      </p:pic>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Deep practice and skill building</a:t>
            </a:r>
          </a:p>
        </p:txBody>
      </p:sp>
      <p:sp>
        <p:nvSpPr>
          <p:cNvPr id="8" name="TextBox 7"/>
          <p:cNvSpPr txBox="1"/>
          <p:nvPr/>
        </p:nvSpPr>
        <p:spPr>
          <a:xfrm>
            <a:off x="1090783" y="3429000"/>
            <a:ext cx="5593351" cy="280076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Deep practice is a strange concept for two reasons:</a:t>
            </a:r>
          </a:p>
          <a:p>
            <a:endParaRPr lang="en-US" sz="1600" dirty="0">
              <a:latin typeface="Arial" panose="020B0604020202020204" pitchFamily="34" charset="0"/>
              <a:cs typeface="Arial" panose="020B0604020202020204" pitchFamily="34" charset="0"/>
            </a:endParaRPr>
          </a:p>
          <a:p>
            <a:pPr marL="285750" indent="-285750">
              <a:buClr>
                <a:schemeClr val="accent1">
                  <a:lumMod val="75000"/>
                </a:schemeClr>
              </a:buClr>
              <a:buSzPct val="100000"/>
              <a:buFont typeface="Wingdings" pitchFamily="2" charset="2"/>
              <a:buChar char="ü"/>
            </a:pPr>
            <a:r>
              <a:rPr lang="en-US" sz="1600" dirty="0">
                <a:latin typeface="Arial" panose="020B0604020202020204" pitchFamily="34" charset="0"/>
                <a:cs typeface="Arial" panose="020B0604020202020204" pitchFamily="34" charset="0"/>
              </a:rPr>
              <a:t>The first reason is that it cuts against our intuition about talent. </a:t>
            </a:r>
          </a:p>
          <a:p>
            <a:pPr marL="285750" indent="-285750">
              <a:buClr>
                <a:schemeClr val="accent1">
                  <a:lumMod val="75000"/>
                </a:schemeClr>
              </a:buClr>
              <a:buSzPct val="100000"/>
              <a:buFont typeface="Wingdings" pitchFamily="2" charset="2"/>
              <a:buChar char="ü"/>
            </a:pPr>
            <a:endParaRPr lang="en-US" sz="1600" dirty="0">
              <a:latin typeface="Arial" panose="020B0604020202020204" pitchFamily="34" charset="0"/>
              <a:cs typeface="Arial" panose="020B0604020202020204" pitchFamily="34" charset="0"/>
            </a:endParaRPr>
          </a:p>
          <a:p>
            <a:pPr marL="285750" indent="-285750">
              <a:buClr>
                <a:schemeClr val="accent1">
                  <a:lumMod val="75000"/>
                </a:schemeClr>
              </a:buClr>
              <a:buSzPct val="100000"/>
              <a:buFont typeface="Wingdings" pitchFamily="2" charset="2"/>
              <a:buChar char="ü"/>
            </a:pPr>
            <a:r>
              <a:rPr lang="en-US" sz="1600" dirty="0">
                <a:latin typeface="Arial" panose="020B0604020202020204" pitchFamily="34" charset="0"/>
                <a:cs typeface="Arial" panose="020B0604020202020204" pitchFamily="34" charset="0"/>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a:t>
            </a:r>
          </a:p>
        </p:txBody>
      </p:sp>
      <p:sp>
        <p:nvSpPr>
          <p:cNvPr id="5" name="Rectangle 4">
            <a:extLst>
              <a:ext uri="{FF2B5EF4-FFF2-40B4-BE49-F238E27FC236}">
                <a16:creationId xmlns:a16="http://schemas.microsoft.com/office/drawing/2014/main" id="{086C1EE7-6C80-CD4D-8AB4-4C36BEBB9763}"/>
              </a:ext>
            </a:extLst>
          </p:cNvPr>
          <p:cNvSpPr/>
          <p:nvPr/>
        </p:nvSpPr>
        <p:spPr>
          <a:xfrm>
            <a:off x="0" y="2026965"/>
            <a:ext cx="12192000"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 have always maintained that excepting fools, men did not differ much in intellect, only in zeal and hard work.”</a:t>
            </a:r>
          </a:p>
          <a:p>
            <a:pPr algn="r"/>
            <a:r>
              <a:rPr lang="en-US" dirty="0"/>
              <a:t> – Charles Darwin</a:t>
            </a:r>
          </a:p>
        </p:txBody>
      </p:sp>
      <p:pic>
        <p:nvPicPr>
          <p:cNvPr id="4" name="Picture 3">
            <a:extLst>
              <a:ext uri="{FF2B5EF4-FFF2-40B4-BE49-F238E27FC236}">
                <a16:creationId xmlns:a16="http://schemas.microsoft.com/office/drawing/2014/main" id="{289DEFDE-CAC2-784E-90D2-F17CFA77E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125" y="3301910"/>
            <a:ext cx="3909187" cy="2596613"/>
          </a:xfrm>
          <a:prstGeom prst="rect">
            <a:avLst/>
          </a:prstGeom>
        </p:spPr>
      </p:pic>
    </p:spTree>
    <p:extLst>
      <p:ext uri="{BB962C8B-B14F-4D97-AF65-F5344CB8AC3E}">
        <p14:creationId xmlns:p14="http://schemas.microsoft.com/office/powerpoint/2010/main" val="22608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TotalTime>
  <Words>2755</Words>
  <Application>Microsoft Macintosh PowerPoint</Application>
  <PresentationFormat>Widescreen</PresentationFormat>
  <Paragraphs>174</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50</cp:revision>
  <cp:lastPrinted>2019-01-24T01:36:31Z</cp:lastPrinted>
  <dcterms:created xsi:type="dcterms:W3CDTF">2015-11-13T06:52:22Z</dcterms:created>
  <dcterms:modified xsi:type="dcterms:W3CDTF">2019-01-24T15:54:05Z</dcterms:modified>
</cp:coreProperties>
</file>