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8" r:id="rId9"/>
    <p:sldId id="266" r:id="rId10"/>
    <p:sldId id="267" r:id="rId11"/>
    <p:sldId id="269" r:id="rId12"/>
    <p:sldId id="264" r:id="rId13"/>
    <p:sldId id="265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Moreira" initials="TM" lastIdx="9" clrIdx="0">
    <p:extLst>
      <p:ext uri="{19B8F6BF-5375-455C-9EA6-DF929625EA0E}">
        <p15:presenceInfo xmlns:p15="http://schemas.microsoft.com/office/powerpoint/2012/main" userId="eb39f88cc7806d7c" providerId="Windows Live"/>
      </p:ext>
    </p:extLst>
  </p:cmAuthor>
  <p:cmAuthor id="2" name="Aline Tátila Ferreira" initials="ATF" lastIdx="9" clrIdx="1">
    <p:extLst>
      <p:ext uri="{19B8F6BF-5375-455C-9EA6-DF929625EA0E}">
        <p15:presenceInfo xmlns:p15="http://schemas.microsoft.com/office/powerpoint/2012/main" userId="Aline Tátila Ferreira" providerId="None"/>
      </p:ext>
    </p:extLst>
  </p:cmAuthor>
  <p:cmAuthor id="3" name="Filipe Gigante" initials="FG" lastIdx="1" clrIdx="2">
    <p:extLst>
      <p:ext uri="{19B8F6BF-5375-455C-9EA6-DF929625EA0E}">
        <p15:presenceInfo xmlns:p15="http://schemas.microsoft.com/office/powerpoint/2012/main" userId="4a75411a3dd7ae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8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210"/>
      </p:cViewPr>
      <p:guideLst>
        <p:guide orient="horz" pos="236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01E3-8BDB-4CEC-A871-0112E6832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01999-115D-4C61-BFEA-8F53E40F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228BA-6C47-4E87-9AB7-1857863F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F33E5-5237-4E11-A7C8-CECDA45A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9B47B-3B74-448B-9496-394E431F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4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B6493-0E28-46A6-AF7E-710882CF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CFC6EC-6234-4DB1-B7A8-C2881C93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FA07-C65A-4D42-8E59-177F55D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E9B4A-1B78-4122-B617-8BA2AEA4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1A759-4D34-4B61-94C1-789DD192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B28AA-B71A-447E-BB70-527F9DF6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CF825B-C3C5-4BA3-90E5-924691FFF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C4668-9CA7-4EE2-AD8B-B7CA383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14AFD-882E-4C29-A5F2-912F3B54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00B2A-5EA5-4148-928C-1FD09EB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30F42-8216-45C6-88B1-C0BC75EA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3011C-2F3E-4EB8-BFDE-16186B19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CD857-4B55-4D89-9BD6-578A8537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F3943-0EBC-497F-9A27-360231CC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740BD-1D12-4550-BC23-E01AAE4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B443-6A15-4FBC-A4FD-94623AF8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30FA2-257E-4B24-BAF2-FFC19FA6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58500-E583-4C07-A892-DED3A2C7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0C5E1E-C447-45D8-BEFE-F8629F9E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48A752-0541-4067-8DBD-89456F04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2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7A038-7C73-4A87-BC4B-3406856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B1CC-9960-4155-9600-D034B62A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1F1B1-E812-480E-8144-ECC6B546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FC8EB-A2D3-4475-A61D-944E3AF7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DD35E-3DCE-4264-BA3E-D4F1E1F6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650C5-D65C-4737-944E-9D203BCC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FD4F4-9181-4A1E-BB7D-F5670C2C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C9465-8766-4F8A-AAE8-EDB71A59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34E6FF-D2DD-4DC4-91A7-3522ABD4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68F519-BE60-44CD-9BC7-7B665D0EB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F1CD0-0174-418C-B660-8060C1B6B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FDCB35-5B05-488B-A3EF-B92FDC27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CFC237-3A08-491B-854B-3C2D29B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C3D991-32E9-473A-9AE6-06380ED7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84686-098A-4888-A166-E7695A78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273FE3-39BF-4757-81E7-DF06DE6E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FCF225-666B-411E-BE54-75979CC7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0BD4C8-2F43-4558-B02E-7352AEFC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B5AD5C-679B-4F07-8999-62AC65D2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0385C9-6F2C-4A10-A85A-5E7AF293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B1A759-9F8B-4150-909B-06C57B98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832F-D176-4578-83CA-CD41D9C2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32BD9-8FCC-47AF-9CC4-633BE9C7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0F3129-A9A2-4A12-A5A3-82ABDFEF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EB0B68-B001-4022-A893-D2AC1A0E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B878F-E20D-44A6-9E39-4B5FE6AD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CA4AB-529B-4341-9B03-694B9E59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0742-114C-43E5-BF69-4869F6DD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4A66D6-05AB-48B4-A991-68A534446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870CB-C1D2-4B76-B66B-099F9492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6CD489-F49F-43F2-B5D6-796FB719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513D3F-EFE4-4B48-9BDB-FFCDD827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4FDC77-3905-4312-A06C-4679444A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FCA682-C6AD-4F5F-8C4E-79159B6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58B264-0193-410C-AFEF-0B4E9FF7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FD0D9-C9A6-4867-9FB5-6659BA0F5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E49D-63CE-4FBC-9DEE-0A4BD993635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FF168-7000-4280-8242-9D7A98E5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90EC1-90D5-4A6F-A012-5223C9F5F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813F-E05D-4E22-93BE-D69AEA546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COMO VOCÊ ESTÁ SE SENTINDO?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5006CF9-3109-491F-BD0F-CC665B7D0089}"/>
              </a:ext>
            </a:extLst>
          </p:cNvPr>
          <p:cNvSpPr/>
          <p:nvPr/>
        </p:nvSpPr>
        <p:spPr>
          <a:xfrm>
            <a:off x="2958906" y="2194560"/>
            <a:ext cx="2893971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BEM, SEM NENHUM TIPO DE SINTOMA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6527051" y="2194560"/>
            <a:ext cx="2893971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 OU INCÔMODO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A15423-DCC4-464C-B7A1-CC654248120F}"/>
              </a:ext>
            </a:extLst>
          </p:cNvPr>
          <p:cNvSpPr txBox="1"/>
          <p:nvPr/>
        </p:nvSpPr>
        <p:spPr>
          <a:xfrm>
            <a:off x="6356570" y="3327698"/>
            <a:ext cx="359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clique nesta opção se estiver sentindo qualquer tipo de sintoma, mesmo tosse ou nariz escorrendo</a:t>
            </a:r>
          </a:p>
        </p:txBody>
      </p:sp>
    </p:spTree>
    <p:extLst>
      <p:ext uri="{BB962C8B-B14F-4D97-AF65-F5344CB8AC3E}">
        <p14:creationId xmlns:p14="http://schemas.microsoft.com/office/powerpoint/2010/main" val="31567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O SEU SEXO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326838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FEMININO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6405496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MASCULINO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8C66AAFC-7243-4E0E-9215-D060746770DC}"/>
              </a:ext>
            </a:extLst>
          </p:cNvPr>
          <p:cNvSpPr/>
          <p:nvPr/>
        </p:nvSpPr>
        <p:spPr>
          <a:xfrm>
            <a:off x="5502983" y="0"/>
            <a:ext cx="1259059" cy="46423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</a:t>
            </a:r>
          </a:p>
        </p:txBody>
      </p:sp>
    </p:spTree>
    <p:extLst>
      <p:ext uri="{BB962C8B-B14F-4D97-AF65-F5344CB8AC3E}">
        <p14:creationId xmlns:p14="http://schemas.microsoft.com/office/powerpoint/2010/main" val="17543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CIDADE E BAIRRO VOCÊ MORA?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4424910" y="18088"/>
            <a:ext cx="3435954" cy="6712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PARA AMBOS (MAL E BEM)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A4EEF5F8-5CD1-43C9-99F5-022F056DA65E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SALINAS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4D6E2AE4-1682-47CE-BDA2-9966BE998C7B}"/>
              </a:ext>
            </a:extLst>
          </p:cNvPr>
          <p:cNvSpPr/>
          <p:nvPr/>
        </p:nvSpPr>
        <p:spPr>
          <a:xfrm>
            <a:off x="7680955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JANAÚBA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3BD816FD-71C4-47CD-A42D-C140893342D1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TAIOBEIRAS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1996DAB9-6AD1-4037-AB99-1E82591DACA8}"/>
              </a:ext>
            </a:extLst>
          </p:cNvPr>
          <p:cNvSpPr/>
          <p:nvPr/>
        </p:nvSpPr>
        <p:spPr>
          <a:xfrm>
            <a:off x="2086703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CORONEL MURTA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4BC34881-4BB3-4290-904F-F82A77A9A147}"/>
              </a:ext>
            </a:extLst>
          </p:cNvPr>
          <p:cNvSpPr/>
          <p:nvPr/>
        </p:nvSpPr>
        <p:spPr>
          <a:xfrm>
            <a:off x="4883829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SÃO JOÃO DO PARAÍSO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EF9F880B-CE5E-4E9F-ABD7-BDACA7DB8CF1}"/>
              </a:ext>
            </a:extLst>
          </p:cNvPr>
          <p:cNvSpPr/>
          <p:nvPr/>
        </p:nvSpPr>
        <p:spPr>
          <a:xfrm>
            <a:off x="4884998" y="2180492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ARAÇUAÍ</a:t>
            </a:r>
          </a:p>
        </p:txBody>
      </p:sp>
      <p:sp>
        <p:nvSpPr>
          <p:cNvPr id="15" name="Fluxograma: Processo Alternativo 14">
            <a:extLst>
              <a:ext uri="{FF2B5EF4-FFF2-40B4-BE49-F238E27FC236}">
                <a16:creationId xmlns:a16="http://schemas.microsoft.com/office/drawing/2014/main" id="{0D54038D-D307-4E39-8FEE-7DD0B118420C}"/>
              </a:ext>
            </a:extLst>
          </p:cNvPr>
          <p:cNvSpPr/>
          <p:nvPr/>
        </p:nvSpPr>
        <p:spPr>
          <a:xfrm>
            <a:off x="4883829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MONTES CLAROS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4A817414-1EDD-4F2A-BE03-80E30826CD80}"/>
              </a:ext>
            </a:extLst>
          </p:cNvPr>
          <p:cNvSpPr/>
          <p:nvPr/>
        </p:nvSpPr>
        <p:spPr>
          <a:xfrm>
            <a:off x="7680955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OUTRA 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A0534AB6-2E15-4EE0-980D-78091CFC91AC}"/>
              </a:ext>
            </a:extLst>
          </p:cNvPr>
          <p:cNvSpPr/>
          <p:nvPr/>
        </p:nvSpPr>
        <p:spPr>
          <a:xfrm>
            <a:off x="2086703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PORTEIRINHA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E6B0EF8A-38B3-45AB-8329-9956CE400E8A}"/>
              </a:ext>
            </a:extLst>
          </p:cNvPr>
          <p:cNvSpPr/>
          <p:nvPr/>
        </p:nvSpPr>
        <p:spPr>
          <a:xfrm>
            <a:off x="9304598" y="5230837"/>
            <a:ext cx="1788947" cy="56505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INFORME SEU CEP </a:t>
            </a:r>
          </a:p>
        </p:txBody>
      </p:sp>
      <p:sp>
        <p:nvSpPr>
          <p:cNvPr id="5" name="Seta: Dobrada para Cima 4">
            <a:extLst>
              <a:ext uri="{FF2B5EF4-FFF2-40B4-BE49-F238E27FC236}">
                <a16:creationId xmlns:a16="http://schemas.microsoft.com/office/drawing/2014/main" id="{9501ACDB-72F1-4078-90EC-59AD4ADB1A85}"/>
              </a:ext>
            </a:extLst>
          </p:cNvPr>
          <p:cNvSpPr/>
          <p:nvPr/>
        </p:nvSpPr>
        <p:spPr>
          <a:xfrm rot="5400000">
            <a:off x="8932987" y="5230837"/>
            <a:ext cx="351692" cy="241495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A944B04-8882-46B3-AAB9-B0FE7811A986}"/>
              </a:ext>
            </a:extLst>
          </p:cNvPr>
          <p:cNvSpPr/>
          <p:nvPr/>
        </p:nvSpPr>
        <p:spPr>
          <a:xfrm>
            <a:off x="334689" y="2815002"/>
            <a:ext cx="1262586" cy="130653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BAIRRO?</a:t>
            </a:r>
          </a:p>
          <a:p>
            <a:pPr algn="ctr"/>
            <a:r>
              <a:rPr lang="pt-BR" sz="2000" dirty="0"/>
              <a:t>(FAZER LISTA)</a:t>
            </a: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1F116F6C-91E5-434E-ABB6-FB2BBECB6606}"/>
              </a:ext>
            </a:extLst>
          </p:cNvPr>
          <p:cNvSpPr/>
          <p:nvPr/>
        </p:nvSpPr>
        <p:spPr>
          <a:xfrm flipV="1">
            <a:off x="10274688" y="3249636"/>
            <a:ext cx="951330" cy="218635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948AFE9-A4DD-4E9E-B745-1E54AD7D7874}"/>
              </a:ext>
            </a:extLst>
          </p:cNvPr>
          <p:cNvSpPr/>
          <p:nvPr/>
        </p:nvSpPr>
        <p:spPr>
          <a:xfrm>
            <a:off x="10929414" y="3496407"/>
            <a:ext cx="1262586" cy="130653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BAIRRO?</a:t>
            </a:r>
          </a:p>
          <a:p>
            <a:pPr algn="ctr"/>
            <a:r>
              <a:rPr lang="pt-BR" sz="2000" dirty="0"/>
              <a:t>(FAZER LISTA)</a:t>
            </a:r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AAEBD0E7-A5C0-412C-A1C5-E0DB4E9FEA24}"/>
              </a:ext>
            </a:extLst>
          </p:cNvPr>
          <p:cNvSpPr/>
          <p:nvPr/>
        </p:nvSpPr>
        <p:spPr>
          <a:xfrm rot="10800000">
            <a:off x="1062106" y="2532185"/>
            <a:ext cx="951912" cy="247355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7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SEU NOME COMPLETO?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5006CF9-3109-491F-BD0F-CC665B7D0089}"/>
              </a:ext>
            </a:extLst>
          </p:cNvPr>
          <p:cNvSpPr/>
          <p:nvPr/>
        </p:nvSpPr>
        <p:spPr>
          <a:xfrm>
            <a:off x="2958906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Preencher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6714978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Não quero responder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98AA3E32-7003-45DA-B18E-56600AC8090C}"/>
              </a:ext>
            </a:extLst>
          </p:cNvPr>
          <p:cNvSpPr/>
          <p:nvPr/>
        </p:nvSpPr>
        <p:spPr>
          <a:xfrm>
            <a:off x="4424910" y="18088"/>
            <a:ext cx="3435954" cy="6712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PARA AMBOS (MAL E BEM)</a:t>
            </a:r>
          </a:p>
        </p:txBody>
      </p:sp>
    </p:spTree>
    <p:extLst>
      <p:ext uri="{BB962C8B-B14F-4D97-AF65-F5344CB8AC3E}">
        <p14:creationId xmlns:p14="http://schemas.microsoft.com/office/powerpoint/2010/main" val="27181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SEU TELEFONE?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5006CF9-3109-491F-BD0F-CC665B7D0089}"/>
              </a:ext>
            </a:extLst>
          </p:cNvPr>
          <p:cNvSpPr/>
          <p:nvPr/>
        </p:nvSpPr>
        <p:spPr>
          <a:xfrm>
            <a:off x="2958906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Preencher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6714978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Não quero responder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573849DD-BDF2-4932-8ED8-53DE54B39C9F}"/>
              </a:ext>
            </a:extLst>
          </p:cNvPr>
          <p:cNvSpPr/>
          <p:nvPr/>
        </p:nvSpPr>
        <p:spPr>
          <a:xfrm>
            <a:off x="4424910" y="18088"/>
            <a:ext cx="3435954" cy="6712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PARA AMBOS (MAL E BEM)</a:t>
            </a:r>
          </a:p>
        </p:txBody>
      </p:sp>
    </p:spTree>
    <p:extLst>
      <p:ext uri="{BB962C8B-B14F-4D97-AF65-F5344CB8AC3E}">
        <p14:creationId xmlns:p14="http://schemas.microsoft.com/office/powerpoint/2010/main" val="214249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3953022" y="415167"/>
            <a:ext cx="428595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1: COVID-19 IMPROVÁVEL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5006CF9-3109-491F-BD0F-CC665B7D0089}"/>
              </a:ext>
            </a:extLst>
          </p:cNvPr>
          <p:cNvSpPr/>
          <p:nvPr/>
        </p:nvSpPr>
        <p:spPr>
          <a:xfrm>
            <a:off x="750279" y="1575582"/>
            <a:ext cx="1359876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2550940" y="1575582"/>
            <a:ext cx="6407079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CONTATO COM PESSOAS VINDAS DE FORA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8D3F17-BE11-41B6-AA57-CF2BEA047F49}"/>
              </a:ext>
            </a:extLst>
          </p:cNvPr>
          <p:cNvSpPr txBox="1"/>
          <p:nvPr/>
        </p:nvSpPr>
        <p:spPr>
          <a:xfrm>
            <a:off x="2135623" y="1655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776068" y="2628314"/>
            <a:ext cx="1359876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2576730" y="2628314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NENHUM DOS SINTOMAS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2161412" y="27087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964376" y="27087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6412518" y="2534674"/>
            <a:ext cx="3329354" cy="108371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VIAJANTES</a:t>
            </a:r>
          </a:p>
        </p:txBody>
      </p:sp>
      <p:sp>
        <p:nvSpPr>
          <p:cNvPr id="13" name="Fluxograma: Processo Alternativo 3">
            <a:extLst>
              <a:ext uri="{FF2B5EF4-FFF2-40B4-BE49-F238E27FC236}">
                <a16:creationId xmlns:a16="http://schemas.microsoft.com/office/drawing/2014/main" id="{AC8EF50E-ADC3-4FED-AD21-CA5B7DAB7401}"/>
              </a:ext>
            </a:extLst>
          </p:cNvPr>
          <p:cNvSpPr/>
          <p:nvPr/>
        </p:nvSpPr>
        <p:spPr>
          <a:xfrm>
            <a:off x="3989535" y="5223268"/>
            <a:ext cx="428595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6">
                    <a:lumMod val="50000"/>
                  </a:schemeClr>
                </a:solidFill>
              </a:rPr>
              <a:t>AÇÃO: Mapear com pino verde</a:t>
            </a:r>
          </a:p>
        </p:txBody>
      </p:sp>
    </p:spTree>
    <p:extLst>
      <p:ext uri="{BB962C8B-B14F-4D97-AF65-F5344CB8AC3E}">
        <p14:creationId xmlns:p14="http://schemas.microsoft.com/office/powerpoint/2010/main" val="273742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3953022" y="415167"/>
            <a:ext cx="428595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2: COVID-19 POUCO PROVÁVEL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5006CF9-3109-491F-BD0F-CC665B7D0089}"/>
              </a:ext>
            </a:extLst>
          </p:cNvPr>
          <p:cNvSpPr/>
          <p:nvPr/>
        </p:nvSpPr>
        <p:spPr>
          <a:xfrm>
            <a:off x="750279" y="1575582"/>
            <a:ext cx="1359876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2550941" y="1575582"/>
            <a:ext cx="5688036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HISTÓRICO DE VIAGEM OU CONTATO COM DOENTES OU CONTATO COM PESSOAS VINDAS DE FORA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8D3F17-BE11-41B6-AA57-CF2BEA047F49}"/>
              </a:ext>
            </a:extLst>
          </p:cNvPr>
          <p:cNvSpPr txBox="1"/>
          <p:nvPr/>
        </p:nvSpPr>
        <p:spPr>
          <a:xfrm>
            <a:off x="2135623" y="1655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776068" y="2628314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2576730" y="2628314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SOMENTE UM SINTOMA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2161412" y="27087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964376" y="27087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6412518" y="2628314"/>
            <a:ext cx="401784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E VIAJANTES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0E65ECC6-3E37-45CD-949C-E2335001CE31}"/>
              </a:ext>
            </a:extLst>
          </p:cNvPr>
          <p:cNvSpPr/>
          <p:nvPr/>
        </p:nvSpPr>
        <p:spPr>
          <a:xfrm>
            <a:off x="771372" y="3722332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780CB045-E6CB-417E-97FC-49DD06723D99}"/>
              </a:ext>
            </a:extLst>
          </p:cNvPr>
          <p:cNvSpPr/>
          <p:nvPr/>
        </p:nvSpPr>
        <p:spPr>
          <a:xfrm>
            <a:off x="2572034" y="372233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DOIS SINTOMAS (EXCETO FEBRE)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43BBAD-9F2A-481E-9800-D696B1891DB0}"/>
              </a:ext>
            </a:extLst>
          </p:cNvPr>
          <p:cNvSpPr txBox="1"/>
          <p:nvPr/>
        </p:nvSpPr>
        <p:spPr>
          <a:xfrm>
            <a:off x="2156716" y="38027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8E816D-1CC2-4126-9A1C-1285EBACA011}"/>
              </a:ext>
            </a:extLst>
          </p:cNvPr>
          <p:cNvSpPr txBox="1"/>
          <p:nvPr/>
        </p:nvSpPr>
        <p:spPr>
          <a:xfrm>
            <a:off x="5959680" y="38027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3" name="Fluxograma: Processo Alternativo 3">
            <a:extLst>
              <a:ext uri="{FF2B5EF4-FFF2-40B4-BE49-F238E27FC236}">
                <a16:creationId xmlns:a16="http://schemas.microsoft.com/office/drawing/2014/main" id="{872EDEAD-52F4-49A3-A241-28793A9CF077}"/>
              </a:ext>
            </a:extLst>
          </p:cNvPr>
          <p:cNvSpPr/>
          <p:nvPr/>
        </p:nvSpPr>
        <p:spPr>
          <a:xfrm>
            <a:off x="3989535" y="5673969"/>
            <a:ext cx="4285955" cy="1101004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AÇÃO: - Mapear com pino azul</a:t>
            </a:r>
          </a:p>
          <a:p>
            <a:pPr algn="ct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- Contato telefônico de baixa prioridade</a:t>
            </a:r>
          </a:p>
        </p:txBody>
      </p: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70D9D3BD-3845-424F-9076-80F12D6F32C3}"/>
              </a:ext>
            </a:extLst>
          </p:cNvPr>
          <p:cNvSpPr/>
          <p:nvPr/>
        </p:nvSpPr>
        <p:spPr>
          <a:xfrm>
            <a:off x="6412518" y="3706265"/>
            <a:ext cx="401784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E VIAJANTES</a:t>
            </a:r>
          </a:p>
        </p:txBody>
      </p:sp>
    </p:spTree>
    <p:extLst>
      <p:ext uri="{BB962C8B-B14F-4D97-AF65-F5344CB8AC3E}">
        <p14:creationId xmlns:p14="http://schemas.microsoft.com/office/powerpoint/2010/main" val="93091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2897945" y="436441"/>
            <a:ext cx="6780627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3: COVID-19 SUSPEITA – INÍCIO DO CURSO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114880" y="2501704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1915542" y="2501704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1500224" y="25821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303188" y="25821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5751330" y="2355741"/>
            <a:ext cx="3329354" cy="969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VIAJANTES</a:t>
            </a:r>
          </a:p>
        </p:txBody>
      </p:sp>
      <p:sp>
        <p:nvSpPr>
          <p:cNvPr id="23" name="Fluxograma: Processo Alternativo 3">
            <a:extLst>
              <a:ext uri="{FF2B5EF4-FFF2-40B4-BE49-F238E27FC236}">
                <a16:creationId xmlns:a16="http://schemas.microsoft.com/office/drawing/2014/main" id="{872EDEAD-52F4-49A3-A241-28793A9CF077}"/>
              </a:ext>
            </a:extLst>
          </p:cNvPr>
          <p:cNvSpPr/>
          <p:nvPr/>
        </p:nvSpPr>
        <p:spPr>
          <a:xfrm>
            <a:off x="3953021" y="5052285"/>
            <a:ext cx="4285955" cy="1390547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C000"/>
                </a:solidFill>
              </a:rPr>
              <a:t>AÇÃO: - Mapear com pino amarelo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C000"/>
                </a:solidFill>
              </a:rPr>
              <a:t>Contato telefônico de média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C000"/>
                </a:solidFill>
              </a:rPr>
              <a:t>- Exame PCR eventual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24F230-7C17-4B40-88FA-FC1D7ABDB3BC}"/>
              </a:ext>
            </a:extLst>
          </p:cNvPr>
          <p:cNvSpPr txBox="1"/>
          <p:nvPr/>
        </p:nvSpPr>
        <p:spPr>
          <a:xfrm>
            <a:off x="9109830" y="25605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A34D6354-36E3-4E2D-A1D8-235E417DE3BC}"/>
              </a:ext>
            </a:extLst>
          </p:cNvPr>
          <p:cNvSpPr/>
          <p:nvPr/>
        </p:nvSpPr>
        <p:spPr>
          <a:xfrm>
            <a:off x="9528826" y="2501704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DIAS; 4 A 7 DIAS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C55D9F1-10D2-44C3-AE50-8E3CBCFCA0F8}"/>
              </a:ext>
            </a:extLst>
          </p:cNvPr>
          <p:cNvSpPr/>
          <p:nvPr/>
        </p:nvSpPr>
        <p:spPr>
          <a:xfrm>
            <a:off x="126601" y="3441893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8D0FB1-0085-4836-87A2-7BAB1A77C984}"/>
              </a:ext>
            </a:extLst>
          </p:cNvPr>
          <p:cNvSpPr/>
          <p:nvPr/>
        </p:nvSpPr>
        <p:spPr>
          <a:xfrm>
            <a:off x="1927263" y="344189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2 sintomas, sem febre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DD6A83-F96B-48F5-8016-2FC0F90258E7}"/>
              </a:ext>
            </a:extLst>
          </p:cNvPr>
          <p:cNvSpPr txBox="1"/>
          <p:nvPr/>
        </p:nvSpPr>
        <p:spPr>
          <a:xfrm>
            <a:off x="1511945" y="35222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2BD799-BAF5-4525-9DA0-E202232A6845}"/>
              </a:ext>
            </a:extLst>
          </p:cNvPr>
          <p:cNvSpPr txBox="1"/>
          <p:nvPr/>
        </p:nvSpPr>
        <p:spPr>
          <a:xfrm>
            <a:off x="5314909" y="35222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6964B8-B619-4BB7-9D0A-FE98816A9027}"/>
              </a:ext>
            </a:extLst>
          </p:cNvPr>
          <p:cNvSpPr txBox="1"/>
          <p:nvPr/>
        </p:nvSpPr>
        <p:spPr>
          <a:xfrm>
            <a:off x="9121551" y="35007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5464B5B7-27B7-4040-A4B4-BE78CC8819B2}"/>
              </a:ext>
            </a:extLst>
          </p:cNvPr>
          <p:cNvSpPr/>
          <p:nvPr/>
        </p:nvSpPr>
        <p:spPr>
          <a:xfrm>
            <a:off x="9540547" y="3441893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DIAS; 4 A 7 DIAS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A7837608-0F1F-455B-80B9-FA638CDCAAD5}"/>
              </a:ext>
            </a:extLst>
          </p:cNvPr>
          <p:cNvSpPr/>
          <p:nvPr/>
        </p:nvSpPr>
        <p:spPr>
          <a:xfrm>
            <a:off x="5779746" y="3453536"/>
            <a:ext cx="3329354" cy="969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VIAJANTES</a:t>
            </a:r>
          </a:p>
        </p:txBody>
      </p:sp>
    </p:spTree>
    <p:extLst>
      <p:ext uri="{BB962C8B-B14F-4D97-AF65-F5344CB8AC3E}">
        <p14:creationId xmlns:p14="http://schemas.microsoft.com/office/powerpoint/2010/main" val="62225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3199053" y="464574"/>
            <a:ext cx="5922498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4 COVID-19 SUSPEITA – MEIO DO CURSO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1915542" y="2501704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1500224" y="25821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303188" y="25821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3" name="Fluxograma: Processo Alternativo 3">
            <a:extLst>
              <a:ext uri="{FF2B5EF4-FFF2-40B4-BE49-F238E27FC236}">
                <a16:creationId xmlns:a16="http://schemas.microsoft.com/office/drawing/2014/main" id="{872EDEAD-52F4-49A3-A241-28793A9CF077}"/>
              </a:ext>
            </a:extLst>
          </p:cNvPr>
          <p:cNvSpPr/>
          <p:nvPr/>
        </p:nvSpPr>
        <p:spPr>
          <a:xfrm>
            <a:off x="3989535" y="4942736"/>
            <a:ext cx="4285955" cy="1549461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C000"/>
                </a:solidFill>
              </a:rPr>
              <a:t>AÇÃO: - Mapear com pino amarelo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C000"/>
                </a:solidFill>
              </a:rPr>
              <a:t>Contato telefônico de média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C000"/>
                </a:solidFill>
              </a:rPr>
              <a:t>- Teste rápido recomendado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C000"/>
                </a:solidFill>
              </a:rPr>
              <a:t> PCR sob avaliação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24F230-7C17-4B40-88FA-FC1D7ABDB3BC}"/>
              </a:ext>
            </a:extLst>
          </p:cNvPr>
          <p:cNvSpPr txBox="1"/>
          <p:nvPr/>
        </p:nvSpPr>
        <p:spPr>
          <a:xfrm>
            <a:off x="9109830" y="25605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A34D6354-36E3-4E2D-A1D8-235E417DE3BC}"/>
              </a:ext>
            </a:extLst>
          </p:cNvPr>
          <p:cNvSpPr/>
          <p:nvPr/>
        </p:nvSpPr>
        <p:spPr>
          <a:xfrm>
            <a:off x="9528826" y="2501704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 A 10 DIAS; 11 A 14 DIAS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8D0FB1-0085-4836-87A2-7BAB1A77C984}"/>
              </a:ext>
            </a:extLst>
          </p:cNvPr>
          <p:cNvSpPr/>
          <p:nvPr/>
        </p:nvSpPr>
        <p:spPr>
          <a:xfrm>
            <a:off x="1927263" y="344189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2 sintomas, sem febre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DD6A83-F96B-48F5-8016-2FC0F90258E7}"/>
              </a:ext>
            </a:extLst>
          </p:cNvPr>
          <p:cNvSpPr txBox="1"/>
          <p:nvPr/>
        </p:nvSpPr>
        <p:spPr>
          <a:xfrm>
            <a:off x="1511945" y="35222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2BD799-BAF5-4525-9DA0-E202232A6845}"/>
              </a:ext>
            </a:extLst>
          </p:cNvPr>
          <p:cNvSpPr txBox="1"/>
          <p:nvPr/>
        </p:nvSpPr>
        <p:spPr>
          <a:xfrm>
            <a:off x="5314909" y="35222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6964B8-B619-4BB7-9D0A-FE98816A9027}"/>
              </a:ext>
            </a:extLst>
          </p:cNvPr>
          <p:cNvSpPr txBox="1"/>
          <p:nvPr/>
        </p:nvSpPr>
        <p:spPr>
          <a:xfrm>
            <a:off x="9121551" y="35007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5464B5B7-27B7-4040-A4B4-BE78CC8819B2}"/>
              </a:ext>
            </a:extLst>
          </p:cNvPr>
          <p:cNvSpPr/>
          <p:nvPr/>
        </p:nvSpPr>
        <p:spPr>
          <a:xfrm>
            <a:off x="9540547" y="3441893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 A 10 DIAS; 11 A 14 DIAS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2EFA471F-3B70-4386-A6A4-721016931165}"/>
              </a:ext>
            </a:extLst>
          </p:cNvPr>
          <p:cNvSpPr/>
          <p:nvPr/>
        </p:nvSpPr>
        <p:spPr>
          <a:xfrm>
            <a:off x="114880" y="2501704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81242D83-98AB-481C-86FF-7FFEACE4CEC2}"/>
              </a:ext>
            </a:extLst>
          </p:cNvPr>
          <p:cNvSpPr/>
          <p:nvPr/>
        </p:nvSpPr>
        <p:spPr>
          <a:xfrm>
            <a:off x="5751330" y="2355741"/>
            <a:ext cx="3329354" cy="969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VIAJANTES</a:t>
            </a:r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F85296DC-7AAE-4D60-A0DC-73804C21CF01}"/>
              </a:ext>
            </a:extLst>
          </p:cNvPr>
          <p:cNvSpPr/>
          <p:nvPr/>
        </p:nvSpPr>
        <p:spPr>
          <a:xfrm>
            <a:off x="126601" y="3441893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E7C05B07-4A92-4AE8-AABB-889807B2189B}"/>
              </a:ext>
            </a:extLst>
          </p:cNvPr>
          <p:cNvSpPr/>
          <p:nvPr/>
        </p:nvSpPr>
        <p:spPr>
          <a:xfrm>
            <a:off x="5779746" y="3453536"/>
            <a:ext cx="3329354" cy="969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AUSÊNCIA DE VIAGEM OU CONTATO COM DOENTES OU VIAJANTES</a:t>
            </a:r>
          </a:p>
        </p:txBody>
      </p:sp>
    </p:spTree>
    <p:extLst>
      <p:ext uri="{BB962C8B-B14F-4D97-AF65-F5344CB8AC3E}">
        <p14:creationId xmlns:p14="http://schemas.microsoft.com/office/powerpoint/2010/main" val="8323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2703851" y="511957"/>
            <a:ext cx="6784298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5: COVID-19 FORTE SUSPEITA – INÍCIO DO CURSO  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114880" y="1516967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1915542" y="1516967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1500224" y="159737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303188" y="159737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5751330" y="1280633"/>
            <a:ext cx="3329354" cy="98192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 OU COM VIAJANTES</a:t>
            </a:r>
          </a:p>
        </p:txBody>
      </p:sp>
      <p:sp>
        <p:nvSpPr>
          <p:cNvPr id="23" name="Fluxograma: Processo Alternativo 3">
            <a:extLst>
              <a:ext uri="{FF2B5EF4-FFF2-40B4-BE49-F238E27FC236}">
                <a16:creationId xmlns:a16="http://schemas.microsoft.com/office/drawing/2014/main" id="{872EDEAD-52F4-49A3-A241-28793A9CF077}"/>
              </a:ext>
            </a:extLst>
          </p:cNvPr>
          <p:cNvSpPr/>
          <p:nvPr/>
        </p:nvSpPr>
        <p:spPr>
          <a:xfrm>
            <a:off x="3989535" y="5132693"/>
            <a:ext cx="4633960" cy="1310140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AÇÃO: - Mapear com pino laranja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Contato telefônico de alta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PCR recomendado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24F230-7C17-4B40-88FA-FC1D7ABDB3BC}"/>
              </a:ext>
            </a:extLst>
          </p:cNvPr>
          <p:cNvSpPr txBox="1"/>
          <p:nvPr/>
        </p:nvSpPr>
        <p:spPr>
          <a:xfrm>
            <a:off x="9109830" y="15757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A34D6354-36E3-4E2D-A1D8-235E417DE3BC}"/>
              </a:ext>
            </a:extLst>
          </p:cNvPr>
          <p:cNvSpPr/>
          <p:nvPr/>
        </p:nvSpPr>
        <p:spPr>
          <a:xfrm>
            <a:off x="9528826" y="1516967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DIAS; 4 A 7 DIAS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C55D9F1-10D2-44C3-AE50-8E3CBCFCA0F8}"/>
              </a:ext>
            </a:extLst>
          </p:cNvPr>
          <p:cNvSpPr/>
          <p:nvPr/>
        </p:nvSpPr>
        <p:spPr>
          <a:xfrm>
            <a:off x="122923" y="2515985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8D0FB1-0085-4836-87A2-7BAB1A77C984}"/>
              </a:ext>
            </a:extLst>
          </p:cNvPr>
          <p:cNvSpPr/>
          <p:nvPr/>
        </p:nvSpPr>
        <p:spPr>
          <a:xfrm>
            <a:off x="1927263" y="2457156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2 sintomas, sem febre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DD6A83-F96B-48F5-8016-2FC0F90258E7}"/>
              </a:ext>
            </a:extLst>
          </p:cNvPr>
          <p:cNvSpPr txBox="1"/>
          <p:nvPr/>
        </p:nvSpPr>
        <p:spPr>
          <a:xfrm>
            <a:off x="1511945" y="25375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2BD799-BAF5-4525-9DA0-E202232A6845}"/>
              </a:ext>
            </a:extLst>
          </p:cNvPr>
          <p:cNvSpPr txBox="1"/>
          <p:nvPr/>
        </p:nvSpPr>
        <p:spPr>
          <a:xfrm>
            <a:off x="5314909" y="25375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0" name="Fluxograma: Processo Alternativo 29">
            <a:extLst>
              <a:ext uri="{FF2B5EF4-FFF2-40B4-BE49-F238E27FC236}">
                <a16:creationId xmlns:a16="http://schemas.microsoft.com/office/drawing/2014/main" id="{2C803BC6-EEDF-410D-9A51-FAD177296FA7}"/>
              </a:ext>
            </a:extLst>
          </p:cNvPr>
          <p:cNvSpPr/>
          <p:nvPr/>
        </p:nvSpPr>
        <p:spPr>
          <a:xfrm>
            <a:off x="5794047" y="2395164"/>
            <a:ext cx="3329354" cy="85915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 OU COM VIAJANTES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6964B8-B619-4BB7-9D0A-FE98816A9027}"/>
              </a:ext>
            </a:extLst>
          </p:cNvPr>
          <p:cNvSpPr txBox="1"/>
          <p:nvPr/>
        </p:nvSpPr>
        <p:spPr>
          <a:xfrm>
            <a:off x="9121551" y="251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5464B5B7-27B7-4040-A4B4-BE78CC8819B2}"/>
              </a:ext>
            </a:extLst>
          </p:cNvPr>
          <p:cNvSpPr/>
          <p:nvPr/>
        </p:nvSpPr>
        <p:spPr>
          <a:xfrm>
            <a:off x="9540547" y="2457156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DIAS; 4 A 7 DIAS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374B3B6-214A-45EE-A01B-5D6E53CCF6B6}"/>
              </a:ext>
            </a:extLst>
          </p:cNvPr>
          <p:cNvSpPr/>
          <p:nvPr/>
        </p:nvSpPr>
        <p:spPr>
          <a:xfrm>
            <a:off x="168804" y="3413757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655126DE-6123-4E8B-A77C-A9DE4938D85E}"/>
              </a:ext>
            </a:extLst>
          </p:cNvPr>
          <p:cNvSpPr/>
          <p:nvPr/>
        </p:nvSpPr>
        <p:spPr>
          <a:xfrm>
            <a:off x="1969466" y="3413757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+ 2 ou mais sintomas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D7CB28-47A3-4EF0-94FD-BC988900F977}"/>
              </a:ext>
            </a:extLst>
          </p:cNvPr>
          <p:cNvSpPr txBox="1"/>
          <p:nvPr/>
        </p:nvSpPr>
        <p:spPr>
          <a:xfrm>
            <a:off x="1554148" y="34941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04D95-4143-4345-A94A-B3E8A3A2552A}"/>
              </a:ext>
            </a:extLst>
          </p:cNvPr>
          <p:cNvSpPr txBox="1"/>
          <p:nvPr/>
        </p:nvSpPr>
        <p:spPr>
          <a:xfrm>
            <a:off x="5357112" y="34941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81470197-04AB-4828-B6C4-1568553E5FA4}"/>
              </a:ext>
            </a:extLst>
          </p:cNvPr>
          <p:cNvSpPr/>
          <p:nvPr/>
        </p:nvSpPr>
        <p:spPr>
          <a:xfrm>
            <a:off x="5789756" y="3413757"/>
            <a:ext cx="3329354" cy="85915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COM OU SEM VIAGENS E CONTATOS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11E252-44FB-4FEB-A73B-DEC8BA519DB0}"/>
              </a:ext>
            </a:extLst>
          </p:cNvPr>
          <p:cNvSpPr txBox="1"/>
          <p:nvPr/>
        </p:nvSpPr>
        <p:spPr>
          <a:xfrm>
            <a:off x="9163754" y="34725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4" name="Fluxograma: Processo Alternativo 33">
            <a:extLst>
              <a:ext uri="{FF2B5EF4-FFF2-40B4-BE49-F238E27FC236}">
                <a16:creationId xmlns:a16="http://schemas.microsoft.com/office/drawing/2014/main" id="{71F50A76-2D9C-4EAB-94DE-DBF50D6E31F3}"/>
              </a:ext>
            </a:extLst>
          </p:cNvPr>
          <p:cNvSpPr/>
          <p:nvPr/>
        </p:nvSpPr>
        <p:spPr>
          <a:xfrm>
            <a:off x="9582750" y="3413757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DIAS; 4 A 7 DIAS</a:t>
            </a:r>
          </a:p>
        </p:txBody>
      </p:sp>
    </p:spTree>
    <p:extLst>
      <p:ext uri="{BB962C8B-B14F-4D97-AF65-F5344CB8AC3E}">
        <p14:creationId xmlns:p14="http://schemas.microsoft.com/office/powerpoint/2010/main" val="94378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2703851" y="511957"/>
            <a:ext cx="6784298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6: COVID-19 FORTE SUSPEITA – MEIO DO CURSO  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114880" y="1601373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1915542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1500224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303188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5751330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24F230-7C17-4B40-88FA-FC1D7ABDB3BC}"/>
              </a:ext>
            </a:extLst>
          </p:cNvPr>
          <p:cNvSpPr txBox="1"/>
          <p:nvPr/>
        </p:nvSpPr>
        <p:spPr>
          <a:xfrm>
            <a:off x="9109830" y="16602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A34D6354-36E3-4E2D-A1D8-235E417DE3BC}"/>
              </a:ext>
            </a:extLst>
          </p:cNvPr>
          <p:cNvSpPr/>
          <p:nvPr/>
        </p:nvSpPr>
        <p:spPr>
          <a:xfrm>
            <a:off x="9528826" y="1601373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 A 10 DIAS; 11 A 14 DIAS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C55D9F1-10D2-44C3-AE50-8E3CBCFCA0F8}"/>
              </a:ext>
            </a:extLst>
          </p:cNvPr>
          <p:cNvSpPr/>
          <p:nvPr/>
        </p:nvSpPr>
        <p:spPr>
          <a:xfrm>
            <a:off x="126601" y="2541562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8D0FB1-0085-4836-87A2-7BAB1A77C984}"/>
              </a:ext>
            </a:extLst>
          </p:cNvPr>
          <p:cNvSpPr/>
          <p:nvPr/>
        </p:nvSpPr>
        <p:spPr>
          <a:xfrm>
            <a:off x="1927263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02 sintomas, sem febre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DD6A83-F96B-48F5-8016-2FC0F90258E7}"/>
              </a:ext>
            </a:extLst>
          </p:cNvPr>
          <p:cNvSpPr txBox="1"/>
          <p:nvPr/>
        </p:nvSpPr>
        <p:spPr>
          <a:xfrm>
            <a:off x="1511945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2BD799-BAF5-4525-9DA0-E202232A6845}"/>
              </a:ext>
            </a:extLst>
          </p:cNvPr>
          <p:cNvSpPr txBox="1"/>
          <p:nvPr/>
        </p:nvSpPr>
        <p:spPr>
          <a:xfrm>
            <a:off x="5314909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0" name="Fluxograma: Processo Alternativo 29">
            <a:extLst>
              <a:ext uri="{FF2B5EF4-FFF2-40B4-BE49-F238E27FC236}">
                <a16:creationId xmlns:a16="http://schemas.microsoft.com/office/drawing/2014/main" id="{2C803BC6-EEDF-410D-9A51-FAD177296FA7}"/>
              </a:ext>
            </a:extLst>
          </p:cNvPr>
          <p:cNvSpPr/>
          <p:nvPr/>
        </p:nvSpPr>
        <p:spPr>
          <a:xfrm>
            <a:off x="5763051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6964B8-B619-4BB7-9D0A-FE98816A9027}"/>
              </a:ext>
            </a:extLst>
          </p:cNvPr>
          <p:cNvSpPr txBox="1"/>
          <p:nvPr/>
        </p:nvSpPr>
        <p:spPr>
          <a:xfrm>
            <a:off x="9121551" y="26003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5464B5B7-27B7-4040-A4B4-BE78CC8819B2}"/>
              </a:ext>
            </a:extLst>
          </p:cNvPr>
          <p:cNvSpPr/>
          <p:nvPr/>
        </p:nvSpPr>
        <p:spPr>
          <a:xfrm>
            <a:off x="9540547" y="2541562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 A 10 DIAS; 11 A 14 DIAS</a:t>
            </a:r>
          </a:p>
        </p:txBody>
      </p:sp>
      <p:sp>
        <p:nvSpPr>
          <p:cNvPr id="18" name="Fluxograma: Processo Alternativo 3">
            <a:extLst>
              <a:ext uri="{FF2B5EF4-FFF2-40B4-BE49-F238E27FC236}">
                <a16:creationId xmlns:a16="http://schemas.microsoft.com/office/drawing/2014/main" id="{26BC369A-4AB1-4330-8EFF-5AF53A790880}"/>
              </a:ext>
            </a:extLst>
          </p:cNvPr>
          <p:cNvSpPr/>
          <p:nvPr/>
        </p:nvSpPr>
        <p:spPr>
          <a:xfrm>
            <a:off x="3779020" y="5136047"/>
            <a:ext cx="4633960" cy="1310140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AÇÃO: - Mapear com pino laranja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Contato telefônico de alta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Teste rápido recomendado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PCR sob avaliação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4F635F01-A884-41D8-AFCD-51AD4B126C7A}"/>
              </a:ext>
            </a:extLst>
          </p:cNvPr>
          <p:cNvSpPr/>
          <p:nvPr/>
        </p:nvSpPr>
        <p:spPr>
          <a:xfrm>
            <a:off x="152069" y="3512231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256DD09D-CCE9-43BE-BE6D-A28F978AFE3C}"/>
              </a:ext>
            </a:extLst>
          </p:cNvPr>
          <p:cNvSpPr/>
          <p:nvPr/>
        </p:nvSpPr>
        <p:spPr>
          <a:xfrm>
            <a:off x="1969466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+ 2 ou mais sintomas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F200AC-DD93-4AAB-8060-EC9E6946797A}"/>
              </a:ext>
            </a:extLst>
          </p:cNvPr>
          <p:cNvSpPr txBox="1"/>
          <p:nvPr/>
        </p:nvSpPr>
        <p:spPr>
          <a:xfrm>
            <a:off x="1554148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FF462E-678C-48DA-BF41-A846D9AD375C}"/>
              </a:ext>
            </a:extLst>
          </p:cNvPr>
          <p:cNvSpPr txBox="1"/>
          <p:nvPr/>
        </p:nvSpPr>
        <p:spPr>
          <a:xfrm>
            <a:off x="5357112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257CB01A-59F4-4074-9B7C-67B06F32851F}"/>
              </a:ext>
            </a:extLst>
          </p:cNvPr>
          <p:cNvSpPr/>
          <p:nvPr/>
        </p:nvSpPr>
        <p:spPr>
          <a:xfrm>
            <a:off x="5805254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COM OU SEM VIAGENS E CONTATOS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C6BF30A-9B98-4DA9-8F23-5D98FE30C854}"/>
              </a:ext>
            </a:extLst>
          </p:cNvPr>
          <p:cNvSpPr txBox="1"/>
          <p:nvPr/>
        </p:nvSpPr>
        <p:spPr>
          <a:xfrm>
            <a:off x="9163754" y="3571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B1E7B420-CB9E-481C-8E9C-2EF7F7D5CD8B}"/>
              </a:ext>
            </a:extLst>
          </p:cNvPr>
          <p:cNvSpPr/>
          <p:nvPr/>
        </p:nvSpPr>
        <p:spPr>
          <a:xfrm>
            <a:off x="9582750" y="3512231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 A 10 DIAS; 11 A 14 DIAS</a:t>
            </a:r>
          </a:p>
        </p:txBody>
      </p:sp>
    </p:spTree>
    <p:extLst>
      <p:ext uri="{BB962C8B-B14F-4D97-AF65-F5344CB8AC3E}">
        <p14:creationId xmlns:p14="http://schemas.microsoft.com/office/powerpoint/2010/main" val="6338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ASSINALE OS SINTOMAS QUE VOCÊ TEM SENTIDO: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488382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TOSSE OU ESPIRRO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E025F40-34B5-4AC5-B79A-768FAF9D246C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DOR DE GARGANTA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36136699-20AC-4F18-8A93-7162206D6411}"/>
              </a:ext>
            </a:extLst>
          </p:cNvPr>
          <p:cNvSpPr/>
          <p:nvPr/>
        </p:nvSpPr>
        <p:spPr>
          <a:xfrm>
            <a:off x="2086703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NARRIZ ESCORRENDO (CORIZA)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FE2A5411-3D3A-4EC6-9F20-B65FBBBB658D}"/>
              </a:ext>
            </a:extLst>
          </p:cNvPr>
          <p:cNvSpPr/>
          <p:nvPr/>
        </p:nvSpPr>
        <p:spPr>
          <a:xfrm>
            <a:off x="4883829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DIFICULDADE DE RESPIRAR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086D4FD0-7A33-469F-8B77-74E502839858}"/>
              </a:ext>
            </a:extLst>
          </p:cNvPr>
          <p:cNvSpPr/>
          <p:nvPr/>
        </p:nvSpPr>
        <p:spPr>
          <a:xfrm>
            <a:off x="7680955" y="3256671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PRESSÃO NO PEITO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E90B00FF-F4E9-4D19-8B7F-8719CEE8AEBF}"/>
              </a:ext>
            </a:extLst>
          </p:cNvPr>
          <p:cNvSpPr/>
          <p:nvPr/>
        </p:nvSpPr>
        <p:spPr>
          <a:xfrm>
            <a:off x="4883829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COR AZULADA/ROXA NA BOCA OU ROSTO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E68E886F-D486-439A-A95F-E01C90A4B98D}"/>
              </a:ext>
            </a:extLst>
          </p:cNvPr>
          <p:cNvSpPr/>
          <p:nvPr/>
        </p:nvSpPr>
        <p:spPr>
          <a:xfrm>
            <a:off x="7680955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NENHUM DESTES </a:t>
            </a:r>
          </a:p>
        </p:txBody>
      </p:sp>
      <p:sp>
        <p:nvSpPr>
          <p:cNvPr id="15" name="Fluxograma: Processo Alternativo 14">
            <a:extLst>
              <a:ext uri="{FF2B5EF4-FFF2-40B4-BE49-F238E27FC236}">
                <a16:creationId xmlns:a16="http://schemas.microsoft.com/office/drawing/2014/main" id="{0CD2A556-9B6D-4FE7-8CF5-98AA6F0DA5FF}"/>
              </a:ext>
            </a:extLst>
          </p:cNvPr>
          <p:cNvSpPr/>
          <p:nvPr/>
        </p:nvSpPr>
        <p:spPr>
          <a:xfrm>
            <a:off x="2086703" y="4304714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CANSAÇO</a:t>
            </a:r>
          </a:p>
        </p:txBody>
      </p:sp>
    </p:spTree>
    <p:extLst>
      <p:ext uri="{BB962C8B-B14F-4D97-AF65-F5344CB8AC3E}">
        <p14:creationId xmlns:p14="http://schemas.microsoft.com/office/powerpoint/2010/main" val="346885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2703851" y="511957"/>
            <a:ext cx="6784298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7: COVID-19 FORTE SUSPEITA – RISCO ETÁRIO  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657241BE-08B1-4896-82DF-5C9ADAE94891}"/>
              </a:ext>
            </a:extLst>
          </p:cNvPr>
          <p:cNvSpPr/>
          <p:nvPr/>
        </p:nvSpPr>
        <p:spPr>
          <a:xfrm>
            <a:off x="114880" y="1601373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63A84E0D-9E5E-4C24-8F17-FBA1732262FF}"/>
              </a:ext>
            </a:extLst>
          </p:cNvPr>
          <p:cNvSpPr/>
          <p:nvPr/>
        </p:nvSpPr>
        <p:spPr>
          <a:xfrm>
            <a:off x="1915542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AEC6-2248-498A-AE31-6223E5A0A5D0}"/>
              </a:ext>
            </a:extLst>
          </p:cNvPr>
          <p:cNvSpPr txBox="1"/>
          <p:nvPr/>
        </p:nvSpPr>
        <p:spPr>
          <a:xfrm>
            <a:off x="1500224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633FF-6AD1-43A7-9D55-74DF38F1FBAE}"/>
              </a:ext>
            </a:extLst>
          </p:cNvPr>
          <p:cNvSpPr txBox="1"/>
          <p:nvPr/>
        </p:nvSpPr>
        <p:spPr>
          <a:xfrm>
            <a:off x="5303188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272FDB78-96CA-4489-9E84-F1C136EB8A4E}"/>
              </a:ext>
            </a:extLst>
          </p:cNvPr>
          <p:cNvSpPr/>
          <p:nvPr/>
        </p:nvSpPr>
        <p:spPr>
          <a:xfrm>
            <a:off x="5751330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24F230-7C17-4B40-88FA-FC1D7ABDB3BC}"/>
              </a:ext>
            </a:extLst>
          </p:cNvPr>
          <p:cNvSpPr txBox="1"/>
          <p:nvPr/>
        </p:nvSpPr>
        <p:spPr>
          <a:xfrm>
            <a:off x="9109830" y="16602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A34D6354-36E3-4E2D-A1D8-235E417DE3BC}"/>
              </a:ext>
            </a:extLst>
          </p:cNvPr>
          <p:cNvSpPr/>
          <p:nvPr/>
        </p:nvSpPr>
        <p:spPr>
          <a:xfrm>
            <a:off x="9540547" y="1570893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DE 60 ANOS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C55D9F1-10D2-44C3-AE50-8E3CBCFCA0F8}"/>
              </a:ext>
            </a:extLst>
          </p:cNvPr>
          <p:cNvSpPr/>
          <p:nvPr/>
        </p:nvSpPr>
        <p:spPr>
          <a:xfrm>
            <a:off x="126601" y="2541562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8D0FB1-0085-4836-87A2-7BAB1A77C984}"/>
              </a:ext>
            </a:extLst>
          </p:cNvPr>
          <p:cNvSpPr/>
          <p:nvPr/>
        </p:nvSpPr>
        <p:spPr>
          <a:xfrm>
            <a:off x="1927263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2 sintomas, sem febre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DD6A83-F96B-48F5-8016-2FC0F90258E7}"/>
              </a:ext>
            </a:extLst>
          </p:cNvPr>
          <p:cNvSpPr txBox="1"/>
          <p:nvPr/>
        </p:nvSpPr>
        <p:spPr>
          <a:xfrm>
            <a:off x="1511945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2BD799-BAF5-4525-9DA0-E202232A6845}"/>
              </a:ext>
            </a:extLst>
          </p:cNvPr>
          <p:cNvSpPr txBox="1"/>
          <p:nvPr/>
        </p:nvSpPr>
        <p:spPr>
          <a:xfrm>
            <a:off x="5314909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0" name="Fluxograma: Processo Alternativo 29">
            <a:extLst>
              <a:ext uri="{FF2B5EF4-FFF2-40B4-BE49-F238E27FC236}">
                <a16:creationId xmlns:a16="http://schemas.microsoft.com/office/drawing/2014/main" id="{2C803BC6-EEDF-410D-9A51-FAD177296FA7}"/>
              </a:ext>
            </a:extLst>
          </p:cNvPr>
          <p:cNvSpPr/>
          <p:nvPr/>
        </p:nvSpPr>
        <p:spPr>
          <a:xfrm>
            <a:off x="5763051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6964B8-B619-4BB7-9D0A-FE98816A9027}"/>
              </a:ext>
            </a:extLst>
          </p:cNvPr>
          <p:cNvSpPr txBox="1"/>
          <p:nvPr/>
        </p:nvSpPr>
        <p:spPr>
          <a:xfrm>
            <a:off x="9121551" y="26003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5464B5B7-27B7-4040-A4B4-BE78CC8819B2}"/>
              </a:ext>
            </a:extLst>
          </p:cNvPr>
          <p:cNvSpPr/>
          <p:nvPr/>
        </p:nvSpPr>
        <p:spPr>
          <a:xfrm>
            <a:off x="9540547" y="2541562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DE 60 ANOS</a:t>
            </a:r>
          </a:p>
        </p:txBody>
      </p:sp>
      <p:sp>
        <p:nvSpPr>
          <p:cNvPr id="18" name="Fluxograma: Processo Alternativo 3">
            <a:extLst>
              <a:ext uri="{FF2B5EF4-FFF2-40B4-BE49-F238E27FC236}">
                <a16:creationId xmlns:a16="http://schemas.microsoft.com/office/drawing/2014/main" id="{26BC369A-4AB1-4330-8EFF-5AF53A790880}"/>
              </a:ext>
            </a:extLst>
          </p:cNvPr>
          <p:cNvSpPr/>
          <p:nvPr/>
        </p:nvSpPr>
        <p:spPr>
          <a:xfrm>
            <a:off x="3779020" y="5136047"/>
            <a:ext cx="4985152" cy="1310140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AÇÃO: - Mapear com pino vermelho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Contato telefônico de altíssima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 Teste rápido ou PCR a depender do início dos sintomas 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4F635F01-A884-41D8-AFCD-51AD4B126C7A}"/>
              </a:ext>
            </a:extLst>
          </p:cNvPr>
          <p:cNvSpPr/>
          <p:nvPr/>
        </p:nvSpPr>
        <p:spPr>
          <a:xfrm>
            <a:off x="152069" y="3512231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256DD09D-CCE9-43BE-BE6D-A28F978AFE3C}"/>
              </a:ext>
            </a:extLst>
          </p:cNvPr>
          <p:cNvSpPr/>
          <p:nvPr/>
        </p:nvSpPr>
        <p:spPr>
          <a:xfrm>
            <a:off x="1969466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+ 2 ou mais sintomas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F200AC-DD93-4AAB-8060-EC9E6946797A}"/>
              </a:ext>
            </a:extLst>
          </p:cNvPr>
          <p:cNvSpPr txBox="1"/>
          <p:nvPr/>
        </p:nvSpPr>
        <p:spPr>
          <a:xfrm>
            <a:off x="1554148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FF462E-678C-48DA-BF41-A846D9AD375C}"/>
              </a:ext>
            </a:extLst>
          </p:cNvPr>
          <p:cNvSpPr txBox="1"/>
          <p:nvPr/>
        </p:nvSpPr>
        <p:spPr>
          <a:xfrm>
            <a:off x="5357112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257CB01A-59F4-4074-9B7C-67B06F32851F}"/>
              </a:ext>
            </a:extLst>
          </p:cNvPr>
          <p:cNvSpPr/>
          <p:nvPr/>
        </p:nvSpPr>
        <p:spPr>
          <a:xfrm>
            <a:off x="5805254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COM OU SEM VIAGENS E CONTATOS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C6BF30A-9B98-4DA9-8F23-5D98FE30C854}"/>
              </a:ext>
            </a:extLst>
          </p:cNvPr>
          <p:cNvSpPr txBox="1"/>
          <p:nvPr/>
        </p:nvSpPr>
        <p:spPr>
          <a:xfrm>
            <a:off x="9163754" y="3571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B1E7B420-CB9E-481C-8E9C-2EF7F7D5CD8B}"/>
              </a:ext>
            </a:extLst>
          </p:cNvPr>
          <p:cNvSpPr/>
          <p:nvPr/>
        </p:nvSpPr>
        <p:spPr>
          <a:xfrm>
            <a:off x="9582750" y="3512231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DE 60 ANOS</a:t>
            </a:r>
          </a:p>
        </p:txBody>
      </p:sp>
    </p:spTree>
    <p:extLst>
      <p:ext uri="{BB962C8B-B14F-4D97-AF65-F5344CB8AC3E}">
        <p14:creationId xmlns:p14="http://schemas.microsoft.com/office/powerpoint/2010/main" val="86641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Alternativo 3">
            <a:extLst>
              <a:ext uri="{FF2B5EF4-FFF2-40B4-BE49-F238E27FC236}">
                <a16:creationId xmlns:a16="http://schemas.microsoft.com/office/drawing/2014/main" id="{FAB82715-9E09-4466-AF76-BC16C28AC9FA}"/>
              </a:ext>
            </a:extLst>
          </p:cNvPr>
          <p:cNvSpPr/>
          <p:nvPr/>
        </p:nvSpPr>
        <p:spPr>
          <a:xfrm>
            <a:off x="2703851" y="511957"/>
            <a:ext cx="6784298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SAÍDA 7: COVID-19 FORTE SUSPEITA – COMORBIDADES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B6E00A91-8CA9-4277-B0EF-6EB775502354}"/>
              </a:ext>
            </a:extLst>
          </p:cNvPr>
          <p:cNvSpPr/>
          <p:nvPr/>
        </p:nvSpPr>
        <p:spPr>
          <a:xfrm>
            <a:off x="145876" y="1616871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21359C90-1D5E-46A5-8393-B0274E8941DE}"/>
              </a:ext>
            </a:extLst>
          </p:cNvPr>
          <p:cNvSpPr/>
          <p:nvPr/>
        </p:nvSpPr>
        <p:spPr>
          <a:xfrm>
            <a:off x="1915542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+ 1 sintoma qualquer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F6A68A-E95B-4424-9BD2-1769DE66DD37}"/>
              </a:ext>
            </a:extLst>
          </p:cNvPr>
          <p:cNvSpPr txBox="1"/>
          <p:nvPr/>
        </p:nvSpPr>
        <p:spPr>
          <a:xfrm>
            <a:off x="1500224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00BA96-2DC2-4D42-A8D2-DA739742A036}"/>
              </a:ext>
            </a:extLst>
          </p:cNvPr>
          <p:cNvSpPr txBox="1"/>
          <p:nvPr/>
        </p:nvSpPr>
        <p:spPr>
          <a:xfrm>
            <a:off x="5303188" y="16817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F8FB3E43-E6E3-466A-A25E-C501284C6824}"/>
              </a:ext>
            </a:extLst>
          </p:cNvPr>
          <p:cNvSpPr/>
          <p:nvPr/>
        </p:nvSpPr>
        <p:spPr>
          <a:xfrm>
            <a:off x="5751330" y="1601373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4E2959-669D-4121-8F8D-1009AFD0CBF4}"/>
              </a:ext>
            </a:extLst>
          </p:cNvPr>
          <p:cNvSpPr txBox="1"/>
          <p:nvPr/>
        </p:nvSpPr>
        <p:spPr>
          <a:xfrm>
            <a:off x="9109830" y="16602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ACA9A93F-51CB-4172-8E8F-4F1F50FE582C}"/>
              </a:ext>
            </a:extLst>
          </p:cNvPr>
          <p:cNvSpPr/>
          <p:nvPr/>
        </p:nvSpPr>
        <p:spPr>
          <a:xfrm>
            <a:off x="9540547" y="1570893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ALGUMA COMORBIDADE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3F487919-DF0B-4852-80FE-85CD9FC33FA0}"/>
              </a:ext>
            </a:extLst>
          </p:cNvPr>
          <p:cNvSpPr/>
          <p:nvPr/>
        </p:nvSpPr>
        <p:spPr>
          <a:xfrm>
            <a:off x="126601" y="2541562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B573A89B-2763-4B80-8D42-871367FB3BD8}"/>
              </a:ext>
            </a:extLst>
          </p:cNvPr>
          <p:cNvSpPr/>
          <p:nvPr/>
        </p:nvSpPr>
        <p:spPr>
          <a:xfrm>
            <a:off x="1927263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2 sintomas, sem febre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EE2460-BCBA-48C1-A9C6-77E98BD2830F}"/>
              </a:ext>
            </a:extLst>
          </p:cNvPr>
          <p:cNvSpPr txBox="1"/>
          <p:nvPr/>
        </p:nvSpPr>
        <p:spPr>
          <a:xfrm>
            <a:off x="1511945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9D41A3-7BC2-4A82-A3D6-C09C6A818102}"/>
              </a:ext>
            </a:extLst>
          </p:cNvPr>
          <p:cNvSpPr txBox="1"/>
          <p:nvPr/>
        </p:nvSpPr>
        <p:spPr>
          <a:xfrm>
            <a:off x="5314909" y="2621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25C2322B-0C00-49A1-992C-128ABAF08EAF}"/>
              </a:ext>
            </a:extLst>
          </p:cNvPr>
          <p:cNvSpPr/>
          <p:nvPr/>
        </p:nvSpPr>
        <p:spPr>
          <a:xfrm>
            <a:off x="5763051" y="2541562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VIAGEM OU CONTATO COM DOENTES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5B0A5C-63AA-4263-8605-1C2F0C6489DE}"/>
              </a:ext>
            </a:extLst>
          </p:cNvPr>
          <p:cNvSpPr txBox="1"/>
          <p:nvPr/>
        </p:nvSpPr>
        <p:spPr>
          <a:xfrm>
            <a:off x="9121551" y="26003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ACD0D9F9-2991-45BD-AA92-2027BCE8E04C}"/>
              </a:ext>
            </a:extLst>
          </p:cNvPr>
          <p:cNvSpPr/>
          <p:nvPr/>
        </p:nvSpPr>
        <p:spPr>
          <a:xfrm>
            <a:off x="9540547" y="2541562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ALGUMA COMORBIDADE</a:t>
            </a:r>
          </a:p>
        </p:txBody>
      </p:sp>
      <p:sp>
        <p:nvSpPr>
          <p:cNvPr id="17" name="Fluxograma: Processo Alternativo 3">
            <a:extLst>
              <a:ext uri="{FF2B5EF4-FFF2-40B4-BE49-F238E27FC236}">
                <a16:creationId xmlns:a16="http://schemas.microsoft.com/office/drawing/2014/main" id="{6B76DCC2-54E9-4EFA-8C1D-D456FB5D002C}"/>
              </a:ext>
            </a:extLst>
          </p:cNvPr>
          <p:cNvSpPr/>
          <p:nvPr/>
        </p:nvSpPr>
        <p:spPr>
          <a:xfrm>
            <a:off x="3779020" y="5136047"/>
            <a:ext cx="4985152" cy="1310140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AÇÃO: - Mapear com pino vermelho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Contato telefônico de altíssima prioridade</a:t>
            </a:r>
          </a:p>
          <a:p>
            <a:pPr marL="342900" indent="-342900" algn="ctr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 Teste rápido ou PCR a depender do início dos sintomas 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91856C16-8AAA-476C-8209-6B2A30FE2593}"/>
              </a:ext>
            </a:extLst>
          </p:cNvPr>
          <p:cNvSpPr/>
          <p:nvPr/>
        </p:nvSpPr>
        <p:spPr>
          <a:xfrm>
            <a:off x="136571" y="3512231"/>
            <a:ext cx="1359876" cy="74558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SINTOMA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D34F5386-56C6-4C9B-85DD-E3A14491DE35}"/>
              </a:ext>
            </a:extLst>
          </p:cNvPr>
          <p:cNvSpPr/>
          <p:nvPr/>
        </p:nvSpPr>
        <p:spPr>
          <a:xfrm>
            <a:off x="1969466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FEBRE + 2 ou mais sintomas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5C8693-BCCE-484D-B37A-8D514D4CB986}"/>
              </a:ext>
            </a:extLst>
          </p:cNvPr>
          <p:cNvSpPr txBox="1"/>
          <p:nvPr/>
        </p:nvSpPr>
        <p:spPr>
          <a:xfrm>
            <a:off x="1554148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13E5F2-1145-4A21-B0CE-0EC44C4BF56E}"/>
              </a:ext>
            </a:extLst>
          </p:cNvPr>
          <p:cNvSpPr txBox="1"/>
          <p:nvPr/>
        </p:nvSpPr>
        <p:spPr>
          <a:xfrm>
            <a:off x="5357112" y="35926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AF8C5F0C-A4E0-4783-B06F-0BC9B1227308}"/>
              </a:ext>
            </a:extLst>
          </p:cNvPr>
          <p:cNvSpPr/>
          <p:nvPr/>
        </p:nvSpPr>
        <p:spPr>
          <a:xfrm>
            <a:off x="5805254" y="3512231"/>
            <a:ext cx="3329354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COM OU SEM VIAGENS E CONTATOS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A642EE-FD32-408B-8C7D-6AF2CD918E72}"/>
              </a:ext>
            </a:extLst>
          </p:cNvPr>
          <p:cNvSpPr txBox="1"/>
          <p:nvPr/>
        </p:nvSpPr>
        <p:spPr>
          <a:xfrm>
            <a:off x="9163754" y="3571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+</a:t>
            </a:r>
          </a:p>
        </p:txBody>
      </p: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07966AC5-E568-47F4-84CE-092F67F0CEA9}"/>
              </a:ext>
            </a:extLst>
          </p:cNvPr>
          <p:cNvSpPr/>
          <p:nvPr/>
        </p:nvSpPr>
        <p:spPr>
          <a:xfrm>
            <a:off x="9582750" y="3512231"/>
            <a:ext cx="2606902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+ ALGUMA COMORBIDADE</a:t>
            </a:r>
          </a:p>
        </p:txBody>
      </p:sp>
    </p:spTree>
    <p:extLst>
      <p:ext uri="{BB962C8B-B14F-4D97-AF65-F5344CB8AC3E}">
        <p14:creationId xmlns:p14="http://schemas.microsoft.com/office/powerpoint/2010/main" val="31024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HÁ QUANTO TEMPO VOCÊ SE SENTE ASSIM?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3 DIAS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488382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4 A 7 DIAS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E025F40-34B5-4AC5-B79A-768FAF9D246C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8 A 10 DIAS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36136699-20AC-4F18-8A93-7162206D6411}"/>
              </a:ext>
            </a:extLst>
          </p:cNvPr>
          <p:cNvSpPr/>
          <p:nvPr/>
        </p:nvSpPr>
        <p:spPr>
          <a:xfrm>
            <a:off x="3493477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11 A 14 DIAS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FE2A5411-3D3A-4EC6-9F20-B65FBBBB658D}"/>
              </a:ext>
            </a:extLst>
          </p:cNvPr>
          <p:cNvSpPr/>
          <p:nvPr/>
        </p:nvSpPr>
        <p:spPr>
          <a:xfrm>
            <a:off x="6290603" y="324963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14 DIAS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89A584DA-A21A-40F8-8B4F-67181F05AFCB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</p:spTree>
    <p:extLst>
      <p:ext uri="{BB962C8B-B14F-4D97-AF65-F5344CB8AC3E}">
        <p14:creationId xmlns:p14="http://schemas.microsoft.com/office/powerpoint/2010/main" val="300562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NOS ÚLTIMOS 14 DIAS VOCÊ: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3222460" y="2252379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VIAJOU PARA FORA DA SUA CIDADE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3222460" y="3553641"/>
            <a:ext cx="2518117" cy="9873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TEVE CONTATO COM ALGUÉM INFECTADO POR COVID-19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E025F40-34B5-4AC5-B79A-768FAF9D246C}"/>
              </a:ext>
            </a:extLst>
          </p:cNvPr>
          <p:cNvSpPr/>
          <p:nvPr/>
        </p:nvSpPr>
        <p:spPr>
          <a:xfrm>
            <a:off x="6472087" y="2008163"/>
            <a:ext cx="2518117" cy="123444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TEVE CONTATO COM ALGUÉM QUE CHEGOU DE FORA DA CIDADE?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73964698-BF59-4D7C-902C-8121B96BC389}"/>
              </a:ext>
            </a:extLst>
          </p:cNvPr>
          <p:cNvSpPr/>
          <p:nvPr/>
        </p:nvSpPr>
        <p:spPr>
          <a:xfrm>
            <a:off x="6451425" y="3646629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NENHUM DESTES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B4A74D41-D158-4440-ABE8-07558974F080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</p:spTree>
    <p:extLst>
      <p:ext uri="{BB962C8B-B14F-4D97-AF65-F5344CB8AC3E}">
        <p14:creationId xmlns:p14="http://schemas.microsoft.com/office/powerpoint/2010/main" val="61865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ASSINALE SUA FAIXA ETÁRIA (IDADE)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1-15 ANOS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488382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16 A 30 ANOS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E025F40-34B5-4AC5-B79A-768FAF9D246C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31 A 45 ANOS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5439E26B-C75D-4D79-AF80-2922342EDE20}"/>
              </a:ext>
            </a:extLst>
          </p:cNvPr>
          <p:cNvSpPr/>
          <p:nvPr/>
        </p:nvSpPr>
        <p:spPr>
          <a:xfrm>
            <a:off x="3444235" y="3172265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46 A 60 ANOS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4A69F30-9C10-46B7-992F-1D4BEF569E43}"/>
              </a:ext>
            </a:extLst>
          </p:cNvPr>
          <p:cNvSpPr/>
          <p:nvPr/>
        </p:nvSpPr>
        <p:spPr>
          <a:xfrm>
            <a:off x="6229650" y="315819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60 ANOS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CB18E246-6D5A-4DEE-8C2D-B1967861DB9F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</p:spTree>
    <p:extLst>
      <p:ext uri="{BB962C8B-B14F-4D97-AF65-F5344CB8AC3E}">
        <p14:creationId xmlns:p14="http://schemas.microsoft.com/office/powerpoint/2010/main" val="14559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Alternativo 3">
            <a:extLst>
              <a:ext uri="{FF2B5EF4-FFF2-40B4-BE49-F238E27FC236}">
                <a16:creationId xmlns:a16="http://schemas.microsoft.com/office/drawing/2014/main" id="{5C4584F6-E68B-4DA0-8A7D-A71456CAA757}"/>
              </a:ext>
            </a:extLst>
          </p:cNvPr>
          <p:cNvSpPr/>
          <p:nvPr/>
        </p:nvSpPr>
        <p:spPr>
          <a:xfrm>
            <a:off x="4217962" y="932488"/>
            <a:ext cx="4089130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POSSUI ALGUMA DESSAS DOENÇAS?</a:t>
            </a:r>
          </a:p>
        </p:txBody>
      </p:sp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883E3CC1-2B27-4805-8D6D-A1C66F44F34D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DIABETES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711B409F-6A33-47E6-8532-71D6F3EA656F}"/>
              </a:ext>
            </a:extLst>
          </p:cNvPr>
          <p:cNvSpPr/>
          <p:nvPr/>
        </p:nvSpPr>
        <p:spPr>
          <a:xfrm>
            <a:off x="488382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DOENÇA DO CORAÇÃO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86AA8898-BE6C-40C1-BA7F-2CCC330708A7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DOENÇA RENAL CRÔNICA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AB2D0C41-76CD-4932-A596-50B1E64FF136}"/>
              </a:ext>
            </a:extLst>
          </p:cNvPr>
          <p:cNvSpPr/>
          <p:nvPr/>
        </p:nvSpPr>
        <p:spPr>
          <a:xfrm>
            <a:off x="2086703" y="3523877"/>
            <a:ext cx="2518117" cy="13270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DOENÇA RESPIRATÓRIA CRÔNICA (ASMA, BRONQUITE, ETC)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209BD356-73B6-4595-824C-DC74300C932A}"/>
              </a:ext>
            </a:extLst>
          </p:cNvPr>
          <p:cNvSpPr/>
          <p:nvPr/>
        </p:nvSpPr>
        <p:spPr>
          <a:xfrm>
            <a:off x="4883829" y="3523878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PRESSÃO ALTA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F35E53AE-FE32-4313-A143-D68F2B5CDC6E}"/>
              </a:ext>
            </a:extLst>
          </p:cNvPr>
          <p:cNvSpPr/>
          <p:nvPr/>
        </p:nvSpPr>
        <p:spPr>
          <a:xfrm>
            <a:off x="7680955" y="3523878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CÂNCER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DBF5475A-E7DE-42FD-AEEB-6CB57810F84A}"/>
              </a:ext>
            </a:extLst>
          </p:cNvPr>
          <p:cNvSpPr/>
          <p:nvPr/>
        </p:nvSpPr>
        <p:spPr>
          <a:xfrm>
            <a:off x="4883829" y="4850968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NÃO POSSUO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A47B47DA-84B0-4A91-B61B-AB9AD7E06D58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0BC16034-0A00-4334-90A8-B7FA0842B69E}"/>
              </a:ext>
            </a:extLst>
          </p:cNvPr>
          <p:cNvSpPr/>
          <p:nvPr/>
        </p:nvSpPr>
        <p:spPr>
          <a:xfrm>
            <a:off x="7680955" y="4850968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NÃO QUERO RESPONDER</a:t>
            </a:r>
          </a:p>
        </p:txBody>
      </p:sp>
    </p:spTree>
    <p:extLst>
      <p:ext uri="{BB962C8B-B14F-4D97-AF65-F5344CB8AC3E}">
        <p14:creationId xmlns:p14="http://schemas.microsoft.com/office/powerpoint/2010/main" val="349234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QUAL O SEU SEXO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326838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FEMININO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6405496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MASCULINO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B94CB78A-A94D-480E-949B-CE53F8904501}"/>
              </a:ext>
            </a:extLst>
          </p:cNvPr>
          <p:cNvSpPr/>
          <p:nvPr/>
        </p:nvSpPr>
        <p:spPr>
          <a:xfrm>
            <a:off x="4417018" y="0"/>
            <a:ext cx="3495027" cy="46423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SINTO ALGUM SINTOMA</a:t>
            </a:r>
          </a:p>
        </p:txBody>
      </p:sp>
    </p:spTree>
    <p:extLst>
      <p:ext uri="{BB962C8B-B14F-4D97-AF65-F5344CB8AC3E}">
        <p14:creationId xmlns:p14="http://schemas.microsoft.com/office/powerpoint/2010/main" val="45436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NOS ÚLTIMOS 14 DIAS VOCÊ: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3345760" y="2212115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VIAJOU PARA FORA DA SUA CIDADE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3345761" y="3545058"/>
            <a:ext cx="2518117" cy="94944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TEVE CONTATO COM ALGUÉM INFECTADO POR COVID-19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E31D41DD-66F4-498B-B06A-D4692FFE7F38}"/>
              </a:ext>
            </a:extLst>
          </p:cNvPr>
          <p:cNvSpPr/>
          <p:nvPr/>
        </p:nvSpPr>
        <p:spPr>
          <a:xfrm>
            <a:off x="5502983" y="0"/>
            <a:ext cx="1259059" cy="46423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B1DD5283-2310-4AA1-9852-0DA93560AFDA}"/>
              </a:ext>
            </a:extLst>
          </p:cNvPr>
          <p:cNvSpPr/>
          <p:nvPr/>
        </p:nvSpPr>
        <p:spPr>
          <a:xfrm>
            <a:off x="6328124" y="1966854"/>
            <a:ext cx="2518117" cy="123444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TEVE CONTATO COM ALGUÉM QUE CHEGOU DE FORA DA CIDADE?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57D55C08-D6C6-4066-8CC7-D7F36AD7B7B4}"/>
              </a:ext>
            </a:extLst>
          </p:cNvPr>
          <p:cNvSpPr/>
          <p:nvPr/>
        </p:nvSpPr>
        <p:spPr>
          <a:xfrm>
            <a:off x="6328124" y="3646988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NENHUM DESTES</a:t>
            </a:r>
          </a:p>
        </p:txBody>
      </p:sp>
    </p:spTree>
    <p:extLst>
      <p:ext uri="{BB962C8B-B14F-4D97-AF65-F5344CB8AC3E}">
        <p14:creationId xmlns:p14="http://schemas.microsoft.com/office/powerpoint/2010/main" val="344534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579F2CBA-FEED-4BC1-A196-240A9F30F9B0}"/>
              </a:ext>
            </a:extLst>
          </p:cNvPr>
          <p:cNvSpPr/>
          <p:nvPr/>
        </p:nvSpPr>
        <p:spPr>
          <a:xfrm>
            <a:off x="4217962" y="932488"/>
            <a:ext cx="3756075" cy="671229"/>
          </a:xfrm>
          <a:custGeom>
            <a:avLst/>
            <a:gdLst>
              <a:gd name="connsiteX0" fmla="*/ 0 w 3756075"/>
              <a:gd name="connsiteY0" fmla="*/ 111276 h 667657"/>
              <a:gd name="connsiteX1" fmla="*/ 111276 w 3756075"/>
              <a:gd name="connsiteY1" fmla="*/ 0 h 667657"/>
              <a:gd name="connsiteX2" fmla="*/ 3644799 w 3756075"/>
              <a:gd name="connsiteY2" fmla="*/ 0 h 667657"/>
              <a:gd name="connsiteX3" fmla="*/ 3756075 w 3756075"/>
              <a:gd name="connsiteY3" fmla="*/ 111276 h 667657"/>
              <a:gd name="connsiteX4" fmla="*/ 3756075 w 3756075"/>
              <a:gd name="connsiteY4" fmla="*/ 556381 h 667657"/>
              <a:gd name="connsiteX5" fmla="*/ 3644799 w 3756075"/>
              <a:gd name="connsiteY5" fmla="*/ 667657 h 667657"/>
              <a:gd name="connsiteX6" fmla="*/ 111276 w 3756075"/>
              <a:gd name="connsiteY6" fmla="*/ 667657 h 667657"/>
              <a:gd name="connsiteX7" fmla="*/ 0 w 3756075"/>
              <a:gd name="connsiteY7" fmla="*/ 556381 h 667657"/>
              <a:gd name="connsiteX8" fmla="*/ 0 w 3756075"/>
              <a:gd name="connsiteY8" fmla="*/ 111276 h 667657"/>
              <a:gd name="connsiteX0" fmla="*/ 0 w 3756075"/>
              <a:gd name="connsiteY0" fmla="*/ 111276 h 671229"/>
              <a:gd name="connsiteX1" fmla="*/ 111276 w 3756075"/>
              <a:gd name="connsiteY1" fmla="*/ 0 h 671229"/>
              <a:gd name="connsiteX2" fmla="*/ 3644799 w 3756075"/>
              <a:gd name="connsiteY2" fmla="*/ 0 h 671229"/>
              <a:gd name="connsiteX3" fmla="*/ 3756075 w 3756075"/>
              <a:gd name="connsiteY3" fmla="*/ 111276 h 671229"/>
              <a:gd name="connsiteX4" fmla="*/ 3756075 w 3756075"/>
              <a:gd name="connsiteY4" fmla="*/ 556381 h 671229"/>
              <a:gd name="connsiteX5" fmla="*/ 3644799 w 3756075"/>
              <a:gd name="connsiteY5" fmla="*/ 667657 h 671229"/>
              <a:gd name="connsiteX6" fmla="*/ 1859281 w 3756075"/>
              <a:gd name="connsiteY6" fmla="*/ 671229 h 671229"/>
              <a:gd name="connsiteX7" fmla="*/ 111276 w 3756075"/>
              <a:gd name="connsiteY7" fmla="*/ 667657 h 671229"/>
              <a:gd name="connsiteX8" fmla="*/ 0 w 3756075"/>
              <a:gd name="connsiteY8" fmla="*/ 556381 h 671229"/>
              <a:gd name="connsiteX9" fmla="*/ 0 w 3756075"/>
              <a:gd name="connsiteY9" fmla="*/ 111276 h 67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6075" h="671229">
                <a:moveTo>
                  <a:pt x="0" y="111276"/>
                </a:moveTo>
                <a:cubicBezTo>
                  <a:pt x="0" y="49820"/>
                  <a:pt x="49820" y="0"/>
                  <a:pt x="111276" y="0"/>
                </a:cubicBezTo>
                <a:lnTo>
                  <a:pt x="3644799" y="0"/>
                </a:lnTo>
                <a:cubicBezTo>
                  <a:pt x="3706255" y="0"/>
                  <a:pt x="3756075" y="49820"/>
                  <a:pt x="3756075" y="111276"/>
                </a:cubicBezTo>
                <a:lnTo>
                  <a:pt x="3756075" y="556381"/>
                </a:lnTo>
                <a:cubicBezTo>
                  <a:pt x="3756075" y="617837"/>
                  <a:pt x="3706255" y="667657"/>
                  <a:pt x="3644799" y="667657"/>
                </a:cubicBezTo>
                <a:lnTo>
                  <a:pt x="1859281" y="671229"/>
                </a:lnTo>
                <a:lnTo>
                  <a:pt x="111276" y="667657"/>
                </a:lnTo>
                <a:cubicBezTo>
                  <a:pt x="49820" y="667657"/>
                  <a:pt x="0" y="617837"/>
                  <a:pt x="0" y="556381"/>
                </a:cubicBezTo>
                <a:lnTo>
                  <a:pt x="0" y="111276"/>
                </a:ln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ASSINALE SUA FAIXA ETÁRIA (IDADE)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56006C08-4C3A-40CB-A7B7-869EB64E842B}"/>
              </a:ext>
            </a:extLst>
          </p:cNvPr>
          <p:cNvSpPr/>
          <p:nvPr/>
        </p:nvSpPr>
        <p:spPr>
          <a:xfrm>
            <a:off x="5502983" y="0"/>
            <a:ext cx="1259059" cy="46423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BEM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0634B756-41A7-4D0E-9644-6269CA4D4646}"/>
              </a:ext>
            </a:extLst>
          </p:cNvPr>
          <p:cNvSpPr/>
          <p:nvPr/>
        </p:nvSpPr>
        <p:spPr>
          <a:xfrm>
            <a:off x="2086703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 A 15 ANOS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6F78915-2B6B-4AB6-B809-A795DA5DEFF4}"/>
              </a:ext>
            </a:extLst>
          </p:cNvPr>
          <p:cNvSpPr/>
          <p:nvPr/>
        </p:nvSpPr>
        <p:spPr>
          <a:xfrm>
            <a:off x="4883829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16 A 30 ANOS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E025F40-34B5-4AC5-B79A-768FAF9D246C}"/>
              </a:ext>
            </a:extLst>
          </p:cNvPr>
          <p:cNvSpPr/>
          <p:nvPr/>
        </p:nvSpPr>
        <p:spPr>
          <a:xfrm>
            <a:off x="7680955" y="2194560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31 A 45 ANOS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5439E26B-C75D-4D79-AF80-2922342EDE20}"/>
              </a:ext>
            </a:extLst>
          </p:cNvPr>
          <p:cNvSpPr/>
          <p:nvPr/>
        </p:nvSpPr>
        <p:spPr>
          <a:xfrm>
            <a:off x="3444235" y="3172265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46 A 60 ANOS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4A69F30-9C10-46B7-992F-1D4BEF569E43}"/>
              </a:ext>
            </a:extLst>
          </p:cNvPr>
          <p:cNvSpPr/>
          <p:nvPr/>
        </p:nvSpPr>
        <p:spPr>
          <a:xfrm>
            <a:off x="6229650" y="3158197"/>
            <a:ext cx="2518117" cy="74558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MAIS DE 60 ANOS</a:t>
            </a:r>
          </a:p>
        </p:txBody>
      </p:sp>
    </p:spTree>
    <p:extLst>
      <p:ext uri="{BB962C8B-B14F-4D97-AF65-F5344CB8AC3E}">
        <p14:creationId xmlns:p14="http://schemas.microsoft.com/office/powerpoint/2010/main" val="2589074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1013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Gigante</dc:creator>
  <cp:lastModifiedBy>Filipe Gigante</cp:lastModifiedBy>
  <cp:revision>23</cp:revision>
  <dcterms:created xsi:type="dcterms:W3CDTF">2020-05-19T11:10:50Z</dcterms:created>
  <dcterms:modified xsi:type="dcterms:W3CDTF">2020-05-21T00:45:49Z</dcterms:modified>
</cp:coreProperties>
</file>