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81DB2-DAD7-4088-A485-03322094D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556591"/>
            <a:ext cx="8791575" cy="2292626"/>
          </a:xfrm>
        </p:spPr>
        <p:txBody>
          <a:bodyPr>
            <a:normAutofit/>
          </a:bodyPr>
          <a:lstStyle/>
          <a:p>
            <a:r>
              <a:rPr lang="en-US" sz="6000" dirty="0"/>
              <a:t>Aha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F3E2F-48B0-4295-8172-F169D39C0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7670" y="2849217"/>
            <a:ext cx="8110329" cy="3167270"/>
          </a:xfrm>
        </p:spPr>
        <p:txBody>
          <a:bodyPr>
            <a:normAutofit lnSpcReduction="10000"/>
          </a:bodyPr>
          <a:lstStyle/>
          <a:p>
            <a:r>
              <a:rPr lang="en-US" sz="3500" dirty="0"/>
              <a:t>New Car rental service</a:t>
            </a:r>
          </a:p>
          <a:p>
            <a:r>
              <a:rPr lang="en-US" dirty="0"/>
              <a:t>	Professor – </a:t>
            </a:r>
            <a:r>
              <a:rPr lang="en-US" b="1" dirty="0"/>
              <a:t>Obinna Kalu</a:t>
            </a:r>
          </a:p>
          <a:p>
            <a:r>
              <a:rPr lang="en-US" sz="1600" b="1" i="1" dirty="0">
                <a:latin typeface="Arial Narrow" panose="020B0606020202030204" pitchFamily="34" charset="0"/>
              </a:rPr>
              <a:t>	</a:t>
            </a:r>
          </a:p>
          <a:p>
            <a:r>
              <a:rPr lang="en-US" sz="1600" b="1" i="1" dirty="0">
                <a:latin typeface="Arial Narrow" panose="020B0606020202030204" pitchFamily="34" charset="0"/>
              </a:rPr>
              <a:t>	Leonardo</a:t>
            </a:r>
            <a:r>
              <a:rPr lang="en-US" sz="1600" i="1" dirty="0">
                <a:latin typeface="Arial Narrow" panose="020B0606020202030204" pitchFamily="34" charset="0"/>
              </a:rPr>
              <a:t> S. T. Contreras </a:t>
            </a:r>
          </a:p>
          <a:p>
            <a:r>
              <a:rPr lang="en-US" sz="1600" b="1" i="1" dirty="0">
                <a:latin typeface="Arial Narrow" panose="020B0606020202030204" pitchFamily="34" charset="0"/>
              </a:rPr>
              <a:t>	Gustavo</a:t>
            </a:r>
            <a:r>
              <a:rPr lang="en-US" sz="1600" i="1" dirty="0">
                <a:latin typeface="Arial Narrow" panose="020B0606020202030204" pitchFamily="34" charset="0"/>
              </a:rPr>
              <a:t> do </a:t>
            </a:r>
            <a:r>
              <a:rPr lang="en-US" sz="1600" i="1" dirty="0" err="1">
                <a:latin typeface="Arial Narrow" panose="020B0606020202030204" pitchFamily="34" charset="0"/>
              </a:rPr>
              <a:t>Rego</a:t>
            </a:r>
            <a:r>
              <a:rPr lang="en-US" sz="1600" i="1" dirty="0">
                <a:latin typeface="Arial Narrow" panose="020B0606020202030204" pitchFamily="34" charset="0"/>
              </a:rPr>
              <a:t> Souza </a:t>
            </a:r>
          </a:p>
          <a:p>
            <a:r>
              <a:rPr lang="en-US" sz="1600" b="1" i="1" dirty="0">
                <a:latin typeface="Arial Narrow" panose="020B0606020202030204" pitchFamily="34" charset="0"/>
              </a:rPr>
              <a:t>	BON</a:t>
            </a:r>
            <a:r>
              <a:rPr lang="en-US" sz="1600" i="1" dirty="0">
                <a:latin typeface="Arial Narrow" panose="020B0606020202030204" pitchFamily="34" charset="0"/>
              </a:rPr>
              <a:t> NGUYEN</a:t>
            </a:r>
          </a:p>
          <a:p>
            <a:r>
              <a:rPr lang="en-US" sz="1600" b="1" i="1" dirty="0">
                <a:latin typeface="Arial Narrow" panose="020B0606020202030204" pitchFamily="34" charset="0"/>
              </a:rPr>
              <a:t>	SON</a:t>
            </a:r>
            <a:r>
              <a:rPr lang="en-US" sz="1600" i="1" dirty="0">
                <a:latin typeface="Arial Narrow" panose="020B0606020202030204" pitchFamily="34" charset="0"/>
              </a:rPr>
              <a:t> Nguyen</a:t>
            </a:r>
          </a:p>
        </p:txBody>
      </p:sp>
    </p:spTree>
    <p:extLst>
      <p:ext uri="{BB962C8B-B14F-4D97-AF65-F5344CB8AC3E}">
        <p14:creationId xmlns:p14="http://schemas.microsoft.com/office/powerpoint/2010/main" val="2305134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Use case descriptions – Admin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9534DFA-F0ED-4EB8-9730-D5C3B65E20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355002"/>
              </p:ext>
            </p:extLst>
          </p:nvPr>
        </p:nvGraphicFramePr>
        <p:xfrm>
          <a:off x="967410" y="1643063"/>
          <a:ext cx="10283686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355">
                  <a:extLst>
                    <a:ext uri="{9D8B030D-6E8A-4147-A177-3AD203B41FA5}">
                      <a16:colId xmlns:a16="http://schemas.microsoft.com/office/drawing/2014/main" val="1656889719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613002775"/>
                    </a:ext>
                  </a:extLst>
                </a:gridCol>
                <a:gridCol w="1386834">
                  <a:extLst>
                    <a:ext uri="{9D8B030D-6E8A-4147-A177-3AD203B41FA5}">
                      <a16:colId xmlns:a16="http://schemas.microsoft.com/office/drawing/2014/main" val="3209742257"/>
                    </a:ext>
                  </a:extLst>
                </a:gridCol>
                <a:gridCol w="4589897">
                  <a:extLst>
                    <a:ext uri="{9D8B030D-6E8A-4147-A177-3AD203B41FA5}">
                      <a16:colId xmlns:a16="http://schemas.microsoft.com/office/drawing/2014/main" val="1679887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80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View and Approve Car Owner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Admin can view and approve pending Car Owner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14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View and approve Car registration and Car rental price offer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Car Owner can view and approve Car and rental price offer of Car 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894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995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Use case descriptions – Customer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9534DFA-F0ED-4EB8-9730-D5C3B65E20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8506473"/>
              </p:ext>
            </p:extLst>
          </p:nvPr>
        </p:nvGraphicFramePr>
        <p:xfrm>
          <a:off x="967410" y="1643063"/>
          <a:ext cx="10283686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355">
                  <a:extLst>
                    <a:ext uri="{9D8B030D-6E8A-4147-A177-3AD203B41FA5}">
                      <a16:colId xmlns:a16="http://schemas.microsoft.com/office/drawing/2014/main" val="1656889719"/>
                    </a:ext>
                  </a:extLst>
                </a:gridCol>
                <a:gridCol w="4214192">
                  <a:extLst>
                    <a:ext uri="{9D8B030D-6E8A-4147-A177-3AD203B41FA5}">
                      <a16:colId xmlns:a16="http://schemas.microsoft.com/office/drawing/2014/main" val="2613002775"/>
                    </a:ext>
                  </a:extLst>
                </a:gridCol>
                <a:gridCol w="1298713">
                  <a:extLst>
                    <a:ext uri="{9D8B030D-6E8A-4147-A177-3AD203B41FA5}">
                      <a16:colId xmlns:a16="http://schemas.microsoft.com/office/drawing/2014/main" val="3209742257"/>
                    </a:ext>
                  </a:extLst>
                </a:gridCol>
                <a:gridCol w="4121426">
                  <a:extLst>
                    <a:ext uri="{9D8B030D-6E8A-4147-A177-3AD203B41FA5}">
                      <a16:colId xmlns:a16="http://schemas.microsoft.com/office/drawing/2014/main" val="1679887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80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View available cars and their offers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Any user can view available cars and offers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14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Search/filter cars and rental price offer that match with Customer’s need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User can do searches to find available cars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894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Book a 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User can then book a car for usage 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823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518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458C27-6ED0-467C-896A-D07F43016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150" y="1338470"/>
            <a:ext cx="6118524" cy="522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5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76F8-B8EC-44C8-9E41-D33BA4BC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0"/>
            <a:ext cx="9905999" cy="414793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Statement of Problem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Aha Solution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Some Comparisons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Case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Case Descriptions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System 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365538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Statement of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76F8-B8EC-44C8-9E41-D33BA4BC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0"/>
            <a:ext cx="9905999" cy="41479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Have you ever thought that Uber, Grab, or Didi has many successes and competes with the traditional taxi services?</a:t>
            </a:r>
          </a:p>
          <a:p>
            <a:pPr marL="0" indent="0">
              <a:buNone/>
            </a:pPr>
            <a:r>
              <a:rPr lang="en-US" sz="2800" dirty="0"/>
              <a:t>And have you ever rented a car and thought that rental prices are too high?</a:t>
            </a:r>
          </a:p>
          <a:p>
            <a:pPr marL="0" indent="0">
              <a:buNone/>
            </a:pPr>
            <a:r>
              <a:rPr lang="en-US" sz="2800" dirty="0"/>
              <a:t>The prices must be a bargain of market needs between buyers and sellers </a:t>
            </a:r>
            <a:r>
              <a:rPr lang="en-US" sz="2800" dirty="0">
                <a:sym typeface="Wingdings" panose="05000000000000000000" pitchFamily="2" charset="2"/>
              </a:rPr>
              <a:t> </a:t>
            </a:r>
            <a:r>
              <a:rPr lang="en-US" sz="2800" dirty="0">
                <a:solidFill>
                  <a:srgbClr val="FFC000"/>
                </a:solidFill>
                <a:sym typeface="Wingdings" panose="05000000000000000000" pitchFamily="2" charset="2"/>
              </a:rPr>
              <a:t>Aha is born to bring benefits of both sides.</a:t>
            </a:r>
            <a:endParaRPr lang="en-US" sz="28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7836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Aha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76F8-B8EC-44C8-9E41-D33BA4BC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0"/>
            <a:ext cx="9905999" cy="4147931"/>
          </a:xfrm>
        </p:spPr>
        <p:txBody>
          <a:bodyPr>
            <a:normAutofit/>
          </a:bodyPr>
          <a:lstStyle/>
          <a:p>
            <a:r>
              <a:rPr lang="en-US" sz="2800"/>
              <a:t>Online web application (24/7)</a:t>
            </a:r>
            <a:endParaRPr lang="en-US" sz="2800" dirty="0"/>
          </a:p>
          <a:p>
            <a:r>
              <a:rPr lang="en-US" sz="2800" dirty="0"/>
              <a:t>Like a traditional way but with low investment</a:t>
            </a:r>
          </a:p>
          <a:p>
            <a:r>
              <a:rPr lang="en-US" sz="2800" dirty="0"/>
              <a:t>Efficiency managing vehicles by maximizing the utilization of un-used or less-used cars</a:t>
            </a:r>
          </a:p>
          <a:p>
            <a:r>
              <a:rPr lang="en-US" sz="2800" dirty="0"/>
              <a:t>Create better services and reduce rental cost</a:t>
            </a:r>
          </a:p>
          <a:p>
            <a:pPr lvl="1"/>
            <a:r>
              <a:rPr lang="en-US" sz="2400" dirty="0"/>
              <a:t>By improving rental process</a:t>
            </a:r>
          </a:p>
          <a:p>
            <a:r>
              <a:rPr lang="en-US" sz="2800" dirty="0"/>
              <a:t>Better managing users or customer</a:t>
            </a:r>
          </a:p>
        </p:txBody>
      </p:sp>
    </p:spTree>
    <p:extLst>
      <p:ext uri="{BB962C8B-B14F-4D97-AF65-F5344CB8AC3E}">
        <p14:creationId xmlns:p14="http://schemas.microsoft.com/office/powerpoint/2010/main" val="3604358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Some comparisons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6ADC14B-2F20-467C-9662-A2F7C6A80B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1109524"/>
              </p:ext>
            </p:extLst>
          </p:nvPr>
        </p:nvGraphicFramePr>
        <p:xfrm>
          <a:off x="662609" y="1944688"/>
          <a:ext cx="1052222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834">
                  <a:extLst>
                    <a:ext uri="{9D8B030D-6E8A-4147-A177-3AD203B41FA5}">
                      <a16:colId xmlns:a16="http://schemas.microsoft.com/office/drawing/2014/main" val="1001908754"/>
                    </a:ext>
                  </a:extLst>
                </a:gridCol>
                <a:gridCol w="4094922">
                  <a:extLst>
                    <a:ext uri="{9D8B030D-6E8A-4147-A177-3AD203B41FA5}">
                      <a16:colId xmlns:a16="http://schemas.microsoft.com/office/drawing/2014/main" val="781334107"/>
                    </a:ext>
                  </a:extLst>
                </a:gridCol>
                <a:gridCol w="4386470">
                  <a:extLst>
                    <a:ext uri="{9D8B030D-6E8A-4147-A177-3AD203B41FA5}">
                      <a16:colId xmlns:a16="http://schemas.microsoft.com/office/drawing/2014/main" val="4012071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Traditional Car Rental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46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Low rental cost</a:t>
                      </a:r>
                    </a:p>
                    <a:p>
                      <a:r>
                        <a:rPr lang="en-US" sz="3600" dirty="0"/>
                        <a:t>low initial investment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Hight rental cost</a:t>
                      </a:r>
                    </a:p>
                    <a:p>
                      <a:r>
                        <a:rPr lang="en-US" sz="3600" dirty="0"/>
                        <a:t>High initial investment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52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Weakness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Not market 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Have market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913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24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Use case model – Car owner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76F8-B8EC-44C8-9E41-D33BA4BC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0"/>
            <a:ext cx="9905999" cy="414793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4015E-DC29-4DCB-90AA-D601B76D3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070" y="1643270"/>
            <a:ext cx="6656682" cy="429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54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Use case model – 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76F8-B8EC-44C8-9E41-D33BA4BC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0"/>
            <a:ext cx="9905999" cy="414793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962F3A-3BE6-450D-8BEC-DAA5E2AEF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126" y="1643269"/>
            <a:ext cx="6991406" cy="428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0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Use case model – Customer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76F8-B8EC-44C8-9E41-D33BA4BC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0"/>
            <a:ext cx="9905999" cy="414793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2388BF-856F-4550-B9EF-5E433937F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878" y="1643269"/>
            <a:ext cx="6271592" cy="437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42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Use case descriptions – Car owner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9534DFA-F0ED-4EB8-9730-D5C3B65E20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208249"/>
              </p:ext>
            </p:extLst>
          </p:nvPr>
        </p:nvGraphicFramePr>
        <p:xfrm>
          <a:off x="967410" y="1643063"/>
          <a:ext cx="10283686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355">
                  <a:extLst>
                    <a:ext uri="{9D8B030D-6E8A-4147-A177-3AD203B41FA5}">
                      <a16:colId xmlns:a16="http://schemas.microsoft.com/office/drawing/2014/main" val="1656889719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613002775"/>
                    </a:ext>
                  </a:extLst>
                </a:gridCol>
                <a:gridCol w="1386834">
                  <a:extLst>
                    <a:ext uri="{9D8B030D-6E8A-4147-A177-3AD203B41FA5}">
                      <a16:colId xmlns:a16="http://schemas.microsoft.com/office/drawing/2014/main" val="3209742257"/>
                    </a:ext>
                  </a:extLst>
                </a:gridCol>
                <a:gridCol w="4589897">
                  <a:extLst>
                    <a:ext uri="{9D8B030D-6E8A-4147-A177-3AD203B41FA5}">
                      <a16:colId xmlns:a16="http://schemas.microsoft.com/office/drawing/2014/main" val="1679887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80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Apply Car Owner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Any user can apply the application to become a partner (Car Owner)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14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Register a car and offer a rental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Car Owner can register their car and offer an appropriate rental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894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704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226</TotalTime>
  <Words>343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Narrow</vt:lpstr>
      <vt:lpstr>Trebuchet MS</vt:lpstr>
      <vt:lpstr>Tw Cen MT</vt:lpstr>
      <vt:lpstr>Wingdings</vt:lpstr>
      <vt:lpstr>Circuit</vt:lpstr>
      <vt:lpstr>Aha</vt:lpstr>
      <vt:lpstr>Contents</vt:lpstr>
      <vt:lpstr>Statement of problem</vt:lpstr>
      <vt:lpstr>Aha solution</vt:lpstr>
      <vt:lpstr>Some comparisons</vt:lpstr>
      <vt:lpstr>Use case model – Car owner</vt:lpstr>
      <vt:lpstr>Use case model – Admin</vt:lpstr>
      <vt:lpstr>Use case model – Customer</vt:lpstr>
      <vt:lpstr>Use case descriptions – Car owner</vt:lpstr>
      <vt:lpstr>Use case descriptions – Admin</vt:lpstr>
      <vt:lpstr>Use case descriptions – Customer</vt:lpstr>
      <vt:lpstr>System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Aha</dc:title>
  <dc:creator>new</dc:creator>
  <cp:lastModifiedBy>new</cp:lastModifiedBy>
  <cp:revision>21</cp:revision>
  <dcterms:created xsi:type="dcterms:W3CDTF">2018-07-25T21:20:48Z</dcterms:created>
  <dcterms:modified xsi:type="dcterms:W3CDTF">2018-07-26T16:52:55Z</dcterms:modified>
</cp:coreProperties>
</file>