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6" r:id="rId3"/>
    <p:sldId id="275" r:id="rId4"/>
    <p:sldId id="274" r:id="rId5"/>
    <p:sldId id="273" r:id="rId6"/>
    <p:sldId id="284" r:id="rId7"/>
    <p:sldId id="279" r:id="rId8"/>
    <p:sldId id="285" r:id="rId9"/>
    <p:sldId id="272" r:id="rId10"/>
    <p:sldId id="27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3DF07C34-0710-49B7-89C7-9BEA9D436CC1}"/>
              </a:ext>
            </a:extLst>
          </p:cNvPr>
          <p:cNvSpPr/>
          <p:nvPr/>
        </p:nvSpPr>
        <p:spPr>
          <a:xfrm>
            <a:off x="705644" y="483848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1138C9A4-44A3-4671-9771-6F24ED7525F2}"/>
              </a:ext>
            </a:extLst>
          </p:cNvPr>
          <p:cNvSpPr/>
          <p:nvPr/>
        </p:nvSpPr>
        <p:spPr>
          <a:xfrm>
            <a:off x="704991" y="2121227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C214B13E-7A0D-4B25-B250-84110A3D3FE6}"/>
              </a:ext>
            </a:extLst>
          </p:cNvPr>
          <p:cNvSpPr/>
          <p:nvPr/>
        </p:nvSpPr>
        <p:spPr>
          <a:xfrm>
            <a:off x="4585581" y="2125264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7B775DFD-739F-4C74-B743-6D77D03D3AAD}"/>
              </a:ext>
            </a:extLst>
          </p:cNvPr>
          <p:cNvSpPr txBox="1"/>
          <p:nvPr/>
        </p:nvSpPr>
        <p:spPr>
          <a:xfrm>
            <a:off x="167120" y="1557286"/>
            <a:ext cx="17447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cs typeface="Calibri"/>
              </a:rPr>
              <a:t>Informações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7F528F94-AC97-45A9-A10D-FCDB2BAEC070}"/>
              </a:ext>
            </a:extLst>
          </p:cNvPr>
          <p:cNvSpPr txBox="1"/>
          <p:nvPr/>
        </p:nvSpPr>
        <p:spPr>
          <a:xfrm>
            <a:off x="1948900" y="1491864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63682302-1E8A-4CE6-8062-47E7A163B34D}"/>
              </a:ext>
            </a:extLst>
          </p:cNvPr>
          <p:cNvSpPr txBox="1"/>
          <p:nvPr/>
        </p:nvSpPr>
        <p:spPr>
          <a:xfrm>
            <a:off x="2245580" y="635508"/>
            <a:ext cx="3964024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 smtClean="0">
                <a:cs typeface="Calibri"/>
              </a:rPr>
              <a:t>Requisição </a:t>
            </a:r>
            <a:r>
              <a:rPr lang="pt-BR" sz="1600" dirty="0">
                <a:cs typeface="Calibri"/>
              </a:rPr>
              <a:t>Matrícula + </a:t>
            </a:r>
            <a:r>
              <a:rPr lang="pt-BR" sz="1600" dirty="0" smtClean="0">
                <a:cs typeface="Calibri"/>
              </a:rPr>
              <a:t>Entrega de </a:t>
            </a:r>
            <a:r>
              <a:rPr lang="pt-BR" sz="1600" dirty="0">
                <a:cs typeface="Calibri"/>
              </a:rPr>
              <a:t>Documentos Necessários +</a:t>
            </a:r>
            <a:r>
              <a:rPr lang="pt-BR" sz="1600" dirty="0" err="1" smtClean="0">
                <a:cs typeface="Calibri"/>
              </a:rPr>
              <a:t>Taxa_Matricula</a:t>
            </a:r>
            <a:endParaRPr lang="pt-BR" sz="1600" dirty="0">
              <a:cs typeface="Calibri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xmlns="" id="{FD4EFA0F-4745-47DB-AE54-21F4930D466D}"/>
              </a:ext>
            </a:extLst>
          </p:cNvPr>
          <p:cNvCxnSpPr>
            <a:cxnSpLocks/>
          </p:cNvCxnSpPr>
          <p:nvPr/>
        </p:nvCxnSpPr>
        <p:spPr>
          <a:xfrm flipH="1">
            <a:off x="2235575" y="553448"/>
            <a:ext cx="3709317" cy="2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xmlns="" id="{369B8BD3-7A7F-47B4-B170-F65F09A3CFAC}"/>
              </a:ext>
            </a:extLst>
          </p:cNvPr>
          <p:cNvCxnSpPr>
            <a:cxnSpLocks/>
          </p:cNvCxnSpPr>
          <p:nvPr/>
        </p:nvCxnSpPr>
        <p:spPr>
          <a:xfrm flipH="1">
            <a:off x="5944892" y="539233"/>
            <a:ext cx="5753" cy="15819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92D73595-A4DD-48E0-8C10-C2471D4A4490}"/>
              </a:ext>
            </a:extLst>
          </p:cNvPr>
          <p:cNvSpPr txBox="1"/>
          <p:nvPr/>
        </p:nvSpPr>
        <p:spPr>
          <a:xfrm>
            <a:off x="2429712" y="275586"/>
            <a:ext cx="338612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Nro_Matrícula + Troco + Comprovante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0F47815D-E774-4254-8546-D87BF504D5DE}"/>
              </a:ext>
            </a:extLst>
          </p:cNvPr>
          <p:cNvSpPr txBox="1"/>
          <p:nvPr/>
        </p:nvSpPr>
        <p:spPr>
          <a:xfrm>
            <a:off x="7136294" y="351861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xmlns="" id="{740826B5-115A-4CB2-8951-315DE92DE944}"/>
              </a:ext>
            </a:extLst>
          </p:cNvPr>
          <p:cNvCxnSpPr>
            <a:cxnSpLocks/>
          </p:cNvCxnSpPr>
          <p:nvPr/>
        </p:nvCxnSpPr>
        <p:spPr>
          <a:xfrm>
            <a:off x="2245581" y="1180325"/>
            <a:ext cx="2857237" cy="73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3F69578D-2C08-4D4F-B462-141DD334ACA8}"/>
              </a:ext>
            </a:extLst>
          </p:cNvPr>
          <p:cNvSpPr/>
          <p:nvPr/>
        </p:nvSpPr>
        <p:spPr>
          <a:xfrm>
            <a:off x="704991" y="4955108"/>
            <a:ext cx="1702188" cy="7222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Agenda</a:t>
            </a:r>
            <a:endParaRPr lang="pt-BR" dirty="0"/>
          </a:p>
        </p:txBody>
      </p:sp>
      <p:cxnSp>
        <p:nvCxnSpPr>
          <p:cNvPr id="45" name="Conector de seta reta 44"/>
          <p:cNvCxnSpPr/>
          <p:nvPr/>
        </p:nvCxnSpPr>
        <p:spPr>
          <a:xfrm flipV="1">
            <a:off x="1195754" y="1325848"/>
            <a:ext cx="23446" cy="94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1911838" y="1325848"/>
            <a:ext cx="0" cy="79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xmlns="" id="{3F69578D-2C08-4D4F-B462-141DD334ACA8}"/>
              </a:ext>
            </a:extLst>
          </p:cNvPr>
          <p:cNvSpPr/>
          <p:nvPr/>
        </p:nvSpPr>
        <p:spPr>
          <a:xfrm>
            <a:off x="3938053" y="4924949"/>
            <a:ext cx="1702188" cy="7826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Matricula</a:t>
            </a:r>
            <a:endParaRPr lang="pt-BR" dirty="0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5102818" y="1180325"/>
            <a:ext cx="0" cy="109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xmlns="" id="{3F69578D-2C08-4D4F-B462-141DD334ACA8}"/>
              </a:ext>
            </a:extLst>
          </p:cNvPr>
          <p:cNvSpPr/>
          <p:nvPr/>
        </p:nvSpPr>
        <p:spPr>
          <a:xfrm>
            <a:off x="6029508" y="4924949"/>
            <a:ext cx="1702188" cy="7826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  <p:cxnSp>
        <p:nvCxnSpPr>
          <p:cNvPr id="70" name="Conector de seta reta 69"/>
          <p:cNvCxnSpPr>
            <a:endCxn id="66" idx="0"/>
          </p:cNvCxnSpPr>
          <p:nvPr/>
        </p:nvCxnSpPr>
        <p:spPr>
          <a:xfrm>
            <a:off x="6179865" y="3810000"/>
            <a:ext cx="700737" cy="111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xmlns="" id="{3F69578D-2C08-4D4F-B462-141DD334ACA8}"/>
              </a:ext>
            </a:extLst>
          </p:cNvPr>
          <p:cNvSpPr/>
          <p:nvPr/>
        </p:nvSpPr>
        <p:spPr>
          <a:xfrm>
            <a:off x="7760333" y="3664950"/>
            <a:ext cx="1702188" cy="7826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Aula</a:t>
            </a:r>
          </a:p>
        </p:txBody>
      </p:sp>
      <p:cxnSp>
        <p:nvCxnSpPr>
          <p:cNvPr id="78" name="Conector de seta reta 77"/>
          <p:cNvCxnSpPr>
            <a:endCxn id="77" idx="1"/>
          </p:cNvCxnSpPr>
          <p:nvPr/>
        </p:nvCxnSpPr>
        <p:spPr>
          <a:xfrm>
            <a:off x="6476322" y="3498776"/>
            <a:ext cx="1284011" cy="55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 flipV="1">
            <a:off x="4804232" y="3855776"/>
            <a:ext cx="298586" cy="1069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41" idx="0"/>
          </p:cNvCxnSpPr>
          <p:nvPr/>
        </p:nvCxnSpPr>
        <p:spPr>
          <a:xfrm flipV="1">
            <a:off x="1556085" y="3970155"/>
            <a:ext cx="3084" cy="98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B8765AE-70BA-4CEF-A9F7-2847A44362F3}"/>
              </a:ext>
            </a:extLst>
          </p:cNvPr>
          <p:cNvSpPr txBox="1"/>
          <p:nvPr/>
        </p:nvSpPr>
        <p:spPr>
          <a:xfrm>
            <a:off x="1624814" y="2485262"/>
            <a:ext cx="8942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smtClean="0"/>
              <a:t>Nome</a:t>
            </a:r>
            <a:r>
              <a:rPr lang="pt-BR" sz="2000" b="1" dirty="0"/>
              <a:t>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600E65D-8F90-45D6-8585-514491944BD1}"/>
              </a:ext>
            </a:extLst>
          </p:cNvPr>
          <p:cNvSpPr txBox="1"/>
          <p:nvPr/>
        </p:nvSpPr>
        <p:spPr>
          <a:xfrm>
            <a:off x="1640146" y="1028343"/>
            <a:ext cx="8911707" cy="39703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Interessado.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r>
              <a:rPr lang="pt-BR" dirty="0">
                <a:cs typeface="Calibri"/>
              </a:rPr>
              <a:t>	1. Recepcionista recebe solicitação de informação.</a:t>
            </a:r>
          </a:p>
          <a:p>
            <a:pPr lvl="2"/>
            <a:r>
              <a:rPr lang="pt-BR" dirty="0">
                <a:cs typeface="Calibri"/>
              </a:rPr>
              <a:t>2. Verifica disponibilidade </a:t>
            </a:r>
            <a:r>
              <a:rPr lang="pt-BR" dirty="0" smtClean="0">
                <a:cs typeface="Calibri"/>
              </a:rPr>
              <a:t>do curso.</a:t>
            </a:r>
            <a:endParaRPr lang="pt-BR" dirty="0">
              <a:cs typeface="Calibri"/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 na modalidade escolhida, informar o interessado e finaliza.</a:t>
            </a:r>
          </a:p>
          <a:p>
            <a:pPr lvl="2"/>
            <a:r>
              <a:rPr lang="pt-BR" dirty="0">
                <a:cs typeface="Calibri"/>
              </a:rPr>
              <a:t>3. Consulta documentos necessários </a:t>
            </a:r>
            <a:r>
              <a:rPr lang="pt-BR" dirty="0" smtClean="0">
                <a:cs typeface="Calibri"/>
              </a:rPr>
              <a:t>para matrícula no curso.</a:t>
            </a:r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4. Informa ao interessado os documentos necessários para matrícula, taxa </a:t>
            </a:r>
            <a:r>
              <a:rPr lang="pt-BR" dirty="0" smtClean="0">
                <a:cs typeface="Calibri"/>
              </a:rPr>
              <a:t>de matricula e </a:t>
            </a:r>
            <a:r>
              <a:rPr lang="pt-BR" dirty="0">
                <a:cs typeface="Calibri"/>
              </a:rPr>
              <a:t>a disponibilidade de aulas e modalidades.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D09AB71-F1EE-480A-906E-5299059EAC52}"/>
              </a:ext>
            </a:extLst>
          </p:cNvPr>
          <p:cNvSpPr txBox="1"/>
          <p:nvPr/>
        </p:nvSpPr>
        <p:spPr>
          <a:xfrm>
            <a:off x="3991154" y="278246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40043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600E65D-8F90-45D6-8585-514491944BD1}"/>
              </a:ext>
            </a:extLst>
          </p:cNvPr>
          <p:cNvSpPr txBox="1"/>
          <p:nvPr/>
        </p:nvSpPr>
        <p:spPr>
          <a:xfrm>
            <a:off x="1215856" y="889843"/>
            <a:ext cx="9760288" cy="50783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Realizar Matrícula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matrícula 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Inserir novo aluno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  <a:endParaRPr lang="pt-BR" dirty="0">
              <a:cs typeface="Calibri"/>
            </a:endParaRPr>
          </a:p>
          <a:p>
            <a:pPr algn="ctr"/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Recepcionista </a:t>
            </a:r>
            <a:r>
              <a:rPr lang="pt-BR" dirty="0" smtClean="0">
                <a:cs typeface="Calibri"/>
              </a:rPr>
              <a:t>recebe requisição de </a:t>
            </a:r>
            <a:r>
              <a:rPr lang="pt-BR" dirty="0">
                <a:cs typeface="Calibri"/>
              </a:rPr>
              <a:t>matricula com os documentos necessários e taxa de matrícula.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documentos </a:t>
            </a:r>
            <a:r>
              <a:rPr lang="pt-BR" dirty="0" smtClean="0">
                <a:cs typeface="Calibri"/>
              </a:rPr>
              <a:t>recebidos.</a:t>
            </a:r>
            <a:endParaRPr lang="pt-BR" dirty="0">
              <a:cs typeface="Calibr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Gera numero de </a:t>
            </a:r>
            <a:r>
              <a:rPr lang="pt-BR" dirty="0" smtClean="0">
                <a:cs typeface="Calibri"/>
              </a:rPr>
              <a:t>matrícula.</a:t>
            </a:r>
            <a:endParaRPr lang="pt-BR" dirty="0">
              <a:cs typeface="Calibr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 </a:t>
            </a:r>
            <a:r>
              <a:rPr lang="pt-BR" dirty="0" smtClean="0">
                <a:cs typeface="Calibri"/>
              </a:rPr>
              <a:t>interessado como aluno.</a:t>
            </a:r>
            <a:endParaRPr lang="pt-BR" dirty="0">
              <a:cs typeface="Calibr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aluno na </a:t>
            </a:r>
            <a:r>
              <a:rPr lang="pt-BR" dirty="0" smtClean="0">
                <a:cs typeface="Calibri"/>
              </a:rPr>
              <a:t>aula.</a:t>
            </a: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Registra o pagamento da taxa de matrícula </a:t>
            </a:r>
            <a:r>
              <a:rPr lang="pt-BR" dirty="0" smtClean="0">
                <a:cs typeface="Calibri"/>
              </a:rPr>
              <a:t>e </a:t>
            </a:r>
            <a:r>
              <a:rPr lang="pt-BR" dirty="0">
                <a:cs typeface="Calibri"/>
              </a:rPr>
              <a:t>gera comprovante.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Se necessário </a:t>
            </a:r>
            <a:r>
              <a:rPr lang="pt-BR" dirty="0" smtClean="0">
                <a:cs typeface="Calibri"/>
              </a:rPr>
              <a:t>troco , devolve troco ao </a:t>
            </a:r>
            <a:r>
              <a:rPr lang="pt-BR" dirty="0">
                <a:cs typeface="Calibri"/>
              </a:rPr>
              <a:t>interessado.</a:t>
            </a:r>
          </a:p>
          <a:p>
            <a:pPr marL="800100" lvl="1" indent="-342900">
              <a:buFontTx/>
              <a:buAutoNum type="arabicPeriod"/>
            </a:pPr>
            <a:r>
              <a:rPr lang="pt-BR" dirty="0">
                <a:cs typeface="Calibri"/>
              </a:rPr>
              <a:t>Entrega ao Aluno n</a:t>
            </a:r>
            <a:r>
              <a:rPr lang="pt-BR" dirty="0" smtClean="0">
                <a:cs typeface="Calibri"/>
              </a:rPr>
              <a:t>umero de matrícula  e </a:t>
            </a:r>
            <a:r>
              <a:rPr lang="pt-BR" dirty="0">
                <a:cs typeface="Calibri"/>
              </a:rPr>
              <a:t>comprovante de pagamento.</a:t>
            </a:r>
          </a:p>
          <a:p>
            <a:pPr marL="800100" lvl="1" indent="-342900">
              <a:buFontTx/>
              <a:buAutoNum type="arabicPeriod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D09AB71-F1EE-480A-906E-5299059EAC52}"/>
              </a:ext>
            </a:extLst>
          </p:cNvPr>
          <p:cNvSpPr txBox="1"/>
          <p:nvPr/>
        </p:nvSpPr>
        <p:spPr>
          <a:xfrm>
            <a:off x="3991155" y="149458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178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7331AC1A-FE15-4F93-B8E3-A5DCA4A352F4}"/>
              </a:ext>
            </a:extLst>
          </p:cNvPr>
          <p:cNvSpPr/>
          <p:nvPr/>
        </p:nvSpPr>
        <p:spPr>
          <a:xfrm>
            <a:off x="1202796" y="575264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E2496FF1-F228-4C7F-B34E-FFFC040EE450}"/>
              </a:ext>
            </a:extLst>
          </p:cNvPr>
          <p:cNvSpPr/>
          <p:nvPr/>
        </p:nvSpPr>
        <p:spPr>
          <a:xfrm>
            <a:off x="1202796" y="4925547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B2246A32-ED4E-4273-BC70-E632AAF5DC6D}"/>
              </a:ext>
            </a:extLst>
          </p:cNvPr>
          <p:cNvSpPr/>
          <p:nvPr/>
        </p:nvSpPr>
        <p:spPr>
          <a:xfrm>
            <a:off x="1201898" y="2435340"/>
            <a:ext cx="1618891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D9C4A25A-3221-45E2-91C5-E33C5B654E7F}"/>
              </a:ext>
            </a:extLst>
          </p:cNvPr>
          <p:cNvCxnSpPr/>
          <p:nvPr/>
        </p:nvCxnSpPr>
        <p:spPr>
          <a:xfrm flipH="1">
            <a:off x="2505738" y="1525551"/>
            <a:ext cx="1" cy="107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1AAB4C44-D2FD-499E-B4D6-E3447161AD4E}"/>
              </a:ext>
            </a:extLst>
          </p:cNvPr>
          <p:cNvSpPr txBox="1"/>
          <p:nvPr/>
        </p:nvSpPr>
        <p:spPr>
          <a:xfrm>
            <a:off x="2464117" y="19551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smtClean="0">
                <a:cs typeface="Calibri"/>
              </a:rPr>
              <a:t>Solicitação de </a:t>
            </a:r>
            <a:r>
              <a:rPr lang="pt-BR" dirty="0">
                <a:cs typeface="Calibri"/>
              </a:rPr>
              <a:t>entrada 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xmlns="" id="{DEE04075-57F5-4D3D-9002-F8A3AC68813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918788" y="4005735"/>
            <a:ext cx="29042" cy="919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C379C9A8-7801-4AA8-9E54-99CD13EAB041}"/>
              </a:ext>
            </a:extLst>
          </p:cNvPr>
          <p:cNvSpPr txBox="1"/>
          <p:nvPr/>
        </p:nvSpPr>
        <p:spPr>
          <a:xfrm>
            <a:off x="123397" y="1772790"/>
            <a:ext cx="132793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smtClean="0">
                <a:cs typeface="Calibri"/>
              </a:rPr>
              <a:t>Autorização de entrada</a:t>
            </a:r>
            <a:endParaRPr lang="pt-BR" dirty="0"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031E0D9-E485-4C1F-A13F-984475A3FCAD}"/>
              </a:ext>
            </a:extLst>
          </p:cNvPr>
          <p:cNvSpPr txBox="1"/>
          <p:nvPr/>
        </p:nvSpPr>
        <p:spPr>
          <a:xfrm>
            <a:off x="2959717" y="113599"/>
            <a:ext cx="66005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Verificar inadimplência</a:t>
            </a:r>
            <a:endParaRPr lang="pt-BR" sz="2400" b="1" i="1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8CE48A7E-D60A-41AB-83D6-F65ED698CA4B}"/>
              </a:ext>
            </a:extLst>
          </p:cNvPr>
          <p:cNvSpPr txBox="1"/>
          <p:nvPr/>
        </p:nvSpPr>
        <p:spPr>
          <a:xfrm>
            <a:off x="6984685" y="1166842"/>
            <a:ext cx="4674475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solicita entrada pra aula.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ele está matriculado e se a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Recepcionista.</a:t>
            </a:r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1. Recebe identificação do Aluno com  número de matricula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2.Consulta se o aluno está matriculado e Verifica status da mensalidade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3.  Autoriza entrada do Aluno na aula.</a:t>
            </a:r>
            <a:endParaRPr lang="en-US" dirty="0">
              <a:cs typeface="Calibri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pt-BR" dirty="0">
                <a:cs typeface="Calibri"/>
              </a:rPr>
              <a:t>Se aluno estiver inadimplente, não é autorizada a </a:t>
            </a:r>
            <a:r>
              <a:rPr lang="pt-BR" dirty="0" smtClean="0">
                <a:cs typeface="Calibri"/>
              </a:rPr>
              <a:t>entrada.</a:t>
            </a:r>
            <a:endParaRPr lang="en-US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xmlns="" id="{7D53D3A5-3F41-435B-B884-8D70CD070095}"/>
              </a:ext>
            </a:extLst>
          </p:cNvPr>
          <p:cNvSpPr/>
          <p:nvPr/>
        </p:nvSpPr>
        <p:spPr>
          <a:xfrm>
            <a:off x="5770800" y="317876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FAB2EB8-F9FD-44E8-89E4-11640C633C28}"/>
              </a:ext>
            </a:extLst>
          </p:cNvPr>
          <p:cNvSpPr txBox="1"/>
          <p:nvPr/>
        </p:nvSpPr>
        <p:spPr>
          <a:xfrm>
            <a:off x="4558312" y="3217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451336" y="1525551"/>
            <a:ext cx="4836" cy="114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5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C4817A17-78F0-4224-BC4E-5C25B029C385}"/>
              </a:ext>
            </a:extLst>
          </p:cNvPr>
          <p:cNvSpPr/>
          <p:nvPr/>
        </p:nvSpPr>
        <p:spPr>
          <a:xfrm>
            <a:off x="1681932" y="1095903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Candidato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xmlns="" id="{75E155B9-77A8-47AF-8ADD-A3AF193ACCB1}"/>
              </a:ext>
            </a:extLst>
          </p:cNvPr>
          <p:cNvCxnSpPr/>
          <p:nvPr/>
        </p:nvCxnSpPr>
        <p:spPr>
          <a:xfrm flipH="1">
            <a:off x="3141430" y="2007780"/>
            <a:ext cx="7136" cy="148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402CE597-0776-41CF-94CA-CB54FBD9F9EA}"/>
              </a:ext>
            </a:extLst>
          </p:cNvPr>
          <p:cNvSpPr/>
          <p:nvPr/>
        </p:nvSpPr>
        <p:spPr>
          <a:xfrm>
            <a:off x="7014463" y="3563020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 smtClean="0">
                <a:cs typeface="Calibri"/>
              </a:rPr>
              <a:t>Colaborador</a:t>
            </a:r>
            <a:endParaRPr lang="pt-BR" dirty="0"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3F69578D-2C08-4D4F-B462-141DD334ACA8}"/>
              </a:ext>
            </a:extLst>
          </p:cNvPr>
          <p:cNvSpPr/>
          <p:nvPr/>
        </p:nvSpPr>
        <p:spPr>
          <a:xfrm>
            <a:off x="3769327" y="5623088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Departamento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xmlns="" id="{9A465F67-1274-4BB7-8990-1887FA0A2D60}"/>
              </a:ext>
            </a:extLst>
          </p:cNvPr>
          <p:cNvCxnSpPr>
            <a:stCxn id="6" idx="0"/>
            <a:endCxn id="48" idx="5"/>
          </p:cNvCxnSpPr>
          <p:nvPr/>
        </p:nvCxnSpPr>
        <p:spPr>
          <a:xfrm flipH="1" flipV="1">
            <a:off x="3422984" y="4502882"/>
            <a:ext cx="1393015" cy="112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69F99116-13E8-4446-AE65-5CCE40C0102E}"/>
              </a:ext>
            </a:extLst>
          </p:cNvPr>
          <p:cNvSpPr txBox="1"/>
          <p:nvPr/>
        </p:nvSpPr>
        <p:spPr>
          <a:xfrm>
            <a:off x="1313454" y="2504867"/>
            <a:ext cx="13629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smtClean="0">
                <a:cs typeface="Calibri"/>
              </a:rPr>
              <a:t>Resposta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xmlns="" id="{3560FD0F-6549-4141-838E-A08B004C9956}"/>
              </a:ext>
            </a:extLst>
          </p:cNvPr>
          <p:cNvCxnSpPr>
            <a:cxnSpLocks/>
          </p:cNvCxnSpPr>
          <p:nvPr/>
        </p:nvCxnSpPr>
        <p:spPr>
          <a:xfrm flipV="1">
            <a:off x="2346609" y="1997755"/>
            <a:ext cx="1" cy="149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7FB608DA-CD32-435E-9736-D9F0D6D40858}"/>
              </a:ext>
            </a:extLst>
          </p:cNvPr>
          <p:cNvSpPr txBox="1"/>
          <p:nvPr/>
        </p:nvSpPr>
        <p:spPr>
          <a:xfrm>
            <a:off x="2408266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</a:t>
            </a:r>
            <a:r>
              <a:rPr lang="pt-BR" sz="2400" dirty="0" smtClean="0">
                <a:cs typeface="Calibri"/>
              </a:rPr>
              <a:t>Gerenciar Colaborador</a:t>
            </a:r>
            <a:r>
              <a:rPr lang="pt-BR" sz="2400" b="1" i="1" dirty="0" smtClean="0">
                <a:cs typeface="Calibri"/>
              </a:rPr>
              <a:t> </a:t>
            </a:r>
            <a:endParaRPr lang="pt-BR" sz="2400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36DF806-452D-4DBF-B886-5303EF46E7D6}"/>
              </a:ext>
            </a:extLst>
          </p:cNvPr>
          <p:cNvSpPr txBox="1"/>
          <p:nvPr/>
        </p:nvSpPr>
        <p:spPr>
          <a:xfrm>
            <a:off x="3057589" y="2286974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smtClean="0">
                <a:cs typeface="Calibri"/>
              </a:rPr>
              <a:t>Solicitação</a:t>
            </a:r>
            <a:endParaRPr lang="pt-BR" dirty="0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Informação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3F69578D-2C08-4D4F-B462-141DD334ACA8}"/>
              </a:ext>
            </a:extLst>
          </p:cNvPr>
          <p:cNvSpPr/>
          <p:nvPr/>
        </p:nvSpPr>
        <p:spPr>
          <a:xfrm>
            <a:off x="7014463" y="5556546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Colaborador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63682302-1E8A-4CE6-8062-47E7A163B34D}"/>
              </a:ext>
            </a:extLst>
          </p:cNvPr>
          <p:cNvSpPr txBox="1"/>
          <p:nvPr/>
        </p:nvSpPr>
        <p:spPr>
          <a:xfrm>
            <a:off x="4354328" y="1365936"/>
            <a:ext cx="301668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 smtClean="0">
                <a:cs typeface="Calibri"/>
              </a:rPr>
              <a:t>Requisição de  </a:t>
            </a:r>
            <a:r>
              <a:rPr lang="pt-BR" sz="1600" dirty="0">
                <a:cs typeface="Calibri"/>
              </a:rPr>
              <a:t>cadastro </a:t>
            </a:r>
            <a:r>
              <a:rPr lang="pt-BR" sz="1600" dirty="0" smtClean="0">
                <a:cs typeface="Calibri"/>
              </a:rPr>
              <a:t>como colaborador</a:t>
            </a:r>
            <a:endParaRPr lang="pt-BR" sz="1600" dirty="0">
              <a:cs typeface="Calibri"/>
            </a:endParaRPr>
          </a:p>
        </p:txBody>
      </p:sp>
      <p:cxnSp>
        <p:nvCxnSpPr>
          <p:cNvPr id="21" name="Conector de Seta Reta 2">
            <a:extLst>
              <a:ext uri="{FF2B5EF4-FFF2-40B4-BE49-F238E27FC236}">
                <a16:creationId xmlns:a16="http://schemas.microsoft.com/office/drawing/2014/main" xmlns="" id="{75E155B9-77A8-47AF-8ADD-A3AF193ACCB1}"/>
              </a:ext>
            </a:extLst>
          </p:cNvPr>
          <p:cNvCxnSpPr/>
          <p:nvPr/>
        </p:nvCxnSpPr>
        <p:spPr>
          <a:xfrm>
            <a:off x="8300162" y="4797382"/>
            <a:ext cx="1949" cy="759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3769327" y="1865228"/>
            <a:ext cx="40536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2">
            <a:extLst>
              <a:ext uri="{FF2B5EF4-FFF2-40B4-BE49-F238E27FC236}">
                <a16:creationId xmlns:a16="http://schemas.microsoft.com/office/drawing/2014/main" xmlns="" id="{75E155B9-77A8-47AF-8ADD-A3AF193ACCB1}"/>
              </a:ext>
            </a:extLst>
          </p:cNvPr>
          <p:cNvCxnSpPr/>
          <p:nvPr/>
        </p:nvCxnSpPr>
        <p:spPr>
          <a:xfrm flipH="1">
            <a:off x="7817017" y="1865228"/>
            <a:ext cx="5948" cy="163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402CE597-0776-41CF-94CA-CB54FBD9F9EA}"/>
              </a:ext>
            </a:extLst>
          </p:cNvPr>
          <p:cNvSpPr/>
          <p:nvPr/>
        </p:nvSpPr>
        <p:spPr>
          <a:xfrm>
            <a:off x="1800817" y="3427869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 Informações</a:t>
            </a:r>
          </a:p>
        </p:txBody>
      </p:sp>
      <p:cxnSp>
        <p:nvCxnSpPr>
          <p:cNvPr id="20" name="Conector de Seta Reta 2">
            <a:extLst>
              <a:ext uri="{FF2B5EF4-FFF2-40B4-BE49-F238E27FC236}">
                <a16:creationId xmlns:a16="http://schemas.microsoft.com/office/drawing/2014/main" xmlns="" id="{48986D6C-3C53-4387-B9D2-C2851013AEA0}"/>
              </a:ext>
            </a:extLst>
          </p:cNvPr>
          <p:cNvCxnSpPr>
            <a:cxnSpLocks/>
          </p:cNvCxnSpPr>
          <p:nvPr/>
        </p:nvCxnSpPr>
        <p:spPr>
          <a:xfrm flipH="1">
            <a:off x="3795537" y="1278810"/>
            <a:ext cx="4621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xmlns="" id="{91D3E80F-F036-409F-86A2-D07CBC2A3D48}"/>
              </a:ext>
            </a:extLst>
          </p:cNvPr>
          <p:cNvCxnSpPr>
            <a:cxnSpLocks/>
          </p:cNvCxnSpPr>
          <p:nvPr/>
        </p:nvCxnSpPr>
        <p:spPr>
          <a:xfrm>
            <a:off x="8279603" y="1275341"/>
            <a:ext cx="2342" cy="2318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B8E9B063-3273-4D08-990D-E3367DC84563}"/>
              </a:ext>
            </a:extLst>
          </p:cNvPr>
          <p:cNvSpPr txBox="1"/>
          <p:nvPr/>
        </p:nvSpPr>
        <p:spPr>
          <a:xfrm>
            <a:off x="4420563" y="936787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 smtClean="0">
                <a:cs typeface="Calibri"/>
              </a:rPr>
              <a:t>Regras </a:t>
            </a:r>
            <a:r>
              <a:rPr lang="pt-BR" sz="1600" dirty="0">
                <a:cs typeface="Calibri"/>
              </a:rPr>
              <a:t>da função</a:t>
            </a:r>
          </a:p>
        </p:txBody>
      </p:sp>
      <p:cxnSp>
        <p:nvCxnSpPr>
          <p:cNvPr id="10" name="Conector de seta reta 9"/>
          <p:cNvCxnSpPr>
            <a:stCxn id="4" idx="3"/>
            <a:endCxn id="6" idx="0"/>
          </p:cNvCxnSpPr>
          <p:nvPr/>
        </p:nvCxnSpPr>
        <p:spPr>
          <a:xfrm flipH="1">
            <a:off x="4815999" y="4638033"/>
            <a:ext cx="2476784" cy="98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C4817A17-78F0-4224-BC4E-5C25B029C385}"/>
              </a:ext>
            </a:extLst>
          </p:cNvPr>
          <p:cNvSpPr/>
          <p:nvPr/>
        </p:nvSpPr>
        <p:spPr>
          <a:xfrm>
            <a:off x="9350264" y="1049622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Colaborador</a:t>
            </a:r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402CE597-0776-41CF-94CA-CB54FBD9F9EA}"/>
              </a:ext>
            </a:extLst>
          </p:cNvPr>
          <p:cNvSpPr/>
          <p:nvPr/>
        </p:nvSpPr>
        <p:spPr>
          <a:xfrm>
            <a:off x="9580687" y="2782112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Desligar colaborador</a:t>
            </a:r>
            <a:endParaRPr lang="pt-BR" dirty="0">
              <a:cs typeface="Calibri"/>
            </a:endParaRPr>
          </a:p>
        </p:txBody>
      </p:sp>
      <p:cxnSp>
        <p:nvCxnSpPr>
          <p:cNvPr id="31" name="Conector de Seta Reta 2">
            <a:extLst>
              <a:ext uri="{FF2B5EF4-FFF2-40B4-BE49-F238E27FC236}">
                <a16:creationId xmlns:a16="http://schemas.microsoft.com/office/drawing/2014/main" xmlns="" id="{75E155B9-77A8-47AF-8ADD-A3AF193ACCB1}"/>
              </a:ext>
            </a:extLst>
          </p:cNvPr>
          <p:cNvCxnSpPr/>
          <p:nvPr/>
        </p:nvCxnSpPr>
        <p:spPr>
          <a:xfrm flipH="1">
            <a:off x="8635954" y="3938954"/>
            <a:ext cx="1286375" cy="1630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2">
            <a:extLst>
              <a:ext uri="{FF2B5EF4-FFF2-40B4-BE49-F238E27FC236}">
                <a16:creationId xmlns:a16="http://schemas.microsoft.com/office/drawing/2014/main" xmlns="" id="{75E155B9-77A8-47AF-8ADD-A3AF193ACCB1}"/>
              </a:ext>
            </a:extLst>
          </p:cNvPr>
          <p:cNvCxnSpPr/>
          <p:nvPr/>
        </p:nvCxnSpPr>
        <p:spPr>
          <a:xfrm>
            <a:off x="10118319" y="1997755"/>
            <a:ext cx="25158" cy="872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12">
            <a:extLst>
              <a:ext uri="{FF2B5EF4-FFF2-40B4-BE49-F238E27FC236}">
                <a16:creationId xmlns:a16="http://schemas.microsoft.com/office/drawing/2014/main" xmlns="" id="{3560FD0F-6549-4141-838E-A08B004C9956}"/>
              </a:ext>
            </a:extLst>
          </p:cNvPr>
          <p:cNvCxnSpPr>
            <a:cxnSpLocks/>
          </p:cNvCxnSpPr>
          <p:nvPr/>
        </p:nvCxnSpPr>
        <p:spPr>
          <a:xfrm flipV="1">
            <a:off x="10946217" y="1964024"/>
            <a:ext cx="0" cy="90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F36DF806-452D-4DBF-B886-5303EF46E7D6}"/>
              </a:ext>
            </a:extLst>
          </p:cNvPr>
          <p:cNvSpPr txBox="1"/>
          <p:nvPr/>
        </p:nvSpPr>
        <p:spPr>
          <a:xfrm>
            <a:off x="8573906" y="2135781"/>
            <a:ext cx="150344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smtClean="0">
                <a:cs typeface="Calibri"/>
              </a:rPr>
              <a:t>Solicitação</a:t>
            </a:r>
            <a:endParaRPr lang="pt-BR" dirty="0">
              <a:cs typeface="Calibri"/>
            </a:endParaRPr>
          </a:p>
          <a:p>
            <a:pPr algn="ctr"/>
            <a:r>
              <a:rPr lang="pt-BR" dirty="0" smtClean="0">
                <a:cs typeface="Calibri"/>
              </a:rPr>
              <a:t>Desligamento</a:t>
            </a:r>
            <a:endParaRPr lang="pt-BR" dirty="0">
              <a:cs typeface="Calibri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69F99116-13E8-4446-AE65-5CCE40C0102E}"/>
              </a:ext>
            </a:extLst>
          </p:cNvPr>
          <p:cNvSpPr txBox="1"/>
          <p:nvPr/>
        </p:nvSpPr>
        <p:spPr>
          <a:xfrm>
            <a:off x="10950803" y="2286974"/>
            <a:ext cx="13629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smtClean="0">
                <a:cs typeface="Calibri"/>
              </a:rPr>
              <a:t>Rescisão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2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0BF9F42C-338F-411B-BD35-FAB947BC5016}"/>
              </a:ext>
            </a:extLst>
          </p:cNvPr>
          <p:cNvSpPr txBox="1"/>
          <p:nvPr/>
        </p:nvSpPr>
        <p:spPr>
          <a:xfrm>
            <a:off x="2608618" y="1443841"/>
            <a:ext cx="7815542" cy="36933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 smtClean="0">
                <a:cs typeface="Calibri"/>
              </a:rPr>
              <a:t>Fornecer Informações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</a:t>
            </a:r>
            <a:r>
              <a:rPr lang="pt-BR" dirty="0" smtClean="0">
                <a:cs typeface="Calibri"/>
              </a:rPr>
              <a:t>Candidato solicita informações.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 smtClean="0">
                <a:cs typeface="Calibri"/>
              </a:rPr>
              <a:t>Fornecer informações ao candidato.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Recepcionista recebe solicitação de informação. </a:t>
            </a:r>
            <a:endParaRPr lang="pt-BR" dirty="0" smtClean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Verifica disponibilidade nas informações de departamento.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pt-BR" dirty="0" smtClean="0">
                <a:cs typeface="Calibri"/>
              </a:rPr>
              <a:t>Caso não haja vaga para a função desejada, informar o interessado e finaliza.</a:t>
            </a: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Consulta documentos necessários para cadastrar um colaborador.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Informa ao interessado os documentos necessários para o cadastro de colaborador.</a:t>
            </a:r>
            <a:endParaRPr lang="pt-BR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FB608DA-CD32-435E-9736-D9F0D6D40858}"/>
              </a:ext>
            </a:extLst>
          </p:cNvPr>
          <p:cNvSpPr txBox="1"/>
          <p:nvPr/>
        </p:nvSpPr>
        <p:spPr>
          <a:xfrm>
            <a:off x="2878250" y="424495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</a:t>
            </a:r>
            <a:r>
              <a:rPr lang="pt-BR" sz="2400" dirty="0" smtClean="0">
                <a:cs typeface="Calibri"/>
              </a:rPr>
              <a:t>candidato</a:t>
            </a:r>
            <a:r>
              <a:rPr lang="pt-BR" sz="2400" dirty="0">
                <a:cs typeface="Calibri"/>
              </a:rPr>
              <a:t> </a:t>
            </a:r>
            <a:r>
              <a:rPr lang="pt-BR" sz="2400" dirty="0" smtClean="0">
                <a:cs typeface="Calibri"/>
              </a:rPr>
              <a:t>um </a:t>
            </a:r>
            <a:r>
              <a:rPr lang="pt-BR" sz="2400" dirty="0">
                <a:cs typeface="Calibri"/>
              </a:rPr>
              <a:t>colaborador</a:t>
            </a:r>
          </a:p>
        </p:txBody>
      </p:sp>
    </p:spTree>
    <p:extLst>
      <p:ext uri="{BB962C8B-B14F-4D97-AF65-F5344CB8AC3E}">
        <p14:creationId xmlns:p14="http://schemas.microsoft.com/office/powerpoint/2010/main" val="385422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0BF9F42C-338F-411B-BD35-FAB947BC5016}"/>
              </a:ext>
            </a:extLst>
          </p:cNvPr>
          <p:cNvSpPr txBox="1"/>
          <p:nvPr/>
        </p:nvSpPr>
        <p:spPr>
          <a:xfrm>
            <a:off x="2188228" y="1584519"/>
            <a:ext cx="7815542" cy="34163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</a:t>
            </a:r>
            <a:r>
              <a:rPr lang="pt-BR" dirty="0" smtClean="0">
                <a:cs typeface="Calibri"/>
              </a:rPr>
              <a:t>Candidato solicita cadastro como colaborador.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Recebe solicitação </a:t>
            </a:r>
            <a:r>
              <a:rPr lang="pt-BR" dirty="0" smtClean="0">
                <a:cs typeface="Calibri"/>
              </a:rPr>
              <a:t>e documentos necessários para  </a:t>
            </a:r>
            <a:r>
              <a:rPr lang="pt-BR" dirty="0">
                <a:cs typeface="Calibri"/>
              </a:rPr>
              <a:t>cadastro do </a:t>
            </a:r>
            <a:r>
              <a:rPr lang="pt-BR" dirty="0" smtClean="0">
                <a:cs typeface="Calibri"/>
              </a:rPr>
              <a:t>candidato.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Cadastra o candidato no quadro de colaboradores 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Cadastra colaborador em um departamento.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Informa </a:t>
            </a:r>
            <a:r>
              <a:rPr lang="pt-BR" dirty="0">
                <a:cs typeface="Calibri"/>
              </a:rPr>
              <a:t>regras da vaga.</a:t>
            </a:r>
          </a:p>
          <a:p>
            <a:pPr lvl="3"/>
            <a:endParaRPr lang="pt-BR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FB608DA-CD32-435E-9736-D9F0D6D40858}"/>
              </a:ext>
            </a:extLst>
          </p:cNvPr>
          <p:cNvSpPr txBox="1"/>
          <p:nvPr/>
        </p:nvSpPr>
        <p:spPr>
          <a:xfrm>
            <a:off x="2608619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</a:t>
            </a:r>
            <a:r>
              <a:rPr lang="pt-BR" sz="2400" dirty="0" smtClean="0">
                <a:cs typeface="Calibri"/>
              </a:rPr>
              <a:t>candidato </a:t>
            </a:r>
            <a:r>
              <a:rPr lang="pt-BR" sz="2400" dirty="0">
                <a:cs typeface="Calibri"/>
              </a:rPr>
              <a:t>em um colaborador</a:t>
            </a:r>
          </a:p>
        </p:txBody>
      </p:sp>
    </p:spTree>
    <p:extLst>
      <p:ext uri="{BB962C8B-B14F-4D97-AF65-F5344CB8AC3E}">
        <p14:creationId xmlns:p14="http://schemas.microsoft.com/office/powerpoint/2010/main" val="389221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FB608DA-CD32-435E-9736-D9F0D6D40858}"/>
              </a:ext>
            </a:extLst>
          </p:cNvPr>
          <p:cNvSpPr txBox="1"/>
          <p:nvPr/>
        </p:nvSpPr>
        <p:spPr>
          <a:xfrm>
            <a:off x="2408266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</a:t>
            </a:r>
            <a:r>
              <a:rPr lang="pt-BR" sz="2400" dirty="0" smtClean="0">
                <a:cs typeface="Calibri"/>
              </a:rPr>
              <a:t>Gerenciar Colaborador</a:t>
            </a:r>
            <a:r>
              <a:rPr lang="pt-BR" sz="2400" b="1" i="1" dirty="0" smtClean="0">
                <a:cs typeface="Calibri"/>
              </a:rPr>
              <a:t> </a:t>
            </a:r>
            <a:endParaRPr lang="pt-BR" sz="2400" dirty="0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0BF9F42C-338F-411B-BD35-FAB947BC5016}"/>
              </a:ext>
            </a:extLst>
          </p:cNvPr>
          <p:cNvSpPr txBox="1"/>
          <p:nvPr/>
        </p:nvSpPr>
        <p:spPr>
          <a:xfrm>
            <a:off x="2188228" y="1584519"/>
            <a:ext cx="7815542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 smtClean="0">
                <a:cs typeface="Calibri"/>
              </a:rPr>
              <a:t>Desligar Colaborador</a:t>
            </a:r>
          </a:p>
          <a:p>
            <a:r>
              <a:rPr lang="pt-BR" b="1" dirty="0" smtClean="0">
                <a:cs typeface="Calibri"/>
              </a:rPr>
              <a:t>Evento</a:t>
            </a:r>
            <a:r>
              <a:rPr lang="pt-BR" b="1" dirty="0">
                <a:cs typeface="Calibri"/>
              </a:rPr>
              <a:t>:</a:t>
            </a:r>
            <a:r>
              <a:rPr lang="pt-BR" dirty="0">
                <a:cs typeface="Calibri"/>
              </a:rPr>
              <a:t> </a:t>
            </a:r>
            <a:r>
              <a:rPr lang="pt-BR" dirty="0">
                <a:cs typeface="Calibri"/>
              </a:rPr>
              <a:t>C</a:t>
            </a:r>
            <a:r>
              <a:rPr lang="pt-BR" dirty="0" smtClean="0">
                <a:cs typeface="Calibri"/>
              </a:rPr>
              <a:t>olaborador</a:t>
            </a:r>
            <a:r>
              <a:rPr lang="pt-BR" dirty="0" smtClean="0">
                <a:cs typeface="Calibri"/>
              </a:rPr>
              <a:t> </a:t>
            </a:r>
            <a:r>
              <a:rPr lang="pt-BR" dirty="0" smtClean="0">
                <a:cs typeface="Calibri"/>
              </a:rPr>
              <a:t>solicita </a:t>
            </a:r>
            <a:r>
              <a:rPr lang="pt-BR" dirty="0" smtClean="0">
                <a:cs typeface="Calibri"/>
              </a:rPr>
              <a:t>desligamento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b="1" dirty="0" smtClean="0">
                <a:cs typeface="Calibri"/>
              </a:rPr>
              <a:t> </a:t>
            </a:r>
            <a:r>
              <a:rPr lang="pt-BR" dirty="0" smtClean="0">
                <a:cs typeface="Calibri"/>
              </a:rPr>
              <a:t>Desligar colaborador </a:t>
            </a:r>
            <a:r>
              <a:rPr lang="pt-BR" dirty="0">
                <a:cs typeface="Calibri"/>
              </a:rPr>
              <a:t>d</a:t>
            </a:r>
            <a:r>
              <a:rPr lang="pt-BR" dirty="0" smtClean="0">
                <a:cs typeface="Calibri"/>
              </a:rPr>
              <a:t>a ON</a:t>
            </a:r>
            <a:r>
              <a:rPr lang="pt-BR" dirty="0" smtClean="0">
                <a:cs typeface="Calibri"/>
              </a:rPr>
              <a:t>G</a:t>
            </a:r>
            <a:r>
              <a:rPr lang="pt-BR" dirty="0">
                <a:cs typeface="Calibri"/>
              </a:rPr>
              <a:t>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Colaborador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Colaborador (Gerente</a:t>
            </a:r>
            <a:r>
              <a:rPr lang="pt-BR" dirty="0" smtClean="0">
                <a:cs typeface="Calibri"/>
              </a:rPr>
              <a:t>).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Colaborador solicita desligamento</a:t>
            </a:r>
            <a:r>
              <a:rPr lang="pt-BR" dirty="0" smtClean="0">
                <a:cs typeface="Calibri"/>
              </a:rPr>
              <a:t>.</a:t>
            </a:r>
          </a:p>
          <a:p>
            <a:pPr marL="1257300" lvl="2" indent="-342900">
              <a:buFontTx/>
              <a:buAutoNum type="arabicPeriod"/>
            </a:pPr>
            <a:r>
              <a:rPr lang="pt-BR" dirty="0" smtClean="0">
                <a:cs typeface="Calibri"/>
              </a:rPr>
              <a:t>Gerente recebe </a:t>
            </a:r>
            <a:r>
              <a:rPr lang="pt-BR" dirty="0">
                <a:cs typeface="Calibri"/>
              </a:rPr>
              <a:t>solicitação de desligamento do colaborador</a:t>
            </a:r>
            <a:r>
              <a:rPr lang="pt-BR" dirty="0" smtClean="0">
                <a:cs typeface="Calibri"/>
              </a:rPr>
              <a:t>.</a:t>
            </a:r>
          </a:p>
          <a:p>
            <a:pPr marL="1257300" lvl="2" indent="-342900">
              <a:buFontTx/>
              <a:buAutoNum type="arabicPeriod"/>
            </a:pPr>
            <a:r>
              <a:rPr lang="pt-BR" dirty="0" smtClean="0">
                <a:cs typeface="Calibri"/>
              </a:rPr>
              <a:t>Gerente providencia desligamento do colaborador.</a:t>
            </a:r>
          </a:p>
          <a:p>
            <a:pPr marL="1257300" lvl="2" indent="-342900">
              <a:buFontTx/>
              <a:buAutoNum type="arabicPeriod"/>
            </a:pPr>
            <a:r>
              <a:rPr lang="pt-BR" dirty="0">
                <a:cs typeface="Calibri"/>
              </a:rPr>
              <a:t>Gerente  </a:t>
            </a:r>
            <a:r>
              <a:rPr lang="pt-BR" dirty="0" smtClean="0">
                <a:cs typeface="Calibri"/>
              </a:rPr>
              <a:t>remove o colaborador da função e do quadro de colaboradores.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Gerente </a:t>
            </a:r>
            <a:r>
              <a:rPr lang="pt-BR" dirty="0" smtClean="0">
                <a:cs typeface="Calibri"/>
              </a:rPr>
              <a:t> abre vaga no </a:t>
            </a:r>
            <a:r>
              <a:rPr lang="pt-BR" dirty="0" smtClean="0">
                <a:cs typeface="Calibri"/>
              </a:rPr>
              <a:t>departamento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Informa </a:t>
            </a:r>
            <a:r>
              <a:rPr lang="pt-BR" dirty="0">
                <a:cs typeface="Calibri"/>
              </a:rPr>
              <a:t>regras da vaga.</a:t>
            </a:r>
          </a:p>
          <a:p>
            <a:pPr lvl="3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365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F25D9931-2A34-4441-8234-04F8F330EDE3}"/>
              </a:ext>
            </a:extLst>
          </p:cNvPr>
          <p:cNvSpPr/>
          <p:nvPr/>
        </p:nvSpPr>
        <p:spPr>
          <a:xfrm>
            <a:off x="1533169" y="683389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xmlns="" id="{DD2362A0-26E7-4752-BA70-DC5EA141C163}"/>
              </a:ext>
            </a:extLst>
          </p:cNvPr>
          <p:cNvCxnSpPr/>
          <p:nvPr/>
        </p:nvCxnSpPr>
        <p:spPr>
          <a:xfrm flipH="1">
            <a:off x="2511369" y="1596940"/>
            <a:ext cx="5750" cy="158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E430DB26-A7AA-4F73-B45A-E520DE02B9F1}"/>
              </a:ext>
            </a:extLst>
          </p:cNvPr>
          <p:cNvSpPr/>
          <p:nvPr/>
        </p:nvSpPr>
        <p:spPr>
          <a:xfrm>
            <a:off x="1512482" y="5397953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Doações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0B165049-39DC-4A49-8BEF-084544FB17BA}"/>
              </a:ext>
            </a:extLst>
          </p:cNvPr>
          <p:cNvSpPr/>
          <p:nvPr/>
        </p:nvSpPr>
        <p:spPr>
          <a:xfrm>
            <a:off x="1661109" y="3169215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xmlns="" id="{7454E7BB-9D41-4A12-8428-6BB24664233A}"/>
              </a:ext>
            </a:extLst>
          </p:cNvPr>
          <p:cNvCxnSpPr>
            <a:cxnSpLocks/>
          </p:cNvCxnSpPr>
          <p:nvPr/>
        </p:nvCxnSpPr>
        <p:spPr>
          <a:xfrm>
            <a:off x="2516376" y="4481831"/>
            <a:ext cx="0" cy="90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EE063C56-0066-4077-AD6C-024ED0D03377}"/>
              </a:ext>
            </a:extLst>
          </p:cNvPr>
          <p:cNvSpPr txBox="1"/>
          <p:nvPr/>
        </p:nvSpPr>
        <p:spPr>
          <a:xfrm>
            <a:off x="2579296" y="2057964"/>
            <a:ext cx="121920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smtClean="0">
                <a:cs typeface="Calibri"/>
              </a:rPr>
              <a:t> </a:t>
            </a:r>
            <a:r>
              <a:rPr lang="pt-BR" dirty="0">
                <a:cs typeface="Calibri"/>
              </a:rPr>
              <a:t>Doação</a:t>
            </a:r>
            <a:endParaRPr lang="pt-BR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xmlns="" id="{1E32D56D-7EAE-46FD-9270-F2153D2674CA}"/>
              </a:ext>
            </a:extLst>
          </p:cNvPr>
          <p:cNvCxnSpPr/>
          <p:nvPr/>
        </p:nvCxnSpPr>
        <p:spPr>
          <a:xfrm flipV="1">
            <a:off x="409442" y="1050893"/>
            <a:ext cx="110304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86E5058E-8A54-45B3-9D06-FA34AE2BEDD4}"/>
              </a:ext>
            </a:extLst>
          </p:cNvPr>
          <p:cNvSpPr txBox="1"/>
          <p:nvPr/>
        </p:nvSpPr>
        <p:spPr>
          <a:xfrm>
            <a:off x="339433" y="2057747"/>
            <a:ext cx="163614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smtClean="0">
                <a:cs typeface="Calibri"/>
              </a:rPr>
              <a:t>Comprovante</a:t>
            </a:r>
            <a:endParaRPr lang="pt-BR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xmlns="" id="{11350AC0-AD03-4C25-B857-0A0143B22D2F}"/>
              </a:ext>
            </a:extLst>
          </p:cNvPr>
          <p:cNvCxnSpPr/>
          <p:nvPr/>
        </p:nvCxnSpPr>
        <p:spPr>
          <a:xfrm flipH="1">
            <a:off x="407971" y="1050893"/>
            <a:ext cx="1471" cy="27669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xmlns="" id="{E18C630E-5EAE-44F6-9908-1E5F197BD4BA}"/>
              </a:ext>
            </a:extLst>
          </p:cNvPr>
          <p:cNvCxnSpPr>
            <a:cxnSpLocks/>
          </p:cNvCxnSpPr>
          <p:nvPr/>
        </p:nvCxnSpPr>
        <p:spPr>
          <a:xfrm flipV="1">
            <a:off x="418260" y="3826828"/>
            <a:ext cx="1242849" cy="5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Capacidade:  Receber Doações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265B57C0-4419-4EC5-AF58-E6E7D1D114AA}"/>
              </a:ext>
            </a:extLst>
          </p:cNvPr>
          <p:cNvSpPr txBox="1"/>
          <p:nvPr/>
        </p:nvSpPr>
        <p:spPr>
          <a:xfrm>
            <a:off x="6641808" y="886326"/>
            <a:ext cx="5423335" cy="3693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 smtClean="0">
                <a:cs typeface="Calibri"/>
              </a:rPr>
              <a:t>Evento : </a:t>
            </a:r>
            <a:r>
              <a:rPr lang="pt-BR" dirty="0" smtClean="0">
                <a:cs typeface="Calibri"/>
              </a:rPr>
              <a:t>Doador realiza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Recebe doação do doador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Armazena doação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Entrega comprovante da doação para 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xmlns="" id="{258035D5-6877-4B2A-86C5-08559C46A05A}"/>
              </a:ext>
            </a:extLst>
          </p:cNvPr>
          <p:cNvSpPr/>
          <p:nvPr/>
        </p:nvSpPr>
        <p:spPr>
          <a:xfrm>
            <a:off x="5475974" y="3155061"/>
            <a:ext cx="978408" cy="46166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0CC6D0-85A8-42FD-AA6E-2005D18A0DD2}"/>
              </a:ext>
            </a:extLst>
          </p:cNvPr>
          <p:cNvSpPr txBox="1"/>
          <p:nvPr/>
        </p:nvSpPr>
        <p:spPr>
          <a:xfrm>
            <a:off x="4304589" y="3169215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399517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199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Courier New,monospace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Samuel Soares da Silva</cp:lastModifiedBy>
  <cp:revision>793</cp:revision>
  <dcterms:created xsi:type="dcterms:W3CDTF">2012-07-30T23:50:35Z</dcterms:created>
  <dcterms:modified xsi:type="dcterms:W3CDTF">2019-05-22T14:46:28Z</dcterms:modified>
</cp:coreProperties>
</file>