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5" r:id="rId15"/>
    <p:sldId id="357" r:id="rId16"/>
    <p:sldId id="358" r:id="rId17"/>
    <p:sldId id="359" r:id="rId18"/>
    <p:sldId id="360" r:id="rId19"/>
    <p:sldId id="361" r:id="rId20"/>
    <p:sldId id="344" r:id="rId21"/>
    <p:sldId id="258" r:id="rId22"/>
    <p:sldId id="284" r:id="rId23"/>
    <p:sldId id="286" r:id="rId24"/>
    <p:sldId id="285" r:id="rId25"/>
    <p:sldId id="260" r:id="rId26"/>
    <p:sldId id="259" r:id="rId27"/>
    <p:sldId id="265" r:id="rId28"/>
    <p:sldId id="266" r:id="rId29"/>
    <p:sldId id="283" r:id="rId30"/>
    <p:sldId id="264" r:id="rId31"/>
    <p:sldId id="268" r:id="rId32"/>
    <p:sldId id="267" r:id="rId33"/>
    <p:sldId id="274" r:id="rId34"/>
    <p:sldId id="275" r:id="rId35"/>
    <p:sldId id="262" r:id="rId36"/>
    <p:sldId id="276" r:id="rId37"/>
    <p:sldId id="277" r:id="rId38"/>
    <p:sldId id="269" r:id="rId39"/>
    <p:sldId id="271" r:id="rId40"/>
    <p:sldId id="287" r:id="rId41"/>
    <p:sldId id="290" r:id="rId42"/>
    <p:sldId id="291" r:id="rId43"/>
    <p:sldId id="289" r:id="rId44"/>
    <p:sldId id="292" r:id="rId45"/>
    <p:sldId id="294" r:id="rId46"/>
    <p:sldId id="295" r:id="rId47"/>
    <p:sldId id="311" r:id="rId48"/>
    <p:sldId id="296" r:id="rId49"/>
    <p:sldId id="297" r:id="rId50"/>
    <p:sldId id="298" r:id="rId51"/>
    <p:sldId id="305" r:id="rId52"/>
    <p:sldId id="299" r:id="rId53"/>
    <p:sldId id="308" r:id="rId54"/>
    <p:sldId id="307" r:id="rId55"/>
    <p:sldId id="306" r:id="rId56"/>
    <p:sldId id="309" r:id="rId57"/>
    <p:sldId id="300" r:id="rId58"/>
    <p:sldId id="310" r:id="rId59"/>
    <p:sldId id="301" r:id="rId60"/>
    <p:sldId id="331" r:id="rId61"/>
    <p:sldId id="324" r:id="rId62"/>
    <p:sldId id="325" r:id="rId63"/>
    <p:sldId id="302" r:id="rId64"/>
    <p:sldId id="334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8" r:id="rId73"/>
    <p:sldId id="327" r:id="rId74"/>
    <p:sldId id="273" r:id="rId75"/>
    <p:sldId id="329" r:id="rId76"/>
    <p:sldId id="320" r:id="rId77"/>
    <p:sldId id="322" r:id="rId78"/>
    <p:sldId id="321" r:id="rId79"/>
    <p:sldId id="332" r:id="rId80"/>
    <p:sldId id="326" r:id="rId81"/>
    <p:sldId id="330" r:id="rId82"/>
    <p:sldId id="333" r:id="rId83"/>
    <p:sldId id="303" r:id="rId84"/>
    <p:sldId id="337" r:id="rId85"/>
    <p:sldId id="338" r:id="rId86"/>
    <p:sldId id="342" r:id="rId87"/>
    <p:sldId id="343" r:id="rId88"/>
  </p:sldIdLst>
  <p:sldSz cx="9144000" cy="6858000" type="screen4x3"/>
  <p:notesSz cx="7102475" cy="102314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00"/>
    <a:srgbClr val="33CC33"/>
    <a:srgbClr val="FF6600"/>
    <a:srgbClr val="FF0000"/>
    <a:srgbClr val="003366"/>
    <a:srgbClr val="FF9900"/>
    <a:srgbClr val="DE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2" autoAdjust="0"/>
    <p:restoredTop sz="94595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B9C8DA-9DFB-45B3-8CBE-E2182E8BEC2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pt-P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pt-PT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 noProof="0"/>
              <a:t>Click to edit Master text styles</a:t>
            </a:r>
          </a:p>
          <a:p>
            <a:pPr lvl="1"/>
            <a:r>
              <a:rPr lang="en-US" altLang="pt-PT" noProof="0"/>
              <a:t>Second level</a:t>
            </a:r>
          </a:p>
          <a:p>
            <a:pPr lvl="2"/>
            <a:r>
              <a:rPr lang="en-US" altLang="pt-PT" noProof="0"/>
              <a:t>Third level</a:t>
            </a:r>
          </a:p>
          <a:p>
            <a:pPr lvl="3"/>
            <a:r>
              <a:rPr lang="en-US" altLang="pt-PT" noProof="0"/>
              <a:t>Fourth level</a:t>
            </a:r>
          </a:p>
          <a:p>
            <a:pPr lvl="4"/>
            <a:r>
              <a:rPr lang="en-US" altLang="pt-P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pt-P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94B7095-CA05-4DC1-A18A-EAE198042C5E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24C2EC-7440-45E5-B3EA-0C673DA2ECD0}" type="slidenum">
              <a:rPr lang="en-US" altLang="pt-PT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pt-PT" sz="13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altLang="pt-PT"/>
              <a:t>PC – Program Counter</a:t>
            </a:r>
          </a:p>
          <a:p>
            <a:pPr eaLnBrk="1" hangingPunct="1"/>
            <a:r>
              <a:rPr lang="pt-PT" altLang="pt-PT"/>
              <a:t>SP – Stack Pointer</a:t>
            </a:r>
            <a:endParaRPr lang="en-US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A1E602-C31B-43B2-8187-69E7CB105B64}" type="slidenum">
              <a:rPr lang="en-US" altLang="pt-PT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pt-PT" sz="13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altLang="pt-PT"/>
              <a:t>PC – Program Counter</a:t>
            </a:r>
          </a:p>
          <a:p>
            <a:pPr eaLnBrk="1" hangingPunct="1"/>
            <a:r>
              <a:rPr lang="pt-PT" altLang="pt-PT"/>
              <a:t>SP – Stack Pointer</a:t>
            </a:r>
          </a:p>
          <a:p>
            <a:pPr eaLnBrk="1" hangingPunct="1"/>
            <a:r>
              <a:rPr lang="pt-PT" altLang="pt-PT"/>
              <a:t>PID – Process IDentification</a:t>
            </a:r>
          </a:p>
          <a:p>
            <a:pPr eaLnBrk="1" hangingPunct="1"/>
            <a:r>
              <a:rPr lang="pt-PT" altLang="pt-PT"/>
              <a:t>PPID – Parent Process IDentification </a:t>
            </a:r>
          </a:p>
          <a:p>
            <a:pPr eaLnBrk="1" hangingPunct="1"/>
            <a:endParaRPr lang="en-US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CC5E26-3BFA-4E94-B53C-D08256E8F07F}" type="slidenum">
              <a:rPr lang="en-US" altLang="pt-PT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pt-PT" sz="130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altLang="pt-PT"/>
              <a:t>NOTA: Estas possibilidades aplicam-se também às </a:t>
            </a:r>
            <a:r>
              <a:rPr lang="pt-PT" altLang="pt-PT" i="1"/>
              <a:t>threads</a:t>
            </a:r>
          </a:p>
          <a:p>
            <a:pPr eaLnBrk="1" hangingPunct="1"/>
            <a:endParaRPr lang="pt-PT" altLang="pt-PT"/>
          </a:p>
          <a:p>
            <a:pPr eaLnBrk="1" hangingPunct="1"/>
            <a:endParaRPr lang="en-US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FDEFA1-B311-44A0-AACA-13A578EBB8E1}" type="slidenum">
              <a:rPr lang="en-US" altLang="pt-PT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pt-PT" sz="13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altLang="pt-PT"/>
              <a:t>Região crítica é o mesmo que zona crítica ou secção crítica</a:t>
            </a:r>
            <a:endParaRPr lang="en-US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BE5CB2-F504-4F15-9243-3A315182F77F}" type="slidenum">
              <a:rPr lang="en-US" altLang="pt-PT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US" altLang="pt-PT" sz="13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pt-PT" altLang="pt-PT"/>
              <a:t>É vantajoso beneficiar os processos I/O bound essencialmente devido a dois factores: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pt-PT" altLang="pt-PT"/>
              <a:t>Os processos I/O-bound poderão ser interactivos, devendo por isso minimizar-se o tempo de resposta. 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pt-PT" altLang="pt-PT"/>
              <a:t>Deixar os processos I/O-bound efectuarem os seus pedidos aos periféricos, a fim de libertarem o CPU rapidamente para os processos CPU-bound o utilizarem.</a:t>
            </a:r>
            <a:endParaRPr lang="en-US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61392" y="3886200"/>
            <a:ext cx="6858000" cy="550912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59632" y="4410184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4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95D5-A41C-4FB9-99FF-64100E11A4A3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5493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9CBB-14C7-4A65-B7B7-209711B3C043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746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892"/>
            <a:ext cx="8229600" cy="990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8BB2A-4BE8-4893-8D5D-AE6F982F872F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1815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D8EBE-83ED-4A69-B529-3DC5E691566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1237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336E-7A27-47FD-8504-B0D780CBC5F4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7765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B1ECD-1952-4171-9597-A260AA96D2D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8484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C3161-231E-4743-8911-618A92D4785B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5605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E77C-D431-429D-89C2-0C4B7BA1927B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8872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2D21B-C159-4EBE-8833-7BED3AA2B263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50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8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25CBB-686A-48B0-926C-3677393D21CC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621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32588" y="6356350"/>
            <a:ext cx="19923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BDC761-55D0-474B-B632-063F33D886C1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  <p:sp>
        <p:nvSpPr>
          <p:cNvPr id="1029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0" name="Line 40"/>
          <p:cNvSpPr>
            <a:spLocks noChangeShapeType="1"/>
          </p:cNvSpPr>
          <p:nvPr userDrawn="1"/>
        </p:nvSpPr>
        <p:spPr bwMode="auto">
          <a:xfrm>
            <a:off x="381000" y="1125538"/>
            <a:ext cx="8534400" cy="0"/>
          </a:xfrm>
          <a:prstGeom prst="line">
            <a:avLst/>
          </a:prstGeom>
          <a:noFill/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2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KBuJqUfO4-w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106613" y="4978400"/>
            <a:ext cx="6858000" cy="550863"/>
          </a:xfrm>
        </p:spPr>
        <p:txBody>
          <a:bodyPr/>
          <a:lstStyle/>
          <a:p>
            <a:pPr eaLnBrk="1" hangingPunct="1"/>
            <a:r>
              <a:rPr lang="pt-PT" altLang="pt-PT" sz="4400"/>
              <a:t>1. Conceitos Básicos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05025" y="5559425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PT" altLang="pt-PT" sz="2800" dirty="0"/>
              <a:t>Sistemas Operativos</a:t>
            </a:r>
            <a:endParaRPr lang="en-GB" altLang="pt-PT" sz="2800" dirty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pt-PT" sz="2800" dirty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pt-PT" sz="2800" dirty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pt-PT" sz="2800" dirty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pt-PT" sz="2800" dirty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pt-PT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3463" y="6562725"/>
            <a:ext cx="30241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Valentim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Realinho/Luís Borges</a:t>
            </a:r>
            <a:endParaRPr lang="pt-PT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79388"/>
            <a:ext cx="78390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46838"/>
            <a:ext cx="26797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2017/2018</a:t>
            </a:r>
            <a:endParaRPr lang="pt-PT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44" name="Picture 8" descr="Resultado de imagem para modern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" y="5268466"/>
            <a:ext cx="90963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083528"/>
            <a:ext cx="8229600" cy="5585832"/>
          </a:xfrm>
        </p:spPr>
        <p:txBody>
          <a:bodyPr/>
          <a:lstStyle/>
          <a:p>
            <a:r>
              <a:rPr lang="pt-PT" dirty="0"/>
              <a:t>5</a:t>
            </a:r>
            <a:r>
              <a:rPr lang="pt-PT" dirty="0" smtClean="0"/>
              <a:t>ª Geração (1990-hoje) – Computadores móveis</a:t>
            </a:r>
          </a:p>
          <a:p>
            <a:pPr lvl="1"/>
            <a:r>
              <a:rPr lang="pt-PT" sz="1500" dirty="0" smtClean="0"/>
              <a:t>Cerca de 1946, aparece o 1º telefone não fixo, que pesava 40 kg</a:t>
            </a:r>
          </a:p>
          <a:p>
            <a:pPr lvl="1"/>
            <a:r>
              <a:rPr lang="pt-PT" sz="1500" dirty="0" smtClean="0"/>
              <a:t>Cerca de 1970, aparece o 1º telemóvel, que pesava 1 kg</a:t>
            </a:r>
          </a:p>
          <a:p>
            <a:pPr lvl="1"/>
            <a:r>
              <a:rPr lang="pt-PT" sz="1500" dirty="0" smtClean="0"/>
              <a:t>Cerca de 1990, aparece o 1º (telemóvel + PDA), o Nokia N9000</a:t>
            </a:r>
          </a:p>
          <a:p>
            <a:pPr lvl="1"/>
            <a:r>
              <a:rPr lang="pt-PT" sz="1500" dirty="0" smtClean="0"/>
              <a:t>Cerca de 1997, a Ericsson cunha o termo </a:t>
            </a:r>
            <a:r>
              <a:rPr lang="pt-PT" sz="1500" dirty="0" err="1" smtClean="0"/>
              <a:t>smartphone</a:t>
            </a:r>
            <a:endParaRPr lang="pt-PT" sz="1500" dirty="0" smtClean="0"/>
          </a:p>
          <a:p>
            <a:pPr lvl="1"/>
            <a:r>
              <a:rPr lang="pt-PT" sz="1500" dirty="0" smtClean="0"/>
              <a:t>Hoje, a computação tornou-se ubíqua (em vários formatos, e.g. Relógios, TV, Óculos, etc.)</a:t>
            </a:r>
          </a:p>
          <a:p>
            <a:pPr lvl="1"/>
            <a:r>
              <a:rPr lang="pt-PT" sz="1500" dirty="0" smtClean="0"/>
              <a:t>Sistemas Operativos (</a:t>
            </a:r>
            <a:r>
              <a:rPr lang="pt-PT" sz="1500" dirty="0" err="1" smtClean="0"/>
              <a:t>Symbian</a:t>
            </a:r>
            <a:r>
              <a:rPr lang="pt-PT" sz="1500" dirty="0" smtClean="0"/>
              <a:t>, RIM, Windows </a:t>
            </a:r>
            <a:r>
              <a:rPr lang="pt-PT" sz="1500" dirty="0" err="1" smtClean="0"/>
              <a:t>Phone</a:t>
            </a:r>
            <a:r>
              <a:rPr lang="pt-PT" sz="1500" dirty="0" smtClean="0"/>
              <a:t>, </a:t>
            </a:r>
            <a:r>
              <a:rPr lang="pt-PT" sz="1500" dirty="0" err="1" smtClean="0"/>
              <a:t>Android</a:t>
            </a:r>
            <a:r>
              <a:rPr lang="pt-PT" sz="1500" dirty="0" smtClean="0"/>
              <a:t>, iOS)</a:t>
            </a:r>
          </a:p>
          <a:p>
            <a:pPr lvl="1"/>
            <a:endParaRPr lang="pt-PT" sz="1500" dirty="0"/>
          </a:p>
          <a:p>
            <a:pPr lvl="1"/>
            <a:r>
              <a:rPr lang="en-US" sz="1500" dirty="0"/>
              <a:t>Martin Cooper (Motorola) fez a 1ª </a:t>
            </a:r>
            <a:r>
              <a:rPr lang="en-US" sz="1500" dirty="0" err="1"/>
              <a:t>chamada</a:t>
            </a:r>
            <a:r>
              <a:rPr lang="en-US" sz="1500" dirty="0"/>
              <a:t> </a:t>
            </a:r>
            <a:r>
              <a:rPr lang="en-US" sz="1500" dirty="0" smtClean="0"/>
              <a:t>com </a:t>
            </a:r>
            <a:r>
              <a:rPr lang="en-US" sz="1500" dirty="0" err="1" smtClean="0"/>
              <a:t>telemóvel</a:t>
            </a:r>
            <a:r>
              <a:rPr lang="en-US" sz="1500" dirty="0" smtClean="0"/>
              <a:t>, </a:t>
            </a:r>
            <a:r>
              <a:rPr lang="en-US" sz="1500" dirty="0" err="1" smtClean="0"/>
              <a:t>em</a:t>
            </a:r>
            <a:r>
              <a:rPr lang="en-US" sz="1500" dirty="0" smtClean="0"/>
              <a:t> </a:t>
            </a:r>
            <a:r>
              <a:rPr lang="en-US" sz="1500" dirty="0"/>
              <a:t>3 de </a:t>
            </a:r>
            <a:r>
              <a:rPr lang="en-US" sz="1500" dirty="0" err="1"/>
              <a:t>abril</a:t>
            </a:r>
            <a:r>
              <a:rPr lang="en-US" sz="1500" dirty="0"/>
              <a:t> de </a:t>
            </a:r>
            <a:r>
              <a:rPr lang="en-US" sz="1500" dirty="0" smtClean="0"/>
              <a:t>1973</a:t>
            </a:r>
            <a:r>
              <a:rPr lang="en-US" sz="1500" dirty="0"/>
              <a:t> </a:t>
            </a:r>
            <a:endParaRPr lang="pt-PT" sz="1500" dirty="0"/>
          </a:p>
          <a:p>
            <a:pPr lvl="1"/>
            <a:endParaRPr lang="pt-PT" sz="1200" dirty="0"/>
          </a:p>
          <a:p>
            <a:pPr lvl="1"/>
            <a:endParaRPr lang="pt-PT" sz="1800" dirty="0" smtClean="0"/>
          </a:p>
          <a:p>
            <a:pPr lvl="1"/>
            <a:endParaRPr lang="pt-PT" sz="1800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BB2A-4BE8-4893-8D5D-AE6F982F872F}" type="slidenum">
              <a:rPr lang="pt-PT" altLang="en-US" smtClean="0"/>
              <a:pPr/>
              <a:t>10</a:t>
            </a:fld>
            <a:endParaRPr lang="pt-PT" altLang="en-US" dirty="0"/>
          </a:p>
        </p:txBody>
      </p:sp>
      <p:pic>
        <p:nvPicPr>
          <p:cNvPr id="88068" name="Picture 4" descr="http://www.startrek.com/uploads/assets/articles/Cell-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0202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083528"/>
            <a:ext cx="8229600" cy="5585832"/>
          </a:xfrm>
        </p:spPr>
        <p:txBody>
          <a:bodyPr/>
          <a:lstStyle/>
          <a:p>
            <a:r>
              <a:rPr lang="pt-PT" dirty="0" smtClean="0"/>
              <a:t>6ª Geração (1999-hoje) – </a:t>
            </a:r>
            <a:r>
              <a:rPr lang="pt-PT" dirty="0" err="1" smtClean="0"/>
              <a:t>IoT</a:t>
            </a:r>
            <a:endParaRPr lang="pt-PT" dirty="0" smtClean="0"/>
          </a:p>
          <a:p>
            <a:pPr lvl="1"/>
            <a:r>
              <a:rPr lang="pt-PT" sz="1500" dirty="0"/>
              <a:t>Em 1999, é usado pela 1ª vez o termo “Internet </a:t>
            </a:r>
            <a:r>
              <a:rPr lang="pt-PT" sz="1500" dirty="0" err="1"/>
              <a:t>of</a:t>
            </a:r>
            <a:r>
              <a:rPr lang="pt-PT" sz="1500" dirty="0"/>
              <a:t> </a:t>
            </a:r>
            <a:r>
              <a:rPr lang="pt-PT" sz="1500" dirty="0" err="1"/>
              <a:t>Things</a:t>
            </a:r>
            <a:r>
              <a:rPr lang="pt-PT" sz="1500" dirty="0" smtClean="0"/>
              <a:t>”</a:t>
            </a:r>
          </a:p>
          <a:p>
            <a:pPr lvl="1"/>
            <a:r>
              <a:rPr lang="pt-PT" sz="1500" dirty="0" smtClean="0"/>
              <a:t>Rede de dispositivos físicos interconectados pela Internet, muitas vezes embutidos em objetos de uso quotidiano, de uso pessoal e profissional, com capacidade de sensorização e atuação</a:t>
            </a:r>
          </a:p>
          <a:p>
            <a:pPr lvl="1"/>
            <a:r>
              <a:rPr lang="pt-PT" sz="1500" dirty="0" smtClean="0"/>
              <a:t>Os dados são transferidos autonomamente e o software (local e remoto) responde pelo funcionamento dos dispositivos  </a:t>
            </a:r>
          </a:p>
          <a:p>
            <a:pPr lvl="1"/>
            <a:r>
              <a:rPr lang="pt-PT" sz="1500" dirty="0" smtClean="0"/>
              <a:t>Os sensores e atuadores são tipicamente dispositivos que consomem pouca energia e transferem poucos dados em cada transmissão</a:t>
            </a:r>
          </a:p>
          <a:p>
            <a:pPr lvl="1"/>
            <a:endParaRPr lang="pt-PT" sz="1500" dirty="0"/>
          </a:p>
          <a:p>
            <a:pPr lvl="1"/>
            <a:endParaRPr lang="pt-PT" sz="1200" dirty="0"/>
          </a:p>
          <a:p>
            <a:pPr lvl="1"/>
            <a:endParaRPr lang="pt-PT" sz="1800" dirty="0" smtClean="0"/>
          </a:p>
          <a:p>
            <a:pPr lvl="1"/>
            <a:endParaRPr lang="pt-PT" sz="1800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BB2A-4BE8-4893-8D5D-AE6F982F872F}" type="slidenum">
              <a:rPr lang="pt-PT" altLang="en-US" smtClean="0"/>
              <a:pPr/>
              <a:t>11</a:t>
            </a:fld>
            <a:endParaRPr lang="pt-PT" altLang="en-US" dirty="0"/>
          </a:p>
        </p:txBody>
      </p:sp>
      <p:pic>
        <p:nvPicPr>
          <p:cNvPr id="89092" name="Picture 4" descr="Resultado de imagem para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46257"/>
            <a:ext cx="3761872" cy="285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Hardware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Modelo abstrato de um computador pessoal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12</a:t>
            </a:fld>
            <a:endParaRPr lang="pt-PT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5281"/>
            <a:ext cx="7272460" cy="330728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66152" y="1772816"/>
            <a:ext cx="5006248" cy="30963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053923" y="2005474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Dispositivos de I/O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380260" y="5636924"/>
            <a:ext cx="3682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Nas arquiteturas recentes, podem existir vários buses, que operam em pseudoindependência, acelerando a velocidade de computação</a:t>
            </a:r>
            <a:endParaRPr lang="pt-PT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5738" y="2410807"/>
            <a:ext cx="21117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MMU (</a:t>
            </a:r>
            <a:r>
              <a:rPr lang="pt-PT" sz="1100" dirty="0" err="1" smtClean="0"/>
              <a:t>Memory</a:t>
            </a:r>
            <a:r>
              <a:rPr lang="pt-PT" sz="1100" dirty="0" smtClean="0"/>
              <a:t> Management </a:t>
            </a:r>
            <a:r>
              <a:rPr lang="pt-PT" sz="1100" dirty="0" err="1" smtClean="0"/>
              <a:t>Unit</a:t>
            </a:r>
            <a:r>
              <a:rPr lang="pt-PT" sz="1100" dirty="0" smtClean="0"/>
              <a:t>) - A memória virtual (programa usar mais do que a RAM física existente) requer uma rápida conversão de memória do programa para memória física 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6859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sz="1800" dirty="0" err="1" smtClean="0"/>
              <a:t>Fetch</a:t>
            </a:r>
            <a:r>
              <a:rPr lang="pt-PT" sz="1800" dirty="0" smtClean="0"/>
              <a:t> </a:t>
            </a:r>
            <a:r>
              <a:rPr lang="pt-PT" sz="1800" dirty="0"/>
              <a:t>- </a:t>
            </a:r>
            <a:r>
              <a:rPr lang="pt-PT" sz="1800" dirty="0" err="1"/>
              <a:t>Decode</a:t>
            </a:r>
            <a:r>
              <a:rPr lang="pt-PT" sz="1800" dirty="0"/>
              <a:t> – </a:t>
            </a:r>
            <a:r>
              <a:rPr lang="pt-PT" sz="1800" dirty="0" smtClean="0"/>
              <a:t>Execute (ciclo básico)</a:t>
            </a:r>
          </a:p>
          <a:p>
            <a:pPr lvl="1"/>
            <a:r>
              <a:rPr lang="pt-PT" sz="1800" dirty="0" smtClean="0"/>
              <a:t>Cada </a:t>
            </a:r>
            <a:r>
              <a:rPr lang="pt-PT" sz="1800" dirty="0"/>
              <a:t>processador só executa </a:t>
            </a:r>
            <a:r>
              <a:rPr lang="pt-PT" sz="1800" dirty="0" smtClean="0"/>
              <a:t>o seu </a:t>
            </a:r>
            <a:r>
              <a:rPr lang="pt-PT" sz="1800" dirty="0"/>
              <a:t>conjunto de </a:t>
            </a:r>
            <a:r>
              <a:rPr lang="pt-PT" sz="1800" dirty="0" smtClean="0"/>
              <a:t>instruções</a:t>
            </a:r>
          </a:p>
          <a:p>
            <a:pPr lvl="2"/>
            <a:r>
              <a:rPr lang="pt-PT" sz="1500" dirty="0" smtClean="0"/>
              <a:t>Daí que, por exemplo, um programa para Intel x86 não corra num ARM</a:t>
            </a:r>
          </a:p>
          <a:p>
            <a:pPr lvl="2"/>
            <a:r>
              <a:rPr lang="pt-PT" sz="1500" dirty="0" smtClean="0"/>
              <a:t>E é também por esse motivo que os compiladores são específicos</a:t>
            </a:r>
            <a:endParaRPr lang="pt-PT" sz="1500" dirty="0"/>
          </a:p>
          <a:p>
            <a:pPr lvl="1"/>
            <a:r>
              <a:rPr lang="pt-PT" sz="1800" dirty="0"/>
              <a:t>Registos (memória interna do processador)</a:t>
            </a:r>
          </a:p>
          <a:p>
            <a:pPr lvl="2"/>
            <a:r>
              <a:rPr lang="pt-PT" sz="1500" dirty="0"/>
              <a:t>Genéricos, para guardar variáveis e resultados temporários</a:t>
            </a:r>
          </a:p>
          <a:p>
            <a:pPr lvl="2"/>
            <a:r>
              <a:rPr lang="pt-PT" sz="1500" dirty="0" err="1"/>
              <a:t>Program</a:t>
            </a:r>
            <a:r>
              <a:rPr lang="pt-PT" sz="1500" dirty="0"/>
              <a:t> </a:t>
            </a:r>
            <a:r>
              <a:rPr lang="pt-PT" sz="1500" dirty="0" err="1"/>
              <a:t>Counter</a:t>
            </a:r>
            <a:r>
              <a:rPr lang="pt-PT" sz="1500" dirty="0"/>
              <a:t> (PC) – endereço de memória da próxima instrução a executar – é atualizada depois do </a:t>
            </a:r>
            <a:r>
              <a:rPr lang="pt-PT" sz="1500" dirty="0" err="1"/>
              <a:t>fetch</a:t>
            </a:r>
            <a:endParaRPr lang="pt-PT" sz="1500" dirty="0"/>
          </a:p>
          <a:p>
            <a:pPr lvl="2"/>
            <a:r>
              <a:rPr lang="pt-PT" sz="1500" dirty="0" err="1"/>
              <a:t>Stack</a:t>
            </a:r>
            <a:r>
              <a:rPr lang="pt-PT" sz="1500" dirty="0"/>
              <a:t> </a:t>
            </a:r>
            <a:r>
              <a:rPr lang="pt-PT" sz="1500" dirty="0" err="1"/>
              <a:t>Pointer</a:t>
            </a:r>
            <a:r>
              <a:rPr lang="pt-PT" sz="1500" dirty="0"/>
              <a:t> (SP) – aponta para o topo da pilha de execução na memória. A pilha contém uma </a:t>
            </a:r>
            <a:r>
              <a:rPr lang="pt-PT" sz="1500" dirty="0" err="1"/>
              <a:t>frame</a:t>
            </a:r>
            <a:r>
              <a:rPr lang="pt-PT" sz="1500" dirty="0"/>
              <a:t> por cada procedimento corrido mas ainda não executado. A </a:t>
            </a:r>
            <a:r>
              <a:rPr lang="pt-PT" sz="1500" dirty="0" err="1"/>
              <a:t>frame</a:t>
            </a:r>
            <a:r>
              <a:rPr lang="pt-PT" sz="1500" dirty="0"/>
              <a:t> contém parâmetros de entrada e variáveis não contidas nos registos do processador</a:t>
            </a:r>
          </a:p>
          <a:p>
            <a:pPr lvl="2"/>
            <a:r>
              <a:rPr lang="pt-PT" sz="1500" dirty="0" err="1"/>
              <a:t>Program</a:t>
            </a:r>
            <a:r>
              <a:rPr lang="pt-PT" sz="1500" dirty="0"/>
              <a:t> Status Word (PWS) – Contém dados dos programa, e.g. a prioridade de CPU e o </a:t>
            </a:r>
            <a:r>
              <a:rPr lang="pt-PT" sz="1500" dirty="0" err="1"/>
              <a:t>mode</a:t>
            </a:r>
            <a:r>
              <a:rPr lang="pt-PT" sz="1500" dirty="0"/>
              <a:t> de execução (</a:t>
            </a:r>
            <a:r>
              <a:rPr lang="pt-PT" sz="1500" dirty="0" err="1"/>
              <a:t>kernel</a:t>
            </a:r>
            <a:r>
              <a:rPr lang="pt-PT" sz="1500" dirty="0"/>
              <a:t> ou </a:t>
            </a:r>
            <a:r>
              <a:rPr lang="pt-PT" sz="1500" dirty="0" err="1"/>
              <a:t>user</a:t>
            </a:r>
            <a:r>
              <a:rPr lang="pt-PT" sz="1500" dirty="0"/>
              <a:t>)</a:t>
            </a:r>
          </a:p>
          <a:p>
            <a:pPr lvl="2"/>
            <a:r>
              <a:rPr lang="pt-PT" sz="1500" dirty="0"/>
              <a:t>Durante o </a:t>
            </a:r>
            <a:r>
              <a:rPr lang="pt-PT" sz="1500" dirty="0" err="1"/>
              <a:t>multiplexing</a:t>
            </a:r>
            <a:r>
              <a:rPr lang="pt-PT" sz="1500" dirty="0"/>
              <a:t> do CPU, os registos do programa a parar são gravados e recuperados os do programa a executar a seguir</a:t>
            </a:r>
          </a:p>
          <a:p>
            <a:pPr lvl="1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2240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sz="1800" dirty="0" smtClean="0"/>
              <a:t>Pipeline</a:t>
            </a:r>
            <a:endParaRPr lang="pt-PT" sz="1500" dirty="0"/>
          </a:p>
          <a:p>
            <a:pPr lvl="2"/>
            <a:r>
              <a:rPr lang="pt-PT" sz="1500" dirty="0" smtClean="0"/>
              <a:t>Superescalar (caminhos múltiplos)</a:t>
            </a:r>
            <a:endParaRPr lang="pt-PT" sz="1500" dirty="0"/>
          </a:p>
          <a:p>
            <a:pPr lvl="3"/>
            <a:r>
              <a:rPr lang="pt-PT" sz="1300" dirty="0"/>
              <a:t>Unidades de execução por tipos </a:t>
            </a:r>
            <a:r>
              <a:rPr lang="pt-PT" sz="1300" dirty="0" smtClean="0"/>
              <a:t>(e.g. </a:t>
            </a:r>
            <a:r>
              <a:rPr lang="pt-PT" sz="1300" dirty="0" err="1" smtClean="0"/>
              <a:t>int</a:t>
            </a:r>
            <a:r>
              <a:rPr lang="pt-PT" sz="1300" dirty="0"/>
              <a:t>, </a:t>
            </a:r>
            <a:r>
              <a:rPr lang="pt-PT" sz="1300" dirty="0" err="1"/>
              <a:t>float</a:t>
            </a:r>
            <a:r>
              <a:rPr lang="pt-PT" sz="1300" dirty="0"/>
              <a:t>, etc</a:t>
            </a:r>
            <a:r>
              <a:rPr lang="pt-PT" sz="1300" dirty="0" smtClean="0"/>
              <a:t>.)</a:t>
            </a:r>
          </a:p>
          <a:p>
            <a:pPr lvl="3"/>
            <a:r>
              <a:rPr lang="pt-PT" sz="1300" dirty="0" smtClean="0"/>
              <a:t>Instruções executadas fora de ordem</a:t>
            </a:r>
          </a:p>
          <a:p>
            <a:pPr lvl="4"/>
            <a:r>
              <a:rPr lang="pt-PT" sz="1100" dirty="0" smtClean="0"/>
              <a:t>Precisam de sincronização (feita por hardware e SO) para obter o resultado obtido pelo processamento sequencial</a:t>
            </a:r>
          </a:p>
          <a:p>
            <a:pPr lvl="3"/>
            <a:r>
              <a:rPr lang="pt-PT" sz="1300" dirty="0" smtClean="0"/>
              <a:t>As Unidade de Execução dependem do modo (PSW)</a:t>
            </a:r>
          </a:p>
          <a:p>
            <a:pPr lvl="4"/>
            <a:r>
              <a:rPr lang="pt-PT" sz="1100" dirty="0" smtClean="0"/>
              <a:t>Funções do SO correm em modo de </a:t>
            </a:r>
            <a:r>
              <a:rPr lang="pt-PT" sz="1100" dirty="0" err="1" smtClean="0"/>
              <a:t>kernel</a:t>
            </a:r>
            <a:r>
              <a:rPr lang="pt-PT" sz="1100" dirty="0"/>
              <a:t>;</a:t>
            </a:r>
            <a:r>
              <a:rPr lang="pt-PT" sz="1100" dirty="0" smtClean="0"/>
              <a:t> nos sistemas embutidos é parte em </a:t>
            </a:r>
            <a:r>
              <a:rPr lang="pt-PT" sz="1100" dirty="0" err="1" smtClean="0"/>
              <a:t>kernel</a:t>
            </a:r>
            <a:r>
              <a:rPr lang="pt-PT" sz="1100" dirty="0" smtClean="0"/>
              <a:t> e outra parte em </a:t>
            </a:r>
            <a:r>
              <a:rPr lang="pt-PT" sz="1100" dirty="0" err="1" smtClean="0"/>
              <a:t>user</a:t>
            </a:r>
            <a:endParaRPr lang="pt-PT" sz="1100" dirty="0" smtClean="0"/>
          </a:p>
          <a:p>
            <a:pPr lvl="4"/>
            <a:r>
              <a:rPr lang="pt-PT" sz="1100" dirty="0" smtClean="0"/>
              <a:t>Os programas correm em modo </a:t>
            </a:r>
            <a:r>
              <a:rPr lang="pt-PT" sz="1100" dirty="0" err="1" smtClean="0"/>
              <a:t>user</a:t>
            </a:r>
            <a:r>
              <a:rPr lang="pt-PT" sz="1100" dirty="0" smtClean="0"/>
              <a:t> (fazem uma </a:t>
            </a:r>
            <a:r>
              <a:rPr lang="pt-PT" sz="1100" dirty="0" err="1" smtClean="0"/>
              <a:t>system</a:t>
            </a:r>
            <a:r>
              <a:rPr lang="pt-PT" sz="1100" dirty="0" smtClean="0"/>
              <a:t> </a:t>
            </a:r>
            <a:r>
              <a:rPr lang="pt-PT" sz="1100" dirty="0" err="1" smtClean="0"/>
              <a:t>call</a:t>
            </a:r>
            <a:r>
              <a:rPr lang="pt-PT" sz="1100" dirty="0"/>
              <a:t> </a:t>
            </a:r>
            <a:r>
              <a:rPr lang="pt-PT" sz="1100" dirty="0" smtClean="0"/>
              <a:t>(TRAP) ao SO que faz mudar o modo de execução)</a:t>
            </a:r>
          </a:p>
          <a:p>
            <a:pPr lvl="1"/>
            <a:r>
              <a:rPr lang="pt-PT" sz="1800" dirty="0" err="1" smtClean="0"/>
              <a:t>Multithreading</a:t>
            </a:r>
            <a:endParaRPr lang="pt-PT" sz="1800" dirty="0" smtClean="0"/>
          </a:p>
          <a:p>
            <a:pPr lvl="2"/>
            <a:r>
              <a:rPr lang="pt-PT" sz="1300" dirty="0" err="1"/>
              <a:t>Thread</a:t>
            </a:r>
            <a:r>
              <a:rPr lang="pt-PT" sz="1300" dirty="0"/>
              <a:t> é um pequeno programa (e.g. um pequeno conjunto de instruções a executar)</a:t>
            </a:r>
          </a:p>
          <a:p>
            <a:pPr lvl="2"/>
            <a:r>
              <a:rPr lang="pt-PT" sz="1300" dirty="0" err="1"/>
              <a:t>Multithreading</a:t>
            </a:r>
            <a:r>
              <a:rPr lang="pt-PT" sz="1300" dirty="0"/>
              <a:t> é a capacidade de execução (</a:t>
            </a:r>
            <a:r>
              <a:rPr lang="pt-PT" sz="1300" dirty="0" err="1"/>
              <a:t>pseudoparalela</a:t>
            </a:r>
            <a:r>
              <a:rPr lang="pt-PT" sz="1300" dirty="0"/>
              <a:t>) de várias </a:t>
            </a:r>
            <a:r>
              <a:rPr lang="pt-PT" sz="1300" dirty="0" err="1"/>
              <a:t>threads</a:t>
            </a:r>
            <a:r>
              <a:rPr lang="pt-PT" sz="1300" dirty="0"/>
              <a:t> </a:t>
            </a:r>
          </a:p>
          <a:p>
            <a:pPr lvl="4"/>
            <a:r>
              <a:rPr lang="pt-PT" sz="1100" dirty="0"/>
              <a:t>Proliferação de transístores (CPU) permite manter estado de mais que 1 programa em execução.</a:t>
            </a:r>
          </a:p>
          <a:p>
            <a:pPr lvl="4"/>
            <a:r>
              <a:rPr lang="pt-PT" sz="1100" dirty="0"/>
              <a:t>Se uma </a:t>
            </a:r>
            <a:r>
              <a:rPr lang="pt-PT" sz="1100" dirty="0" err="1"/>
              <a:t>thread</a:t>
            </a:r>
            <a:r>
              <a:rPr lang="pt-PT" sz="1100" dirty="0"/>
              <a:t> precisa de ler uma </a:t>
            </a:r>
            <a:r>
              <a:rPr lang="pt-PT" sz="1100" dirty="0" err="1"/>
              <a:t>word</a:t>
            </a:r>
            <a:r>
              <a:rPr lang="pt-PT" sz="1100" dirty="0"/>
              <a:t> de memória, o CPU muda para outra </a:t>
            </a:r>
            <a:r>
              <a:rPr lang="pt-PT" sz="1100" dirty="0" err="1"/>
              <a:t>thread</a:t>
            </a:r>
            <a:endParaRPr lang="pt-PT" sz="1100" dirty="0"/>
          </a:p>
          <a:p>
            <a:pPr lvl="4"/>
            <a:r>
              <a:rPr lang="pt-PT" sz="1100" dirty="0"/>
              <a:t>Um processador pode manter o estado de várias </a:t>
            </a:r>
            <a:r>
              <a:rPr lang="pt-PT" sz="1100" dirty="0" err="1"/>
              <a:t>threads</a:t>
            </a:r>
            <a:r>
              <a:rPr lang="pt-PT" sz="1100" dirty="0"/>
              <a:t> e mudar entre elas num </a:t>
            </a:r>
            <a:r>
              <a:rPr lang="pt-PT" sz="1100" dirty="0" smtClean="0"/>
              <a:t>nano segundo</a:t>
            </a:r>
            <a:endParaRPr lang="pt-PT" sz="1100" dirty="0"/>
          </a:p>
          <a:p>
            <a:pPr lvl="4"/>
            <a:r>
              <a:rPr lang="pt-PT" sz="1100" dirty="0"/>
              <a:t>Cada </a:t>
            </a:r>
            <a:r>
              <a:rPr lang="pt-PT" sz="1100" dirty="0" err="1"/>
              <a:t>thread</a:t>
            </a:r>
            <a:r>
              <a:rPr lang="pt-PT" sz="1100" dirty="0"/>
              <a:t> aparece no SO como sendo um CPU diferente</a:t>
            </a:r>
          </a:p>
          <a:p>
            <a:pPr lvl="1"/>
            <a:r>
              <a:rPr lang="pt-PT" sz="1800" dirty="0" err="1"/>
              <a:t>Multicore</a:t>
            </a:r>
            <a:endParaRPr lang="pt-PT" sz="1800" dirty="0"/>
          </a:p>
          <a:p>
            <a:pPr lvl="3"/>
            <a:r>
              <a:rPr lang="pt-PT" sz="1300" dirty="0"/>
              <a:t>Cada core é um CPU </a:t>
            </a:r>
            <a:r>
              <a:rPr lang="pt-PT" sz="1300" dirty="0" smtClean="0"/>
              <a:t>separado</a:t>
            </a:r>
          </a:p>
          <a:p>
            <a:pPr lvl="3"/>
            <a:r>
              <a:rPr lang="pt-PT" sz="1300" dirty="0" smtClean="0"/>
              <a:t>A cache pode ser separada ou conjunta</a:t>
            </a:r>
          </a:p>
          <a:p>
            <a:pPr lvl="3"/>
            <a:r>
              <a:rPr lang="pt-PT" sz="1300" dirty="0" smtClean="0"/>
              <a:t>Uma GPU tem centenas de cores</a:t>
            </a:r>
          </a:p>
          <a:p>
            <a:pPr lvl="4"/>
            <a:r>
              <a:rPr lang="pt-PT" sz="1100" dirty="0" smtClean="0"/>
              <a:t>Mas o conjunto de instruções é otimizado para funções vetoriais</a:t>
            </a:r>
          </a:p>
          <a:p>
            <a:pPr lvl="3"/>
            <a:endParaRPr lang="pt-PT" sz="1300" dirty="0"/>
          </a:p>
          <a:p>
            <a:pPr lvl="4"/>
            <a:endParaRPr lang="pt-PT" sz="1100" dirty="0" smtClean="0"/>
          </a:p>
          <a:p>
            <a:pPr lvl="3"/>
            <a:endParaRPr lang="pt-PT" sz="1300" dirty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b="22455"/>
          <a:stretch/>
        </p:blipFill>
        <p:spPr>
          <a:xfrm>
            <a:off x="6132716" y="1219200"/>
            <a:ext cx="2088232" cy="107599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64" y="4776603"/>
            <a:ext cx="2598696" cy="14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Memória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6131024" cy="51371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PT" sz="1800" dirty="0" smtClean="0"/>
              <a:t>Registos (dentro do CPU)</a:t>
            </a:r>
          </a:p>
          <a:p>
            <a:pPr lvl="2"/>
            <a:r>
              <a:rPr lang="pt-PT" sz="1500" dirty="0" smtClean="0"/>
              <a:t>Velocidade = CPU. Tamanho 64x64 bits (x64)</a:t>
            </a:r>
          </a:p>
          <a:p>
            <a:pPr lvl="1"/>
            <a:r>
              <a:rPr lang="pt-PT" sz="1800" dirty="0" smtClean="0"/>
              <a:t>Cache</a:t>
            </a:r>
          </a:p>
          <a:p>
            <a:pPr lvl="2"/>
            <a:r>
              <a:rPr lang="pt-PT" sz="1500" dirty="0" smtClean="0"/>
              <a:t>Memória principal dividida em 64 bytes (linha de cache). As linhas de cache mais usadas são colocadas dentro do CPU. Quando um programa lê uma </a:t>
            </a:r>
            <a:r>
              <a:rPr lang="pt-PT" sz="1500" dirty="0" err="1" smtClean="0"/>
              <a:t>word</a:t>
            </a:r>
            <a:r>
              <a:rPr lang="pt-PT" sz="1500" dirty="0" smtClean="0"/>
              <a:t>, é visto se existe em cache. Um cache miss é mais lento que um hit (que só demora 2 ciclos). As cache </a:t>
            </a:r>
            <a:r>
              <a:rPr lang="pt-PT" sz="1500" dirty="0" err="1" smtClean="0"/>
              <a:t>lines</a:t>
            </a:r>
            <a:r>
              <a:rPr lang="pt-PT" sz="1500" dirty="0" smtClean="0"/>
              <a:t> mantidas são tipicamente as mais lidas.</a:t>
            </a:r>
          </a:p>
          <a:p>
            <a:pPr lvl="2"/>
            <a:r>
              <a:rPr lang="pt-PT" sz="1500" dirty="0" smtClean="0"/>
              <a:t>Alguns processadores têm vários níveis de cache. Cada qual mais lenta e com maior tamanho. </a:t>
            </a:r>
          </a:p>
          <a:p>
            <a:pPr lvl="3"/>
            <a:r>
              <a:rPr lang="pt-PT" sz="1300" dirty="0" smtClean="0"/>
              <a:t>L1 é dentro do CPU e por isso opera ao mesmo tempo -  envia instruções (</a:t>
            </a:r>
            <a:r>
              <a:rPr lang="pt-PT" sz="1300" dirty="0" err="1" smtClean="0"/>
              <a:t>decode</a:t>
            </a:r>
            <a:r>
              <a:rPr lang="pt-PT" sz="1300" dirty="0" smtClean="0"/>
              <a:t>) para o motor (execute)</a:t>
            </a:r>
          </a:p>
          <a:p>
            <a:pPr lvl="3"/>
            <a:r>
              <a:rPr lang="pt-PT" sz="1300" dirty="0" smtClean="0"/>
              <a:t>L2 é mais lenta (2 ciclos) - guarda vários MB de </a:t>
            </a:r>
            <a:r>
              <a:rPr lang="pt-PT" sz="1300" dirty="0" err="1" smtClean="0"/>
              <a:t>words</a:t>
            </a:r>
            <a:r>
              <a:rPr lang="pt-PT" sz="1300" dirty="0" smtClean="0"/>
              <a:t> recentes. Pode ser partilhada (</a:t>
            </a:r>
            <a:r>
              <a:rPr lang="pt-PT" sz="1300" dirty="0" err="1" smtClean="0"/>
              <a:t>intel</a:t>
            </a:r>
            <a:r>
              <a:rPr lang="pt-PT" sz="1300" dirty="0" smtClean="0"/>
              <a:t>) ou por CPU (</a:t>
            </a:r>
            <a:r>
              <a:rPr lang="pt-PT" sz="1300" dirty="0" err="1" smtClean="0"/>
              <a:t>amd</a:t>
            </a:r>
            <a:r>
              <a:rPr lang="pt-PT" sz="1300" dirty="0" smtClean="0"/>
              <a:t>)</a:t>
            </a:r>
          </a:p>
          <a:p>
            <a:pPr lvl="1"/>
            <a:r>
              <a:rPr lang="pt-PT" sz="1800" dirty="0" smtClean="0"/>
              <a:t>Principal</a:t>
            </a:r>
          </a:p>
          <a:p>
            <a:pPr lvl="2"/>
            <a:r>
              <a:rPr lang="pt-PT" sz="1500" dirty="0" smtClean="0"/>
              <a:t>RAM, ROM, EEPROM, Flash, CMOS</a:t>
            </a:r>
          </a:p>
          <a:p>
            <a:pPr lvl="1"/>
            <a:r>
              <a:rPr lang="pt-PT" sz="1800" dirty="0" smtClean="0"/>
              <a:t>Discos</a:t>
            </a:r>
          </a:p>
          <a:p>
            <a:pPr lvl="2"/>
            <a:r>
              <a:rPr lang="pt-PT" sz="1500" dirty="0" smtClean="0"/>
              <a:t>A memória mais barata e com maior volume, mas mais lenta</a:t>
            </a:r>
          </a:p>
          <a:p>
            <a:pPr lvl="2"/>
            <a:r>
              <a:rPr lang="pt-PT" sz="1500" dirty="0" err="1" smtClean="0"/>
              <a:t>Track</a:t>
            </a:r>
            <a:r>
              <a:rPr lang="pt-PT" sz="1500" dirty="0" smtClean="0"/>
              <a:t> (volta) e Cilindro (vários </a:t>
            </a:r>
            <a:r>
              <a:rPr lang="pt-PT" sz="1500" dirty="0" err="1" smtClean="0"/>
              <a:t>tracks</a:t>
            </a:r>
            <a:r>
              <a:rPr lang="pt-PT" sz="1500" dirty="0" smtClean="0"/>
              <a:t>) para mesma posição cabeça. Há mais setores nos </a:t>
            </a:r>
            <a:r>
              <a:rPr lang="pt-PT" sz="1500" dirty="0" err="1" smtClean="0"/>
              <a:t>outer</a:t>
            </a:r>
            <a:r>
              <a:rPr lang="pt-PT" sz="1500" dirty="0" smtClean="0"/>
              <a:t> </a:t>
            </a:r>
            <a:r>
              <a:rPr lang="pt-PT" sz="1500" dirty="0" err="1" smtClean="0"/>
              <a:t>cylinders</a:t>
            </a:r>
            <a:r>
              <a:rPr lang="pt-PT" sz="1500" dirty="0" smtClean="0"/>
              <a:t> que nos </a:t>
            </a:r>
            <a:r>
              <a:rPr lang="pt-PT" sz="1500" dirty="0" err="1" smtClean="0"/>
              <a:t>inner</a:t>
            </a:r>
            <a:r>
              <a:rPr lang="pt-PT" sz="1500" dirty="0" smtClean="0"/>
              <a:t>.</a:t>
            </a:r>
          </a:p>
          <a:p>
            <a:pPr lvl="2"/>
            <a:r>
              <a:rPr lang="pt-PT" sz="1500" dirty="0" smtClean="0"/>
              <a:t>Memória virtual é uma técnica que usa espaço em disco como RAM</a:t>
            </a:r>
            <a:endParaRPr lang="pt-PT" sz="1500" dirty="0"/>
          </a:p>
          <a:p>
            <a:pPr lvl="3"/>
            <a:endParaRPr lang="pt-PT" sz="1300" dirty="0" smtClean="0"/>
          </a:p>
          <a:p>
            <a:pPr lvl="3"/>
            <a:endParaRPr lang="pt-PT" sz="1300" dirty="0" smtClean="0"/>
          </a:p>
          <a:p>
            <a:pPr lvl="3"/>
            <a:endParaRPr lang="pt-PT" sz="1300" dirty="0" smtClean="0"/>
          </a:p>
          <a:p>
            <a:pPr lvl="3"/>
            <a:endParaRPr lang="pt-PT" sz="1300" dirty="0" smtClean="0"/>
          </a:p>
          <a:p>
            <a:pPr lvl="3"/>
            <a:endParaRPr lang="pt-PT" sz="1300" dirty="0" smtClean="0"/>
          </a:p>
          <a:p>
            <a:pPr lvl="3"/>
            <a:endParaRPr lang="pt-PT" sz="1100" dirty="0" smtClean="0"/>
          </a:p>
          <a:p>
            <a:pPr lvl="3"/>
            <a:endParaRPr lang="pt-PT" sz="1300" dirty="0" smtClean="0"/>
          </a:p>
          <a:p>
            <a:pPr lvl="2"/>
            <a:endParaRPr lang="pt-PT" sz="1500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19201"/>
            <a:ext cx="3280792" cy="9600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3686"/>
            <a:ext cx="2246908" cy="12592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680907"/>
            <a:ext cx="2475756" cy="14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I/O </a:t>
            </a:r>
            <a:r>
              <a:rPr lang="pt-PT" dirty="0" smtClean="0"/>
              <a:t>Dispositivo + Controlador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25761"/>
          </a:xfrm>
        </p:spPr>
        <p:txBody>
          <a:bodyPr>
            <a:normAutofit/>
          </a:bodyPr>
          <a:lstStyle/>
          <a:p>
            <a:pPr lvl="1"/>
            <a:r>
              <a:rPr lang="pt-PT" sz="1800" dirty="0"/>
              <a:t>SO interage com o Controlador através de um </a:t>
            </a:r>
            <a:r>
              <a:rPr lang="pt-PT" sz="1800" dirty="0" err="1"/>
              <a:t>device</a:t>
            </a:r>
            <a:r>
              <a:rPr lang="pt-PT" sz="1800" dirty="0"/>
              <a:t> driver (específico para cada SO) e o Controlador interage com o Dispositivo </a:t>
            </a:r>
            <a:r>
              <a:rPr lang="pt-PT" sz="1800" dirty="0" smtClean="0"/>
              <a:t>(e vice-versa)</a:t>
            </a:r>
            <a:endParaRPr lang="pt-PT" sz="1800" dirty="0"/>
          </a:p>
          <a:p>
            <a:pPr lvl="1"/>
            <a:r>
              <a:rPr lang="pt-PT" sz="1800" dirty="0"/>
              <a:t>Os dados são transferidos usando registos do Controlador (I/O </a:t>
            </a:r>
            <a:r>
              <a:rPr lang="pt-PT" sz="1800" dirty="0" err="1"/>
              <a:t>port</a:t>
            </a:r>
            <a:r>
              <a:rPr lang="pt-PT" sz="1800" dirty="0"/>
              <a:t> </a:t>
            </a:r>
            <a:r>
              <a:rPr lang="pt-PT" sz="1800" dirty="0" err="1"/>
              <a:t>space</a:t>
            </a:r>
            <a:r>
              <a:rPr lang="pt-PT" sz="1800" dirty="0"/>
              <a:t>) ou espaço de endereçamento de memória</a:t>
            </a:r>
          </a:p>
          <a:p>
            <a:pPr lvl="1"/>
            <a:r>
              <a:rPr lang="pt-PT" sz="1800" dirty="0"/>
              <a:t>Quando um programa de utilizador pede ao </a:t>
            </a:r>
            <a:r>
              <a:rPr lang="pt-PT" sz="1800" dirty="0" err="1"/>
              <a:t>device</a:t>
            </a:r>
            <a:r>
              <a:rPr lang="pt-PT" sz="1800" dirty="0"/>
              <a:t> driver </a:t>
            </a:r>
            <a:r>
              <a:rPr lang="pt-PT" sz="1800" dirty="0" smtClean="0"/>
              <a:t>um processo de I/O</a:t>
            </a:r>
            <a:r>
              <a:rPr lang="pt-PT" sz="1800" dirty="0"/>
              <a:t>, este </a:t>
            </a:r>
            <a:r>
              <a:rPr lang="pt-PT" sz="1800" dirty="0" smtClean="0"/>
              <a:t>pode </a:t>
            </a:r>
            <a:r>
              <a:rPr lang="pt-PT" sz="1800" dirty="0"/>
              <a:t>ser feito de três maneiras:</a:t>
            </a:r>
          </a:p>
          <a:p>
            <a:pPr lvl="2"/>
            <a:r>
              <a:rPr lang="pt-PT" sz="1400" dirty="0" err="1"/>
              <a:t>Busy</a:t>
            </a:r>
            <a:r>
              <a:rPr lang="pt-PT" sz="1400" dirty="0"/>
              <a:t> </a:t>
            </a:r>
            <a:r>
              <a:rPr lang="pt-PT" sz="1400" dirty="0" err="1"/>
              <a:t>waiting</a:t>
            </a:r>
            <a:r>
              <a:rPr lang="pt-PT" sz="1400" dirty="0"/>
              <a:t> – CPU fica em espera ativa até que o processo termine</a:t>
            </a:r>
          </a:p>
          <a:p>
            <a:pPr lvl="2"/>
            <a:r>
              <a:rPr lang="pt-PT" sz="1400" dirty="0" err="1"/>
              <a:t>Controller</a:t>
            </a:r>
            <a:r>
              <a:rPr lang="pt-PT" sz="1400" dirty="0"/>
              <a:t> </a:t>
            </a:r>
            <a:r>
              <a:rPr lang="pt-PT" sz="1400" dirty="0" err="1"/>
              <a:t>Interrupt</a:t>
            </a:r>
            <a:r>
              <a:rPr lang="pt-PT" sz="1400" dirty="0"/>
              <a:t> – Driver interrompe SO sinalizando fim da ação </a:t>
            </a:r>
          </a:p>
          <a:p>
            <a:pPr lvl="2"/>
            <a:r>
              <a:rPr lang="pt-PT" sz="1400" dirty="0"/>
              <a:t>DMA </a:t>
            </a:r>
            <a:r>
              <a:rPr lang="pt-PT" sz="1400" dirty="0" err="1"/>
              <a:t>Interrupt</a:t>
            </a:r>
            <a:r>
              <a:rPr lang="pt-PT" sz="1400" dirty="0"/>
              <a:t> – chip DMA liberta CPU das transferências de dados entre memória e controladores. Também interrompe no fim da ação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21088"/>
            <a:ext cx="5010932" cy="20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25761"/>
          </a:xfrm>
        </p:spPr>
        <p:txBody>
          <a:bodyPr>
            <a:normAutofit/>
          </a:bodyPr>
          <a:lstStyle/>
          <a:p>
            <a:pPr lvl="1"/>
            <a:r>
              <a:rPr lang="pt-PT" sz="1800" dirty="0" smtClean="0"/>
              <a:t>Caminhos de comunicação entre dispositivos</a:t>
            </a:r>
          </a:p>
          <a:p>
            <a:pPr lvl="1"/>
            <a:r>
              <a:rPr lang="pt-PT" sz="1800" dirty="0" smtClean="0"/>
              <a:t>Existem várias classificações e tipos</a:t>
            </a:r>
            <a:endParaRPr lang="pt-PT" sz="1800" dirty="0"/>
          </a:p>
          <a:p>
            <a:pPr lvl="2"/>
            <a:r>
              <a:rPr lang="pt-PT" sz="1400" dirty="0" smtClean="0"/>
              <a:t>Buses Internos (e.g. RAM e CPU) e Buses externos (e.g. motherboard e impressora)</a:t>
            </a:r>
          </a:p>
          <a:p>
            <a:pPr lvl="2"/>
            <a:r>
              <a:rPr lang="pt-PT" sz="1400" dirty="0" smtClean="0"/>
              <a:t>Buses de Comunicação em série e Buses de comunicação paralela</a:t>
            </a:r>
          </a:p>
          <a:p>
            <a:pPr lvl="2"/>
            <a:r>
              <a:rPr lang="pt-PT" sz="1400" dirty="0" smtClean="0"/>
              <a:t>Os mais modernos são universais (Internos e externos, série e paralelos) conseguindo inclusive ligar vários computadores</a:t>
            </a:r>
          </a:p>
          <a:p>
            <a:pPr lvl="2"/>
            <a:r>
              <a:rPr lang="pt-PT" sz="1400" dirty="0" smtClean="0"/>
              <a:t>Plug-</a:t>
            </a:r>
            <a:r>
              <a:rPr lang="pt-PT" sz="1400" dirty="0" err="1" smtClean="0"/>
              <a:t>and</a:t>
            </a:r>
            <a:r>
              <a:rPr lang="pt-PT" sz="1400" dirty="0" smtClean="0"/>
              <a:t>-play é a capacidade de ligar um dispositivo e este negociar com o SO os níveis de interrupções e espaços de endereçamento de I/O</a:t>
            </a:r>
          </a:p>
          <a:p>
            <a:pPr lvl="2"/>
            <a:endParaRPr lang="pt-PT" sz="1400" dirty="0" smtClean="0"/>
          </a:p>
          <a:p>
            <a:pPr lvl="2"/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17</a:t>
            </a:fld>
            <a:endParaRPr lang="pt-PT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15" y="3733577"/>
            <a:ext cx="3836969" cy="25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Boot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25761"/>
          </a:xfrm>
        </p:spPr>
        <p:txBody>
          <a:bodyPr>
            <a:normAutofit/>
          </a:bodyPr>
          <a:lstStyle/>
          <a:p>
            <a:pPr lvl="1"/>
            <a:r>
              <a:rPr lang="pt-PT" sz="1800" dirty="0" smtClean="0"/>
              <a:t>Quando o computador é ligado, a BIOS é executada</a:t>
            </a:r>
          </a:p>
          <a:p>
            <a:pPr lvl="1"/>
            <a:r>
              <a:rPr lang="pt-PT" sz="1800" dirty="0" smtClean="0"/>
              <a:t>A BIOS deteta os dispositivos ligados nos buses</a:t>
            </a:r>
          </a:p>
          <a:p>
            <a:pPr lvl="1"/>
            <a:r>
              <a:rPr lang="pt-PT" sz="1800" dirty="0" smtClean="0"/>
              <a:t>A BIOS lê a lista de dispositivos na CMOS para saber o dispositivo de arranque</a:t>
            </a:r>
            <a:endParaRPr lang="pt-PT" sz="1800" dirty="0"/>
          </a:p>
          <a:p>
            <a:pPr lvl="1"/>
            <a:r>
              <a:rPr lang="pt-PT" sz="1700" dirty="0" smtClean="0"/>
              <a:t>É lido para memória e executado o 1º setor do dispositivo de arranque</a:t>
            </a:r>
          </a:p>
          <a:p>
            <a:pPr lvl="1"/>
            <a:r>
              <a:rPr lang="pt-PT" sz="1700" dirty="0" smtClean="0"/>
              <a:t>1º setor tem um programa que examina a tabela de partições para saber a </a:t>
            </a:r>
            <a:r>
              <a:rPr lang="pt-PT" sz="1700" dirty="0" err="1" smtClean="0"/>
              <a:t>part</a:t>
            </a:r>
            <a:r>
              <a:rPr lang="pt-PT" sz="1700" dirty="0" smtClean="0"/>
              <a:t>. Ativa</a:t>
            </a:r>
          </a:p>
          <a:p>
            <a:pPr lvl="1"/>
            <a:r>
              <a:rPr lang="pt-PT" sz="1700" dirty="0" smtClean="0"/>
              <a:t>Um </a:t>
            </a:r>
            <a:r>
              <a:rPr lang="pt-PT" sz="1700" dirty="0" err="1" smtClean="0"/>
              <a:t>loader</a:t>
            </a:r>
            <a:r>
              <a:rPr lang="pt-PT" sz="1700" dirty="0" smtClean="0"/>
              <a:t> dessa partição é lido e carregado o sistema operativo.</a:t>
            </a:r>
          </a:p>
          <a:p>
            <a:pPr lvl="1"/>
            <a:r>
              <a:rPr lang="pt-PT" sz="1700" dirty="0" smtClean="0"/>
              <a:t>Quando o SO tem todos os drivers carregados no </a:t>
            </a:r>
            <a:r>
              <a:rPr lang="pt-PT" sz="1700" dirty="0" err="1" smtClean="0"/>
              <a:t>kernel</a:t>
            </a:r>
            <a:r>
              <a:rPr lang="pt-PT" sz="1700" dirty="0" smtClean="0"/>
              <a:t>, inicializa as tabelas de processos, carrega processos e carrega um interface, CLI ou GUI.</a:t>
            </a:r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18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013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46104"/>
          </a:xfrm>
        </p:spPr>
        <p:txBody>
          <a:bodyPr>
            <a:normAutofit/>
          </a:bodyPr>
          <a:lstStyle/>
          <a:p>
            <a:pPr lvl="1"/>
            <a:r>
              <a:rPr lang="pt-PT" sz="1800" dirty="0" smtClean="0"/>
              <a:t>Existem SO para diversos fins</a:t>
            </a:r>
          </a:p>
          <a:p>
            <a:pPr lvl="2"/>
            <a:r>
              <a:rPr lang="pt-PT" dirty="0" smtClean="0"/>
              <a:t>Mainframe</a:t>
            </a:r>
          </a:p>
          <a:p>
            <a:pPr lvl="2"/>
            <a:r>
              <a:rPr lang="pt-PT" dirty="0" smtClean="0"/>
              <a:t>Server</a:t>
            </a:r>
          </a:p>
          <a:p>
            <a:pPr lvl="2"/>
            <a:r>
              <a:rPr lang="pt-PT" dirty="0" err="1" smtClean="0"/>
              <a:t>Multiprocessor</a:t>
            </a:r>
            <a:endParaRPr lang="pt-PT" dirty="0" smtClean="0"/>
          </a:p>
          <a:p>
            <a:pPr lvl="2"/>
            <a:r>
              <a:rPr lang="pt-PT" dirty="0" smtClean="0"/>
              <a:t>PC</a:t>
            </a:r>
          </a:p>
          <a:p>
            <a:pPr lvl="2"/>
            <a:r>
              <a:rPr lang="pt-PT" dirty="0" err="1" smtClean="0"/>
              <a:t>Handheld</a:t>
            </a:r>
            <a:r>
              <a:rPr lang="pt-PT" dirty="0" smtClean="0"/>
              <a:t> (PDA)</a:t>
            </a:r>
          </a:p>
          <a:p>
            <a:pPr lvl="2"/>
            <a:r>
              <a:rPr lang="pt-PT" dirty="0" err="1" smtClean="0"/>
              <a:t>Embedded</a:t>
            </a:r>
            <a:endParaRPr lang="pt-PT" dirty="0" smtClean="0"/>
          </a:p>
          <a:p>
            <a:pPr lvl="2"/>
            <a:r>
              <a:rPr lang="pt-PT" dirty="0" smtClean="0"/>
              <a:t>Sensor-Node</a:t>
            </a:r>
          </a:p>
          <a:p>
            <a:pPr lvl="2"/>
            <a:r>
              <a:rPr lang="pt-PT" dirty="0" smtClean="0"/>
              <a:t>Real-time</a:t>
            </a:r>
          </a:p>
          <a:p>
            <a:pPr lvl="2"/>
            <a:r>
              <a:rPr lang="pt-PT" dirty="0" err="1" smtClean="0"/>
              <a:t>SmartCard</a:t>
            </a:r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19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3149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 dirty="0" smtClean="0"/>
              <a:t>Sistema Operativo - Introdução</a:t>
            </a:r>
            <a:endParaRPr lang="en-US" altLang="pt-PT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BE196-670F-4EC5-8199-5E3DC82D60E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3284984"/>
            <a:ext cx="8229600" cy="307136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dirty="0" smtClean="0"/>
              <a:t>Modelo funcional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 smtClean="0"/>
              <a:t>Camada física, </a:t>
            </a:r>
            <a:r>
              <a:rPr lang="pt-PT" altLang="pt-PT" sz="2200" dirty="0"/>
              <a:t>que corresponde </a:t>
            </a:r>
            <a:r>
              <a:rPr lang="pt-PT" altLang="pt-PT" sz="2200" dirty="0" smtClean="0"/>
              <a:t>ao 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hardware</a:t>
            </a:r>
            <a:endParaRPr lang="pt-PT" altLang="pt-PT" sz="2200" b="1" dirty="0">
              <a:solidFill>
                <a:srgbClr val="33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 smtClean="0"/>
              <a:t>O núcleo ou modo supervisor (</a:t>
            </a:r>
            <a:r>
              <a:rPr lang="pt-PT" altLang="pt-PT" sz="2200" b="1" dirty="0" err="1">
                <a:solidFill>
                  <a:srgbClr val="336600"/>
                </a:solidFill>
              </a:rPr>
              <a:t>kernel</a:t>
            </a:r>
            <a:r>
              <a:rPr lang="pt-PT" altLang="pt-PT" sz="2200" dirty="0" smtClean="0"/>
              <a:t>) gere a interação entre </a:t>
            </a:r>
            <a:r>
              <a:rPr lang="pt-PT" altLang="pt-PT" sz="2200" b="1" dirty="0">
                <a:solidFill>
                  <a:srgbClr val="336600"/>
                </a:solidFill>
              </a:rPr>
              <a:t>hardware 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(</a:t>
            </a:r>
            <a:r>
              <a:rPr lang="pt-PT" altLang="pt-PT" sz="2200" dirty="0"/>
              <a:t>através de 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drivers) </a:t>
            </a:r>
            <a:r>
              <a:rPr lang="pt-PT" altLang="pt-PT" sz="2200" dirty="0" smtClean="0"/>
              <a:t>e a interface de utilizador (UI) em modo</a:t>
            </a:r>
            <a:r>
              <a:rPr lang="pt-PT" altLang="pt-PT" sz="2200" b="1" dirty="0">
                <a:solidFill>
                  <a:srgbClr val="336600"/>
                </a:solidFill>
              </a:rPr>
              <a:t> 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textual</a:t>
            </a:r>
            <a:r>
              <a:rPr lang="pt-PT" altLang="pt-PT" sz="2200" b="1" dirty="0">
                <a:solidFill>
                  <a:srgbClr val="336600"/>
                </a:solidFill>
              </a:rPr>
              <a:t> 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(Shell) </a:t>
            </a:r>
            <a:r>
              <a:rPr lang="pt-PT" altLang="pt-PT" sz="2200" dirty="0" smtClean="0"/>
              <a:t>ou em modo</a:t>
            </a:r>
            <a:r>
              <a:rPr lang="pt-PT" altLang="pt-PT" sz="2200" b="1" dirty="0" smtClean="0">
                <a:solidFill>
                  <a:srgbClr val="336600"/>
                </a:solidFill>
              </a:rPr>
              <a:t> gráfico (GUI) e não é permutável </a:t>
            </a:r>
            <a:r>
              <a:rPr lang="pt-PT" altLang="pt-PT" sz="2200" dirty="0"/>
              <a:t>(e.g. </a:t>
            </a:r>
            <a:r>
              <a:rPr lang="pt-PT" altLang="pt-PT" sz="2200" dirty="0" err="1"/>
              <a:t>clock</a:t>
            </a:r>
            <a:r>
              <a:rPr lang="pt-PT" altLang="pt-PT" sz="2200" dirty="0"/>
              <a:t> </a:t>
            </a:r>
            <a:r>
              <a:rPr lang="pt-PT" altLang="pt-PT" sz="2200" dirty="0" err="1"/>
              <a:t>interrupt</a:t>
            </a:r>
            <a:r>
              <a:rPr lang="pt-PT" altLang="pt-PT" sz="2200" dirty="0"/>
              <a:t> </a:t>
            </a:r>
            <a:r>
              <a:rPr lang="pt-PT" altLang="pt-PT" sz="2200" dirty="0" err="1"/>
              <a:t>handler</a:t>
            </a:r>
            <a:r>
              <a:rPr lang="pt-PT" altLang="pt-PT" sz="22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1900" dirty="0" smtClean="0"/>
              <a:t>Exceções </a:t>
            </a:r>
            <a:r>
              <a:rPr lang="pt-PT" altLang="pt-PT" sz="1900" dirty="0" err="1" smtClean="0"/>
              <a:t>embedded</a:t>
            </a:r>
            <a:r>
              <a:rPr lang="pt-PT" altLang="pt-PT" sz="1900" dirty="0" smtClean="0"/>
              <a:t> </a:t>
            </a:r>
            <a:r>
              <a:rPr lang="pt-PT" altLang="pt-PT" sz="1900" dirty="0" err="1" smtClean="0"/>
              <a:t>systems</a:t>
            </a:r>
            <a:r>
              <a:rPr lang="pt-PT" altLang="pt-PT" sz="1900" dirty="0" smtClean="0"/>
              <a:t> (sem </a:t>
            </a:r>
            <a:r>
              <a:rPr lang="pt-PT" altLang="pt-PT" sz="1900" dirty="0" err="1" smtClean="0"/>
              <a:t>kernel</a:t>
            </a:r>
            <a:r>
              <a:rPr lang="pt-PT" altLang="pt-PT" sz="1900" dirty="0" smtClean="0"/>
              <a:t>) ou </a:t>
            </a:r>
            <a:r>
              <a:rPr lang="pt-PT" altLang="pt-PT" sz="1900" dirty="0" err="1" smtClean="0"/>
              <a:t>interpreted</a:t>
            </a:r>
            <a:r>
              <a:rPr lang="pt-PT" altLang="pt-PT" sz="1900" dirty="0" smtClean="0"/>
              <a:t> </a:t>
            </a:r>
            <a:r>
              <a:rPr lang="pt-PT" altLang="pt-PT" sz="1900" dirty="0" err="1" smtClean="0"/>
              <a:t>systems</a:t>
            </a:r>
            <a:r>
              <a:rPr lang="pt-PT" altLang="pt-PT" sz="1900" dirty="0" smtClean="0"/>
              <a:t> (Java)</a:t>
            </a:r>
            <a:endParaRPr lang="pt-PT" altLang="pt-PT" sz="1900" dirty="0"/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 smtClean="0"/>
              <a:t>O software aplicacional interage com o UI e é permutável (e.g. o browser)</a:t>
            </a:r>
            <a:endParaRPr lang="pt-PT" altLang="pt-PT" sz="2200" b="1" dirty="0">
              <a:solidFill>
                <a:srgbClr val="3366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752"/>
            <a:ext cx="4983097" cy="2563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Conceito de Processo</a:t>
            </a:r>
            <a:endParaRPr lang="en-US" altLang="pt-PT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BE196-670F-4EC5-8199-5E3DC82D60E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dirty="0"/>
              <a:t>Processo 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/>
              <a:t>Entidade </a:t>
            </a:r>
            <a:r>
              <a:rPr lang="pt-PT" altLang="pt-PT" sz="2200" dirty="0" smtClean="0"/>
              <a:t>ativa</a:t>
            </a:r>
            <a:r>
              <a:rPr lang="pt-PT" altLang="pt-PT" sz="2200" dirty="0"/>
              <a:t>, que corresponde a um </a:t>
            </a:r>
            <a:r>
              <a:rPr lang="pt-PT" altLang="pt-PT" sz="2200" b="1" dirty="0">
                <a:solidFill>
                  <a:srgbClr val="336600"/>
                </a:solidFill>
              </a:rPr>
              <a:t>programa em execução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/>
              <a:t>Cada processo tem um </a:t>
            </a:r>
            <a:r>
              <a:rPr lang="pt-PT" altLang="pt-PT" sz="2200" b="1" dirty="0">
                <a:solidFill>
                  <a:srgbClr val="336600"/>
                </a:solidFill>
              </a:rPr>
              <a:t>espaço de endereçamento próprio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/>
              <a:t>A gestão de processos é da responsabilidade do sistema operativo, que utiliza estruturas de dados (</a:t>
            </a:r>
            <a:r>
              <a:rPr lang="pt-PT" altLang="pt-PT" sz="2200" b="1" i="1" dirty="0" err="1">
                <a:solidFill>
                  <a:srgbClr val="336600"/>
                </a:solidFill>
              </a:rPr>
              <a:t>process</a:t>
            </a:r>
            <a:r>
              <a:rPr lang="pt-PT" altLang="pt-PT" sz="2200" b="1" i="1" dirty="0">
                <a:solidFill>
                  <a:srgbClr val="336600"/>
                </a:solidFill>
              </a:rPr>
              <a:t> </a:t>
            </a:r>
            <a:r>
              <a:rPr lang="pt-PT" altLang="pt-PT" sz="2200" b="1" i="1" dirty="0" err="1">
                <a:solidFill>
                  <a:srgbClr val="336600"/>
                </a:solidFill>
              </a:rPr>
              <a:t>tables</a:t>
            </a:r>
            <a:r>
              <a:rPr lang="pt-PT" altLang="pt-PT" sz="2200" dirty="0"/>
              <a:t>) que descrevem o </a:t>
            </a:r>
            <a:r>
              <a:rPr lang="pt-PT" altLang="pt-PT" sz="2200" b="1" dirty="0">
                <a:solidFill>
                  <a:srgbClr val="336600"/>
                </a:solidFill>
              </a:rPr>
              <a:t>contexto de execução</a:t>
            </a:r>
            <a:r>
              <a:rPr lang="pt-PT" altLang="pt-PT" sz="2200" dirty="0"/>
              <a:t> de cada processo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/>
              <a:t>O próprio sistema operativo é também um conjunto de vários processos</a:t>
            </a:r>
          </a:p>
          <a:p>
            <a:pPr lvl="1" eaLnBrk="1" hangingPunct="1">
              <a:lnSpc>
                <a:spcPct val="90000"/>
              </a:lnSpc>
            </a:pPr>
            <a:endParaRPr lang="pt-PT" altLang="pt-PT" sz="2200" dirty="0"/>
          </a:p>
          <a:p>
            <a:pPr eaLnBrk="1" hangingPunct="1">
              <a:lnSpc>
                <a:spcPct val="90000"/>
              </a:lnSpc>
            </a:pPr>
            <a:r>
              <a:rPr lang="pt-PT" altLang="pt-PT" dirty="0"/>
              <a:t>Programa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 dirty="0"/>
              <a:t>Sequência de instruções sem </a:t>
            </a:r>
            <a:r>
              <a:rPr lang="pt-PT" altLang="pt-PT" sz="2200" dirty="0" smtClean="0"/>
              <a:t>atividade </a:t>
            </a:r>
            <a:r>
              <a:rPr lang="pt-PT" altLang="pt-PT" sz="2200" dirty="0"/>
              <a:t>própria – não confundir com processo</a:t>
            </a:r>
            <a:endParaRPr lang="en-US" altLang="pt-PT" sz="2200" dirty="0"/>
          </a:p>
        </p:txBody>
      </p:sp>
    </p:spTree>
    <p:extLst>
      <p:ext uri="{BB962C8B-B14F-4D97-AF65-F5344CB8AC3E}">
        <p14:creationId xmlns:p14="http://schemas.microsoft.com/office/powerpoint/2010/main" val="13544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Multi-programação</a:t>
            </a:r>
            <a:endParaRPr lang="en-US" altLang="pt-PT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82FD35-2776-4E55-96EB-8EF34354BD72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/>
              <a:t>Num sistema multi-programado, mesmo que só exista um processador é possível vários processos estarem activos simultaneamente</a:t>
            </a:r>
          </a:p>
          <a:p>
            <a:pPr eaLnBrk="1" hangingPunct="1">
              <a:lnSpc>
                <a:spcPct val="90000"/>
              </a:lnSpc>
            </a:pPr>
            <a:endParaRPr lang="pt-PT" altLang="pt-PT"/>
          </a:p>
          <a:p>
            <a:pPr eaLnBrk="1" hangingPunct="1">
              <a:lnSpc>
                <a:spcPct val="90000"/>
              </a:lnSpc>
            </a:pPr>
            <a:r>
              <a:rPr lang="pt-PT" altLang="pt-PT"/>
              <a:t>Em cada instante temporal, apenas um deles pode utilizar o processador</a:t>
            </a:r>
          </a:p>
          <a:p>
            <a:pPr eaLnBrk="1" hangingPunct="1">
              <a:lnSpc>
                <a:spcPct val="90000"/>
              </a:lnSpc>
            </a:pPr>
            <a:endParaRPr lang="pt-PT" altLang="pt-PT"/>
          </a:p>
          <a:p>
            <a:pPr eaLnBrk="1" hangingPunct="1">
              <a:lnSpc>
                <a:spcPct val="90000"/>
              </a:lnSpc>
            </a:pPr>
            <a:r>
              <a:rPr lang="pt-PT" altLang="pt-PT"/>
              <a:t>A esta ilusão de vários processos correrem aparentemente em paralelo, dá-se o nome de </a:t>
            </a:r>
            <a:r>
              <a:rPr lang="pt-PT" altLang="pt-PT" b="1">
                <a:solidFill>
                  <a:srgbClr val="336600"/>
                </a:solidFill>
              </a:rPr>
              <a:t>pseudo-paralelismo</a:t>
            </a:r>
            <a:endParaRPr lang="en-US" altLang="pt-PT" b="1">
              <a:solidFill>
                <a:srgbClr val="3366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Multi-programação</a:t>
            </a:r>
            <a:endParaRPr lang="en-US" altLang="pt-PT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dirty="0"/>
              <a:t>Não devem ser feitas assunções em relação à ordem de comutação do processador, devido a: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Existência de interrupções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Falta de recursos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Entrada de processos prioritários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PT" altLang="pt-PT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dirty="0"/>
              <a:t>Depois de uma comutação do processador, o próximo processo a utilizá-lo é escolhido pelo </a:t>
            </a:r>
            <a:r>
              <a:rPr lang="pt-PT" altLang="pt-PT" b="1" dirty="0">
                <a:solidFill>
                  <a:srgbClr val="336600"/>
                </a:solidFill>
              </a:rPr>
              <a:t>sequenciador de processos</a:t>
            </a:r>
            <a:r>
              <a:rPr lang="pt-PT" altLang="pt-PT" dirty="0"/>
              <a:t> do SO</a:t>
            </a:r>
            <a:endParaRPr lang="en-US" altLang="pt-PT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3B76F-591F-4827-87C4-1EFBD4E539C3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7413" name="AutoShape 38"/>
          <p:cNvSpPr>
            <a:spLocks noChangeArrowheads="1"/>
          </p:cNvSpPr>
          <p:nvPr/>
        </p:nvSpPr>
        <p:spPr bwMode="auto">
          <a:xfrm flipH="1">
            <a:off x="5580063" y="2370138"/>
            <a:ext cx="896937" cy="515937"/>
          </a:xfrm>
          <a:prstGeom prst="leftArrow">
            <a:avLst>
              <a:gd name="adj1" fmla="val 44046"/>
              <a:gd name="adj2" fmla="val 770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PT" altLang="pt-PT" sz="1400">
              <a:latin typeface="Arial" panose="020B0604020202020204" pitchFamily="34" charset="0"/>
            </a:endParaRPr>
          </a:p>
        </p:txBody>
      </p:sp>
      <p:sp>
        <p:nvSpPr>
          <p:cNvPr id="17414" name="Text Box 39"/>
          <p:cNvSpPr txBox="1">
            <a:spLocks noChangeArrowheads="1"/>
          </p:cNvSpPr>
          <p:nvPr/>
        </p:nvSpPr>
        <p:spPr bwMode="auto">
          <a:xfrm>
            <a:off x="6511925" y="2205038"/>
            <a:ext cx="24526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 b="1">
                <a:solidFill>
                  <a:srgbClr val="336600"/>
                </a:solidFill>
                <a:latin typeface="Arial" panose="020B0604020202020204" pitchFamily="34" charset="0"/>
              </a:rPr>
              <a:t>Não determinista</a:t>
            </a:r>
            <a:endParaRPr lang="en-US" altLang="pt-PT" sz="2400" b="1">
              <a:solidFill>
                <a:srgbClr val="33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Multi-programação</a:t>
            </a:r>
            <a:endParaRPr lang="en-US" altLang="pt-PT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78E4A-45D5-4812-88B1-CD7309057EE1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Exemplo: 4 processos a correr</a:t>
            </a:r>
            <a:endParaRPr lang="en-US" altLang="pt-PT"/>
          </a:p>
        </p:txBody>
      </p:sp>
      <p:grpSp>
        <p:nvGrpSpPr>
          <p:cNvPr id="18437" name="Group 13"/>
          <p:cNvGrpSpPr>
            <a:grpSpLocks/>
          </p:cNvGrpSpPr>
          <p:nvPr/>
        </p:nvGrpSpPr>
        <p:grpSpPr bwMode="auto">
          <a:xfrm>
            <a:off x="1905000" y="2814638"/>
            <a:ext cx="1143000" cy="2590800"/>
            <a:chOff x="384" y="1824"/>
            <a:chExt cx="720" cy="1920"/>
          </a:xfrm>
        </p:grpSpPr>
        <p:sp>
          <p:nvSpPr>
            <p:cNvPr id="18466" name="Rectangle 14"/>
            <p:cNvSpPr>
              <a:spLocks noChangeArrowheads="1"/>
            </p:cNvSpPr>
            <p:nvPr/>
          </p:nvSpPr>
          <p:spPr bwMode="auto">
            <a:xfrm>
              <a:off x="384" y="182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A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7" name="Rectangle 15"/>
            <p:cNvSpPr>
              <a:spLocks noChangeArrowheads="1"/>
            </p:cNvSpPr>
            <p:nvPr/>
          </p:nvSpPr>
          <p:spPr bwMode="auto">
            <a:xfrm>
              <a:off x="384" y="235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B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8" name="Rectangle 16"/>
            <p:cNvSpPr>
              <a:spLocks noChangeArrowheads="1"/>
            </p:cNvSpPr>
            <p:nvPr/>
          </p:nvSpPr>
          <p:spPr bwMode="auto">
            <a:xfrm>
              <a:off x="384" y="273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C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9" name="Rectangle 17"/>
            <p:cNvSpPr>
              <a:spLocks noChangeArrowheads="1"/>
            </p:cNvSpPr>
            <p:nvPr/>
          </p:nvSpPr>
          <p:spPr bwMode="auto">
            <a:xfrm>
              <a:off x="384" y="316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D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70" name="Rectangle 18"/>
            <p:cNvSpPr>
              <a:spLocks noChangeArrowheads="1"/>
            </p:cNvSpPr>
            <p:nvPr/>
          </p:nvSpPr>
          <p:spPr bwMode="auto">
            <a:xfrm>
              <a:off x="384" y="21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18471" name="Rectangle 19"/>
            <p:cNvSpPr>
              <a:spLocks noChangeArrowheads="1"/>
            </p:cNvSpPr>
            <p:nvPr/>
          </p:nvSpPr>
          <p:spPr bwMode="auto">
            <a:xfrm>
              <a:off x="384" y="2640"/>
              <a:ext cx="72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18472" name="Rectangle 20"/>
            <p:cNvSpPr>
              <a:spLocks noChangeArrowheads="1"/>
            </p:cNvSpPr>
            <p:nvPr/>
          </p:nvSpPr>
          <p:spPr bwMode="auto">
            <a:xfrm>
              <a:off x="384" y="3024"/>
              <a:ext cx="72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18473" name="Rectangle 21"/>
            <p:cNvSpPr>
              <a:spLocks noChangeArrowheads="1"/>
            </p:cNvSpPr>
            <p:nvPr/>
          </p:nvSpPr>
          <p:spPr bwMode="auto">
            <a:xfrm>
              <a:off x="384" y="345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18438" name="AutoShape 22"/>
          <p:cNvCxnSpPr>
            <a:cxnSpLocks noChangeShapeType="1"/>
            <a:stCxn id="18466" idx="1"/>
            <a:endCxn id="18467" idx="1"/>
          </p:cNvCxnSpPr>
          <p:nvPr/>
        </p:nvCxnSpPr>
        <p:spPr bwMode="auto">
          <a:xfrm rot="10800000" flipH="1" flipV="1">
            <a:off x="1905000" y="3009900"/>
            <a:ext cx="1588" cy="71278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9" name="AutoShape 23"/>
          <p:cNvCxnSpPr>
            <a:cxnSpLocks noChangeShapeType="1"/>
            <a:stCxn id="18467" idx="1"/>
            <a:endCxn id="18469" idx="1"/>
          </p:cNvCxnSpPr>
          <p:nvPr/>
        </p:nvCxnSpPr>
        <p:spPr bwMode="auto">
          <a:xfrm rot="10800000" flipH="1" flipV="1">
            <a:off x="1905000" y="3722688"/>
            <a:ext cx="1588" cy="1100137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0" name="AutoShape 24"/>
          <p:cNvCxnSpPr>
            <a:cxnSpLocks noChangeShapeType="1"/>
            <a:stCxn id="18469" idx="3"/>
            <a:endCxn id="18468" idx="3"/>
          </p:cNvCxnSpPr>
          <p:nvPr/>
        </p:nvCxnSpPr>
        <p:spPr bwMode="auto">
          <a:xfrm flipV="1">
            <a:off x="3048000" y="4240213"/>
            <a:ext cx="1588" cy="5826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25"/>
          <p:cNvCxnSpPr>
            <a:cxnSpLocks noChangeShapeType="1"/>
            <a:stCxn id="18468" idx="3"/>
            <a:endCxn id="18467" idx="3"/>
          </p:cNvCxnSpPr>
          <p:nvPr/>
        </p:nvCxnSpPr>
        <p:spPr bwMode="auto">
          <a:xfrm flipV="1">
            <a:off x="3048000" y="3722688"/>
            <a:ext cx="1588" cy="5175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26"/>
          <p:cNvCxnSpPr>
            <a:cxnSpLocks noChangeShapeType="1"/>
            <a:stCxn id="18467" idx="3"/>
            <a:endCxn id="18466" idx="3"/>
          </p:cNvCxnSpPr>
          <p:nvPr/>
        </p:nvCxnSpPr>
        <p:spPr bwMode="auto">
          <a:xfrm flipV="1">
            <a:off x="3048000" y="3009900"/>
            <a:ext cx="1588" cy="71278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43" name="Group 27"/>
          <p:cNvGrpSpPr>
            <a:grpSpLocks/>
          </p:cNvGrpSpPr>
          <p:nvPr/>
        </p:nvGrpSpPr>
        <p:grpSpPr bwMode="auto">
          <a:xfrm>
            <a:off x="4038600" y="3805238"/>
            <a:ext cx="4038600" cy="1076325"/>
            <a:chOff x="2352" y="2016"/>
            <a:chExt cx="2736" cy="834"/>
          </a:xfrm>
        </p:grpSpPr>
        <p:sp>
          <p:nvSpPr>
            <p:cNvPr id="18452" name="Line 28"/>
            <p:cNvSpPr>
              <a:spLocks noChangeShapeType="1"/>
            </p:cNvSpPr>
            <p:nvPr/>
          </p:nvSpPr>
          <p:spPr bwMode="auto">
            <a:xfrm>
              <a:off x="2352" y="244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3" name="Line 29"/>
            <p:cNvSpPr>
              <a:spLocks noChangeShapeType="1"/>
            </p:cNvSpPr>
            <p:nvPr/>
          </p:nvSpPr>
          <p:spPr bwMode="auto">
            <a:xfrm>
              <a:off x="283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4" name="Line 30"/>
            <p:cNvSpPr>
              <a:spLocks noChangeShapeType="1"/>
            </p:cNvSpPr>
            <p:nvPr/>
          </p:nvSpPr>
          <p:spPr bwMode="auto">
            <a:xfrm>
              <a:off x="3168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5" name="Line 31"/>
            <p:cNvSpPr>
              <a:spLocks noChangeShapeType="1"/>
            </p:cNvSpPr>
            <p:nvPr/>
          </p:nvSpPr>
          <p:spPr bwMode="auto">
            <a:xfrm>
              <a:off x="379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6" name="Line 32"/>
            <p:cNvSpPr>
              <a:spLocks noChangeShapeType="1"/>
            </p:cNvSpPr>
            <p:nvPr/>
          </p:nvSpPr>
          <p:spPr bwMode="auto">
            <a:xfrm>
              <a:off x="403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7" name="Line 33"/>
            <p:cNvSpPr>
              <a:spLocks noChangeShapeType="1"/>
            </p:cNvSpPr>
            <p:nvPr/>
          </p:nvSpPr>
          <p:spPr bwMode="auto">
            <a:xfrm>
              <a:off x="4320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8" name="Line 34"/>
            <p:cNvSpPr>
              <a:spLocks noChangeShapeType="1"/>
            </p:cNvSpPr>
            <p:nvPr/>
          </p:nvSpPr>
          <p:spPr bwMode="auto">
            <a:xfrm>
              <a:off x="4800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18459" name="Text Box 35"/>
            <p:cNvSpPr txBox="1">
              <a:spLocks noChangeArrowheads="1"/>
            </p:cNvSpPr>
            <p:nvPr/>
          </p:nvSpPr>
          <p:spPr bwMode="auto">
            <a:xfrm>
              <a:off x="2400" y="2160"/>
              <a:ext cx="43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A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0" name="Text Box 36"/>
            <p:cNvSpPr txBox="1">
              <a:spLocks noChangeArrowheads="1"/>
            </p:cNvSpPr>
            <p:nvPr/>
          </p:nvSpPr>
          <p:spPr bwMode="auto">
            <a:xfrm>
              <a:off x="2832" y="2160"/>
              <a:ext cx="33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B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1" name="Text Box 37"/>
            <p:cNvSpPr txBox="1">
              <a:spLocks noChangeArrowheads="1"/>
            </p:cNvSpPr>
            <p:nvPr/>
          </p:nvSpPr>
          <p:spPr bwMode="auto">
            <a:xfrm>
              <a:off x="3168" y="2160"/>
              <a:ext cx="6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D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3792" y="2160"/>
              <a:ext cx="191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C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3" name="Text Box 39"/>
            <p:cNvSpPr txBox="1">
              <a:spLocks noChangeArrowheads="1"/>
            </p:cNvSpPr>
            <p:nvPr/>
          </p:nvSpPr>
          <p:spPr bwMode="auto">
            <a:xfrm>
              <a:off x="4032" y="2160"/>
              <a:ext cx="28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B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4" name="Text Box 40"/>
            <p:cNvSpPr txBox="1">
              <a:spLocks noChangeArrowheads="1"/>
            </p:cNvSpPr>
            <p:nvPr/>
          </p:nvSpPr>
          <p:spPr bwMode="auto">
            <a:xfrm>
              <a:off x="4320" y="2160"/>
              <a:ext cx="48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A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18465" name="Text Box 41"/>
            <p:cNvSpPr txBox="1">
              <a:spLocks noChangeArrowheads="1"/>
            </p:cNvSpPr>
            <p:nvPr/>
          </p:nvSpPr>
          <p:spPr bwMode="auto">
            <a:xfrm>
              <a:off x="2352" y="2496"/>
              <a:ext cx="273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Tempo de processamento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</p:grpSp>
      <p:sp>
        <p:nvSpPr>
          <p:cNvPr id="18444" name="Line 42"/>
          <p:cNvSpPr>
            <a:spLocks noChangeShapeType="1"/>
          </p:cNvSpPr>
          <p:nvPr/>
        </p:nvSpPr>
        <p:spPr bwMode="auto">
          <a:xfrm flipH="1">
            <a:off x="4724400" y="304323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45" name="Line 43"/>
          <p:cNvSpPr>
            <a:spLocks noChangeShapeType="1"/>
          </p:cNvSpPr>
          <p:nvPr/>
        </p:nvSpPr>
        <p:spPr bwMode="auto">
          <a:xfrm flipH="1">
            <a:off x="5257800" y="304323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46" name="Line 44"/>
          <p:cNvSpPr>
            <a:spLocks noChangeShapeType="1"/>
          </p:cNvSpPr>
          <p:nvPr/>
        </p:nvSpPr>
        <p:spPr bwMode="auto">
          <a:xfrm>
            <a:off x="6096000" y="304323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47" name="Line 45"/>
          <p:cNvSpPr>
            <a:spLocks noChangeShapeType="1"/>
          </p:cNvSpPr>
          <p:nvPr/>
        </p:nvSpPr>
        <p:spPr bwMode="auto">
          <a:xfrm>
            <a:off x="6248400" y="3043238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48" name="Line 46"/>
          <p:cNvSpPr>
            <a:spLocks noChangeShapeType="1"/>
          </p:cNvSpPr>
          <p:nvPr/>
        </p:nvSpPr>
        <p:spPr bwMode="auto">
          <a:xfrm>
            <a:off x="6400800" y="30432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49" name="Line 47"/>
          <p:cNvSpPr>
            <a:spLocks noChangeShapeType="1"/>
          </p:cNvSpPr>
          <p:nvPr/>
        </p:nvSpPr>
        <p:spPr bwMode="auto">
          <a:xfrm>
            <a:off x="6553200" y="3043238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18450" name="Text Box 48"/>
          <p:cNvSpPr txBox="1">
            <a:spLocks noChangeArrowheads="1"/>
          </p:cNvSpPr>
          <p:nvPr/>
        </p:nvSpPr>
        <p:spPr bwMode="auto">
          <a:xfrm>
            <a:off x="1143000" y="22050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Memória principal 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18451" name="Text Box 49"/>
          <p:cNvSpPr txBox="1">
            <a:spLocks noChangeArrowheads="1"/>
          </p:cNvSpPr>
          <p:nvPr/>
        </p:nvSpPr>
        <p:spPr bwMode="auto">
          <a:xfrm>
            <a:off x="4648200" y="250983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Comutações do CPU</a:t>
            </a:r>
            <a:endParaRPr lang="en-US" altLang="pt-PT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Multi-programação</a:t>
            </a:r>
            <a:endParaRPr lang="en-US" altLang="pt-PT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D5B8C-C012-4224-9160-F4A9FEFD54B4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Concorrência</a:t>
            </a:r>
          </a:p>
          <a:p>
            <a:pPr lvl="1" eaLnBrk="1" hangingPunct="1"/>
            <a:r>
              <a:rPr lang="pt-PT" altLang="pt-PT"/>
              <a:t>Os vários processos “competem” entre si pela atenção do processador...</a:t>
            </a:r>
          </a:p>
          <a:p>
            <a:pPr lvl="1" eaLnBrk="1" hangingPunct="1"/>
            <a:endParaRPr lang="pt-PT" altLang="pt-PT"/>
          </a:p>
          <a:p>
            <a:pPr eaLnBrk="1" hangingPunct="1"/>
            <a:r>
              <a:rPr lang="pt-PT" altLang="pt-PT"/>
              <a:t>Cooperação</a:t>
            </a:r>
          </a:p>
          <a:p>
            <a:pPr lvl="1" eaLnBrk="1" hangingPunct="1"/>
            <a:r>
              <a:rPr lang="pt-PT" altLang="pt-PT"/>
              <a:t>...mas também podem trabalhar em conjunto para a realização de tarefas mais complexas. </a:t>
            </a:r>
          </a:p>
          <a:p>
            <a:pPr lvl="1" eaLnBrk="1" hangingPunct="1"/>
            <a:r>
              <a:rPr lang="pt-PT" altLang="pt-PT"/>
              <a:t>Esta cooperação exige ao SO a existência de mecanismos de sincronização e comunicação entre processos</a:t>
            </a:r>
            <a:endParaRPr lang="en-US" altLang="pt-PT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Estados de um Processo</a:t>
            </a:r>
            <a:endParaRPr lang="en-US" altLang="pt-PT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82A73E-74E2-400C-AECF-9D9BD70BE67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>
                <a:solidFill>
                  <a:srgbClr val="336600"/>
                </a:solidFill>
              </a:rPr>
              <a:t>Em Execução (Running)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O processo está a utilizar o processador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>
                <a:solidFill>
                  <a:srgbClr val="336600"/>
                </a:solidFill>
              </a:rPr>
              <a:t>Pronto (Ready)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O processo está activo, mas está à espera de ter a atenção do processador, que nesse instante está dedicado a outro processo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>
                <a:solidFill>
                  <a:srgbClr val="336600"/>
                </a:solidFill>
              </a:rPr>
              <a:t>Bloqueado (Blocked)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O processo está inactivo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À espera que termine uma operação de I/O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À espera que outro processo liberte recursos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Devido à ocorrência de uma </a:t>
            </a:r>
            <a:r>
              <a:rPr lang="pt-PT" altLang="pt-PT" sz="2100" i="1"/>
              <a:t>page fault – </a:t>
            </a:r>
            <a:r>
              <a:rPr lang="pt-PT" altLang="pt-PT" sz="2100"/>
              <a:t>não possui recursos na memória principal</a:t>
            </a:r>
          </a:p>
          <a:p>
            <a:pPr lvl="2" eaLnBrk="1" hangingPunct="1">
              <a:lnSpc>
                <a:spcPct val="90000"/>
              </a:lnSpc>
            </a:pPr>
            <a:endParaRPr lang="en-US" altLang="pt-PT" sz="21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Estados de um Processo</a:t>
            </a:r>
            <a:endParaRPr lang="en-US" altLang="pt-PT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5915A-D537-4667-A763-360B766B2BA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Diagrama de estados</a:t>
            </a:r>
            <a:endParaRPr lang="en-US" altLang="pt-PT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6094413" y="2243138"/>
            <a:ext cx="24384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 b="1">
                <a:latin typeface="Arial" panose="020B0604020202020204" pitchFamily="34" charset="0"/>
              </a:rPr>
              <a:t>Em Execução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(</a:t>
            </a:r>
            <a:r>
              <a:rPr lang="pt-PT" altLang="pt-PT" sz="2400" i="1">
                <a:latin typeface="Arial" panose="020B0604020202020204" pitchFamily="34" charset="0"/>
              </a:rPr>
              <a:t>running</a:t>
            </a:r>
            <a:r>
              <a:rPr lang="pt-PT" altLang="pt-PT" sz="2400">
                <a:latin typeface="Arial" panose="020B0604020202020204" pitchFamily="34" charset="0"/>
              </a:rPr>
              <a:t>)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656013" y="4529138"/>
            <a:ext cx="24384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 b="1">
                <a:latin typeface="Arial" panose="020B0604020202020204" pitchFamily="34" charset="0"/>
              </a:rPr>
              <a:t>Bloqueado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(</a:t>
            </a:r>
            <a:r>
              <a:rPr lang="pt-PT" altLang="pt-PT" sz="2400" i="1">
                <a:latin typeface="Arial" panose="020B0604020202020204" pitchFamily="34" charset="0"/>
              </a:rPr>
              <a:t>blocked</a:t>
            </a:r>
            <a:r>
              <a:rPr lang="pt-PT" altLang="pt-PT" sz="2400">
                <a:latin typeface="Arial" panose="020B0604020202020204" pitchFamily="34" charset="0"/>
              </a:rPr>
              <a:t>)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446213" y="2243138"/>
            <a:ext cx="2438400" cy="152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 b="1">
                <a:latin typeface="Arial" panose="020B0604020202020204" pitchFamily="34" charset="0"/>
              </a:rPr>
              <a:t>Pronto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(</a:t>
            </a:r>
            <a:r>
              <a:rPr lang="pt-PT" altLang="pt-PT" sz="2400" i="1">
                <a:latin typeface="Arial" panose="020B0604020202020204" pitchFamily="34" charset="0"/>
              </a:rPr>
              <a:t>ready</a:t>
            </a:r>
            <a:r>
              <a:rPr lang="pt-PT" altLang="pt-PT" sz="2400">
                <a:latin typeface="Arial" panose="020B0604020202020204" pitchFamily="34" charset="0"/>
              </a:rPr>
              <a:t>)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cxnSp>
        <p:nvCxnSpPr>
          <p:cNvPr id="21512" name="AutoShape 10"/>
          <p:cNvCxnSpPr>
            <a:cxnSpLocks noChangeShapeType="1"/>
            <a:stCxn id="21509" idx="1"/>
            <a:endCxn id="21511" idx="7"/>
          </p:cNvCxnSpPr>
          <p:nvPr/>
        </p:nvCxnSpPr>
        <p:spPr bwMode="auto">
          <a:xfrm rot="-5400000" flipH="1" flipV="1">
            <a:off x="4988719" y="1005681"/>
            <a:ext cx="1588" cy="2924175"/>
          </a:xfrm>
          <a:prstGeom prst="curvedConnector3">
            <a:avLst>
              <a:gd name="adj1" fmla="val -2850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3" name="AutoShape 11"/>
          <p:cNvCxnSpPr>
            <a:cxnSpLocks noChangeShapeType="1"/>
            <a:stCxn id="21511" idx="5"/>
            <a:endCxn id="21509" idx="3"/>
          </p:cNvCxnSpPr>
          <p:nvPr/>
        </p:nvCxnSpPr>
        <p:spPr bwMode="auto">
          <a:xfrm rot="16200000" flipH="1">
            <a:off x="4988719" y="2082006"/>
            <a:ext cx="1588" cy="2924175"/>
          </a:xfrm>
          <a:prstGeom prst="curvedConnector3">
            <a:avLst>
              <a:gd name="adj1" fmla="val 2850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4" name="AutoShape 12"/>
          <p:cNvCxnSpPr>
            <a:cxnSpLocks noChangeShapeType="1"/>
            <a:stCxn id="21509" idx="4"/>
            <a:endCxn id="21510" idx="6"/>
          </p:cNvCxnSpPr>
          <p:nvPr/>
        </p:nvCxnSpPr>
        <p:spPr bwMode="auto">
          <a:xfrm rot="5400000">
            <a:off x="5942013" y="3919538"/>
            <a:ext cx="1524000" cy="1219200"/>
          </a:xfrm>
          <a:prstGeom prst="curved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5" name="AutoShape 14"/>
          <p:cNvCxnSpPr>
            <a:cxnSpLocks noChangeShapeType="1"/>
            <a:stCxn id="21510" idx="2"/>
            <a:endCxn id="21511" idx="4"/>
          </p:cNvCxnSpPr>
          <p:nvPr/>
        </p:nvCxnSpPr>
        <p:spPr bwMode="auto">
          <a:xfrm rot="10800000">
            <a:off x="2665413" y="3767138"/>
            <a:ext cx="9906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188913" y="5067300"/>
            <a:ext cx="31591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pt-PT" altLang="pt-PT" sz="1200">
                <a:latin typeface="Arial" panose="020B0604020202020204" pitchFamily="34" charset="0"/>
              </a:rPr>
              <a:t>Processo bloqueia à espera de input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pt-PT" altLang="pt-PT" sz="1200">
                <a:latin typeface="Arial" panose="020B0604020202020204" pitchFamily="34" charset="0"/>
              </a:rPr>
              <a:t>Escalonador escolhe outro processo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pt-PT" altLang="pt-PT" sz="1200">
                <a:latin typeface="Arial" panose="020B0604020202020204" pitchFamily="34" charset="0"/>
              </a:rPr>
              <a:t>Escalonador escolhe este processo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pt-PT" altLang="pt-PT" sz="1200">
                <a:latin typeface="Arial" panose="020B0604020202020204" pitchFamily="34" charset="0"/>
              </a:rPr>
              <a:t>Input disponível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7104063" y="4581525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4870450" y="1700213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4870450" y="35560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2495550" y="4492625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Criação de Processos</a:t>
            </a:r>
            <a:endParaRPr lang="en-US" altLang="pt-PT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3D385-5F0F-41A3-A6E4-3F2A459D347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sz="2200" dirty="0"/>
              <a:t>Inicialização do sistema</a:t>
            </a:r>
          </a:p>
          <a:p>
            <a:pPr lvl="1" eaLnBrk="1" hangingPunct="1"/>
            <a:r>
              <a:rPr lang="pt-PT" altLang="pt-PT" sz="2000" dirty="0"/>
              <a:t>Processo </a:t>
            </a:r>
            <a:r>
              <a:rPr lang="pt-PT" altLang="pt-PT" sz="2000" i="1" dirty="0" err="1"/>
              <a:t>init</a:t>
            </a:r>
            <a:r>
              <a:rPr lang="pt-PT" altLang="pt-PT" sz="2000" dirty="0"/>
              <a:t> no Linux</a:t>
            </a:r>
          </a:p>
          <a:p>
            <a:pPr lvl="1" eaLnBrk="1" hangingPunct="1"/>
            <a:r>
              <a:rPr lang="pt-PT" altLang="pt-PT" sz="2000" dirty="0"/>
              <a:t>Processo </a:t>
            </a:r>
            <a:r>
              <a:rPr lang="pt-PT" altLang="pt-PT" sz="2000" i="1" dirty="0"/>
              <a:t>smss.exe </a:t>
            </a:r>
            <a:r>
              <a:rPr lang="pt-PT" altLang="pt-PT" sz="2000" dirty="0"/>
              <a:t>no </a:t>
            </a:r>
            <a:r>
              <a:rPr lang="pt-PT" altLang="pt-PT" sz="2000" dirty="0" smtClean="0"/>
              <a:t>Windows</a:t>
            </a:r>
            <a:endParaRPr lang="pt-PT" altLang="pt-PT" sz="2000" dirty="0"/>
          </a:p>
          <a:p>
            <a:pPr eaLnBrk="1" hangingPunct="1"/>
            <a:r>
              <a:rPr lang="pt-PT" altLang="pt-PT" sz="2200" dirty="0"/>
              <a:t>Um utilizador cria um novo processo ao mandar executar um programa</a:t>
            </a:r>
          </a:p>
          <a:p>
            <a:pPr lvl="1" eaLnBrk="1" hangingPunct="1"/>
            <a:r>
              <a:rPr lang="pt-PT" altLang="pt-PT" sz="2000" dirty="0"/>
              <a:t>Clicar um ícone</a:t>
            </a:r>
          </a:p>
          <a:p>
            <a:pPr lvl="1" eaLnBrk="1" hangingPunct="1"/>
            <a:r>
              <a:rPr lang="pt-PT" altLang="pt-PT" sz="2000" dirty="0"/>
              <a:t>Executar um programa a partir da </a:t>
            </a:r>
            <a:r>
              <a:rPr lang="pt-PT" altLang="pt-PT" sz="2000" i="1" dirty="0" err="1"/>
              <a:t>shell</a:t>
            </a:r>
            <a:endParaRPr lang="pt-PT" altLang="pt-PT" sz="2000" i="1" dirty="0"/>
          </a:p>
          <a:p>
            <a:pPr lvl="2" eaLnBrk="1" hangingPunct="1"/>
            <a:r>
              <a:rPr lang="pt-PT" altLang="pt-PT" sz="1900" dirty="0"/>
              <a:t>%&gt; </a:t>
            </a:r>
            <a:r>
              <a:rPr lang="pt-PT" altLang="pt-PT" sz="1900" dirty="0" err="1"/>
              <a:t>netscape</a:t>
            </a:r>
            <a:endParaRPr lang="pt-PT" altLang="pt-PT" sz="1900" dirty="0"/>
          </a:p>
          <a:p>
            <a:pPr eaLnBrk="1" hangingPunct="1"/>
            <a:r>
              <a:rPr lang="pt-PT" altLang="pt-PT" sz="2200" dirty="0"/>
              <a:t>Um processo é criado por outro, através de uma chamada ao sistema</a:t>
            </a:r>
          </a:p>
          <a:p>
            <a:pPr lvl="1" eaLnBrk="1" hangingPunct="1"/>
            <a:r>
              <a:rPr lang="pt-PT" altLang="pt-PT" sz="2000" dirty="0"/>
              <a:t>Linux: </a:t>
            </a:r>
            <a:r>
              <a:rPr lang="pt-PT" altLang="pt-PT" sz="2000" i="1" dirty="0" err="1"/>
              <a:t>fork</a:t>
            </a:r>
            <a:r>
              <a:rPr lang="pt-PT" altLang="pt-PT" sz="2000" i="1" dirty="0"/>
              <a:t>()</a:t>
            </a:r>
          </a:p>
          <a:p>
            <a:pPr lvl="1" eaLnBrk="1" hangingPunct="1"/>
            <a:r>
              <a:rPr lang="pt-PT" altLang="pt-PT" sz="2000" dirty="0"/>
              <a:t>Windows 2000: </a:t>
            </a:r>
            <a:r>
              <a:rPr lang="pt-PT" altLang="pt-PT" sz="2000" i="1" dirty="0" err="1"/>
              <a:t>CreateProcess</a:t>
            </a:r>
            <a:r>
              <a:rPr lang="pt-PT" altLang="pt-PT" sz="2000" i="1" dirty="0"/>
              <a:t>(...)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Terminação de Processos</a:t>
            </a:r>
            <a:endParaRPr lang="en-US" altLang="pt-PT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0E4EA-512C-4D9B-A942-CD78EB6FDCE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Um processo pode terminar por diferentes causas</a:t>
            </a:r>
          </a:p>
          <a:p>
            <a:pPr lvl="1" eaLnBrk="1" hangingPunct="1"/>
            <a:r>
              <a:rPr lang="pt-PT" altLang="pt-PT"/>
              <a:t>Saída voluntária</a:t>
            </a:r>
          </a:p>
          <a:p>
            <a:pPr lvl="2" eaLnBrk="1" hangingPunct="1"/>
            <a:r>
              <a:rPr lang="pt-PT" altLang="pt-PT"/>
              <a:t>Normal</a:t>
            </a:r>
          </a:p>
          <a:p>
            <a:pPr lvl="2" eaLnBrk="1" hangingPunct="1"/>
            <a:r>
              <a:rPr lang="pt-PT" altLang="pt-PT"/>
              <a:t>Em erro (previsto)</a:t>
            </a:r>
          </a:p>
          <a:p>
            <a:pPr lvl="2" eaLnBrk="1" hangingPunct="1"/>
            <a:endParaRPr lang="pt-PT" altLang="pt-PT"/>
          </a:p>
          <a:p>
            <a:pPr lvl="1" eaLnBrk="1" hangingPunct="1"/>
            <a:r>
              <a:rPr lang="pt-PT" altLang="pt-PT"/>
              <a:t>Saída involuntária </a:t>
            </a:r>
          </a:p>
          <a:p>
            <a:pPr lvl="2" eaLnBrk="1" hangingPunct="1"/>
            <a:r>
              <a:rPr lang="pt-PT" altLang="pt-PT"/>
              <a:t>Erro de execução</a:t>
            </a:r>
          </a:p>
          <a:p>
            <a:pPr lvl="2" eaLnBrk="1" hangingPunct="1"/>
            <a:r>
              <a:rPr lang="pt-PT" altLang="pt-PT"/>
              <a:t>Terminado por outro processo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Hierarquia de Processos</a:t>
            </a:r>
            <a:endParaRPr lang="en-US" altLang="pt-PT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B0E8E-5569-4C77-B41D-2B4C6D1CFCB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É comum um SO estabelecer uma hierarquia nos processos que se encontram a correr</a:t>
            </a:r>
          </a:p>
          <a:p>
            <a:pPr lvl="1" eaLnBrk="1" hangingPunct="1"/>
            <a:r>
              <a:rPr lang="pt-PT" altLang="pt-PT" sz="2200"/>
              <a:t>Processo pai – processo que lança um novo processo</a:t>
            </a:r>
          </a:p>
          <a:p>
            <a:pPr lvl="1" eaLnBrk="1" hangingPunct="1"/>
            <a:r>
              <a:rPr lang="pt-PT" altLang="pt-PT" sz="2200"/>
              <a:t>Processo filho – novo processo que é criado pelo pai</a:t>
            </a:r>
          </a:p>
          <a:p>
            <a:pPr lvl="1" eaLnBrk="1" hangingPunct="1"/>
            <a:r>
              <a:rPr lang="pt-PT" altLang="pt-PT" sz="2200"/>
              <a:t>Um processo filho tem apenas um “pai” mas um processo pai pode ter vários “filhos”</a:t>
            </a:r>
          </a:p>
          <a:p>
            <a:pPr lvl="2" eaLnBrk="1" hangingPunct="1"/>
            <a:r>
              <a:rPr lang="pt-PT" altLang="pt-PT" sz="2100"/>
              <a:t>No Linux é estabelecida uma hierarquia que podemos visualizar através do comando da shell </a:t>
            </a:r>
            <a:r>
              <a:rPr lang="pt-PT" altLang="pt-PT" sz="2100" i="1"/>
              <a:t>pstree</a:t>
            </a:r>
          </a:p>
          <a:p>
            <a:pPr lvl="2" eaLnBrk="1" hangingPunct="1"/>
            <a:r>
              <a:rPr lang="pt-PT" altLang="pt-PT" sz="2100"/>
              <a:t>No Windows 2000 não existe uma verdadeira hierarquia, pois quando é criado um novo processo, o controlo do mesmo pode ser passado para outro processo diferente do criador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Operativo - 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Máquina estendida</a:t>
            </a:r>
          </a:p>
          <a:p>
            <a:pPr lvl="1"/>
            <a:r>
              <a:rPr lang="pt-PT" dirty="0" smtClean="0"/>
              <a:t>Objetivo do SO</a:t>
            </a:r>
          </a:p>
          <a:p>
            <a:pPr lvl="2"/>
            <a:r>
              <a:rPr lang="pt-PT" dirty="0" smtClean="0"/>
              <a:t>Criar, implementar e gerir objetos abstratos para reduzir complexidade de tarefas operativas</a:t>
            </a:r>
          </a:p>
          <a:p>
            <a:pPr lvl="3"/>
            <a:r>
              <a:rPr lang="pt-PT" dirty="0" smtClean="0"/>
              <a:t>Exemplo: Gravar dados. Escrever no disco diretamente? Como lidar </a:t>
            </a:r>
            <a:r>
              <a:rPr lang="pt-PT" dirty="0"/>
              <a:t>com todos os tipos de </a:t>
            </a:r>
            <a:r>
              <a:rPr lang="pt-PT" dirty="0" smtClean="0"/>
              <a:t>hardware? </a:t>
            </a:r>
          </a:p>
          <a:p>
            <a:pPr lvl="4"/>
            <a:r>
              <a:rPr lang="pt-PT" dirty="0" smtClean="0"/>
              <a:t>Solução: Abstração</a:t>
            </a:r>
          </a:p>
          <a:p>
            <a:pPr lvl="5"/>
            <a:r>
              <a:rPr lang="pt-PT" dirty="0" err="1" smtClean="0"/>
              <a:t>Device</a:t>
            </a:r>
            <a:r>
              <a:rPr lang="pt-PT" dirty="0" smtClean="0"/>
              <a:t> drivers (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r>
              <a:rPr lang="pt-PT" dirty="0" smtClean="0"/>
              <a:t> normalizadas)</a:t>
            </a:r>
          </a:p>
          <a:p>
            <a:pPr lvl="5"/>
            <a:r>
              <a:rPr lang="pt-PT" dirty="0" smtClean="0"/>
              <a:t>Sistemas de ficheiros (ficheiros e pastas)</a:t>
            </a:r>
          </a:p>
          <a:p>
            <a:pPr lvl="4"/>
            <a:endParaRPr lang="pt-PT" dirty="0" smtClean="0"/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3</a:t>
            </a:fld>
            <a:endParaRPr lang="pt-PT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410358"/>
            <a:ext cx="3096692" cy="187588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427984" y="4805707"/>
            <a:ext cx="1873676" cy="22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Windows desktop</a:t>
            </a:r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4427984" y="5093739"/>
            <a:ext cx="1873676" cy="22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Command</a:t>
            </a:r>
            <a:r>
              <a:rPr lang="pt-PT" dirty="0" smtClean="0"/>
              <a:t> </a:t>
            </a:r>
            <a:r>
              <a:rPr lang="pt-PT" dirty="0" err="1" smtClean="0"/>
              <a:t>prompt</a:t>
            </a:r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6577026" y="4936346"/>
            <a:ext cx="1873676" cy="22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Windows </a:t>
            </a:r>
            <a:r>
              <a:rPr lang="pt-PT" dirty="0" err="1" smtClean="0"/>
              <a:t>abstractions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4427984" y="5552935"/>
            <a:ext cx="1873676" cy="224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KDE/</a:t>
            </a:r>
            <a:r>
              <a:rPr lang="pt-PT" dirty="0" err="1" smtClean="0"/>
              <a:t>Gnome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4427984" y="5869254"/>
            <a:ext cx="1873676" cy="224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 </a:t>
            </a:r>
            <a:r>
              <a:rPr lang="pt-PT" dirty="0" err="1" smtClean="0"/>
              <a:t>window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/>
          </a:p>
        </p:txBody>
      </p:sp>
      <p:sp>
        <p:nvSpPr>
          <p:cNvPr id="15" name="Retângulo 14"/>
          <p:cNvSpPr/>
          <p:nvPr/>
        </p:nvSpPr>
        <p:spPr>
          <a:xfrm>
            <a:off x="6577026" y="5733256"/>
            <a:ext cx="1873676" cy="224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Linux </a:t>
            </a:r>
            <a:r>
              <a:rPr lang="pt-PT" dirty="0" err="1" smtClean="0"/>
              <a:t>abstractions</a:t>
            </a:r>
            <a:endParaRPr lang="pt-PT" dirty="0"/>
          </a:p>
        </p:txBody>
      </p:sp>
      <p:cxnSp>
        <p:nvCxnSpPr>
          <p:cNvPr id="17" name="Conexão em ângulos retos 16"/>
          <p:cNvCxnSpPr>
            <a:endCxn id="12" idx="1"/>
          </p:cNvCxnSpPr>
          <p:nvPr/>
        </p:nvCxnSpPr>
        <p:spPr>
          <a:xfrm>
            <a:off x="6301660" y="4936346"/>
            <a:ext cx="275366" cy="112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em ângulos retos 18"/>
          <p:cNvCxnSpPr>
            <a:stCxn id="11" idx="3"/>
            <a:endCxn id="12" idx="1"/>
          </p:cNvCxnSpPr>
          <p:nvPr/>
        </p:nvCxnSpPr>
        <p:spPr>
          <a:xfrm flipV="1">
            <a:off x="6301660" y="5048367"/>
            <a:ext cx="275366" cy="157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em ângulos retos 22"/>
          <p:cNvCxnSpPr>
            <a:stCxn id="13" idx="3"/>
            <a:endCxn id="15" idx="1"/>
          </p:cNvCxnSpPr>
          <p:nvPr/>
        </p:nvCxnSpPr>
        <p:spPr>
          <a:xfrm>
            <a:off x="6301660" y="5664956"/>
            <a:ext cx="275366" cy="180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em ângulos retos 24"/>
          <p:cNvCxnSpPr>
            <a:stCxn id="14" idx="3"/>
            <a:endCxn id="15" idx="1"/>
          </p:cNvCxnSpPr>
          <p:nvPr/>
        </p:nvCxnSpPr>
        <p:spPr>
          <a:xfrm flipV="1">
            <a:off x="6301660" y="5845277"/>
            <a:ext cx="275366" cy="135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Representação dos Processos</a:t>
            </a:r>
            <a:endParaRPr lang="en-US" altLang="pt-PT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154060-A3E2-458B-8204-18F32CEEEEE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/>
              <a:t>Internamente, o SO mantém estruturas de dados referentes a cada processo – as </a:t>
            </a:r>
            <a:r>
              <a:rPr lang="pt-PT" altLang="pt-PT" i="1">
                <a:solidFill>
                  <a:srgbClr val="336600"/>
                </a:solidFill>
              </a:rPr>
              <a:t>Process Tables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/>
              <a:t>As várias </a:t>
            </a:r>
            <a:r>
              <a:rPr lang="pt-PT" altLang="pt-PT" i="1"/>
              <a:t>Process Tables</a:t>
            </a:r>
            <a:r>
              <a:rPr lang="pt-PT" altLang="pt-PT"/>
              <a:t> são agrupadas segundo </a:t>
            </a:r>
            <a:r>
              <a:rPr lang="pt-PT" altLang="pt-PT">
                <a:solidFill>
                  <a:srgbClr val="336600"/>
                </a:solidFill>
              </a:rPr>
              <a:t>listas ou </a:t>
            </a:r>
            <a:r>
              <a:rPr lang="pt-PT" altLang="pt-PT" i="1">
                <a:solidFill>
                  <a:srgbClr val="336600"/>
                </a:solidFill>
              </a:rPr>
              <a:t>arrays</a:t>
            </a:r>
            <a:r>
              <a:rPr lang="pt-PT" altLang="pt-PT">
                <a:solidFill>
                  <a:srgbClr val="336600"/>
                </a:solidFill>
              </a:rPr>
              <a:t> de estruturas</a:t>
            </a:r>
          </a:p>
          <a:p>
            <a:pPr eaLnBrk="1" hangingPunct="1">
              <a:lnSpc>
                <a:spcPct val="90000"/>
              </a:lnSpc>
            </a:pPr>
            <a:endParaRPr lang="pt-PT" altLang="pt-PT">
              <a:solidFill>
                <a:srgbClr val="3366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PT" altLang="pt-PT"/>
          </a:p>
          <a:p>
            <a:pPr eaLnBrk="1" hangingPunct="1">
              <a:lnSpc>
                <a:spcPct val="90000"/>
              </a:lnSpc>
            </a:pPr>
            <a:endParaRPr lang="pt-PT" altLang="pt-PT"/>
          </a:p>
          <a:p>
            <a:pPr eaLnBrk="1" hangingPunct="1">
              <a:lnSpc>
                <a:spcPct val="90000"/>
              </a:lnSpc>
            </a:pPr>
            <a:endParaRPr lang="pt-PT" altLang="pt-PT"/>
          </a:p>
          <a:p>
            <a:pPr eaLnBrk="1" hangingPunct="1">
              <a:lnSpc>
                <a:spcPct val="90000"/>
              </a:lnSpc>
            </a:pPr>
            <a:r>
              <a:rPr lang="pt-PT" altLang="pt-PT"/>
              <a:t>Cada vez que ocorre uma comutação de processos, </a:t>
            </a:r>
            <a:r>
              <a:rPr lang="pt-PT" altLang="pt-PT">
                <a:solidFill>
                  <a:srgbClr val="336600"/>
                </a:solidFill>
              </a:rPr>
              <a:t>o SO salvaguarda e actualiza informação</a:t>
            </a:r>
            <a:r>
              <a:rPr lang="pt-PT" altLang="pt-PT"/>
              <a:t> relevante na </a:t>
            </a:r>
            <a:r>
              <a:rPr lang="pt-PT" altLang="pt-PT" i="1"/>
              <a:t>Process Table</a:t>
            </a:r>
            <a:r>
              <a:rPr lang="pt-PT" altLang="pt-PT"/>
              <a:t> do processo que “perdeu” a CPU</a:t>
            </a:r>
          </a:p>
        </p:txBody>
      </p:sp>
      <p:grpSp>
        <p:nvGrpSpPr>
          <p:cNvPr id="25605" name="Group 20"/>
          <p:cNvGrpSpPr>
            <a:grpSpLocks/>
          </p:cNvGrpSpPr>
          <p:nvPr/>
        </p:nvGrpSpPr>
        <p:grpSpPr bwMode="auto">
          <a:xfrm>
            <a:off x="914400" y="2997200"/>
            <a:ext cx="7315200" cy="1371600"/>
            <a:chOff x="576" y="2112"/>
            <a:chExt cx="4608" cy="864"/>
          </a:xfrm>
        </p:grpSpPr>
        <p:grpSp>
          <p:nvGrpSpPr>
            <p:cNvPr id="25606" name="Group 18"/>
            <p:cNvGrpSpPr>
              <a:grpSpLocks/>
            </p:cNvGrpSpPr>
            <p:nvPr/>
          </p:nvGrpSpPr>
          <p:grpSpPr bwMode="auto">
            <a:xfrm>
              <a:off x="576" y="2160"/>
              <a:ext cx="4608" cy="816"/>
              <a:chOff x="336" y="3168"/>
              <a:chExt cx="5184" cy="864"/>
            </a:xfrm>
          </p:grpSpPr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76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2000">
                    <a:latin typeface="Arial" panose="020B0604020202020204" pitchFamily="34" charset="0"/>
                  </a:rPr>
                  <a:t>Process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Table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1</a:t>
                </a:r>
                <a:endParaRPr lang="en-US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1680" y="3168"/>
                <a:ext cx="76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2000">
                    <a:latin typeface="Arial" panose="020B0604020202020204" pitchFamily="34" charset="0"/>
                  </a:rPr>
                  <a:t>Process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Table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2</a:t>
                </a:r>
                <a:endParaRPr lang="en-US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76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2000">
                    <a:latin typeface="Arial" panose="020B0604020202020204" pitchFamily="34" charset="0"/>
                  </a:rPr>
                  <a:t>Process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Table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3</a:t>
                </a:r>
                <a:endParaRPr lang="en-US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76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2000">
                    <a:latin typeface="Arial" panose="020B0604020202020204" pitchFamily="34" charset="0"/>
                  </a:rPr>
                  <a:t>Process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Table</a:t>
                </a:r>
                <a:br>
                  <a:rPr lang="pt-PT" altLang="pt-PT" sz="2000">
                    <a:latin typeface="Arial" panose="020B0604020202020204" pitchFamily="34" charset="0"/>
                  </a:rPr>
                </a:br>
                <a:r>
                  <a:rPr lang="pt-PT" altLang="pt-PT" sz="2000">
                    <a:latin typeface="Arial" panose="020B0604020202020204" pitchFamily="34" charset="0"/>
                  </a:rPr>
                  <a:t>n</a:t>
                </a:r>
                <a:endParaRPr lang="en-US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3504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5232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25607" name="Text Box 19"/>
            <p:cNvSpPr txBox="1"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...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Representação dos Processos</a:t>
            </a:r>
            <a:endParaRPr lang="en-US" altLang="pt-PT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28555-FDB7-430C-B000-73D4D64E6881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dirty="0"/>
              <a:t>Informação nas </a:t>
            </a:r>
            <a:r>
              <a:rPr lang="pt-PT" altLang="pt-PT" i="1" dirty="0" err="1"/>
              <a:t>Process</a:t>
            </a:r>
            <a:r>
              <a:rPr lang="pt-PT" altLang="pt-PT" i="1" dirty="0"/>
              <a:t> </a:t>
            </a:r>
            <a:r>
              <a:rPr lang="pt-PT" altLang="pt-PT" i="1" dirty="0" err="1"/>
              <a:t>Tables</a:t>
            </a:r>
            <a:endParaRPr lang="pt-PT" altLang="pt-PT" i="1" dirty="0"/>
          </a:p>
          <a:p>
            <a:pPr lvl="1" eaLnBrk="1" hangingPunct="1"/>
            <a:r>
              <a:rPr lang="pt-PT" altLang="pt-PT" dirty="0"/>
              <a:t>Gestão de processos</a:t>
            </a:r>
          </a:p>
          <a:p>
            <a:pPr lvl="2" eaLnBrk="1" hangingPunct="1"/>
            <a:r>
              <a:rPr lang="pt-PT" altLang="pt-PT" dirty="0"/>
              <a:t>Conteúdo dos registos da CPU (incluindo PC e SP)</a:t>
            </a:r>
          </a:p>
          <a:p>
            <a:pPr lvl="2" eaLnBrk="1" hangingPunct="1"/>
            <a:r>
              <a:rPr lang="pt-PT" altLang="pt-PT" dirty="0"/>
              <a:t>Estado do processo</a:t>
            </a:r>
          </a:p>
          <a:p>
            <a:pPr lvl="2" eaLnBrk="1" hangingPunct="1"/>
            <a:r>
              <a:rPr lang="pt-PT" altLang="pt-PT" dirty="0"/>
              <a:t>Prioridade do processo</a:t>
            </a:r>
          </a:p>
          <a:p>
            <a:pPr lvl="2" eaLnBrk="1" hangingPunct="1"/>
            <a:r>
              <a:rPr lang="pt-PT" altLang="pt-PT" dirty="0"/>
              <a:t>Identificação do processo – PID</a:t>
            </a:r>
          </a:p>
          <a:p>
            <a:pPr lvl="2" eaLnBrk="1" hangingPunct="1"/>
            <a:r>
              <a:rPr lang="pt-PT" altLang="pt-PT" dirty="0"/>
              <a:t>Identificação do processo pai – (PPID)</a:t>
            </a:r>
          </a:p>
          <a:p>
            <a:pPr lvl="2" eaLnBrk="1" hangingPunct="1"/>
            <a:r>
              <a:rPr lang="pt-PT" altLang="pt-PT" dirty="0"/>
              <a:t>Identificação do utilizador que lançou o processo</a:t>
            </a:r>
          </a:p>
          <a:p>
            <a:pPr lvl="2" eaLnBrk="1" hangingPunct="1"/>
            <a:r>
              <a:rPr lang="pt-PT" altLang="pt-PT" dirty="0"/>
              <a:t>Data/hora em que o processo foi iniciado</a:t>
            </a:r>
          </a:p>
          <a:p>
            <a:pPr lvl="2" eaLnBrk="1" hangingPunct="1"/>
            <a:r>
              <a:rPr lang="pt-PT" altLang="pt-PT" dirty="0"/>
              <a:t>Tempo de CPU utilizado pelo processo</a:t>
            </a:r>
            <a:endParaRPr lang="en-US" altLang="pt-PT" dirty="0"/>
          </a:p>
          <a:p>
            <a:pPr eaLnBrk="1" hangingPunct="1"/>
            <a:endParaRPr lang="pt-PT" altLang="pt-PT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Representação dos Processos</a:t>
            </a:r>
            <a:endParaRPr lang="en-US" altLang="pt-PT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F1EB4-8466-4A2D-9F67-B65B89F07D2E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dirty="0"/>
              <a:t>Informação nas </a:t>
            </a:r>
            <a:r>
              <a:rPr lang="pt-PT" altLang="pt-PT" i="1" dirty="0" err="1"/>
              <a:t>Process</a:t>
            </a:r>
            <a:r>
              <a:rPr lang="pt-PT" altLang="pt-PT" i="1" dirty="0"/>
              <a:t> </a:t>
            </a:r>
            <a:r>
              <a:rPr lang="pt-PT" altLang="pt-PT" i="1" dirty="0" err="1"/>
              <a:t>Tables</a:t>
            </a:r>
            <a:endParaRPr lang="pt-PT" altLang="pt-PT" dirty="0"/>
          </a:p>
          <a:p>
            <a:pPr lvl="1" eaLnBrk="1" hangingPunct="1"/>
            <a:r>
              <a:rPr lang="pt-PT" altLang="pt-PT" dirty="0"/>
              <a:t>Gestão de memória</a:t>
            </a:r>
          </a:p>
          <a:p>
            <a:pPr lvl="2" eaLnBrk="1" hangingPunct="1"/>
            <a:r>
              <a:rPr lang="pt-PT" altLang="pt-PT" dirty="0"/>
              <a:t>Segmento de texto (programa)</a:t>
            </a:r>
          </a:p>
          <a:p>
            <a:pPr lvl="2" eaLnBrk="1" hangingPunct="1"/>
            <a:r>
              <a:rPr lang="pt-PT" altLang="pt-PT" dirty="0"/>
              <a:t>Segmento de dados (</a:t>
            </a:r>
            <a:r>
              <a:rPr lang="pt-PT" altLang="pt-PT" dirty="0" err="1"/>
              <a:t>heap</a:t>
            </a:r>
            <a:r>
              <a:rPr lang="pt-PT" altLang="pt-PT" dirty="0"/>
              <a:t>)</a:t>
            </a:r>
          </a:p>
          <a:p>
            <a:pPr lvl="2" eaLnBrk="1" hangingPunct="1"/>
            <a:r>
              <a:rPr lang="pt-PT" altLang="pt-PT" dirty="0"/>
              <a:t>Segmento do </a:t>
            </a:r>
            <a:r>
              <a:rPr lang="pt-PT" altLang="pt-PT" dirty="0" err="1"/>
              <a:t>stack</a:t>
            </a:r>
            <a:endParaRPr lang="pt-PT" altLang="pt-PT" dirty="0"/>
          </a:p>
          <a:p>
            <a:pPr lvl="3" eaLnBrk="1" hangingPunct="1"/>
            <a:endParaRPr lang="pt-PT" altLang="pt-PT" dirty="0"/>
          </a:p>
          <a:p>
            <a:pPr lvl="1" eaLnBrk="1" hangingPunct="1"/>
            <a:r>
              <a:rPr lang="pt-PT" altLang="pt-PT" dirty="0"/>
              <a:t>Gestão de ficheiros</a:t>
            </a:r>
          </a:p>
          <a:p>
            <a:pPr lvl="2" eaLnBrk="1" hangingPunct="1"/>
            <a:r>
              <a:rPr lang="pt-PT" altLang="pt-PT" dirty="0" err="1"/>
              <a:t>Directório</a:t>
            </a:r>
            <a:r>
              <a:rPr lang="pt-PT" altLang="pt-PT" dirty="0"/>
              <a:t> </a:t>
            </a:r>
            <a:r>
              <a:rPr lang="pt-PT" altLang="pt-PT" dirty="0" err="1"/>
              <a:t>actual</a:t>
            </a:r>
            <a:r>
              <a:rPr lang="pt-PT" altLang="pt-PT" dirty="0"/>
              <a:t> (de trabalho)</a:t>
            </a:r>
          </a:p>
          <a:p>
            <a:pPr lvl="2" eaLnBrk="1" hangingPunct="1"/>
            <a:r>
              <a:rPr lang="pt-PT" altLang="pt-PT" dirty="0" err="1"/>
              <a:t>Directório</a:t>
            </a:r>
            <a:r>
              <a:rPr lang="pt-PT" altLang="pt-PT" dirty="0"/>
              <a:t> por defeito (e.g. </a:t>
            </a:r>
            <a:r>
              <a:rPr lang="pt-PT" altLang="pt-PT" i="1" dirty="0" err="1"/>
              <a:t>root</a:t>
            </a:r>
            <a:r>
              <a:rPr lang="pt-PT" altLang="pt-PT" dirty="0"/>
              <a:t>, </a:t>
            </a:r>
            <a:r>
              <a:rPr lang="pt-PT" altLang="pt-PT" i="1" dirty="0" err="1"/>
              <a:t>home</a:t>
            </a:r>
            <a:r>
              <a:rPr lang="pt-PT" altLang="pt-PT" dirty="0"/>
              <a:t>)</a:t>
            </a:r>
          </a:p>
          <a:p>
            <a:pPr lvl="2" eaLnBrk="1" hangingPunct="1"/>
            <a:r>
              <a:rPr lang="pt-PT" altLang="pt-PT" dirty="0"/>
              <a:t>Descritores dos ficheiros abertos</a:t>
            </a:r>
          </a:p>
          <a:p>
            <a:pPr eaLnBrk="1" hangingPunct="1"/>
            <a:r>
              <a:rPr lang="pt-PT" altLang="pt-PT" dirty="0"/>
              <a:t>...</a:t>
            </a:r>
            <a:endParaRPr lang="en-US" altLang="pt-PT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Processos – LINUX</a:t>
            </a:r>
            <a:endParaRPr lang="en-US" altLang="pt-PT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77C9A-D89F-4013-9D3F-1D2FFB83F09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Comandos da </a:t>
            </a:r>
            <a:r>
              <a:rPr lang="pt-PT" altLang="pt-PT" i="1"/>
              <a:t>shell</a:t>
            </a:r>
          </a:p>
          <a:p>
            <a:pPr lvl="1" eaLnBrk="1" hangingPunct="1"/>
            <a:r>
              <a:rPr lang="pt-PT" altLang="pt-PT" sz="2200"/>
              <a:t>ps – listar processos</a:t>
            </a:r>
          </a:p>
          <a:p>
            <a:pPr lvl="1" eaLnBrk="1" hangingPunct="1"/>
            <a:r>
              <a:rPr lang="pt-PT" altLang="pt-PT" sz="2200"/>
              <a:t>pstree – ver hierarquia dos processos</a:t>
            </a:r>
          </a:p>
          <a:p>
            <a:pPr lvl="1" eaLnBrk="1" hangingPunct="1"/>
            <a:r>
              <a:rPr lang="pt-PT" altLang="pt-PT" sz="2200"/>
              <a:t>top – ver informações adicionais sobre os processos</a:t>
            </a:r>
          </a:p>
          <a:p>
            <a:pPr lvl="1" eaLnBrk="1" hangingPunct="1"/>
            <a:r>
              <a:rPr lang="pt-PT" altLang="pt-PT" sz="2200"/>
              <a:t>kill – enviar sinal a um processo (pode ser um sinal para terminar outro processo)</a:t>
            </a:r>
          </a:p>
          <a:p>
            <a:pPr eaLnBrk="1" hangingPunct="1"/>
            <a:r>
              <a:rPr lang="pt-PT" altLang="pt-PT"/>
              <a:t>Chamadas ao sistema</a:t>
            </a:r>
          </a:p>
          <a:p>
            <a:pPr lvl="1" eaLnBrk="1" hangingPunct="1"/>
            <a:r>
              <a:rPr lang="pt-PT" altLang="pt-PT" sz="2200"/>
              <a:t>fork() – criar um novo processo filho</a:t>
            </a:r>
          </a:p>
          <a:p>
            <a:pPr lvl="1" eaLnBrk="1" hangingPunct="1"/>
            <a:r>
              <a:rPr lang="pt-PT" altLang="pt-PT" sz="2200"/>
              <a:t>exit(…) – terminar processo</a:t>
            </a:r>
          </a:p>
          <a:p>
            <a:pPr lvl="1" eaLnBrk="1" hangingPunct="1"/>
            <a:r>
              <a:rPr lang="pt-PT" altLang="pt-PT" sz="2200"/>
              <a:t>kill(…) – enviar sinal a um outro processo</a:t>
            </a:r>
            <a:endParaRPr lang="en-US" altLang="pt-PT" sz="22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Processos – Windows 2000</a:t>
            </a:r>
            <a:endParaRPr lang="en-US" altLang="pt-PT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29779-6E65-4311-A924-0794CE2BE532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TaskManager</a:t>
            </a:r>
          </a:p>
          <a:p>
            <a:pPr lvl="1" eaLnBrk="1" hangingPunct="1"/>
            <a:r>
              <a:rPr lang="pt-PT" altLang="pt-PT"/>
              <a:t>visualizar os processos que estão a correr</a:t>
            </a:r>
          </a:p>
          <a:p>
            <a:pPr lvl="1" eaLnBrk="1" hangingPunct="1"/>
            <a:r>
              <a:rPr lang="pt-PT" altLang="pt-PT"/>
              <a:t>possibilita ao utilizador a terminação de processos </a:t>
            </a:r>
          </a:p>
          <a:p>
            <a:pPr lvl="1" eaLnBrk="1" hangingPunct="1"/>
            <a:endParaRPr lang="pt-PT" altLang="pt-PT"/>
          </a:p>
          <a:p>
            <a:pPr eaLnBrk="1" hangingPunct="1"/>
            <a:r>
              <a:rPr lang="pt-PT" altLang="pt-PT"/>
              <a:t>Chamadas ao sistema</a:t>
            </a:r>
          </a:p>
          <a:p>
            <a:pPr lvl="1" eaLnBrk="1" hangingPunct="1"/>
            <a:r>
              <a:rPr lang="pt-PT" altLang="pt-PT"/>
              <a:t>CreateProcess(…) – criação de processos</a:t>
            </a:r>
          </a:p>
          <a:p>
            <a:pPr lvl="1" eaLnBrk="1" hangingPunct="1"/>
            <a:r>
              <a:rPr lang="pt-PT" altLang="pt-PT"/>
              <a:t>ExitProcess(…) – saída voluntária</a:t>
            </a:r>
          </a:p>
          <a:p>
            <a:pPr lvl="1" eaLnBrk="1" hangingPunct="1"/>
            <a:r>
              <a:rPr lang="pt-PT" altLang="pt-PT"/>
              <a:t>TerminateProcess(…) – terminação de outro processo</a:t>
            </a:r>
          </a:p>
          <a:p>
            <a:pPr eaLnBrk="1" hangingPunct="1"/>
            <a:endParaRPr lang="en-US" altLang="pt-PT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 i="1"/>
              <a:t>Threads</a:t>
            </a:r>
            <a:endParaRPr lang="en-US" altLang="pt-PT" i="1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71A71A-D846-4E12-BCA5-A4E53771005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Conceito de </a:t>
            </a:r>
            <a:r>
              <a:rPr lang="pt-PT" altLang="pt-PT" i="1">
                <a:solidFill>
                  <a:srgbClr val="336600"/>
                </a:solidFill>
              </a:rPr>
              <a:t>thread</a:t>
            </a:r>
            <a:endParaRPr lang="pt-PT" altLang="pt-PT" sz="2200"/>
          </a:p>
          <a:p>
            <a:pPr lvl="1" eaLnBrk="1" hangingPunct="1"/>
            <a:r>
              <a:rPr lang="pt-PT" altLang="pt-PT" sz="2200"/>
              <a:t>Tal como os processos, as </a:t>
            </a:r>
            <a:r>
              <a:rPr lang="pt-PT" altLang="pt-PT" sz="2200" i="1"/>
              <a:t>threads</a:t>
            </a:r>
            <a:r>
              <a:rPr lang="pt-PT" altLang="pt-PT" sz="2200"/>
              <a:t> são também entidades activas</a:t>
            </a:r>
          </a:p>
          <a:p>
            <a:pPr lvl="1" eaLnBrk="1" hangingPunct="1"/>
            <a:r>
              <a:rPr lang="pt-PT" altLang="pt-PT" sz="2200"/>
              <a:t>Um processo pode ser composto por várias </a:t>
            </a:r>
            <a:r>
              <a:rPr lang="pt-PT" altLang="pt-PT" sz="2200" i="1"/>
              <a:t>threads</a:t>
            </a:r>
            <a:r>
              <a:rPr lang="pt-PT" altLang="pt-PT" sz="2200"/>
              <a:t> que partilham o mesmo espaço de endereçamento</a:t>
            </a:r>
          </a:p>
          <a:p>
            <a:pPr lvl="1" eaLnBrk="1" hangingPunct="1"/>
            <a:r>
              <a:rPr lang="pt-PT" altLang="pt-PT" sz="2200"/>
              <a:t>Processos diferentes possuem recursos diferentes...</a:t>
            </a:r>
          </a:p>
          <a:p>
            <a:pPr lvl="1" eaLnBrk="1" hangingPunct="1"/>
            <a:r>
              <a:rPr lang="pt-PT" altLang="pt-PT" sz="2200"/>
              <a:t>... mas um conjunto de </a:t>
            </a:r>
            <a:r>
              <a:rPr lang="pt-PT" altLang="pt-PT" sz="2200" i="1"/>
              <a:t>threads</a:t>
            </a:r>
            <a:r>
              <a:rPr lang="pt-PT" altLang="pt-PT" sz="2200"/>
              <a:t> dentro do mesmo processo partilha os mesmos recursos</a:t>
            </a:r>
            <a:endParaRPr lang="en-US" altLang="pt-PT" sz="22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 i="1"/>
              <a:t>Threads</a:t>
            </a:r>
            <a:endParaRPr lang="en-US" altLang="pt-PT" i="1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859CE-9B02-433E-B0C9-7E4E79811E5E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Modelo clássico </a:t>
            </a:r>
          </a:p>
          <a:p>
            <a:pPr lvl="1" eaLnBrk="1" hangingPunct="1"/>
            <a:r>
              <a:rPr lang="pt-PT" altLang="pt-PT"/>
              <a:t>por cada processo existe uma só </a:t>
            </a:r>
            <a:r>
              <a:rPr lang="pt-PT" altLang="pt-PT" i="1"/>
              <a:t>thread</a:t>
            </a:r>
            <a:r>
              <a:rPr lang="pt-PT" altLang="pt-PT"/>
              <a:t> </a:t>
            </a:r>
          </a:p>
          <a:p>
            <a:pPr lvl="1" eaLnBrk="1" hangingPunct="1"/>
            <a:r>
              <a:rPr lang="pt-PT" altLang="pt-PT"/>
              <a:t>neste caso processo e </a:t>
            </a:r>
            <a:r>
              <a:rPr lang="pt-PT" altLang="pt-PT" i="1"/>
              <a:t>thread</a:t>
            </a:r>
            <a:r>
              <a:rPr lang="pt-PT" altLang="pt-PT"/>
              <a:t> correspondem ao mesmo conceito</a:t>
            </a:r>
            <a:endParaRPr lang="en-US" altLang="pt-PT"/>
          </a:p>
        </p:txBody>
      </p:sp>
      <p:grpSp>
        <p:nvGrpSpPr>
          <p:cNvPr id="33797" name="Group 37"/>
          <p:cNvGrpSpPr>
            <a:grpSpLocks/>
          </p:cNvGrpSpPr>
          <p:nvPr/>
        </p:nvGrpSpPr>
        <p:grpSpPr bwMode="auto">
          <a:xfrm>
            <a:off x="1676400" y="3141663"/>
            <a:ext cx="5638800" cy="2819400"/>
            <a:chOff x="1152" y="2112"/>
            <a:chExt cx="3552" cy="1776"/>
          </a:xfrm>
        </p:grpSpPr>
        <p:grpSp>
          <p:nvGrpSpPr>
            <p:cNvPr id="33798" name="Group 30"/>
            <p:cNvGrpSpPr>
              <a:grpSpLocks/>
            </p:cNvGrpSpPr>
            <p:nvPr/>
          </p:nvGrpSpPr>
          <p:grpSpPr bwMode="auto">
            <a:xfrm>
              <a:off x="1728" y="2688"/>
              <a:ext cx="672" cy="672"/>
              <a:chOff x="384" y="2832"/>
              <a:chExt cx="672" cy="672"/>
            </a:xfrm>
          </p:grpSpPr>
          <p:sp>
            <p:nvSpPr>
              <p:cNvPr id="33817" name="Oval 5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672" cy="6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33818" name="Freeform 6"/>
              <p:cNvSpPr>
                <a:spLocks/>
              </p:cNvSpPr>
              <p:nvPr/>
            </p:nvSpPr>
            <p:spPr bwMode="auto">
              <a:xfrm>
                <a:off x="672" y="297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33799" name="Line 15"/>
            <p:cNvSpPr>
              <a:spLocks noChangeShapeType="1"/>
            </p:cNvSpPr>
            <p:nvPr/>
          </p:nvSpPr>
          <p:spPr bwMode="auto">
            <a:xfrm flipV="1">
              <a:off x="1824" y="316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3800" name="Line 16"/>
            <p:cNvSpPr>
              <a:spLocks noChangeShapeType="1"/>
            </p:cNvSpPr>
            <p:nvPr/>
          </p:nvSpPr>
          <p:spPr bwMode="auto">
            <a:xfrm>
              <a:off x="2928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824" y="235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H="1">
              <a:off x="3936" y="240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3803" name="Text Box 24"/>
            <p:cNvSpPr txBox="1">
              <a:spLocks noChangeArrowheads="1"/>
            </p:cNvSpPr>
            <p:nvPr/>
          </p:nvSpPr>
          <p:spPr bwMode="auto">
            <a:xfrm>
              <a:off x="1248" y="211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1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3804" name="Text Box 25"/>
            <p:cNvSpPr txBox="1">
              <a:spLocks noChangeArrowheads="1"/>
            </p:cNvSpPr>
            <p:nvPr/>
          </p:nvSpPr>
          <p:spPr bwMode="auto">
            <a:xfrm>
              <a:off x="2352" y="211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2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3805" name="Text Box 26"/>
            <p:cNvSpPr txBox="1">
              <a:spLocks noChangeArrowheads="1"/>
            </p:cNvSpPr>
            <p:nvPr/>
          </p:nvSpPr>
          <p:spPr bwMode="auto">
            <a:xfrm>
              <a:off x="3504" y="211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3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3806" name="Text Box 27"/>
            <p:cNvSpPr txBox="1">
              <a:spLocks noChangeArrowheads="1"/>
            </p:cNvSpPr>
            <p:nvPr/>
          </p:nvSpPr>
          <p:spPr bwMode="auto">
            <a:xfrm>
              <a:off x="1152" y="360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Thread 1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3807" name="Text Box 28"/>
            <p:cNvSpPr txBox="1">
              <a:spLocks noChangeArrowheads="1"/>
            </p:cNvSpPr>
            <p:nvPr/>
          </p:nvSpPr>
          <p:spPr bwMode="auto">
            <a:xfrm>
              <a:off x="2160" y="360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Thread 2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3808" name="Text Box 29"/>
            <p:cNvSpPr txBox="1">
              <a:spLocks noChangeArrowheads="1"/>
            </p:cNvSpPr>
            <p:nvPr/>
          </p:nvSpPr>
          <p:spPr bwMode="auto">
            <a:xfrm>
              <a:off x="3552" y="360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Thread 3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592" y="2688"/>
              <a:ext cx="672" cy="672"/>
              <a:chOff x="384" y="2832"/>
              <a:chExt cx="672" cy="672"/>
            </a:xfrm>
          </p:grpSpPr>
          <p:sp>
            <p:nvSpPr>
              <p:cNvPr id="33815" name="Oval 32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672" cy="6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33816" name="Freeform 33"/>
              <p:cNvSpPr>
                <a:spLocks/>
              </p:cNvSpPr>
              <p:nvPr/>
            </p:nvSpPr>
            <p:spPr bwMode="auto">
              <a:xfrm>
                <a:off x="672" y="297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33810" name="Line 13"/>
            <p:cNvSpPr>
              <a:spLocks noChangeShapeType="1"/>
            </p:cNvSpPr>
            <p:nvPr/>
          </p:nvSpPr>
          <p:spPr bwMode="auto">
            <a:xfrm flipV="1">
              <a:off x="2784" y="32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grpSp>
          <p:nvGrpSpPr>
            <p:cNvPr id="33811" name="Group 34"/>
            <p:cNvGrpSpPr>
              <a:grpSpLocks/>
            </p:cNvGrpSpPr>
            <p:nvPr/>
          </p:nvGrpSpPr>
          <p:grpSpPr bwMode="auto">
            <a:xfrm>
              <a:off x="3456" y="2688"/>
              <a:ext cx="672" cy="672"/>
              <a:chOff x="384" y="2832"/>
              <a:chExt cx="672" cy="672"/>
            </a:xfrm>
          </p:grpSpPr>
          <p:sp>
            <p:nvSpPr>
              <p:cNvPr id="33813" name="Oval 35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672" cy="6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33814" name="Freeform 36"/>
              <p:cNvSpPr>
                <a:spLocks/>
              </p:cNvSpPr>
              <p:nvPr/>
            </p:nvSpPr>
            <p:spPr bwMode="auto">
              <a:xfrm>
                <a:off x="672" y="297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 flipH="1" flipV="1">
              <a:off x="3888" y="321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 i="1"/>
              <a:t>Threads</a:t>
            </a:r>
            <a:endParaRPr lang="en-US" altLang="pt-PT" i="1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00110D-61C7-4271-95D8-76B67D5B3DBA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Modelo actual</a:t>
            </a:r>
          </a:p>
          <a:p>
            <a:pPr lvl="1" eaLnBrk="1" hangingPunct="1"/>
            <a:r>
              <a:rPr lang="pt-PT" altLang="pt-PT"/>
              <a:t>por cada processo podem existir várias </a:t>
            </a:r>
            <a:r>
              <a:rPr lang="pt-PT" altLang="pt-PT" i="1"/>
              <a:t>threads</a:t>
            </a:r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 i="1"/>
          </a:p>
          <a:p>
            <a:pPr lvl="1" eaLnBrk="1" hangingPunct="1"/>
            <a:endParaRPr lang="pt-PT" altLang="pt-PT"/>
          </a:p>
          <a:p>
            <a:pPr lvl="1" eaLnBrk="1" hangingPunct="1"/>
            <a:r>
              <a:rPr lang="pt-PT" altLang="pt-PT"/>
              <a:t>Cada</a:t>
            </a:r>
            <a:r>
              <a:rPr lang="pt-PT" altLang="pt-PT" i="1"/>
              <a:t> thread </a:t>
            </a:r>
            <a:r>
              <a:rPr lang="pt-PT" altLang="pt-PT"/>
              <a:t>tem registos, </a:t>
            </a:r>
            <a:r>
              <a:rPr lang="pt-PT" altLang="pt-PT" i="1"/>
              <a:t>program counter</a:t>
            </a:r>
            <a:r>
              <a:rPr lang="pt-PT" altLang="pt-PT"/>
              <a:t>, </a:t>
            </a:r>
            <a:r>
              <a:rPr lang="pt-PT" altLang="pt-PT" i="1"/>
              <a:t>stack</a:t>
            </a:r>
            <a:r>
              <a:rPr lang="pt-PT" altLang="pt-PT"/>
              <a:t> e estado próprios</a:t>
            </a:r>
            <a:endParaRPr lang="en-US" altLang="pt-PT"/>
          </a:p>
        </p:txBody>
      </p:sp>
      <p:grpSp>
        <p:nvGrpSpPr>
          <p:cNvPr id="34821" name="Group 61"/>
          <p:cNvGrpSpPr>
            <a:grpSpLocks/>
          </p:cNvGrpSpPr>
          <p:nvPr/>
        </p:nvGrpSpPr>
        <p:grpSpPr bwMode="auto">
          <a:xfrm>
            <a:off x="1905000" y="2205038"/>
            <a:ext cx="5410200" cy="2819400"/>
            <a:chOff x="1200" y="1536"/>
            <a:chExt cx="3408" cy="1776"/>
          </a:xfrm>
        </p:grpSpPr>
        <p:sp>
          <p:nvSpPr>
            <p:cNvPr id="34822" name="Oval 26"/>
            <p:cNvSpPr>
              <a:spLocks noChangeArrowheads="1"/>
            </p:cNvSpPr>
            <p:nvPr/>
          </p:nvSpPr>
          <p:spPr bwMode="auto">
            <a:xfrm>
              <a:off x="1680" y="2112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34823" name="Freeform 27"/>
            <p:cNvSpPr>
              <a:spLocks/>
            </p:cNvSpPr>
            <p:nvPr/>
          </p:nvSpPr>
          <p:spPr bwMode="auto">
            <a:xfrm>
              <a:off x="1968" y="2256"/>
              <a:ext cx="96" cy="384"/>
            </a:xfrm>
            <a:custGeom>
              <a:avLst/>
              <a:gdLst>
                <a:gd name="T0" fmla="*/ 0 w 400"/>
                <a:gd name="T1" fmla="*/ 0 h 1680"/>
                <a:gd name="T2" fmla="*/ 0 w 400"/>
                <a:gd name="T3" fmla="*/ 0 h 1680"/>
                <a:gd name="T4" fmla="*/ 0 w 400"/>
                <a:gd name="T5" fmla="*/ 0 h 1680"/>
                <a:gd name="T6" fmla="*/ 0 w 400"/>
                <a:gd name="T7" fmla="*/ 0 h 1680"/>
                <a:gd name="T8" fmla="*/ 0 w 400"/>
                <a:gd name="T9" fmla="*/ 0 h 1680"/>
                <a:gd name="T10" fmla="*/ 0 w 400"/>
                <a:gd name="T11" fmla="*/ 0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1680">
                  <a:moveTo>
                    <a:pt x="384" y="0"/>
                  </a:moveTo>
                  <a:cubicBezTo>
                    <a:pt x="192" y="160"/>
                    <a:pt x="0" y="320"/>
                    <a:pt x="0" y="432"/>
                  </a:cubicBezTo>
                  <a:cubicBezTo>
                    <a:pt x="0" y="544"/>
                    <a:pt x="368" y="576"/>
                    <a:pt x="384" y="672"/>
                  </a:cubicBezTo>
                  <a:cubicBezTo>
                    <a:pt x="400" y="768"/>
                    <a:pt x="96" y="896"/>
                    <a:pt x="96" y="1008"/>
                  </a:cubicBezTo>
                  <a:cubicBezTo>
                    <a:pt x="96" y="1120"/>
                    <a:pt x="376" y="1232"/>
                    <a:pt x="384" y="1344"/>
                  </a:cubicBezTo>
                  <a:cubicBezTo>
                    <a:pt x="392" y="1456"/>
                    <a:pt x="296" y="1632"/>
                    <a:pt x="144" y="16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24" name="Line 28"/>
            <p:cNvSpPr>
              <a:spLocks noChangeShapeType="1"/>
            </p:cNvSpPr>
            <p:nvPr/>
          </p:nvSpPr>
          <p:spPr bwMode="auto">
            <a:xfrm flipH="1" flipV="1">
              <a:off x="2112" y="259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25" name="Line 29"/>
            <p:cNvSpPr>
              <a:spLocks noChangeShapeType="1"/>
            </p:cNvSpPr>
            <p:nvPr/>
          </p:nvSpPr>
          <p:spPr bwMode="auto">
            <a:xfrm>
              <a:off x="288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26" name="Line 30"/>
            <p:cNvSpPr>
              <a:spLocks noChangeShapeType="1"/>
            </p:cNvSpPr>
            <p:nvPr/>
          </p:nvSpPr>
          <p:spPr bwMode="auto">
            <a:xfrm>
              <a:off x="1776" y="17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27" name="Line 31"/>
            <p:cNvSpPr>
              <a:spLocks noChangeShapeType="1"/>
            </p:cNvSpPr>
            <p:nvPr/>
          </p:nvSpPr>
          <p:spPr bwMode="auto">
            <a:xfrm flipH="1">
              <a:off x="3888" y="182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28" name="Text Box 32"/>
            <p:cNvSpPr txBox="1">
              <a:spLocks noChangeArrowheads="1"/>
            </p:cNvSpPr>
            <p:nvPr/>
          </p:nvSpPr>
          <p:spPr bwMode="auto">
            <a:xfrm>
              <a:off x="1200" y="153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1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4829" name="Text Box 33"/>
            <p:cNvSpPr txBox="1">
              <a:spLocks noChangeArrowheads="1"/>
            </p:cNvSpPr>
            <p:nvPr/>
          </p:nvSpPr>
          <p:spPr bwMode="auto">
            <a:xfrm>
              <a:off x="2304" y="153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2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4830" name="Text Box 34"/>
            <p:cNvSpPr txBox="1">
              <a:spLocks noChangeArrowheads="1"/>
            </p:cNvSpPr>
            <p:nvPr/>
          </p:nvSpPr>
          <p:spPr bwMode="auto">
            <a:xfrm>
              <a:off x="3456" y="153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3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4831" name="Text Box 36"/>
            <p:cNvSpPr txBox="1">
              <a:spLocks noChangeArrowheads="1"/>
            </p:cNvSpPr>
            <p:nvPr/>
          </p:nvSpPr>
          <p:spPr bwMode="auto">
            <a:xfrm>
              <a:off x="2304" y="302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Threads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grpSp>
          <p:nvGrpSpPr>
            <p:cNvPr id="34832" name="Group 52"/>
            <p:cNvGrpSpPr>
              <a:grpSpLocks/>
            </p:cNvGrpSpPr>
            <p:nvPr/>
          </p:nvGrpSpPr>
          <p:grpSpPr bwMode="auto">
            <a:xfrm>
              <a:off x="2544" y="2112"/>
              <a:ext cx="672" cy="672"/>
              <a:chOff x="3168" y="2592"/>
              <a:chExt cx="672" cy="672"/>
            </a:xfrm>
          </p:grpSpPr>
          <p:grpSp>
            <p:nvGrpSpPr>
              <p:cNvPr id="34841" name="Group 42"/>
              <p:cNvGrpSpPr>
                <a:grpSpLocks/>
              </p:cNvGrpSpPr>
              <p:nvPr/>
            </p:nvGrpSpPr>
            <p:grpSpPr bwMode="auto">
              <a:xfrm>
                <a:off x="3168" y="2592"/>
                <a:ext cx="672" cy="672"/>
                <a:chOff x="384" y="2832"/>
                <a:chExt cx="672" cy="672"/>
              </a:xfrm>
            </p:grpSpPr>
            <p:sp>
              <p:nvSpPr>
                <p:cNvPr id="34846" name="Oval 43"/>
                <p:cNvSpPr>
                  <a:spLocks noChangeArrowheads="1"/>
                </p:cNvSpPr>
                <p:nvPr/>
              </p:nvSpPr>
              <p:spPr bwMode="auto">
                <a:xfrm>
                  <a:off x="384" y="2832"/>
                  <a:ext cx="672" cy="6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t-PT" altLang="pt-PT" sz="1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47" name="Freeform 44"/>
                <p:cNvSpPr>
                  <a:spLocks/>
                </p:cNvSpPr>
                <p:nvPr/>
              </p:nvSpPr>
              <p:spPr bwMode="auto">
                <a:xfrm>
                  <a:off x="672" y="2976"/>
                  <a:ext cx="96" cy="384"/>
                </a:xfrm>
                <a:custGeom>
                  <a:avLst/>
                  <a:gdLst>
                    <a:gd name="T0" fmla="*/ 0 w 400"/>
                    <a:gd name="T1" fmla="*/ 0 h 1680"/>
                    <a:gd name="T2" fmla="*/ 0 w 400"/>
                    <a:gd name="T3" fmla="*/ 0 h 1680"/>
                    <a:gd name="T4" fmla="*/ 0 w 400"/>
                    <a:gd name="T5" fmla="*/ 0 h 1680"/>
                    <a:gd name="T6" fmla="*/ 0 w 400"/>
                    <a:gd name="T7" fmla="*/ 0 h 1680"/>
                    <a:gd name="T8" fmla="*/ 0 w 400"/>
                    <a:gd name="T9" fmla="*/ 0 h 1680"/>
                    <a:gd name="T10" fmla="*/ 0 w 400"/>
                    <a:gd name="T11" fmla="*/ 0 h 16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0" h="1680">
                      <a:moveTo>
                        <a:pt x="384" y="0"/>
                      </a:moveTo>
                      <a:cubicBezTo>
                        <a:pt x="192" y="160"/>
                        <a:pt x="0" y="320"/>
                        <a:pt x="0" y="432"/>
                      </a:cubicBezTo>
                      <a:cubicBezTo>
                        <a:pt x="0" y="544"/>
                        <a:pt x="368" y="576"/>
                        <a:pt x="384" y="672"/>
                      </a:cubicBezTo>
                      <a:cubicBezTo>
                        <a:pt x="400" y="768"/>
                        <a:pt x="96" y="896"/>
                        <a:pt x="96" y="1008"/>
                      </a:cubicBezTo>
                      <a:cubicBezTo>
                        <a:pt x="96" y="1120"/>
                        <a:pt x="376" y="1232"/>
                        <a:pt x="384" y="1344"/>
                      </a:cubicBezTo>
                      <a:cubicBezTo>
                        <a:pt x="392" y="1456"/>
                        <a:pt x="296" y="1632"/>
                        <a:pt x="144" y="16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PT"/>
                </a:p>
              </p:txBody>
            </p:sp>
          </p:grpSp>
          <p:sp>
            <p:nvSpPr>
              <p:cNvPr id="34842" name="Freeform 48"/>
              <p:cNvSpPr>
                <a:spLocks/>
              </p:cNvSpPr>
              <p:nvPr/>
            </p:nvSpPr>
            <p:spPr bwMode="auto">
              <a:xfrm>
                <a:off x="3360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34843" name="Freeform 49"/>
              <p:cNvSpPr>
                <a:spLocks/>
              </p:cNvSpPr>
              <p:nvPr/>
            </p:nvSpPr>
            <p:spPr bwMode="auto">
              <a:xfrm>
                <a:off x="3264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34844" name="Freeform 50"/>
              <p:cNvSpPr>
                <a:spLocks/>
              </p:cNvSpPr>
              <p:nvPr/>
            </p:nvSpPr>
            <p:spPr bwMode="auto">
              <a:xfrm>
                <a:off x="3552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34845" name="Freeform 51"/>
              <p:cNvSpPr>
                <a:spLocks/>
              </p:cNvSpPr>
              <p:nvPr/>
            </p:nvSpPr>
            <p:spPr bwMode="auto">
              <a:xfrm>
                <a:off x="3648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grpSp>
          <p:nvGrpSpPr>
            <p:cNvPr id="34833" name="Group 54"/>
            <p:cNvGrpSpPr>
              <a:grpSpLocks/>
            </p:cNvGrpSpPr>
            <p:nvPr/>
          </p:nvGrpSpPr>
          <p:grpSpPr bwMode="auto">
            <a:xfrm>
              <a:off x="3408" y="2112"/>
              <a:ext cx="672" cy="672"/>
              <a:chOff x="2304" y="2592"/>
              <a:chExt cx="672" cy="672"/>
            </a:xfrm>
          </p:grpSpPr>
          <p:grpSp>
            <p:nvGrpSpPr>
              <p:cNvPr id="34836" name="Group 55"/>
              <p:cNvGrpSpPr>
                <a:grpSpLocks/>
              </p:cNvGrpSpPr>
              <p:nvPr/>
            </p:nvGrpSpPr>
            <p:grpSpPr bwMode="auto">
              <a:xfrm>
                <a:off x="2304" y="2592"/>
                <a:ext cx="672" cy="672"/>
                <a:chOff x="384" y="2832"/>
                <a:chExt cx="672" cy="672"/>
              </a:xfrm>
            </p:grpSpPr>
            <p:sp>
              <p:nvSpPr>
                <p:cNvPr id="34839" name="Oval 56"/>
                <p:cNvSpPr>
                  <a:spLocks noChangeArrowheads="1"/>
                </p:cNvSpPr>
                <p:nvPr/>
              </p:nvSpPr>
              <p:spPr bwMode="auto">
                <a:xfrm>
                  <a:off x="384" y="2832"/>
                  <a:ext cx="672" cy="67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t-PT" altLang="pt-PT" sz="1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40" name="Freeform 57"/>
                <p:cNvSpPr>
                  <a:spLocks/>
                </p:cNvSpPr>
                <p:nvPr/>
              </p:nvSpPr>
              <p:spPr bwMode="auto">
                <a:xfrm>
                  <a:off x="672" y="2976"/>
                  <a:ext cx="96" cy="384"/>
                </a:xfrm>
                <a:custGeom>
                  <a:avLst/>
                  <a:gdLst>
                    <a:gd name="T0" fmla="*/ 0 w 400"/>
                    <a:gd name="T1" fmla="*/ 0 h 1680"/>
                    <a:gd name="T2" fmla="*/ 0 w 400"/>
                    <a:gd name="T3" fmla="*/ 0 h 1680"/>
                    <a:gd name="T4" fmla="*/ 0 w 400"/>
                    <a:gd name="T5" fmla="*/ 0 h 1680"/>
                    <a:gd name="T6" fmla="*/ 0 w 400"/>
                    <a:gd name="T7" fmla="*/ 0 h 1680"/>
                    <a:gd name="T8" fmla="*/ 0 w 400"/>
                    <a:gd name="T9" fmla="*/ 0 h 1680"/>
                    <a:gd name="T10" fmla="*/ 0 w 400"/>
                    <a:gd name="T11" fmla="*/ 0 h 16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0" h="1680">
                      <a:moveTo>
                        <a:pt x="384" y="0"/>
                      </a:moveTo>
                      <a:cubicBezTo>
                        <a:pt x="192" y="160"/>
                        <a:pt x="0" y="320"/>
                        <a:pt x="0" y="432"/>
                      </a:cubicBezTo>
                      <a:cubicBezTo>
                        <a:pt x="0" y="544"/>
                        <a:pt x="368" y="576"/>
                        <a:pt x="384" y="672"/>
                      </a:cubicBezTo>
                      <a:cubicBezTo>
                        <a:pt x="400" y="768"/>
                        <a:pt x="96" y="896"/>
                        <a:pt x="96" y="1008"/>
                      </a:cubicBezTo>
                      <a:cubicBezTo>
                        <a:pt x="96" y="1120"/>
                        <a:pt x="376" y="1232"/>
                        <a:pt x="384" y="1344"/>
                      </a:cubicBezTo>
                      <a:cubicBezTo>
                        <a:pt x="392" y="1456"/>
                        <a:pt x="296" y="1632"/>
                        <a:pt x="144" y="16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pt-PT"/>
                </a:p>
              </p:txBody>
            </p:sp>
          </p:grpSp>
          <p:sp>
            <p:nvSpPr>
              <p:cNvPr id="34837" name="Freeform 58"/>
              <p:cNvSpPr>
                <a:spLocks/>
              </p:cNvSpPr>
              <p:nvPr/>
            </p:nvSpPr>
            <p:spPr bwMode="auto">
              <a:xfrm>
                <a:off x="2448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34838" name="Freeform 59"/>
              <p:cNvSpPr>
                <a:spLocks/>
              </p:cNvSpPr>
              <p:nvPr/>
            </p:nvSpPr>
            <p:spPr bwMode="auto">
              <a:xfrm>
                <a:off x="2736" y="2736"/>
                <a:ext cx="96" cy="384"/>
              </a:xfrm>
              <a:custGeom>
                <a:avLst/>
                <a:gdLst>
                  <a:gd name="T0" fmla="*/ 0 w 400"/>
                  <a:gd name="T1" fmla="*/ 0 h 1680"/>
                  <a:gd name="T2" fmla="*/ 0 w 400"/>
                  <a:gd name="T3" fmla="*/ 0 h 1680"/>
                  <a:gd name="T4" fmla="*/ 0 w 400"/>
                  <a:gd name="T5" fmla="*/ 0 h 1680"/>
                  <a:gd name="T6" fmla="*/ 0 w 400"/>
                  <a:gd name="T7" fmla="*/ 0 h 1680"/>
                  <a:gd name="T8" fmla="*/ 0 w 400"/>
                  <a:gd name="T9" fmla="*/ 0 h 1680"/>
                  <a:gd name="T10" fmla="*/ 0 w 400"/>
                  <a:gd name="T11" fmla="*/ 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0" h="1680">
                    <a:moveTo>
                      <a:pt x="384" y="0"/>
                    </a:moveTo>
                    <a:cubicBezTo>
                      <a:pt x="192" y="160"/>
                      <a:pt x="0" y="320"/>
                      <a:pt x="0" y="432"/>
                    </a:cubicBezTo>
                    <a:cubicBezTo>
                      <a:pt x="0" y="544"/>
                      <a:pt x="368" y="576"/>
                      <a:pt x="384" y="672"/>
                    </a:cubicBezTo>
                    <a:cubicBezTo>
                      <a:pt x="400" y="768"/>
                      <a:pt x="96" y="896"/>
                      <a:pt x="96" y="1008"/>
                    </a:cubicBezTo>
                    <a:cubicBezTo>
                      <a:pt x="96" y="1120"/>
                      <a:pt x="376" y="1232"/>
                      <a:pt x="384" y="1344"/>
                    </a:cubicBezTo>
                    <a:cubicBezTo>
                      <a:pt x="392" y="1456"/>
                      <a:pt x="296" y="1632"/>
                      <a:pt x="144" y="1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34834" name="Line 45"/>
            <p:cNvSpPr>
              <a:spLocks noChangeShapeType="1"/>
            </p:cNvSpPr>
            <p:nvPr/>
          </p:nvSpPr>
          <p:spPr bwMode="auto">
            <a:xfrm flipV="1">
              <a:off x="3024" y="2640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4835" name="Line 41"/>
            <p:cNvSpPr>
              <a:spLocks noChangeShapeType="1"/>
            </p:cNvSpPr>
            <p:nvPr/>
          </p:nvSpPr>
          <p:spPr bwMode="auto">
            <a:xfrm flipV="1">
              <a:off x="288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 i="1"/>
              <a:t>Threads</a:t>
            </a:r>
            <a:endParaRPr lang="en-US" altLang="pt-PT" i="1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38E9D1-680C-4BED-89E8-95E9C303CED3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Utilização de </a:t>
            </a:r>
            <a:r>
              <a:rPr lang="pt-PT" altLang="pt-PT" i="1"/>
              <a:t>threads – </a:t>
            </a:r>
            <a:r>
              <a:rPr lang="pt-PT" altLang="pt-PT"/>
              <a:t>Exemplos:</a:t>
            </a:r>
          </a:p>
          <a:p>
            <a:pPr lvl="1" eaLnBrk="1" hangingPunct="1"/>
            <a:r>
              <a:rPr lang="pt-PT" altLang="pt-PT" sz="2200"/>
              <a:t>Processador de texto – podem existir </a:t>
            </a:r>
            <a:r>
              <a:rPr lang="pt-PT" altLang="pt-PT" sz="2200" i="1"/>
              <a:t>threads</a:t>
            </a:r>
            <a:r>
              <a:rPr lang="pt-PT" altLang="pt-PT" sz="2200"/>
              <a:t> para:</a:t>
            </a:r>
          </a:p>
          <a:p>
            <a:pPr lvl="2" eaLnBrk="1" hangingPunct="1"/>
            <a:r>
              <a:rPr lang="pt-PT" altLang="pt-PT" sz="2100"/>
              <a:t>Ler </a:t>
            </a:r>
            <a:r>
              <a:rPr lang="pt-PT" altLang="pt-PT" sz="2100" i="1"/>
              <a:t>input</a:t>
            </a:r>
            <a:r>
              <a:rPr lang="pt-PT" altLang="pt-PT" sz="2100"/>
              <a:t> do teclado</a:t>
            </a:r>
          </a:p>
          <a:p>
            <a:pPr lvl="2" eaLnBrk="1" hangingPunct="1"/>
            <a:r>
              <a:rPr lang="pt-PT" altLang="pt-PT" sz="2100"/>
              <a:t>Refrescar o écran</a:t>
            </a:r>
          </a:p>
          <a:p>
            <a:pPr lvl="2" eaLnBrk="1" hangingPunct="1"/>
            <a:r>
              <a:rPr lang="pt-PT" altLang="pt-PT" sz="2100"/>
              <a:t>Salvar o documento automaticamente</a:t>
            </a:r>
          </a:p>
          <a:p>
            <a:pPr lvl="2" eaLnBrk="1" hangingPunct="1"/>
            <a:r>
              <a:rPr lang="pt-PT" altLang="pt-PT" sz="2100"/>
              <a:t>Reformatar o documento, etc.</a:t>
            </a:r>
          </a:p>
          <a:p>
            <a:pPr lvl="2" eaLnBrk="1" hangingPunct="1"/>
            <a:endParaRPr lang="pt-PT" altLang="pt-PT" sz="2100"/>
          </a:p>
          <a:p>
            <a:pPr lvl="1" eaLnBrk="1" hangingPunct="1"/>
            <a:r>
              <a:rPr lang="pt-PT" altLang="pt-PT" sz="2200"/>
              <a:t>Web Server – dois tipos de </a:t>
            </a:r>
            <a:r>
              <a:rPr lang="pt-PT" altLang="pt-PT" sz="2200" i="1"/>
              <a:t>threads</a:t>
            </a:r>
          </a:p>
          <a:p>
            <a:pPr lvl="2" eaLnBrk="1" hangingPunct="1"/>
            <a:r>
              <a:rPr lang="pt-PT" altLang="pt-PT" sz="2100" b="1" i="1"/>
              <a:t>“dispatcher”</a:t>
            </a:r>
            <a:r>
              <a:rPr lang="pt-PT" altLang="pt-PT" sz="2100"/>
              <a:t> – sempre que chega um pedido de página, a </a:t>
            </a:r>
            <a:r>
              <a:rPr lang="pt-PT" altLang="pt-PT" sz="2100" i="1"/>
              <a:t>thread</a:t>
            </a:r>
            <a:r>
              <a:rPr lang="pt-PT" altLang="pt-PT" sz="2100"/>
              <a:t> </a:t>
            </a:r>
            <a:r>
              <a:rPr lang="pt-PT" altLang="pt-PT" sz="2100" i="1"/>
              <a:t>“dispatcher”</a:t>
            </a:r>
            <a:r>
              <a:rPr lang="pt-PT" altLang="pt-PT" sz="2100"/>
              <a:t> lança uma </a:t>
            </a:r>
            <a:r>
              <a:rPr lang="pt-PT" altLang="pt-PT" sz="2100" i="1"/>
              <a:t>thread “worker”</a:t>
            </a:r>
          </a:p>
          <a:p>
            <a:pPr lvl="2" eaLnBrk="1" hangingPunct="1"/>
            <a:r>
              <a:rPr lang="pt-PT" altLang="pt-PT" sz="2100" b="1" i="1"/>
              <a:t>“worker”</a:t>
            </a:r>
            <a:r>
              <a:rPr lang="pt-PT" altLang="pt-PT" sz="2100"/>
              <a:t> – procura a página pedida na cache de páginas, caso não a encontre, terá que ir buscá-la ao disco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Comunicação entre Processos</a:t>
            </a:r>
            <a:endParaRPr lang="en-US" altLang="pt-PT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EA9F7-E08C-4F12-8922-AB35383C59AC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dirty="0"/>
              <a:t>IPC (</a:t>
            </a:r>
            <a:r>
              <a:rPr lang="pt-PT" altLang="pt-PT" i="1" dirty="0" err="1"/>
              <a:t>InterProcess</a:t>
            </a:r>
            <a:r>
              <a:rPr lang="pt-PT" altLang="pt-PT" i="1" dirty="0"/>
              <a:t> </a:t>
            </a:r>
            <a:r>
              <a:rPr lang="pt-PT" altLang="pt-PT" i="1" dirty="0" err="1"/>
              <a:t>Communication</a:t>
            </a:r>
            <a:r>
              <a:rPr lang="pt-PT" altLang="pt-PT" dirty="0"/>
              <a:t>)</a:t>
            </a:r>
          </a:p>
          <a:p>
            <a:pPr eaLnBrk="1" hangingPunct="1"/>
            <a:r>
              <a:rPr lang="pt-PT" altLang="pt-PT" dirty="0"/>
              <a:t>Programação concorrente</a:t>
            </a:r>
          </a:p>
          <a:p>
            <a:pPr lvl="1" eaLnBrk="1" hangingPunct="1"/>
            <a:r>
              <a:rPr lang="pt-PT" altLang="pt-PT" sz="2200" dirty="0"/>
              <a:t>Elaboração de tarefas mais complexas</a:t>
            </a:r>
          </a:p>
          <a:p>
            <a:pPr eaLnBrk="1" hangingPunct="1"/>
            <a:r>
              <a:rPr lang="pt-PT" altLang="pt-PT" dirty="0"/>
              <a:t>É desejável que o SO inclua:</a:t>
            </a:r>
          </a:p>
          <a:p>
            <a:pPr lvl="1" eaLnBrk="1" hangingPunct="1"/>
            <a:r>
              <a:rPr lang="pt-PT" altLang="pt-PT" sz="2200" dirty="0"/>
              <a:t>Mecanismos de </a:t>
            </a:r>
            <a:r>
              <a:rPr lang="pt-PT" altLang="pt-PT" sz="2200" dirty="0">
                <a:solidFill>
                  <a:srgbClr val="336600"/>
                </a:solidFill>
              </a:rPr>
              <a:t>sincronização</a:t>
            </a:r>
          </a:p>
          <a:p>
            <a:pPr lvl="2" eaLnBrk="1" hangingPunct="1"/>
            <a:r>
              <a:rPr lang="pt-PT" altLang="pt-PT" sz="2100" dirty="0"/>
              <a:t>Ordem no acesso aos recursos</a:t>
            </a:r>
          </a:p>
          <a:p>
            <a:pPr lvl="2" eaLnBrk="1" hangingPunct="1"/>
            <a:r>
              <a:rPr lang="pt-PT" altLang="pt-PT" sz="2100" dirty="0"/>
              <a:t>Ordem quando existe dependência entre processos </a:t>
            </a:r>
            <a:br>
              <a:rPr lang="pt-PT" altLang="pt-PT" sz="2100" dirty="0"/>
            </a:br>
            <a:r>
              <a:rPr lang="pt-PT" altLang="pt-PT" sz="2100" dirty="0"/>
              <a:t>(e.g., o processo A produz dados utilizados pelo processo B)</a:t>
            </a:r>
          </a:p>
          <a:p>
            <a:pPr lvl="1" eaLnBrk="1" hangingPunct="1"/>
            <a:r>
              <a:rPr lang="pt-PT" altLang="pt-PT" sz="2200" dirty="0"/>
              <a:t>Mecanismos de </a:t>
            </a:r>
            <a:r>
              <a:rPr lang="pt-PT" altLang="pt-PT" sz="2200" dirty="0">
                <a:solidFill>
                  <a:srgbClr val="336600"/>
                </a:solidFill>
              </a:rPr>
              <a:t>comunicação</a:t>
            </a:r>
          </a:p>
          <a:p>
            <a:pPr lvl="2" eaLnBrk="1" hangingPunct="1"/>
            <a:r>
              <a:rPr lang="pt-PT" altLang="pt-PT" sz="2100" dirty="0"/>
              <a:t>Troca de dados entre vários processos </a:t>
            </a:r>
            <a:br>
              <a:rPr lang="pt-PT" altLang="pt-PT" sz="2100" dirty="0"/>
            </a:br>
            <a:r>
              <a:rPr lang="pt-PT" altLang="pt-PT" sz="2100" dirty="0"/>
              <a:t>(através de mensagens ou de partilha de memória)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Operativo - 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Gestor de recursos</a:t>
            </a:r>
          </a:p>
          <a:p>
            <a:pPr lvl="1"/>
            <a:r>
              <a:rPr lang="pt-PT" dirty="0" smtClean="0"/>
              <a:t>Objetivo do SO</a:t>
            </a:r>
          </a:p>
          <a:p>
            <a:pPr lvl="2"/>
            <a:r>
              <a:rPr lang="pt-PT" dirty="0" smtClean="0"/>
              <a:t>Fornecer serviços de acesso controlado e ordenado ao recursos existentes</a:t>
            </a:r>
          </a:p>
          <a:p>
            <a:pPr lvl="3"/>
            <a:r>
              <a:rPr lang="pt-PT" dirty="0" smtClean="0"/>
              <a:t>Exemplo: Gravar dados. Duas aplicações que tentem escrever num mesmo ficheiro, devem fazê-lo de forma a não se sobreporem um ao outro (gestão de concorrência)</a:t>
            </a:r>
          </a:p>
          <a:p>
            <a:pPr lvl="3"/>
            <a:r>
              <a:rPr lang="pt-PT" dirty="0" smtClean="0"/>
              <a:t>Exemplo: Imprimir. Três aplicações a imprimir ao mesmo tempo.</a:t>
            </a:r>
          </a:p>
          <a:p>
            <a:pPr lvl="2"/>
            <a:r>
              <a:rPr lang="pt-PT" dirty="0" err="1" smtClean="0"/>
              <a:t>Multiplexing</a:t>
            </a:r>
            <a:endParaRPr lang="pt-PT" dirty="0"/>
          </a:p>
          <a:p>
            <a:pPr lvl="3"/>
            <a:r>
              <a:rPr lang="pt-PT" dirty="0" smtClean="0"/>
              <a:t>Partilha de </a:t>
            </a:r>
            <a:r>
              <a:rPr lang="pt-PT" b="1" dirty="0">
                <a:solidFill>
                  <a:srgbClr val="336600"/>
                </a:solidFill>
              </a:rPr>
              <a:t>tempo</a:t>
            </a:r>
            <a:r>
              <a:rPr lang="pt-PT" dirty="0" smtClean="0"/>
              <a:t> no acesso aos recursos</a:t>
            </a:r>
          </a:p>
          <a:p>
            <a:pPr lvl="3"/>
            <a:r>
              <a:rPr lang="pt-PT" dirty="0" smtClean="0"/>
              <a:t>Partilha de </a:t>
            </a:r>
            <a:r>
              <a:rPr lang="pt-PT" b="1" dirty="0">
                <a:solidFill>
                  <a:srgbClr val="336600"/>
                </a:solidFill>
              </a:rPr>
              <a:t>espaço</a:t>
            </a:r>
            <a:r>
              <a:rPr lang="pt-PT" dirty="0" smtClean="0"/>
              <a:t> no acesso aos recursos</a:t>
            </a:r>
          </a:p>
          <a:p>
            <a:pPr lvl="2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34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Regiões Críticas e Exclusão Mútua</a:t>
            </a:r>
            <a:endParaRPr lang="en-US" altLang="pt-PT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1A53E5-27F6-4F00-9480-E3DB2B46AA7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Exemplo – fila de impressão</a:t>
            </a:r>
          </a:p>
          <a:p>
            <a:pPr lvl="1" eaLnBrk="1" hangingPunct="1"/>
            <a:r>
              <a:rPr lang="pt-PT" altLang="pt-PT"/>
              <a:t>Consideremos que dois processos A e B encaminham ficheiros para uma fila de impressão com vários </a:t>
            </a:r>
            <a:r>
              <a:rPr lang="pt-PT" altLang="pt-PT" i="1"/>
              <a:t>slots</a:t>
            </a:r>
            <a:r>
              <a:rPr lang="pt-PT" altLang="pt-PT"/>
              <a:t>.</a:t>
            </a:r>
          </a:p>
          <a:p>
            <a:pPr lvl="1" eaLnBrk="1" hangingPunct="1"/>
            <a:endParaRPr lang="pt-PT" altLang="pt-PT"/>
          </a:p>
          <a:p>
            <a:pPr lvl="1" eaLnBrk="1" hangingPunct="1"/>
            <a:r>
              <a:rPr lang="pt-PT" altLang="pt-PT"/>
              <a:t>Para gestão da fila utilizam-se duas variáveis:</a:t>
            </a:r>
          </a:p>
          <a:p>
            <a:pPr lvl="2" eaLnBrk="1" hangingPunct="1"/>
            <a:r>
              <a:rPr lang="pt-PT" altLang="pt-PT" b="1" i="1"/>
              <a:t>in</a:t>
            </a:r>
            <a:r>
              <a:rPr lang="pt-PT" altLang="pt-PT" i="1"/>
              <a:t> – </a:t>
            </a:r>
            <a:r>
              <a:rPr lang="pt-PT" altLang="pt-PT"/>
              <a:t>variável partilhada pelos processos e que indica o próximo </a:t>
            </a:r>
            <a:r>
              <a:rPr lang="pt-PT" altLang="pt-PT" i="1"/>
              <a:t>slot</a:t>
            </a:r>
            <a:r>
              <a:rPr lang="pt-PT" altLang="pt-PT"/>
              <a:t> livre na fila</a:t>
            </a:r>
          </a:p>
          <a:p>
            <a:pPr lvl="2" eaLnBrk="1" hangingPunct="1"/>
            <a:r>
              <a:rPr lang="pt-PT" altLang="pt-PT" b="1" i="1"/>
              <a:t>out </a:t>
            </a:r>
            <a:r>
              <a:rPr lang="pt-PT" altLang="pt-PT" i="1"/>
              <a:t>– </a:t>
            </a:r>
            <a:r>
              <a:rPr lang="pt-PT" altLang="pt-PT"/>
              <a:t>variável utilizada pelo processo “</a:t>
            </a:r>
            <a:r>
              <a:rPr lang="pt-PT" altLang="pt-PT" i="1"/>
              <a:t>printer daemon</a:t>
            </a:r>
            <a:r>
              <a:rPr lang="pt-PT" altLang="pt-PT"/>
              <a:t>” e que indica o </a:t>
            </a:r>
            <a:r>
              <a:rPr lang="pt-PT" altLang="pt-PT" i="1"/>
              <a:t>slot</a:t>
            </a:r>
            <a:r>
              <a:rPr lang="pt-PT" altLang="pt-PT"/>
              <a:t> do próximo trabalho a ser imprimido</a:t>
            </a:r>
            <a:endParaRPr lang="en-US" altLang="pt-PT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Regiões Críticas e Exclusão Mútua</a:t>
            </a:r>
            <a:endParaRPr lang="en-US" altLang="pt-PT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C56DD-482B-4B42-AC51-657B53E52CE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Exemplo – fila de impressão</a:t>
            </a:r>
            <a:endParaRPr lang="en-US" altLang="pt-PT"/>
          </a:p>
        </p:txBody>
      </p:sp>
      <p:grpSp>
        <p:nvGrpSpPr>
          <p:cNvPr id="39941" name="Group 34"/>
          <p:cNvGrpSpPr>
            <a:grpSpLocks/>
          </p:cNvGrpSpPr>
          <p:nvPr/>
        </p:nvGrpSpPr>
        <p:grpSpPr bwMode="auto">
          <a:xfrm>
            <a:off x="762000" y="2209800"/>
            <a:ext cx="7696200" cy="3429000"/>
            <a:chOff x="480" y="1632"/>
            <a:chExt cx="4848" cy="2160"/>
          </a:xfrm>
        </p:grpSpPr>
        <p:sp>
          <p:nvSpPr>
            <p:cNvPr id="39942" name="Rectangle 4"/>
            <p:cNvSpPr>
              <a:spLocks noChangeArrowheads="1"/>
            </p:cNvSpPr>
            <p:nvPr/>
          </p:nvSpPr>
          <p:spPr bwMode="auto">
            <a:xfrm>
              <a:off x="2640" y="201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2640" y="225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trab.txt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2640" y="249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prog1.c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2640" y="273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contas.xls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2640" y="297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2640" y="321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2304" y="20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0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49" name="Rectangle 15"/>
            <p:cNvSpPr>
              <a:spLocks noChangeArrowheads="1"/>
            </p:cNvSpPr>
            <p:nvPr/>
          </p:nvSpPr>
          <p:spPr bwMode="auto">
            <a:xfrm>
              <a:off x="2304" y="225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1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>
              <a:off x="2304" y="249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2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1" name="Rectangle 17"/>
            <p:cNvSpPr>
              <a:spLocks noChangeArrowheads="1"/>
            </p:cNvSpPr>
            <p:nvPr/>
          </p:nvSpPr>
          <p:spPr bwMode="auto">
            <a:xfrm>
              <a:off x="2304" y="273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3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2" name="Rectangle 18"/>
            <p:cNvSpPr>
              <a:spLocks noChangeArrowheads="1"/>
            </p:cNvSpPr>
            <p:nvPr/>
          </p:nvSpPr>
          <p:spPr bwMode="auto">
            <a:xfrm>
              <a:off x="2304" y="297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4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3" name="Rectangle 19"/>
            <p:cNvSpPr>
              <a:spLocks noChangeArrowheads="1"/>
            </p:cNvSpPr>
            <p:nvPr/>
          </p:nvSpPr>
          <p:spPr bwMode="auto">
            <a:xfrm>
              <a:off x="2304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5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4" name="Rectangle 21"/>
            <p:cNvSpPr>
              <a:spLocks noChangeArrowheads="1"/>
            </p:cNvSpPr>
            <p:nvPr/>
          </p:nvSpPr>
          <p:spPr bwMode="auto">
            <a:xfrm>
              <a:off x="4320" y="2256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 i="1">
                  <a:latin typeface="Arial" panose="020B0604020202020204" pitchFamily="34" charset="0"/>
                </a:rPr>
                <a:t>out</a:t>
              </a:r>
              <a:r>
                <a:rPr lang="pt-PT" altLang="pt-PT" sz="2400">
                  <a:latin typeface="Arial" panose="020B0604020202020204" pitchFamily="34" charset="0"/>
                </a:rPr>
                <a:t> = 1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5" name="Rectangle 22"/>
            <p:cNvSpPr>
              <a:spLocks noChangeArrowheads="1"/>
            </p:cNvSpPr>
            <p:nvPr/>
          </p:nvSpPr>
          <p:spPr bwMode="auto">
            <a:xfrm>
              <a:off x="4320" y="2976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 i="1">
                  <a:latin typeface="Arial" panose="020B0604020202020204" pitchFamily="34" charset="0"/>
                </a:rPr>
                <a:t>in</a:t>
              </a:r>
              <a:r>
                <a:rPr lang="pt-PT" altLang="pt-PT" sz="2400">
                  <a:latin typeface="Arial" panose="020B0604020202020204" pitchFamily="34" charset="0"/>
                </a:rPr>
                <a:t> = 4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6" name="Line 23"/>
            <p:cNvSpPr>
              <a:spLocks noChangeShapeType="1"/>
            </p:cNvSpPr>
            <p:nvPr/>
          </p:nvSpPr>
          <p:spPr bwMode="auto">
            <a:xfrm flipH="1">
              <a:off x="393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9957" name="Line 25"/>
            <p:cNvSpPr>
              <a:spLocks noChangeShapeType="1"/>
            </p:cNvSpPr>
            <p:nvPr/>
          </p:nvSpPr>
          <p:spPr bwMode="auto">
            <a:xfrm flipH="1">
              <a:off x="3936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9958" name="Oval 27"/>
            <p:cNvSpPr>
              <a:spLocks noChangeArrowheads="1"/>
            </p:cNvSpPr>
            <p:nvPr/>
          </p:nvSpPr>
          <p:spPr bwMode="auto">
            <a:xfrm>
              <a:off x="480" y="2304"/>
              <a:ext cx="1392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A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59" name="Oval 28"/>
            <p:cNvSpPr>
              <a:spLocks noChangeArrowheads="1"/>
            </p:cNvSpPr>
            <p:nvPr/>
          </p:nvSpPr>
          <p:spPr bwMode="auto">
            <a:xfrm>
              <a:off x="480" y="3312"/>
              <a:ext cx="1392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Processo B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 flipV="1">
              <a:off x="1824" y="312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9961" name="Line 30"/>
            <p:cNvSpPr>
              <a:spLocks noChangeShapeType="1"/>
            </p:cNvSpPr>
            <p:nvPr/>
          </p:nvSpPr>
          <p:spPr bwMode="auto">
            <a:xfrm>
              <a:off x="1824" y="2640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9962" name="Rectangle 31"/>
            <p:cNvSpPr>
              <a:spLocks noChangeArrowheads="1"/>
            </p:cNvSpPr>
            <p:nvPr/>
          </p:nvSpPr>
          <p:spPr bwMode="auto">
            <a:xfrm>
              <a:off x="2640" y="345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39963" name="Rectangle 32"/>
            <p:cNvSpPr>
              <a:spLocks noChangeArrowheads="1"/>
            </p:cNvSpPr>
            <p:nvPr/>
          </p:nvSpPr>
          <p:spPr bwMode="auto">
            <a:xfrm>
              <a:off x="2304" y="345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...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39964" name="Text Box 33"/>
            <p:cNvSpPr txBox="1">
              <a:spLocks noChangeArrowheads="1"/>
            </p:cNvSpPr>
            <p:nvPr/>
          </p:nvSpPr>
          <p:spPr bwMode="auto">
            <a:xfrm>
              <a:off x="2160" y="16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Fila de impressão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Regiões Críticas e Exclusão Mútua</a:t>
            </a:r>
            <a:endParaRPr lang="en-US" altLang="pt-PT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F695A-05DB-489A-BD7E-73EC19F38AEB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096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Exemplo – fila de impressão </a:t>
            </a:r>
          </a:p>
          <a:p>
            <a:pPr lvl="1" eaLnBrk="1" hangingPunct="1"/>
            <a:r>
              <a:rPr lang="pt-PT" altLang="pt-PT"/>
              <a:t>Código utilizado pelos processos</a:t>
            </a:r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lvl="1" eaLnBrk="1" hangingPunct="1"/>
            <a:r>
              <a:rPr lang="pt-PT" altLang="pt-PT"/>
              <a:t>O que pode acontecer se ocorrer uma comutação de processos entre a leitura da variável in e a actualização do seu valor ?</a:t>
            </a:r>
            <a:endParaRPr lang="en-US" altLang="pt-PT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066800" y="2133600"/>
            <a:ext cx="7543800" cy="2806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void EnviarFicheiro(char NomeFicheiro[])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ProxSlotLivre = LerPartilhada_in();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CopiarString(NomeFicheiro, ProxSlotLivre);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++ProxSlotLivre;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ActualizarPartilhada_in(ProxSlotLivre);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	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}</a:t>
            </a:r>
            <a:endParaRPr lang="en-US" altLang="pt-PT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Regiões Críticas e Exclusão Mútua </a:t>
            </a:r>
            <a:endParaRPr lang="en-US" altLang="pt-PT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DD57EF-11B6-4E15-91D6-59A678B4F87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Região crítica</a:t>
            </a:r>
            <a:endParaRPr lang="pt-PT" altLang="pt-PT"/>
          </a:p>
          <a:p>
            <a:pPr lvl="1" eaLnBrk="1" hangingPunct="1"/>
            <a:r>
              <a:rPr lang="pt-PT" altLang="pt-PT" sz="2200"/>
              <a:t>Secção do programa onde são efectuados acessos (para leitura e escrita) a recursos partilhados por dois ou mais processos</a:t>
            </a:r>
          </a:p>
          <a:p>
            <a:pPr lvl="1" eaLnBrk="1" hangingPunct="1"/>
            <a:r>
              <a:rPr lang="pt-PT" altLang="pt-PT" sz="2200"/>
              <a:t>É necessário assegurar que dois ou mais processos não se encontrem simultaneamente na região crítica – </a:t>
            </a:r>
            <a:r>
              <a:rPr lang="pt-PT" altLang="pt-PT" sz="2200" b="1">
                <a:solidFill>
                  <a:srgbClr val="336600"/>
                </a:solidFill>
              </a:rPr>
              <a:t>exclusão mútua</a:t>
            </a:r>
          </a:p>
          <a:p>
            <a:pPr lvl="1" eaLnBrk="1" hangingPunct="1"/>
            <a:r>
              <a:rPr lang="pt-PT" altLang="pt-PT" sz="2200"/>
              <a:t>Assegura-se a exclusão mútua recorrendo aos mecanismos de sincronização fornecidos pelo SO</a:t>
            </a:r>
          </a:p>
          <a:p>
            <a:pPr lvl="1" eaLnBrk="1" hangingPunct="1"/>
            <a:r>
              <a:rPr lang="pt-PT" altLang="pt-PT" sz="2200"/>
              <a:t>Estas afirmações são válidas também para as </a:t>
            </a:r>
            <a:r>
              <a:rPr lang="pt-PT" altLang="pt-PT" sz="2200" i="1"/>
              <a:t>threads</a:t>
            </a:r>
            <a:r>
              <a:rPr lang="pt-PT" altLang="pt-PT" sz="2200"/>
              <a:t> (é ainda mais crítico, pois todas as </a:t>
            </a:r>
            <a:r>
              <a:rPr lang="pt-PT" altLang="pt-PT" sz="2200" i="1"/>
              <a:t>threads</a:t>
            </a:r>
            <a:r>
              <a:rPr lang="pt-PT" altLang="pt-PT" sz="2200"/>
              <a:t> dentro do mesmo processo partilham os mesmos recursos)</a:t>
            </a:r>
            <a:endParaRPr lang="en-US" altLang="pt-PT" sz="220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Regiões Críticas e Exclusão Mútua</a:t>
            </a:r>
            <a:endParaRPr lang="en-US" altLang="pt-PT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ACED3F-131C-41BB-A9C1-E6DD9B16B6C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Regras para programação concorrente</a:t>
            </a:r>
          </a:p>
          <a:p>
            <a:pPr lvl="1" eaLnBrk="1" hangingPunct="1"/>
            <a:r>
              <a:rPr lang="pt-PT" altLang="pt-PT"/>
              <a:t>Dois ou mais processos não podem estar simultaneamente dentro de uma região crítica</a:t>
            </a:r>
          </a:p>
          <a:p>
            <a:pPr lvl="1" eaLnBrk="1" hangingPunct="1"/>
            <a:r>
              <a:rPr lang="pt-PT" altLang="pt-PT"/>
              <a:t>Não se podem fazer assunções em relação à velocidade e ao número de CPUs</a:t>
            </a:r>
          </a:p>
          <a:p>
            <a:pPr lvl="1" eaLnBrk="1" hangingPunct="1"/>
            <a:r>
              <a:rPr lang="pt-PT" altLang="pt-PT"/>
              <a:t>Um processo fora da região crítica não deve causar bloqueio a outro processo</a:t>
            </a:r>
          </a:p>
          <a:p>
            <a:pPr lvl="1" eaLnBrk="1" hangingPunct="1"/>
            <a:r>
              <a:rPr lang="pt-PT" altLang="pt-PT"/>
              <a:t>Um processo não pode esperar infinitamente para entrar na região crítica</a:t>
            </a:r>
            <a:endParaRPr lang="en-US" altLang="pt-PT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723344-5381-43CD-864F-A661B53F3B8C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>
                <a:solidFill>
                  <a:srgbClr val="336600"/>
                </a:solidFill>
              </a:rPr>
              <a:t>Desactivação das interrupções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Mecanismo mais básico, que impossibilita a comutação de processos, garantindo assim a exclusão mútua</a:t>
            </a:r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Problema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É </a:t>
            </a:r>
            <a:r>
              <a:rPr lang="pt-PT" altLang="pt-PT" sz="2100" b="1"/>
              <a:t>muito perigoso</a:t>
            </a:r>
            <a:r>
              <a:rPr lang="pt-PT" altLang="pt-PT" sz="2100"/>
              <a:t> dar ao utilizador a possibilidade de desactivar as interrupções (imagina-se facilmente porquê)</a:t>
            </a:r>
            <a:endParaRPr lang="en-US" altLang="pt-PT" sz="210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371600" y="2420938"/>
            <a:ext cx="7467600" cy="187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DesactivarInts(); /* Desactivar as interrupções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RegiaoCritica();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ActivarInts();    /* Activar as interrupções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RegiaoNaoCritica();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  <a:endParaRPr lang="en-US" altLang="pt-PT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C91F78-7C5A-4B01-8EC5-D9DA6095DAC9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Trincos lógicos (</a:t>
            </a:r>
            <a:r>
              <a:rPr lang="pt-PT" altLang="pt-PT" b="1" i="1">
                <a:solidFill>
                  <a:srgbClr val="336600"/>
                </a:solidFill>
              </a:rPr>
              <a:t>locks</a:t>
            </a:r>
            <a:r>
              <a:rPr lang="pt-PT" altLang="pt-PT" b="1">
                <a:solidFill>
                  <a:srgbClr val="336600"/>
                </a:solidFill>
              </a:rPr>
              <a:t>)</a:t>
            </a:r>
          </a:p>
          <a:p>
            <a:pPr lvl="1" eaLnBrk="1" hangingPunct="1"/>
            <a:r>
              <a:rPr lang="pt-PT" altLang="pt-PT" sz="2200"/>
              <a:t>Outra ideia é ter uma variável binária, partilhada por vários processos, que controla o acesso à região crítica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Problemas:</a:t>
            </a:r>
          </a:p>
          <a:p>
            <a:pPr lvl="2" eaLnBrk="1" hangingPunct="1"/>
            <a:r>
              <a:rPr lang="pt-PT" altLang="pt-PT" sz="2100"/>
              <a:t>Pode falhar na garantia da exclusão mútua.</a:t>
            </a:r>
          </a:p>
          <a:p>
            <a:pPr lvl="2" eaLnBrk="1" hangingPunct="1"/>
            <a:r>
              <a:rPr lang="pt-PT" altLang="pt-PT" sz="2100"/>
              <a:t>Conduz a uma </a:t>
            </a:r>
            <a:r>
              <a:rPr lang="pt-PT" altLang="pt-PT" sz="2100">
                <a:solidFill>
                  <a:srgbClr val="336600"/>
                </a:solidFill>
              </a:rPr>
              <a:t>espera activa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371600" y="2708275"/>
            <a:ext cx="6934200" cy="1874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while (lock==0); /* Em ciclo até poder entrar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lock = 0;        /*	Tranca o acesso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RegiaoCritica();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lock = 1;        /* Destranca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  <a:endParaRPr lang="en-US" altLang="pt-PT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8BB084-AFCC-45DD-8861-4442ADA1B70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7108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Espera Activa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	</a:t>
            </a:r>
            <a:r>
              <a:rPr lang="pt-PT" altLang="pt-PT" sz="2200"/>
              <a:t>Um processo ocupa o CPU sem realizar processamento útil, até poder entrar na região crítica.</a:t>
            </a:r>
          </a:p>
          <a:p>
            <a:pPr eaLnBrk="1" hangingPunct="1"/>
            <a:endParaRPr lang="pt-PT" altLang="pt-PT" sz="2200"/>
          </a:p>
          <a:p>
            <a:pPr eaLnBrk="1" hangingPunct="1"/>
            <a:r>
              <a:rPr lang="pt-PT" altLang="pt-PT"/>
              <a:t>As esperas activas devem ser evitadas porque</a:t>
            </a:r>
          </a:p>
          <a:p>
            <a:pPr lvl="1" eaLnBrk="1" hangingPunct="1"/>
            <a:r>
              <a:rPr lang="pt-PT" altLang="pt-PT" sz="2200"/>
              <a:t>reduzem a eficiência do processador</a:t>
            </a:r>
          </a:p>
          <a:p>
            <a:pPr lvl="1" eaLnBrk="1" hangingPunct="1"/>
            <a:r>
              <a:rPr lang="pt-PT" altLang="pt-PT" sz="2200"/>
              <a:t>podem originar um problema designado por problema da </a:t>
            </a:r>
            <a:r>
              <a:rPr lang="pt-PT" altLang="pt-PT" sz="2200">
                <a:solidFill>
                  <a:srgbClr val="336600"/>
                </a:solidFill>
              </a:rPr>
              <a:t>inversão da prioridade</a:t>
            </a:r>
          </a:p>
          <a:p>
            <a:pPr lvl="2" eaLnBrk="1" hangingPunct="1"/>
            <a:r>
              <a:rPr lang="pt-PT" altLang="pt-PT" sz="2100"/>
              <a:t>Um processo prioritário pode dar entrada no sistema sem que outro processo liberte o acesso à região crítica, monopolizando o CPU e ficando infinitamente à espera.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24D278-9BB1-475D-A6DB-92F2CDC02D0F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68413"/>
            <a:ext cx="8305800" cy="5410200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Instrução TSL (</a:t>
            </a:r>
            <a:r>
              <a:rPr lang="pt-PT" altLang="pt-PT" b="1" i="1">
                <a:solidFill>
                  <a:srgbClr val="336600"/>
                </a:solidFill>
              </a:rPr>
              <a:t>Test and Set Lock</a:t>
            </a:r>
            <a:r>
              <a:rPr lang="pt-PT" altLang="pt-PT" b="1">
                <a:solidFill>
                  <a:srgbClr val="336600"/>
                </a:solidFill>
              </a:rPr>
              <a:t>)</a:t>
            </a:r>
          </a:p>
          <a:p>
            <a:pPr lvl="1" eaLnBrk="1" hangingPunct="1"/>
            <a:r>
              <a:rPr lang="pt-PT" altLang="pt-PT" sz="2200"/>
              <a:t>Uma instrução do processador carrega num registo o valor lido de uma posição e de seguida escreve nessa posição um valor diferente de zero (e.g. 1)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Problema</a:t>
            </a:r>
          </a:p>
          <a:p>
            <a:pPr lvl="2" eaLnBrk="1" hangingPunct="1"/>
            <a:r>
              <a:rPr lang="pt-PT" altLang="pt-PT" sz="2100"/>
              <a:t>Resolve a exclusão mútua, mas conduz também a uma espera activa...</a:t>
            </a:r>
            <a:endParaRPr lang="en-US" altLang="pt-PT" sz="21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295400" y="2924175"/>
            <a:ext cx="7308850" cy="1874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while (TSL(lock)!=0);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RegiaoCritica();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lock = 0;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RegiaoNaoCritica();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...</a:t>
            </a:r>
            <a:endParaRPr lang="en-US" altLang="pt-PT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C5C807-81F4-414E-8A3D-F4D8D151DBFE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Sleep e Wakeup</a:t>
            </a:r>
          </a:p>
          <a:p>
            <a:pPr lvl="1" eaLnBrk="1" hangingPunct="1"/>
            <a:r>
              <a:rPr lang="pt-PT" altLang="pt-PT" sz="2200"/>
              <a:t>Duas chamadas ao sistema que funcionam do seguinte modo:</a:t>
            </a:r>
          </a:p>
          <a:p>
            <a:pPr lvl="2" eaLnBrk="1" hangingPunct="1"/>
            <a:r>
              <a:rPr lang="pt-PT" altLang="pt-PT" sz="2100"/>
              <a:t>Sleep() – causa bloqueio ao processo que a invoca</a:t>
            </a:r>
          </a:p>
          <a:p>
            <a:pPr lvl="2" eaLnBrk="1" hangingPunct="1"/>
            <a:r>
              <a:rPr lang="pt-PT" altLang="pt-PT" sz="2100"/>
              <a:t>Wakeup(PID) – desbloqueia o processo identificado por PID</a:t>
            </a:r>
          </a:p>
          <a:p>
            <a:pPr lvl="1" eaLnBrk="1" hangingPunct="1"/>
            <a:r>
              <a:rPr lang="pt-PT" altLang="pt-PT" sz="2200"/>
              <a:t>A utilização destas duas chamadas evita esperas activas, e em conjunto com outros mecanismos (e.g. TSL) consegue-se garantir a exclusão mútua</a:t>
            </a:r>
          </a:p>
          <a:p>
            <a:pPr lvl="1" eaLnBrk="1" hangingPunct="1"/>
            <a:r>
              <a:rPr lang="pt-PT" altLang="pt-PT" sz="2200"/>
              <a:t>Problema </a:t>
            </a:r>
          </a:p>
          <a:p>
            <a:pPr lvl="2" eaLnBrk="1" hangingPunct="1"/>
            <a:r>
              <a:rPr lang="pt-PT" altLang="pt-PT" sz="2100" i="1"/>
              <a:t>lost Wakeup signal</a:t>
            </a:r>
            <a:r>
              <a:rPr lang="pt-PT" altLang="pt-PT" sz="2100"/>
              <a:t> – um processo manda “acordar” o outro sem este ter “adormecido” ainda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1º </a:t>
            </a:r>
            <a:r>
              <a:rPr lang="pt-PT" dirty="0"/>
              <a:t>Computador </a:t>
            </a:r>
            <a:r>
              <a:rPr lang="pt-PT" dirty="0" smtClean="0"/>
              <a:t>digital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“</a:t>
            </a:r>
            <a:r>
              <a:rPr lang="pt-PT" dirty="0" err="1" smtClean="0"/>
              <a:t>Difference</a:t>
            </a:r>
            <a:r>
              <a:rPr lang="pt-PT" dirty="0" smtClean="0"/>
              <a:t> </a:t>
            </a:r>
            <a:r>
              <a:rPr lang="pt-PT" dirty="0" err="1" smtClean="0"/>
              <a:t>Engine</a:t>
            </a:r>
            <a:r>
              <a:rPr lang="pt-PT" dirty="0" smtClean="0"/>
              <a:t>” não tinha SO – era puramente mecânica</a:t>
            </a:r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Charles </a:t>
            </a:r>
            <a:r>
              <a:rPr lang="pt-PT" dirty="0" err="1" smtClean="0">
                <a:solidFill>
                  <a:srgbClr val="FF0000"/>
                </a:solidFill>
              </a:rPr>
              <a:t>Babbage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concluiu que precisava de uma unidade lógica para a sua “</a:t>
            </a:r>
            <a:r>
              <a:rPr lang="pt-PT" dirty="0" err="1" smtClean="0"/>
              <a:t>Analytical</a:t>
            </a:r>
            <a:r>
              <a:rPr lang="pt-PT" dirty="0" smtClean="0"/>
              <a:t> </a:t>
            </a:r>
            <a:r>
              <a:rPr lang="pt-PT" dirty="0" err="1" smtClean="0"/>
              <a:t>Engine</a:t>
            </a:r>
            <a:r>
              <a:rPr lang="pt-PT" dirty="0" smtClean="0"/>
              <a:t>”, por forma a torná-la universal, e contratou </a:t>
            </a:r>
            <a:r>
              <a:rPr lang="pt-PT" dirty="0" smtClean="0">
                <a:solidFill>
                  <a:srgbClr val="FF0000"/>
                </a:solidFill>
              </a:rPr>
              <a:t>Ada Lovelace </a:t>
            </a:r>
            <a:r>
              <a:rPr lang="pt-PT" dirty="0" smtClean="0"/>
              <a:t>para essa tarefa. Esta tornou-se a criadora do primeiro algoritmo em ciências da computação(a linguagem ADA foi dada em seu nome).</a:t>
            </a:r>
          </a:p>
          <a:p>
            <a:pPr lvl="1"/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5</a:t>
            </a:fld>
            <a:endParaRPr lang="pt-PT" altLang="en-US"/>
          </a:p>
        </p:txBody>
      </p:sp>
      <p:pic>
        <p:nvPicPr>
          <p:cNvPr id="5" name="Imagem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4784"/>
            <a:ext cx="33623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7D866-1095-4D45-8ABE-4B36BADEAF7F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Semáforos</a:t>
            </a:r>
          </a:p>
          <a:p>
            <a:pPr lvl="1" eaLnBrk="1" hangingPunct="1"/>
            <a:r>
              <a:rPr lang="pt-PT" altLang="pt-PT" sz="2200"/>
              <a:t>Propostos em 1965 por Dijkstra e muito utilizados hoje em dia (embora com variantes)</a:t>
            </a:r>
          </a:p>
          <a:p>
            <a:pPr lvl="1" eaLnBrk="1" hangingPunct="1"/>
            <a:r>
              <a:rPr lang="pt-PT" altLang="pt-PT" sz="2200"/>
              <a:t>Um semáforo consiste basicamente num número inteiro não negativo</a:t>
            </a:r>
          </a:p>
          <a:p>
            <a:pPr lvl="1" eaLnBrk="1" hangingPunct="1"/>
            <a:r>
              <a:rPr lang="pt-PT" altLang="pt-PT" sz="2200"/>
              <a:t>Foram originalmente sugeridas duas </a:t>
            </a:r>
            <a:r>
              <a:rPr lang="pt-PT" altLang="pt-PT" sz="2200" b="1">
                <a:solidFill>
                  <a:srgbClr val="336600"/>
                </a:solidFill>
              </a:rPr>
              <a:t>operações</a:t>
            </a:r>
            <a:r>
              <a:rPr lang="pt-PT" altLang="pt-PT" sz="2200"/>
              <a:t> </a:t>
            </a:r>
            <a:r>
              <a:rPr lang="pt-PT" altLang="pt-PT" sz="2200" b="1">
                <a:solidFill>
                  <a:srgbClr val="336600"/>
                </a:solidFill>
              </a:rPr>
              <a:t>atómicas</a:t>
            </a:r>
            <a:r>
              <a:rPr lang="pt-PT" altLang="pt-PT" sz="2200"/>
              <a:t> (indivisíveis) sob o ponto de vista do SO :</a:t>
            </a:r>
          </a:p>
          <a:p>
            <a:pPr lvl="2" eaLnBrk="1" hangingPunct="1"/>
            <a:r>
              <a:rPr lang="pt-PT" altLang="pt-PT" sz="2100" b="1"/>
              <a:t>UP(Sem)</a:t>
            </a:r>
            <a:r>
              <a:rPr lang="pt-PT" altLang="pt-PT" sz="2100"/>
              <a:t> – Incrementa em uma unidade o valor do semáforo </a:t>
            </a:r>
            <a:r>
              <a:rPr lang="pt-PT" altLang="pt-PT" sz="2100" i="1"/>
              <a:t>Sem</a:t>
            </a:r>
          </a:p>
          <a:p>
            <a:pPr lvl="2" eaLnBrk="1" hangingPunct="1"/>
            <a:r>
              <a:rPr lang="pt-PT" altLang="pt-PT" sz="2100" b="1"/>
              <a:t>DOWN(Sem)</a:t>
            </a:r>
            <a:r>
              <a:rPr lang="pt-PT" altLang="pt-PT" sz="2100"/>
              <a:t> – Tenta decrementar em uma unidade o semáforo </a:t>
            </a:r>
            <a:r>
              <a:rPr lang="pt-PT" altLang="pt-PT" sz="2100" i="1"/>
              <a:t>Sem. </a:t>
            </a:r>
            <a:r>
              <a:rPr lang="pt-PT" altLang="pt-PT" sz="2100"/>
              <a:t>Caso o semáforo esteja a “0”, o processo que invoca DOWN bloqueia até que o valor do semáforo permita o decremento e a operação seja finalizada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Mecanismos de Sincronização</a:t>
            </a:r>
            <a:endParaRPr lang="en-US" altLang="pt-PT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A209C-5AE4-4959-AB4E-3F6327C60A33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Semáforos – protecção da região crítica</a:t>
            </a:r>
            <a:endParaRPr lang="en-US" altLang="pt-PT" b="1">
              <a:solidFill>
                <a:srgbClr val="336600"/>
              </a:solidFill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5800" y="2286000"/>
            <a:ext cx="7848600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/* S é um semáforo partilhado por vários processos</a:t>
            </a:r>
            <a:br>
              <a:rPr lang="pt-PT" altLang="pt-PT" sz="1800" b="1" dirty="0">
                <a:latin typeface="Courier New" pitchFamily="49" charset="0"/>
              </a:rPr>
            </a:br>
            <a:r>
              <a:rPr lang="pt-PT" altLang="pt-PT" sz="1800" b="1" dirty="0">
                <a:latin typeface="Courier New" pitchFamily="49" charset="0"/>
              </a:rPr>
              <a:t>   e inicializado com o valor 1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DOWN(S);           /* Bloqueia se S estiver a 0 */      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RegiaoCritica();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UP(S);             /* Liberta o acesso */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RegiaoNaoCritica();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b="1" dirty="0">
                <a:latin typeface="Courier New" pitchFamily="49" charset="0"/>
              </a:rPr>
              <a:t>...</a:t>
            </a:r>
            <a:endParaRPr lang="en-US" altLang="pt-PT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Problema do Consumidor e Produtor</a:t>
            </a:r>
            <a:endParaRPr lang="en-US" altLang="pt-PT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Dois processos partilham um buffer (ou array) de dimensão finita N:</a:t>
            </a:r>
          </a:p>
          <a:p>
            <a:pPr lvl="1" eaLnBrk="1" hangingPunct="1"/>
            <a:r>
              <a:rPr lang="pt-PT" altLang="pt-PT"/>
              <a:t>processo </a:t>
            </a:r>
            <a:r>
              <a:rPr lang="pt-PT" altLang="pt-PT">
                <a:solidFill>
                  <a:srgbClr val="336600"/>
                </a:solidFill>
              </a:rPr>
              <a:t>produtor</a:t>
            </a:r>
            <a:r>
              <a:rPr lang="pt-PT" altLang="pt-PT"/>
              <a:t> – coloca elementos no buffer </a:t>
            </a:r>
          </a:p>
          <a:p>
            <a:pPr lvl="1" eaLnBrk="1" hangingPunct="1"/>
            <a:r>
              <a:rPr lang="pt-PT" altLang="pt-PT"/>
              <a:t>processo </a:t>
            </a:r>
            <a:r>
              <a:rPr lang="pt-PT" altLang="pt-PT">
                <a:solidFill>
                  <a:srgbClr val="336600"/>
                </a:solidFill>
              </a:rPr>
              <a:t>consumidor</a:t>
            </a:r>
            <a:r>
              <a:rPr lang="pt-PT" altLang="pt-PT"/>
              <a:t> – extrai elementos do buffer</a:t>
            </a:r>
            <a:r>
              <a:rPr lang="pt-PT" altLang="pt-PT" sz="3000"/>
              <a:t> </a:t>
            </a:r>
            <a:endParaRPr lang="en-US" altLang="pt-PT" sz="30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1D382-F8A7-4798-A574-6E4DED5249C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5800" y="3357563"/>
            <a:ext cx="4114800" cy="2416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/* Produtor */</a:t>
            </a:r>
          </a:p>
          <a:p>
            <a:pPr eaLnBrk="1" hangingPunct="1">
              <a:spcBef>
                <a:spcPct val="10000"/>
              </a:spcBef>
              <a:defRPr/>
            </a:pPr>
            <a:endParaRPr lang="pt-PT" altLang="pt-PT" sz="20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while (TRUE)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   Item = ProduzirItem();         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   DepositarItem(Item);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}</a:t>
            </a:r>
            <a:endParaRPr lang="en-US" altLang="pt-PT" sz="2000" dirty="0">
              <a:latin typeface="Courier New" pitchFamily="49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953000" y="3357563"/>
            <a:ext cx="3886200" cy="2416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/* Consumidor */</a:t>
            </a:r>
          </a:p>
          <a:p>
            <a:pPr eaLnBrk="1" hangingPunct="1">
              <a:spcBef>
                <a:spcPct val="10000"/>
              </a:spcBef>
              <a:defRPr/>
            </a:pPr>
            <a:endParaRPr lang="pt-PT" altLang="pt-PT" sz="20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while (TRUE)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   Item = RetirarItem();         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   ConsumirItem(Item);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2000" dirty="0">
                <a:latin typeface="Courier New" pitchFamily="49" charset="0"/>
              </a:rPr>
              <a:t>}</a:t>
            </a:r>
            <a:endParaRPr lang="en-US" altLang="pt-PT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Problema do Consumidor e Produtor</a:t>
            </a:r>
            <a:endParaRPr lang="en-US" altLang="pt-PT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O código proposto apresenta vários problemas...</a:t>
            </a:r>
          </a:p>
          <a:p>
            <a:pPr lvl="1" eaLnBrk="1" hangingPunct="1"/>
            <a:r>
              <a:rPr lang="pt-PT" altLang="pt-PT" sz="2200"/>
              <a:t>Não se impede a ocorrência das seguintes situações:</a:t>
            </a:r>
          </a:p>
          <a:p>
            <a:pPr lvl="2" eaLnBrk="1" hangingPunct="1"/>
            <a:r>
              <a:rPr lang="pt-PT" altLang="pt-PT" sz="2100"/>
              <a:t>o consumidor tenta extrair um elemento quando o </a:t>
            </a:r>
            <a:r>
              <a:rPr lang="pt-PT" altLang="pt-PT" sz="2100" i="1"/>
              <a:t>buffer</a:t>
            </a:r>
            <a:r>
              <a:rPr lang="pt-PT" altLang="pt-PT" sz="2100"/>
              <a:t> está vazio</a:t>
            </a:r>
          </a:p>
          <a:p>
            <a:pPr lvl="2" eaLnBrk="1" hangingPunct="1"/>
            <a:r>
              <a:rPr lang="pt-PT" altLang="pt-PT" sz="2100"/>
              <a:t>o produtor tenta colocar um elemento no </a:t>
            </a:r>
            <a:r>
              <a:rPr lang="pt-PT" altLang="pt-PT" sz="2100" i="1"/>
              <a:t>buffer</a:t>
            </a:r>
            <a:r>
              <a:rPr lang="pt-PT" altLang="pt-PT" sz="2100"/>
              <a:t> quando este está cheio</a:t>
            </a:r>
          </a:p>
          <a:p>
            <a:pPr lvl="2" eaLnBrk="1" hangingPunct="1"/>
            <a:endParaRPr lang="pt-PT" altLang="pt-PT" sz="2100"/>
          </a:p>
          <a:p>
            <a:pPr lvl="1" eaLnBrk="1" hangingPunct="1"/>
            <a:r>
              <a:rPr lang="pt-PT" altLang="pt-PT" sz="2200"/>
              <a:t>O </a:t>
            </a:r>
            <a:r>
              <a:rPr lang="pt-PT" altLang="pt-PT" sz="2200" i="1"/>
              <a:t>buffer</a:t>
            </a:r>
            <a:r>
              <a:rPr lang="pt-PT" altLang="pt-PT" sz="2200"/>
              <a:t> é partilhado pelos dois processos, logo o seu acesso constitui uma região crítica – não está garantida a exclusão mútua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Estes problemas podem ser todos resolvidos utilizando semáforos</a:t>
            </a:r>
            <a:endParaRPr lang="en-US" altLang="pt-PT" sz="22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2402A4-36B0-4F1C-A209-53782F146DE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pt-PT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Problema do Consumidor e Produtor</a:t>
            </a:r>
            <a:endParaRPr lang="en-US" altLang="pt-PT"/>
          </a:p>
        </p:txBody>
      </p:sp>
      <p:sp>
        <p:nvSpPr>
          <p:cNvPr id="54275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pt-PT" altLang="en-US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CAD1C0-8170-460B-9EA6-A3E2272CB4FB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533400" y="2887663"/>
            <a:ext cx="4191000" cy="3392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/* Produtor */</a:t>
            </a:r>
          </a:p>
          <a:p>
            <a:pPr eaLnBrk="1" hangingPunct="1">
              <a:spcBef>
                <a:spcPct val="10000"/>
              </a:spcBef>
              <a:defRPr/>
            </a:pPr>
            <a:endParaRPr lang="pt-PT" altLang="pt-PT" sz="18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while (TRUE)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Item = ProduzirItem();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DOWN(Livres);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DOWN(Mutex);         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DepositarItem(Item);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UP(Mutex);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UP(Ocups);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}</a:t>
            </a:r>
            <a:endParaRPr lang="en-US" altLang="pt-PT" sz="1800" dirty="0">
              <a:latin typeface="Courier New" pitchFamily="49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876800" y="2887663"/>
            <a:ext cx="3962400" cy="3392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/* Consumidor */</a:t>
            </a:r>
          </a:p>
          <a:p>
            <a:pPr eaLnBrk="1" hangingPunct="1">
              <a:spcBef>
                <a:spcPct val="10000"/>
              </a:spcBef>
              <a:defRPr/>
            </a:pPr>
            <a:endParaRPr lang="pt-PT" altLang="pt-PT" sz="18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while (TRUE)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DOWN(Ocups);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DOWN(Mutex);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Item = RetirarItem();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UP(Mutex);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UP(Livres)           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   ConsumirItem(Item);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}</a:t>
            </a:r>
            <a:endParaRPr lang="en-US" altLang="pt-PT" sz="1800" dirty="0">
              <a:latin typeface="Courier New" pitchFamily="49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533400" y="1211263"/>
            <a:ext cx="8305800" cy="1582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  <a:defRPr/>
            </a:pPr>
            <a:r>
              <a:rPr lang="pt-PT" altLang="pt-PT" sz="1800" dirty="0">
                <a:latin typeface="Courier New" pitchFamily="49" charset="0"/>
              </a:rPr>
              <a:t>Inicialização dos semáforos</a:t>
            </a:r>
          </a:p>
          <a:p>
            <a:pPr eaLnBrk="1" hangingPunct="1">
              <a:spcBef>
                <a:spcPct val="10000"/>
              </a:spcBef>
              <a:defRPr/>
            </a:pPr>
            <a:endParaRPr lang="pt-PT" altLang="pt-PT" sz="18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solidFill>
                  <a:srgbClr val="336600"/>
                </a:solidFill>
                <a:latin typeface="Courier New" pitchFamily="49" charset="0"/>
              </a:rPr>
              <a:t>Livre</a:t>
            </a:r>
            <a:r>
              <a:rPr lang="pt-PT" altLang="pt-PT" sz="1800" dirty="0">
                <a:latin typeface="Courier New" pitchFamily="49" charset="0"/>
              </a:rPr>
              <a:t> - inicializado com N (N é a capacidade do buffer);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solidFill>
                  <a:srgbClr val="336600"/>
                </a:solidFill>
                <a:latin typeface="Courier New" pitchFamily="49" charset="0"/>
              </a:rPr>
              <a:t>Ocups</a:t>
            </a:r>
            <a:r>
              <a:rPr lang="pt-PT" altLang="pt-PT" sz="1800" dirty="0">
                <a:latin typeface="Courier New" pitchFamily="49" charset="0"/>
              </a:rPr>
              <a:t> – incializado a 0;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pt-PT" altLang="pt-PT" sz="1800" dirty="0">
                <a:solidFill>
                  <a:srgbClr val="336600"/>
                </a:solidFill>
                <a:latin typeface="Courier New" pitchFamily="49" charset="0"/>
              </a:rPr>
              <a:t>Mutex</a:t>
            </a:r>
            <a:r>
              <a:rPr lang="pt-PT" altLang="pt-PT" sz="1800" dirty="0">
                <a:latin typeface="Courier New" pitchFamily="49" charset="0"/>
              </a:rPr>
              <a:t> – inicializado a 1;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Deadlocks</a:t>
            </a:r>
            <a:endParaRPr lang="en-US" altLang="pt-PT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DE86FA-04FC-4354-9295-AFB8F5C3D05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Quando se elabora um programa que envolvam mecanismos de sincronização é necessário ter muito cuidado...</a:t>
            </a:r>
          </a:p>
          <a:p>
            <a:pPr eaLnBrk="1" hangingPunct="1"/>
            <a:endParaRPr lang="pt-PT" altLang="pt-PT"/>
          </a:p>
          <a:p>
            <a:pPr eaLnBrk="1" hangingPunct="1"/>
            <a:r>
              <a:rPr lang="pt-PT" altLang="pt-PT"/>
              <a:t>No problema anterior, o que pode acontecer se trocarmos a ordem dos DOWNs e se considerarmos que o </a:t>
            </a:r>
            <a:r>
              <a:rPr lang="pt-PT" altLang="pt-PT" i="1"/>
              <a:t>buffer</a:t>
            </a:r>
            <a:r>
              <a:rPr lang="pt-PT" altLang="pt-PT"/>
              <a:t> está vazio ?</a:t>
            </a:r>
          </a:p>
          <a:p>
            <a:pPr eaLnBrk="1" hangingPunct="1"/>
            <a:endParaRPr lang="pt-PT" altLang="pt-PT"/>
          </a:p>
          <a:p>
            <a:pPr eaLnBrk="1" hangingPunct="1"/>
            <a:r>
              <a:rPr lang="pt-PT" altLang="pt-PT"/>
              <a:t>Com a troca dos semáforos existe a possibilidade de ambos os processos bloquearem – esta situação designa-se </a:t>
            </a:r>
            <a:r>
              <a:rPr lang="pt-PT" altLang="pt-PT" b="1">
                <a:solidFill>
                  <a:srgbClr val="336600"/>
                </a:solidFill>
              </a:rPr>
              <a:t>deadlock</a:t>
            </a:r>
            <a:endParaRPr lang="en-US" altLang="pt-PT" b="1">
              <a:solidFill>
                <a:srgbClr val="336600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Deadlocks</a:t>
            </a:r>
            <a:endParaRPr lang="en-US" altLang="pt-PT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4FB9B-A501-4FD4-A015-62EE87EC1C57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Definição: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	Um conjunto de processos está num </a:t>
            </a:r>
            <a:r>
              <a:rPr lang="pt-PT" altLang="pt-PT" i="1">
                <a:solidFill>
                  <a:srgbClr val="336600"/>
                </a:solidFill>
              </a:rPr>
              <a:t>deadlock</a:t>
            </a:r>
            <a:r>
              <a:rPr lang="pt-PT" altLang="pt-PT"/>
              <a:t> se cada um dos processos está bloqueado à espera de um sinal dependente de outro processo nesse conjunto</a:t>
            </a:r>
            <a:r>
              <a:rPr lang="pt-PT" altLang="pt-PT" sz="210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 sz="2100"/>
              <a:t>	</a:t>
            </a:r>
            <a:r>
              <a:rPr lang="pt-PT" altLang="pt-PT" sz="2100">
                <a:solidFill>
                  <a:srgbClr val="003399"/>
                </a:solidFill>
              </a:rPr>
              <a:t>Exemplo</a:t>
            </a:r>
            <a:endParaRPr lang="pt-PT" altLang="pt-PT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 sz="2100"/>
              <a:t>	     X,Y e Z são</a:t>
            </a:r>
            <a:br>
              <a:rPr lang="pt-PT" altLang="pt-PT" sz="2100"/>
            </a:br>
            <a:r>
              <a:rPr lang="pt-PT" altLang="pt-PT" sz="2100"/>
              <a:t>     inicializados a 1</a:t>
            </a:r>
            <a:endParaRPr lang="en-US" altLang="pt-PT" sz="2100"/>
          </a:p>
        </p:txBody>
      </p:sp>
      <p:grpSp>
        <p:nvGrpSpPr>
          <p:cNvPr id="56325" name="Group 17"/>
          <p:cNvGrpSpPr>
            <a:grpSpLocks/>
          </p:cNvGrpSpPr>
          <p:nvPr/>
        </p:nvGrpSpPr>
        <p:grpSpPr bwMode="auto">
          <a:xfrm>
            <a:off x="3352800" y="3494088"/>
            <a:ext cx="5791200" cy="2682875"/>
            <a:chOff x="1680" y="2304"/>
            <a:chExt cx="3648" cy="1690"/>
          </a:xfrm>
        </p:grpSpPr>
        <p:sp>
          <p:nvSpPr>
            <p:cNvPr id="56330" name="Text Box 4"/>
            <p:cNvSpPr txBox="1">
              <a:spLocks noChangeArrowheads="1"/>
            </p:cNvSpPr>
            <p:nvPr/>
          </p:nvSpPr>
          <p:spPr bwMode="auto">
            <a:xfrm>
              <a:off x="1680" y="2304"/>
              <a:ext cx="1152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Processo 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DOWN(X)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DOWN(Y)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UP(Y)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UP(X)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56331" name="Text Box 5"/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Processo B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DOWN(Y)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DOWN(Z)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UP(Z)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UP(Y)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56332" name="Text Box 6"/>
            <p:cNvSpPr txBox="1">
              <a:spLocks noChangeArrowheads="1"/>
            </p:cNvSpPr>
            <p:nvPr/>
          </p:nvSpPr>
          <p:spPr bwMode="auto">
            <a:xfrm>
              <a:off x="4176" y="2304"/>
              <a:ext cx="1152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Processo C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DOWN(Z)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DOWN(X)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UP(X)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UP(Z)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 flipH="1">
              <a:off x="2496" y="2784"/>
              <a:ext cx="168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>
              <a:off x="2496" y="268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56336" name="Line 14"/>
            <p:cNvSpPr>
              <a:spLocks noChangeShapeType="1"/>
            </p:cNvSpPr>
            <p:nvPr/>
          </p:nvSpPr>
          <p:spPr bwMode="auto">
            <a:xfrm>
              <a:off x="2496" y="3024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>
              <a:off x="3744" y="3024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1295400" y="5230813"/>
            <a:ext cx="1524000" cy="946150"/>
            <a:chOff x="144" y="3072"/>
            <a:chExt cx="1488" cy="447"/>
          </a:xfrm>
        </p:grpSpPr>
        <p:sp>
          <p:nvSpPr>
            <p:cNvPr id="56327" name="Line 16"/>
            <p:cNvSpPr>
              <a:spLocks noChangeShapeType="1"/>
            </p:cNvSpPr>
            <p:nvPr/>
          </p:nvSpPr>
          <p:spPr bwMode="auto">
            <a:xfrm>
              <a:off x="240" y="316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56328" name="Text Box 18"/>
            <p:cNvSpPr txBox="1">
              <a:spLocks noChangeArrowheads="1"/>
            </p:cNvSpPr>
            <p:nvPr/>
          </p:nvSpPr>
          <p:spPr bwMode="auto">
            <a:xfrm>
              <a:off x="144" y="3216"/>
              <a:ext cx="148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Comutações </a:t>
              </a:r>
              <a:br>
                <a:rPr lang="pt-PT" altLang="pt-PT" sz="1800">
                  <a:latin typeface="Arial" panose="020B0604020202020204" pitchFamily="34" charset="0"/>
                </a:rPr>
              </a:br>
              <a:r>
                <a:rPr lang="pt-PT" altLang="pt-PT" sz="1800">
                  <a:latin typeface="Arial" panose="020B0604020202020204" pitchFamily="34" charset="0"/>
                </a:rPr>
                <a:t>do CPU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56329" name="Rectangle 19"/>
            <p:cNvSpPr>
              <a:spLocks noChangeArrowheads="1"/>
            </p:cNvSpPr>
            <p:nvPr/>
          </p:nvSpPr>
          <p:spPr bwMode="auto">
            <a:xfrm>
              <a:off x="144" y="3072"/>
              <a:ext cx="148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Outros Mecanismos</a:t>
            </a:r>
            <a:endParaRPr lang="en-US" altLang="pt-PT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C9BF4-FC0E-41EF-91B1-314252864354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b="1">
                <a:solidFill>
                  <a:srgbClr val="336600"/>
                </a:solidFill>
              </a:rPr>
              <a:t>Mutex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Basicamente um semáforo mais simples que apenas assume os valores 0 e 1 (semáforo binário)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São amplamente utilizados para sincronização de  </a:t>
            </a:r>
            <a:r>
              <a:rPr lang="pt-PT" altLang="pt-PT" sz="2200" i="1"/>
              <a:t>threads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b="1">
                <a:solidFill>
                  <a:srgbClr val="336600"/>
                </a:solidFill>
              </a:rPr>
              <a:t>Barreiras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Um mecanismo de sincronização utilizado em arquitecturas multiprocessador quando está envolvido processamento por fases.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A barreira não deixa passar nenhum processo para a fase seguinte antes de todos os processos terem terminado a fase corrente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Outros Mecanismos</a:t>
            </a:r>
            <a:endParaRPr lang="en-US" altLang="pt-PT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CF064D-D827-49C7-97D0-58AACB7875DF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336600"/>
                </a:solidFill>
              </a:rPr>
              <a:t>Monitores</a:t>
            </a:r>
          </a:p>
          <a:p>
            <a:pPr lvl="1" eaLnBrk="1" hangingPunct="1"/>
            <a:r>
              <a:rPr lang="pt-PT" altLang="pt-PT" sz="2200"/>
              <a:t>Mecanismos de sincronização de alto nível com o objectivo de simplificar a programação concorrente</a:t>
            </a:r>
          </a:p>
          <a:p>
            <a:pPr lvl="1" eaLnBrk="1" hangingPunct="1"/>
            <a:r>
              <a:rPr lang="pt-PT" altLang="pt-PT" sz="2200"/>
              <a:t>A ideia consiste em definir o código correspondente às regiões críticas dentro de uma rotina especial designada “monitor”</a:t>
            </a:r>
          </a:p>
          <a:p>
            <a:pPr lvl="1" eaLnBrk="1" hangingPunct="1"/>
            <a:r>
              <a:rPr lang="pt-PT" altLang="pt-PT" sz="2200"/>
              <a:t>O “monitor” garante que apenas um processo pode estar no seu interior bloqueando todos os outros que tentem aceder antes do que lá está sair</a:t>
            </a:r>
          </a:p>
          <a:p>
            <a:pPr lvl="1" eaLnBrk="1" hangingPunct="1"/>
            <a:r>
              <a:rPr lang="pt-PT" altLang="pt-PT" sz="2200"/>
              <a:t>Utilizados actualmente na linguagem Java (embora de uma forma diferente da definida originalmente)</a:t>
            </a:r>
            <a:endParaRPr lang="en-US" altLang="pt-PT" sz="220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Comunicação - Mensagens</a:t>
            </a:r>
            <a:endParaRPr lang="en-US" altLang="pt-PT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BB74C-AFBE-4DE5-AA39-A3C5D3AA5DAF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Dois ou mais processos distintos podem ter necessidade de trocar dados entre si</a:t>
            </a:r>
          </a:p>
          <a:p>
            <a:pPr eaLnBrk="1" hangingPunct="1"/>
            <a:r>
              <a:rPr lang="pt-PT" altLang="pt-PT"/>
              <a:t>Os dados que são trocados constituem uma </a:t>
            </a:r>
            <a:r>
              <a:rPr lang="pt-PT" altLang="pt-PT" b="1">
                <a:solidFill>
                  <a:srgbClr val="336600"/>
                </a:solidFill>
              </a:rPr>
              <a:t>mensagem</a:t>
            </a:r>
          </a:p>
          <a:p>
            <a:pPr eaLnBrk="1" hangingPunct="1"/>
            <a:r>
              <a:rPr lang="pt-PT" altLang="pt-PT"/>
              <a:t>Chamadas ao sistema do tipo</a:t>
            </a:r>
          </a:p>
          <a:p>
            <a:pPr lvl="1" eaLnBrk="1" hangingPunct="1"/>
            <a:r>
              <a:rPr lang="pt-PT" altLang="pt-PT" i="1"/>
              <a:t>Enviar(Destino, Mensagem)</a:t>
            </a:r>
          </a:p>
          <a:p>
            <a:pPr lvl="1" eaLnBrk="1" hangingPunct="1"/>
            <a:r>
              <a:rPr lang="pt-PT" altLang="pt-PT" i="1"/>
              <a:t>Receber(Origem, &amp;Mensagem)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	As chamadas ao sistema poderão ser bloqueantes</a:t>
            </a:r>
            <a:endParaRPr lang="en-US" altLang="pt-PT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 do Sistema Operativo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248472"/>
          </a:xfrm>
        </p:spPr>
        <p:txBody>
          <a:bodyPr/>
          <a:lstStyle/>
          <a:p>
            <a:r>
              <a:rPr lang="pt-PT" dirty="0" smtClean="0"/>
              <a:t>1ª Geração (1945-55) – Tubos de vácuo</a:t>
            </a:r>
          </a:p>
          <a:p>
            <a:pPr lvl="1"/>
            <a:r>
              <a:rPr lang="pt-PT" sz="1800" dirty="0"/>
              <a:t>Estes computadores </a:t>
            </a:r>
            <a:r>
              <a:rPr lang="pt-PT" sz="1800" dirty="0" smtClean="0"/>
              <a:t>(militares) usavam </a:t>
            </a:r>
            <a:r>
              <a:rPr lang="pt-PT" sz="1800" dirty="0"/>
              <a:t>diferentes tecnologias (tubos vácuo, relés, etc</a:t>
            </a:r>
            <a:r>
              <a:rPr lang="pt-PT" sz="1800" dirty="0" smtClean="0"/>
              <a:t>.)</a:t>
            </a:r>
            <a:r>
              <a:rPr lang="pt-PT" sz="1800" dirty="0"/>
              <a:t> e diferentes sistemas de numeração</a:t>
            </a:r>
            <a:r>
              <a:rPr lang="pt-PT" sz="1800" dirty="0" smtClean="0"/>
              <a:t>, </a:t>
            </a:r>
            <a:r>
              <a:rPr lang="pt-PT" sz="1800" dirty="0"/>
              <a:t>alguns eram </a:t>
            </a:r>
            <a:r>
              <a:rPr lang="pt-PT" sz="1800" dirty="0" smtClean="0"/>
              <a:t>reprogramáveis. </a:t>
            </a:r>
          </a:p>
          <a:p>
            <a:pPr lvl="1"/>
            <a:r>
              <a:rPr lang="pt-PT" sz="1800" dirty="0" smtClean="0"/>
              <a:t>Não </a:t>
            </a:r>
            <a:r>
              <a:rPr lang="pt-PT" sz="1800" dirty="0"/>
              <a:t>existia o conceito de linguagem de programação ou SO. Os programas existiam sob a forma de cartões perfurados ou eram “hard-</a:t>
            </a:r>
            <a:r>
              <a:rPr lang="pt-PT" sz="1800" dirty="0" err="1"/>
              <a:t>wired</a:t>
            </a:r>
            <a:r>
              <a:rPr lang="pt-PT" sz="1800" dirty="0"/>
              <a:t>”.</a:t>
            </a:r>
          </a:p>
          <a:p>
            <a:pPr lvl="1"/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8BB2A-4BE8-4893-8D5D-AE6F982F872F}" type="slidenum">
              <a:rPr lang="pt-PT" altLang="en-US" smtClean="0"/>
              <a:pPr>
                <a:defRPr/>
              </a:pPr>
              <a:t>6</a:t>
            </a:fld>
            <a:endParaRPr lang="pt-PT" alt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71500"/>
              </p:ext>
            </p:extLst>
          </p:nvPr>
        </p:nvGraphicFramePr>
        <p:xfrm>
          <a:off x="467643" y="3106006"/>
          <a:ext cx="8257257" cy="32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307">
                  <a:extLst>
                    <a:ext uri="{9D8B030D-6E8A-4147-A177-3AD203B41FA5}">
                      <a16:colId xmlns:a16="http://schemas.microsoft.com/office/drawing/2014/main" val="4111847094"/>
                    </a:ext>
                  </a:extLst>
                </a:gridCol>
                <a:gridCol w="821026">
                  <a:extLst>
                    <a:ext uri="{9D8B030D-6E8A-4147-A177-3AD203B41FA5}">
                      <a16:colId xmlns:a16="http://schemas.microsoft.com/office/drawing/2014/main" val="2879248644"/>
                    </a:ext>
                  </a:extLst>
                </a:gridCol>
                <a:gridCol w="4368924">
                  <a:extLst>
                    <a:ext uri="{9D8B030D-6E8A-4147-A177-3AD203B41FA5}">
                      <a16:colId xmlns:a16="http://schemas.microsoft.com/office/drawing/2014/main" val="166333273"/>
                    </a:ext>
                  </a:extLst>
                </a:gridCol>
              </a:tblGrid>
              <a:tr h="25081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Autores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Nome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Importância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5175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</a:t>
                      </a:r>
                      <a:r>
                        <a:rPr lang="en-US" sz="1400" dirty="0" err="1" smtClean="0"/>
                        <a:t>Atanasoff</a:t>
                      </a:r>
                      <a:r>
                        <a:rPr lang="en-US" sz="1400" dirty="0" smtClean="0"/>
                        <a:t> e Clifford Berry (Univ. </a:t>
                      </a:r>
                      <a:r>
                        <a:rPr lang="en-US" sz="1400" dirty="0" err="1" smtClean="0"/>
                        <a:t>Estatal</a:t>
                      </a:r>
                      <a:r>
                        <a:rPr lang="en-US" sz="1400" dirty="0" smtClean="0"/>
                        <a:t> Iowa)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ABC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1º</a:t>
                      </a:r>
                      <a:r>
                        <a:rPr lang="pt-PT" sz="1400" baseline="0" dirty="0" smtClean="0"/>
                        <a:t> computador digital eletrónico (para pequenos cálculos, não era reprogramável, não era booleano)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0238"/>
                  </a:ext>
                </a:extLst>
              </a:tr>
              <a:tr h="250810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Conrad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Zuse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Técnica Berlin)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Z3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1º computador a usar lógica booleana (através de relés)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40942"/>
                  </a:ext>
                </a:extLst>
              </a:tr>
              <a:tr h="601944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cientistas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(incl. Alan Turing)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Bletchley</a:t>
                      </a:r>
                    </a:p>
                    <a:p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England</a:t>
                      </a:r>
                      <a:endParaRPr kumimoji="0" lang="pt-P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Colossus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1º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computador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reprogramável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através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um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painel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externo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interruptores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68032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Howard 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Aiken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Harvard)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Mk1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1º computador a operar computações longas automaticamente mas não era Turing-complete</a:t>
                      </a:r>
                      <a:r>
                        <a:rPr lang="pt-PT" sz="1400" baseline="300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3757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William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Mauchley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J. 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Presper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Eckert (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P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Pennsylvania</a:t>
                      </a:r>
                      <a:r>
                        <a:rPr kumimoji="0" lang="pt-P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ENIAC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1º</a:t>
                      </a:r>
                      <a:r>
                        <a:rPr lang="pt-PT" sz="1400" baseline="0" dirty="0" smtClean="0"/>
                        <a:t> computador digital eletrónico de grande escala e </a:t>
                      </a:r>
                      <a:r>
                        <a:rPr lang="pt-PT" sz="1400" dirty="0" smtClean="0"/>
                        <a:t>Turing-complete</a:t>
                      </a:r>
                      <a:r>
                        <a:rPr lang="pt-PT" sz="1400" baseline="300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23290"/>
                  </a:ext>
                </a:extLst>
              </a:tr>
              <a:tr h="30771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aseline="0" dirty="0" smtClean="0"/>
                        <a:t>(</a:t>
                      </a:r>
                      <a:r>
                        <a:rPr lang="pt-PT" sz="1400" baseline="30000" dirty="0" smtClean="0"/>
                        <a:t>1</a:t>
                      </a:r>
                      <a:r>
                        <a:rPr lang="pt-PT" sz="1400" baseline="0" dirty="0" smtClean="0"/>
                        <a:t>) Simplificando, capaz de fazer qualquer cálculo dado tempo e espaço ilimitado</a:t>
                      </a:r>
                      <a:endParaRPr lang="pt-PT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8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49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Comunicação - Mensagens</a:t>
            </a:r>
            <a:endParaRPr lang="en-US" altLang="pt-PT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5EBA4-1FB3-4D29-A966-C801890DAF0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Modelo de comunicação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pt-PT"/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609600" y="2590800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Processo</a:t>
            </a:r>
            <a:br>
              <a:rPr lang="pt-PT" altLang="pt-PT" sz="2400">
                <a:latin typeface="Arial" panose="020B0604020202020204" pitchFamily="34" charset="0"/>
              </a:rPr>
            </a:br>
            <a:r>
              <a:rPr lang="pt-PT" altLang="pt-PT" sz="2400">
                <a:latin typeface="Arial" panose="020B0604020202020204" pitchFamily="34" charset="0"/>
              </a:rPr>
              <a:t>Emissor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705600" y="2590800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Processo</a:t>
            </a:r>
            <a:br>
              <a:rPr lang="pt-PT" altLang="pt-PT" sz="2400">
                <a:latin typeface="Arial" panose="020B0604020202020204" pitchFamily="34" charset="0"/>
              </a:rPr>
            </a:br>
            <a:r>
              <a:rPr lang="pt-PT" altLang="pt-PT" sz="2400">
                <a:latin typeface="Arial" panose="020B0604020202020204" pitchFamily="34" charset="0"/>
              </a:rPr>
              <a:t>Receptor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2514600" y="2819400"/>
            <a:ext cx="4191000" cy="8382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Canal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60424" name="Freeform 8"/>
          <p:cNvSpPr>
            <a:spLocks/>
          </p:cNvSpPr>
          <p:nvPr/>
        </p:nvSpPr>
        <p:spPr bwMode="auto">
          <a:xfrm>
            <a:off x="1600200" y="3810000"/>
            <a:ext cx="1828800" cy="609600"/>
          </a:xfrm>
          <a:custGeom>
            <a:avLst/>
            <a:gdLst>
              <a:gd name="T0" fmla="*/ 0 w 864"/>
              <a:gd name="T1" fmla="*/ 0 h 288"/>
              <a:gd name="T2" fmla="*/ 2147483646 w 864"/>
              <a:gd name="T3" fmla="*/ 2147483646 h 288"/>
              <a:gd name="T4" fmla="*/ 2147483646 w 864"/>
              <a:gd name="T5" fmla="*/ 2147483646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88">
                <a:moveTo>
                  <a:pt x="0" y="0"/>
                </a:moveTo>
                <a:cubicBezTo>
                  <a:pt x="96" y="96"/>
                  <a:pt x="192" y="192"/>
                  <a:pt x="336" y="240"/>
                </a:cubicBezTo>
                <a:cubicBezTo>
                  <a:pt x="480" y="288"/>
                  <a:pt x="776" y="288"/>
                  <a:pt x="864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429000" y="41148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Mensagem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60426" name="Freeform 10"/>
          <p:cNvSpPr>
            <a:spLocks/>
          </p:cNvSpPr>
          <p:nvPr/>
        </p:nvSpPr>
        <p:spPr bwMode="auto">
          <a:xfrm flipH="1">
            <a:off x="5867400" y="3810000"/>
            <a:ext cx="1752600" cy="609600"/>
          </a:xfrm>
          <a:custGeom>
            <a:avLst/>
            <a:gdLst>
              <a:gd name="T0" fmla="*/ 0 w 864"/>
              <a:gd name="T1" fmla="*/ 0 h 288"/>
              <a:gd name="T2" fmla="*/ 2147483646 w 864"/>
              <a:gd name="T3" fmla="*/ 2147483646 h 288"/>
              <a:gd name="T4" fmla="*/ 2147483646 w 864"/>
              <a:gd name="T5" fmla="*/ 2147483646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88">
                <a:moveTo>
                  <a:pt x="0" y="0"/>
                </a:moveTo>
                <a:cubicBezTo>
                  <a:pt x="96" y="96"/>
                  <a:pt x="192" y="192"/>
                  <a:pt x="336" y="240"/>
                </a:cubicBezTo>
                <a:cubicBezTo>
                  <a:pt x="480" y="288"/>
                  <a:pt x="776" y="288"/>
                  <a:pt x="864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Comunicação - Mensagens</a:t>
            </a:r>
            <a:endParaRPr lang="en-US" altLang="pt-PT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499700-0223-43CC-AF57-934FE27BF62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Existem várias formas diferentes de conseguir a comunicação entre processos:</a:t>
            </a:r>
          </a:p>
          <a:p>
            <a:pPr lvl="1" eaLnBrk="1" hangingPunct="1"/>
            <a:r>
              <a:rPr lang="pt-PT" altLang="pt-PT"/>
              <a:t>Ficheiro</a:t>
            </a:r>
          </a:p>
          <a:p>
            <a:pPr lvl="2" eaLnBrk="1" hangingPunct="1"/>
            <a:r>
              <a:rPr lang="pt-PT" altLang="pt-PT"/>
              <a:t>Forma trivial </a:t>
            </a:r>
          </a:p>
          <a:p>
            <a:pPr lvl="2" eaLnBrk="1" hangingPunct="1"/>
            <a:r>
              <a:rPr lang="pt-PT" altLang="pt-PT"/>
              <a:t>Comunicação lenta e com muitas limitações</a:t>
            </a:r>
          </a:p>
          <a:p>
            <a:pPr lvl="2" eaLnBrk="1" hangingPunct="1"/>
            <a:endParaRPr lang="pt-PT" altLang="pt-PT" i="1"/>
          </a:p>
          <a:p>
            <a:pPr lvl="1" eaLnBrk="1" hangingPunct="1"/>
            <a:r>
              <a:rPr lang="pt-PT" altLang="pt-PT"/>
              <a:t>Memória partilhada</a:t>
            </a:r>
          </a:p>
          <a:p>
            <a:pPr lvl="2" eaLnBrk="1" hangingPunct="1"/>
            <a:r>
              <a:rPr lang="pt-PT" altLang="pt-PT"/>
              <a:t>Dois ou mais processos partilham um segmento de memória</a:t>
            </a:r>
          </a:p>
          <a:p>
            <a:pPr lvl="2" eaLnBrk="1" hangingPunct="1"/>
            <a:r>
              <a:rPr lang="pt-PT" altLang="pt-PT"/>
              <a:t>Comunicação rápida, mas desprovida de sincronização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Comunicação - Mensagens</a:t>
            </a:r>
            <a:endParaRPr lang="en-US" altLang="pt-PT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56B53-0816-49C8-AE11-D3629762867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pt-PT" altLang="pt-PT" sz="2200"/>
              <a:t>Caixa de correio (ou fila de mensagens)</a:t>
            </a:r>
          </a:p>
          <a:p>
            <a:pPr lvl="2" eaLnBrk="1" hangingPunct="1"/>
            <a:r>
              <a:rPr lang="pt-PT" altLang="pt-PT" sz="2100"/>
              <a:t>Fila com capacidade para armazenar um número limitado de mensagens</a:t>
            </a:r>
          </a:p>
          <a:p>
            <a:pPr lvl="2" eaLnBrk="1" hangingPunct="1"/>
            <a:r>
              <a:rPr lang="pt-PT" altLang="pt-PT" sz="2100"/>
              <a:t>Permite a troca de mensagens entre diversos processos</a:t>
            </a:r>
          </a:p>
          <a:p>
            <a:pPr lvl="2" eaLnBrk="1" hangingPunct="1"/>
            <a:r>
              <a:rPr lang="pt-PT" altLang="pt-PT" sz="2100"/>
              <a:t>Cada mensagem poderá ter um tipo associado, o que facilita a ordem no acesso às mensagens</a:t>
            </a:r>
          </a:p>
          <a:p>
            <a:pPr lvl="2" eaLnBrk="1" hangingPunct="1"/>
            <a:endParaRPr lang="pt-PT" altLang="pt-PT" sz="2100"/>
          </a:p>
          <a:p>
            <a:pPr lvl="1" eaLnBrk="1" hangingPunct="1"/>
            <a:r>
              <a:rPr lang="pt-PT" altLang="pt-PT" sz="2200"/>
              <a:t>Comunicação síncrona</a:t>
            </a:r>
            <a:r>
              <a:rPr lang="pt-PT" altLang="pt-PT" sz="2200" i="1"/>
              <a:t> (Rendez-vous)</a:t>
            </a:r>
          </a:p>
          <a:p>
            <a:pPr lvl="2" eaLnBrk="1" hangingPunct="1"/>
            <a:r>
              <a:rPr lang="pt-PT" altLang="pt-PT" sz="2100"/>
              <a:t>De cada vez que um processo envia uma mensagem a outro, bloqueia até que o segundo a leia, trocando-se nessa altura os dados de forma directa</a:t>
            </a:r>
          </a:p>
          <a:p>
            <a:pPr lvl="2" eaLnBrk="1" hangingPunct="1"/>
            <a:r>
              <a:rPr lang="pt-PT" altLang="pt-PT" sz="2100"/>
              <a:t>Poupa-se memória, mas perde-se alguma eficiência em processamento</a:t>
            </a:r>
          </a:p>
          <a:p>
            <a:pPr lvl="2" eaLnBrk="1" hangingPunct="1"/>
            <a:endParaRPr lang="pt-PT" altLang="pt-PT" sz="210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Unix/Linux</a:t>
            </a:r>
            <a:endParaRPr lang="en-US" altLang="pt-PT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30697-0EFE-4E4B-917B-75E0BC058FEC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No Linux existem diversos mecanismos para comunicação e sincronização de processos</a:t>
            </a:r>
          </a:p>
          <a:p>
            <a:pPr lvl="1" eaLnBrk="1" hangingPunct="1"/>
            <a:r>
              <a:rPr lang="pt-PT" altLang="pt-PT"/>
              <a:t>Pipes</a:t>
            </a:r>
          </a:p>
          <a:p>
            <a:pPr lvl="1" eaLnBrk="1" hangingPunct="1"/>
            <a:r>
              <a:rPr lang="pt-PT" altLang="pt-PT"/>
              <a:t>Memória Partilhada</a:t>
            </a:r>
          </a:p>
          <a:p>
            <a:pPr lvl="1" eaLnBrk="1" hangingPunct="1"/>
            <a:r>
              <a:rPr lang="pt-PT" altLang="pt-PT"/>
              <a:t>Filas de Mensagens (ou </a:t>
            </a:r>
            <a:r>
              <a:rPr lang="pt-PT" altLang="pt-PT" i="1"/>
              <a:t>Mailboxes</a:t>
            </a:r>
            <a:r>
              <a:rPr lang="pt-PT" altLang="pt-PT"/>
              <a:t>)</a:t>
            </a:r>
          </a:p>
          <a:p>
            <a:pPr lvl="1" eaLnBrk="1" hangingPunct="1"/>
            <a:r>
              <a:rPr lang="pt-PT" altLang="pt-PT"/>
              <a:t>Sockets (para comunicação entre processos  em máquinas diferentes)</a:t>
            </a:r>
          </a:p>
          <a:p>
            <a:pPr lvl="1" eaLnBrk="1" hangingPunct="1"/>
            <a:r>
              <a:rPr lang="pt-PT" altLang="pt-PT"/>
              <a:t>Semáforos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43CCE8-87C2-407A-8DB7-43B6BE995C0D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Pipes</a:t>
            </a:r>
          </a:p>
          <a:p>
            <a:pPr lvl="1" eaLnBrk="1" hangingPunct="1"/>
            <a:r>
              <a:rPr lang="pt-PT" altLang="pt-PT" sz="2200"/>
              <a:t>Mecanismo original de comunicação entre processos nos sistemas Unix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Pipes half-duplex</a:t>
            </a:r>
          </a:p>
          <a:p>
            <a:pPr lvl="2" eaLnBrk="1" hangingPunct="1"/>
            <a:r>
              <a:rPr lang="pt-PT" altLang="pt-PT" sz="2100"/>
              <a:t>Utilizados para estabelecer um canal de comunicação unidireccional entre processo pai e processo filho</a:t>
            </a:r>
          </a:p>
          <a:p>
            <a:pPr lvl="2" eaLnBrk="1" hangingPunct="1"/>
            <a:r>
              <a:rPr lang="pt-PT" altLang="pt-PT" sz="2100"/>
              <a:t>O canal de comunicação reside no núcleo do SO</a:t>
            </a:r>
          </a:p>
          <a:p>
            <a:pPr lvl="2" eaLnBrk="1" hangingPunct="1"/>
            <a:r>
              <a:rPr lang="pt-PT" altLang="pt-PT" sz="2100"/>
              <a:t>Limitação – só podem ser utilizados entre processos relacionados hierarquicamente</a:t>
            </a:r>
          </a:p>
          <a:p>
            <a:pPr lvl="2" eaLnBrk="1" hangingPunct="1"/>
            <a:endParaRPr lang="pt-PT" altLang="pt-PT" sz="2100"/>
          </a:p>
          <a:p>
            <a:pPr lvl="2" eaLnBrk="1" hangingPunct="1"/>
            <a:r>
              <a:rPr lang="pt-PT" altLang="pt-PT" sz="2100"/>
              <a:t>Os pipes na </a:t>
            </a:r>
            <a:r>
              <a:rPr lang="pt-PT" altLang="pt-PT" sz="2100" i="1"/>
              <a:t>shell</a:t>
            </a:r>
            <a:r>
              <a:rPr lang="pt-PT" altLang="pt-PT" sz="2100"/>
              <a:t> são também deste tipo</a:t>
            </a:r>
          </a:p>
          <a:p>
            <a:pPr lvl="2" eaLnBrk="1" hangingPunct="1"/>
            <a:endParaRPr lang="en-US" altLang="pt-PT" sz="210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DB594F-9B17-44B5-A717-C020EFC0361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pt-PT" altLang="pt-PT"/>
              <a:t>Pipes half-duplex</a:t>
            </a:r>
          </a:p>
          <a:p>
            <a:pPr lvl="2" eaLnBrk="1" hangingPunct="1"/>
            <a:endParaRPr lang="pt-PT" altLang="pt-PT"/>
          </a:p>
          <a:p>
            <a:pPr lvl="2" eaLnBrk="1" hangingPunct="1"/>
            <a:r>
              <a:rPr lang="pt-PT" altLang="pt-PT"/>
              <a:t>%&gt; ps -aux | grep kde | more</a:t>
            </a:r>
            <a:endParaRPr lang="en-US" altLang="pt-PT"/>
          </a:p>
        </p:txBody>
      </p:sp>
      <p:grpSp>
        <p:nvGrpSpPr>
          <p:cNvPr id="65541" name="Group 9"/>
          <p:cNvGrpSpPr>
            <a:grpSpLocks/>
          </p:cNvGrpSpPr>
          <p:nvPr/>
        </p:nvGrpSpPr>
        <p:grpSpPr bwMode="auto">
          <a:xfrm>
            <a:off x="1066800" y="3695700"/>
            <a:ext cx="7315200" cy="838200"/>
            <a:chOff x="624" y="2544"/>
            <a:chExt cx="4608" cy="528"/>
          </a:xfrm>
        </p:grpSpPr>
        <p:sp>
          <p:nvSpPr>
            <p:cNvPr id="65549" name="Oval 4"/>
            <p:cNvSpPr>
              <a:spLocks noChangeArrowheads="1"/>
            </p:cNvSpPr>
            <p:nvPr/>
          </p:nvSpPr>
          <p:spPr bwMode="auto">
            <a:xfrm>
              <a:off x="624" y="2544"/>
              <a:ext cx="1200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ps –aux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65550" name="Oval 5"/>
            <p:cNvSpPr>
              <a:spLocks noChangeArrowheads="1"/>
            </p:cNvSpPr>
            <p:nvPr/>
          </p:nvSpPr>
          <p:spPr bwMode="auto">
            <a:xfrm>
              <a:off x="2352" y="2544"/>
              <a:ext cx="1200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grep kde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65551" name="Oval 6"/>
            <p:cNvSpPr>
              <a:spLocks noChangeArrowheads="1"/>
            </p:cNvSpPr>
            <p:nvPr/>
          </p:nvSpPr>
          <p:spPr bwMode="auto">
            <a:xfrm>
              <a:off x="4032" y="2544"/>
              <a:ext cx="1200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400">
                  <a:latin typeface="Arial" panose="020B0604020202020204" pitchFamily="34" charset="0"/>
                </a:rPr>
                <a:t>more</a:t>
              </a:r>
              <a:endParaRPr lang="en-US" altLang="pt-PT" sz="2400">
                <a:latin typeface="Arial" panose="020B0604020202020204" pitchFamily="34" charset="0"/>
              </a:endParaRPr>
            </a:p>
          </p:txBody>
        </p:sp>
        <p:sp>
          <p:nvSpPr>
            <p:cNvPr id="65552" name="AutoShape 7"/>
            <p:cNvSpPr>
              <a:spLocks noChangeArrowheads="1"/>
            </p:cNvSpPr>
            <p:nvPr/>
          </p:nvSpPr>
          <p:spPr bwMode="auto">
            <a:xfrm>
              <a:off x="1824" y="2736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65553" name="AutoShape 8"/>
            <p:cNvSpPr>
              <a:spLocks noChangeArrowheads="1"/>
            </p:cNvSpPr>
            <p:nvPr/>
          </p:nvSpPr>
          <p:spPr bwMode="auto">
            <a:xfrm>
              <a:off x="3552" y="2736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</p:grpSp>
      <p:sp>
        <p:nvSpPr>
          <p:cNvPr id="65542" name="Line 11"/>
          <p:cNvSpPr>
            <a:spLocks noChangeShapeType="1"/>
          </p:cNvSpPr>
          <p:nvPr/>
        </p:nvSpPr>
        <p:spPr bwMode="auto">
          <a:xfrm flipH="1" flipV="1">
            <a:off x="2819400" y="44577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4800600" y="4686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5544" name="Line 13"/>
          <p:cNvSpPr>
            <a:spLocks noChangeShapeType="1"/>
          </p:cNvSpPr>
          <p:nvPr/>
        </p:nvSpPr>
        <p:spPr bwMode="auto">
          <a:xfrm flipV="1">
            <a:off x="5029200" y="45339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3962400" y="5067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Processos</a:t>
            </a:r>
            <a:endParaRPr lang="en-US" altLang="pt-PT" sz="2400">
              <a:latin typeface="Arial" panose="020B0604020202020204" pitchFamily="34" charset="0"/>
            </a:endParaRPr>
          </a:p>
        </p:txBody>
      </p:sp>
      <p:sp>
        <p:nvSpPr>
          <p:cNvPr id="65546" name="Line 15"/>
          <p:cNvSpPr>
            <a:spLocks noChangeShapeType="1"/>
          </p:cNvSpPr>
          <p:nvPr/>
        </p:nvSpPr>
        <p:spPr bwMode="auto">
          <a:xfrm flipH="1">
            <a:off x="3505200" y="32385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5547" name="Line 16"/>
          <p:cNvSpPr>
            <a:spLocks noChangeShapeType="1"/>
          </p:cNvSpPr>
          <p:nvPr/>
        </p:nvSpPr>
        <p:spPr bwMode="auto">
          <a:xfrm>
            <a:off x="5029200" y="32385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65548" name="Text Box 17"/>
          <p:cNvSpPr txBox="1">
            <a:spLocks noChangeArrowheads="1"/>
          </p:cNvSpPr>
          <p:nvPr/>
        </p:nvSpPr>
        <p:spPr bwMode="auto">
          <a:xfrm>
            <a:off x="3962400" y="2781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Arial" panose="020B0604020202020204" pitchFamily="34" charset="0"/>
              </a:rPr>
              <a:t>Pipes</a:t>
            </a:r>
            <a:endParaRPr lang="en-US" altLang="pt-PT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ADF591-7A93-41EE-8B52-B53DE917E9A9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pt-PT" altLang="pt-PT"/>
              <a:t>Pipes half-duplex</a:t>
            </a:r>
          </a:p>
          <a:p>
            <a:pPr lvl="2" eaLnBrk="1" hangingPunct="1"/>
            <a:r>
              <a:rPr lang="pt-PT" altLang="pt-PT"/>
              <a:t>Chamadas ao sistema (funções C)</a:t>
            </a:r>
          </a:p>
          <a:p>
            <a:pPr lvl="3" eaLnBrk="1" hangingPunct="1"/>
            <a:r>
              <a:rPr lang="pt-PT" altLang="pt-PT"/>
              <a:t>pipe(.) – criar um pipe</a:t>
            </a:r>
          </a:p>
          <a:p>
            <a:pPr lvl="3" eaLnBrk="1" hangingPunct="1"/>
            <a:r>
              <a:rPr lang="pt-PT" altLang="pt-PT"/>
              <a:t>read(.) – ler (bloqueia se o pipe está vazio)</a:t>
            </a:r>
          </a:p>
          <a:p>
            <a:pPr lvl="3" eaLnBrk="1" hangingPunct="1"/>
            <a:r>
              <a:rPr lang="pt-PT" altLang="pt-PT"/>
              <a:t>write(.) – escrever no pipe (bloqueia se o pipe está cheio)</a:t>
            </a:r>
          </a:p>
          <a:p>
            <a:pPr lvl="3" eaLnBrk="1" hangingPunct="1"/>
            <a:r>
              <a:rPr lang="pt-PT" altLang="pt-PT"/>
              <a:t>close(.) – fechar um dos canais do pipe</a:t>
            </a:r>
          </a:p>
          <a:p>
            <a:pPr lvl="3" eaLnBrk="1" hangingPunct="1"/>
            <a:endParaRPr lang="pt-PT" altLang="pt-PT"/>
          </a:p>
          <a:p>
            <a:pPr lvl="3" eaLnBrk="1" hangingPunct="1"/>
            <a:r>
              <a:rPr lang="pt-PT" altLang="pt-PT"/>
              <a:t>popen(.) – lançar processo filho e abrir pipe</a:t>
            </a:r>
          </a:p>
          <a:p>
            <a:pPr lvl="3" eaLnBrk="1" hangingPunct="1"/>
            <a:r>
              <a:rPr lang="pt-PT" altLang="pt-PT"/>
              <a:t>pclose(.) – fechar pipe após terminação do processo filho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158AA8-CF98-4F99-BD61-4E41DECB614A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pt-PT" altLang="pt-PT" sz="2200" i="1"/>
              <a:t>Named Pipes</a:t>
            </a:r>
            <a:r>
              <a:rPr lang="pt-PT" altLang="pt-PT" sz="2200"/>
              <a:t> (FIFOS)</a:t>
            </a:r>
          </a:p>
          <a:p>
            <a:pPr lvl="2" eaLnBrk="1" hangingPunct="1"/>
            <a:r>
              <a:rPr lang="pt-PT" altLang="pt-PT" sz="2100"/>
              <a:t>A grande diferença em relação aos pipes half-duplex é a comunicação ser efectuada através de um ficheiro especial – FIFO – o canal de comunicação passa a residir no sistema de ficheiros.</a:t>
            </a:r>
          </a:p>
          <a:p>
            <a:pPr lvl="3" eaLnBrk="1" hangingPunct="1"/>
            <a:r>
              <a:rPr lang="pt-PT" altLang="pt-PT"/>
              <a:t>mknod e mkfifo</a:t>
            </a:r>
          </a:p>
          <a:p>
            <a:pPr lvl="2" eaLnBrk="1" hangingPunct="1"/>
            <a:r>
              <a:rPr lang="pt-PT" altLang="pt-PT" sz="2100"/>
              <a:t>Cria-se este ficheiro especial e após isso são utilizadas funções normais para escrita e leitura em ficheiros</a:t>
            </a:r>
          </a:p>
          <a:p>
            <a:pPr lvl="3" eaLnBrk="1" hangingPunct="1"/>
            <a:r>
              <a:rPr lang="pt-PT" altLang="pt-PT"/>
              <a:t>fopen e fclose (abrir e fechar)</a:t>
            </a:r>
          </a:p>
          <a:p>
            <a:pPr lvl="3" eaLnBrk="1" hangingPunct="1"/>
            <a:r>
              <a:rPr lang="pt-PT" altLang="pt-PT"/>
              <a:t>fgets e fputs (ler e escrever string)</a:t>
            </a:r>
          </a:p>
          <a:p>
            <a:pPr lvl="3" eaLnBrk="1" hangingPunct="1"/>
            <a:r>
              <a:rPr lang="pt-PT" altLang="pt-PT"/>
              <a:t>etc.</a:t>
            </a:r>
          </a:p>
          <a:p>
            <a:pPr lvl="2" eaLnBrk="1" hangingPunct="1"/>
            <a:r>
              <a:rPr lang="pt-PT" altLang="pt-PT" sz="2100"/>
              <a:t>Os pipes com nome podem ser utilizados para estabelecer a comunicação entre quaisquer processos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6052F-4DCE-496C-A9C7-252200FBECC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Filas de mensagens</a:t>
            </a:r>
          </a:p>
          <a:p>
            <a:pPr lvl="1" eaLnBrk="1" hangingPunct="1"/>
            <a:r>
              <a:rPr lang="pt-PT" altLang="pt-PT" sz="2200"/>
              <a:t>Seguem o modelo de comunicação por caixa de correio</a:t>
            </a:r>
          </a:p>
          <a:p>
            <a:pPr lvl="1" eaLnBrk="1" hangingPunct="1"/>
            <a:r>
              <a:rPr lang="pt-PT" altLang="pt-PT" sz="2200"/>
              <a:t>São utilizadas para comunicação entre vários processos</a:t>
            </a:r>
          </a:p>
          <a:p>
            <a:pPr lvl="1" eaLnBrk="1" hangingPunct="1"/>
            <a:r>
              <a:rPr lang="pt-PT" altLang="pt-PT" sz="2200"/>
              <a:t>Chamadas ao sistema (funções C)</a:t>
            </a:r>
          </a:p>
          <a:p>
            <a:pPr lvl="2" eaLnBrk="1" hangingPunct="1"/>
            <a:r>
              <a:rPr lang="pt-PT" altLang="pt-PT" sz="2100"/>
              <a:t>msgget – criação ou associação</a:t>
            </a:r>
          </a:p>
          <a:p>
            <a:pPr lvl="2" eaLnBrk="1" hangingPunct="1"/>
            <a:r>
              <a:rPr lang="pt-PT" altLang="pt-PT" sz="2100"/>
              <a:t>msgsnd – envio de mensagens (causa bloqueio se a fila estiver cheia)</a:t>
            </a:r>
          </a:p>
          <a:p>
            <a:pPr lvl="2" eaLnBrk="1" hangingPunct="1"/>
            <a:r>
              <a:rPr lang="pt-PT" altLang="pt-PT" sz="2100"/>
              <a:t>msgrcv – recepção de mensagem (causa bloqueio se a fila não tiver nenhuma mensagem pretendida)</a:t>
            </a:r>
          </a:p>
          <a:p>
            <a:pPr lvl="2" eaLnBrk="1" hangingPunct="1"/>
            <a:r>
              <a:rPr lang="pt-PT" altLang="pt-PT" sz="2100"/>
              <a:t>msgctl – operações de controlo e remoção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pt-PT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– Linux</a:t>
            </a:r>
            <a:endParaRPr lang="en-US" altLang="pt-PT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47AA78-4886-4134-8E6F-DBC2C3A806E1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/>
              <a:t>Memória partilhada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Define-se um conjunto de posições de memória que é partilhada por dois processos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Chamadas ao sistema (funções C)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shmget – criação ou associação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shmat – mapeamento do segmento de memória partilhada para o espaço de endereçamento do processo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shmdt – liberta o segmento do espaço de endereçamento do processo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shmctl – controlo e remoção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Atenção, pois estas chamadas ao sistema não são bloqueantes, pelo que é necessária a existência de mecanismos de sincronização</a:t>
            </a:r>
            <a:endParaRPr lang="en-US" altLang="pt-PT" sz="2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2ª Geração (1955-65) – Transístores e Sistemas </a:t>
            </a:r>
            <a:r>
              <a:rPr lang="pt-PT" dirty="0" err="1" smtClean="0"/>
              <a:t>Batch</a:t>
            </a:r>
            <a:endParaRPr lang="pt-PT" dirty="0" smtClean="0"/>
          </a:p>
          <a:p>
            <a:pPr lvl="1"/>
            <a:r>
              <a:rPr lang="pt-PT" sz="1800" dirty="0" smtClean="0"/>
              <a:t>Tecnologia acessível a uso comercial (embora o elevado custo limitasse o uso a aplicações científicas e de engenharia)</a:t>
            </a:r>
          </a:p>
          <a:p>
            <a:pPr lvl="1"/>
            <a:r>
              <a:rPr lang="pt-PT" sz="1800" dirty="0" smtClean="0"/>
              <a:t>Mainframes com processamento em </a:t>
            </a:r>
            <a:r>
              <a:rPr lang="pt-PT" sz="1800" dirty="0" err="1" smtClean="0"/>
              <a:t>batch</a:t>
            </a:r>
            <a:r>
              <a:rPr lang="pt-PT" sz="1800" dirty="0" smtClean="0"/>
              <a:t> (por lotes)</a:t>
            </a:r>
          </a:p>
          <a:p>
            <a:pPr lvl="1"/>
            <a:r>
              <a:rPr lang="pt-PT" sz="1800" dirty="0"/>
              <a:t>Reprogramável (FORTRAN ou Assembler</a:t>
            </a:r>
            <a:r>
              <a:rPr lang="pt-PT" sz="1800" dirty="0" smtClean="0"/>
              <a:t>)</a:t>
            </a:r>
          </a:p>
          <a:p>
            <a:pPr lvl="1"/>
            <a:r>
              <a:rPr lang="pt-PT" sz="1800" dirty="0" smtClean="0"/>
              <a:t>Programas criados em cartões perfurados</a:t>
            </a:r>
          </a:p>
          <a:p>
            <a:pPr lvl="1"/>
            <a:r>
              <a:rPr lang="pt-PT" sz="1800" dirty="0" smtClean="0"/>
              <a:t>Saída era impressa em papel numa impressora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BB2A-4BE8-4893-8D5D-AE6F982F872F}" type="slidenum">
              <a:rPr lang="pt-PT" altLang="en-US" smtClean="0"/>
              <a:pPr/>
              <a:t>7</a:t>
            </a:fld>
            <a:endParaRPr lang="pt-PT" alt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4005064"/>
            <a:ext cx="5112568" cy="23410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830345"/>
            <a:ext cx="3024684" cy="180715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044792" y="5099814"/>
            <a:ext cx="2669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Aparecimento dos SO:</a:t>
            </a:r>
          </a:p>
          <a:p>
            <a:r>
              <a:rPr lang="pt-PT" sz="1200" dirty="0" smtClean="0"/>
              <a:t>- </a:t>
            </a:r>
            <a:r>
              <a:rPr lang="pt-PT" sz="1200" dirty="0"/>
              <a:t>FMS </a:t>
            </a:r>
            <a:r>
              <a:rPr lang="pt-PT" sz="1200" dirty="0" smtClean="0"/>
              <a:t>(Fortran Monitor </a:t>
            </a:r>
            <a:r>
              <a:rPr lang="en-US" sz="1200" dirty="0" smtClean="0"/>
              <a:t>System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 smtClean="0"/>
              <a:t>- IBSYS (IBM para 7094)</a:t>
            </a:r>
            <a:endParaRPr lang="pt-PT" sz="1200" dirty="0" smtClean="0"/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691748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IPC - Linux</a:t>
            </a:r>
            <a:endParaRPr lang="en-US" altLang="pt-PT"/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BDD04-509C-4F77-BE2E-9E00FC4F395B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Semáforos</a:t>
            </a:r>
          </a:p>
          <a:p>
            <a:pPr lvl="1" eaLnBrk="1" hangingPunct="1"/>
            <a:r>
              <a:rPr lang="pt-PT" altLang="pt-PT" sz="2200"/>
              <a:t>No Unix/Linux, existem algumas extensões às operações sobre semáforos atrás descritas:</a:t>
            </a:r>
          </a:p>
          <a:p>
            <a:pPr lvl="2" eaLnBrk="1" hangingPunct="1"/>
            <a:r>
              <a:rPr lang="pt-PT" altLang="pt-PT" sz="2100"/>
              <a:t>Podem-se efectuar UPs e DOWNs com mais do que uma unidade</a:t>
            </a:r>
          </a:p>
          <a:p>
            <a:pPr lvl="2" eaLnBrk="1" hangingPunct="1"/>
            <a:r>
              <a:rPr lang="pt-PT" altLang="pt-PT" sz="2100"/>
              <a:t>Pode-se operar com semáforos como se estes fossem binários</a:t>
            </a:r>
          </a:p>
          <a:p>
            <a:pPr lvl="1" eaLnBrk="1" hangingPunct="1"/>
            <a:r>
              <a:rPr lang="pt-PT" altLang="pt-PT" sz="2200"/>
              <a:t>Chamadas ao sistema (funções C)</a:t>
            </a:r>
          </a:p>
          <a:p>
            <a:pPr lvl="2" eaLnBrk="1" hangingPunct="1"/>
            <a:r>
              <a:rPr lang="pt-PT" altLang="pt-PT" sz="2100"/>
              <a:t>semget – criação ou associação a um grupo de semáforos</a:t>
            </a:r>
          </a:p>
          <a:p>
            <a:pPr lvl="2" eaLnBrk="1" hangingPunct="1"/>
            <a:r>
              <a:rPr lang="pt-PT" altLang="pt-PT" sz="2100"/>
              <a:t>semop – operações sobre um grupo de semáforos</a:t>
            </a:r>
          </a:p>
          <a:p>
            <a:pPr lvl="2" eaLnBrk="1" hangingPunct="1"/>
            <a:r>
              <a:rPr lang="pt-PT" altLang="pt-PT" sz="2100"/>
              <a:t>semctl – controlo, inicialização e remoção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Sequenciamento</a:t>
            </a:r>
            <a:endParaRPr lang="en-US" altLang="pt-PT"/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55500-C4CB-419B-A692-1D773C99C25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sz="2000"/>
              <a:t>Quando ocorre uma comutação de processos, o sequenciador (</a:t>
            </a:r>
            <a:r>
              <a:rPr lang="pt-PT" altLang="pt-PT" sz="2000" i="1"/>
              <a:t>scheduler</a:t>
            </a:r>
            <a:r>
              <a:rPr lang="pt-PT" altLang="pt-PT" sz="2000"/>
              <a:t>) escolhe um processo para o qual se atribui o CPU</a:t>
            </a:r>
          </a:p>
          <a:p>
            <a:pPr eaLnBrk="1" hangingPunct="1">
              <a:lnSpc>
                <a:spcPct val="90000"/>
              </a:lnSpc>
            </a:pPr>
            <a:endParaRPr lang="pt-PT" altLang="pt-PT" sz="2000"/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A escolha é feita de acordo com um dado </a:t>
            </a:r>
            <a:r>
              <a:rPr lang="pt-PT" altLang="pt-PT" sz="2000">
                <a:solidFill>
                  <a:srgbClr val="336600"/>
                </a:solidFill>
              </a:rPr>
              <a:t>algoritmo de sequenciamento</a:t>
            </a:r>
          </a:p>
          <a:p>
            <a:pPr eaLnBrk="1" hangingPunct="1">
              <a:lnSpc>
                <a:spcPct val="90000"/>
              </a:lnSpc>
            </a:pPr>
            <a:endParaRPr lang="pt-PT" altLang="pt-PT" sz="2000"/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Após a escolha do sequenciador, o despachante (</a:t>
            </a:r>
            <a:r>
              <a:rPr lang="pt-PT" altLang="pt-PT" sz="2000" i="1"/>
              <a:t>dispatcher</a:t>
            </a:r>
            <a:r>
              <a:rPr lang="pt-PT" altLang="pt-PT" sz="2000"/>
              <a:t>) encarrega-se de colocar o processo em execução.</a:t>
            </a:r>
          </a:p>
          <a:p>
            <a:pPr eaLnBrk="1" hangingPunct="1">
              <a:lnSpc>
                <a:spcPct val="90000"/>
              </a:lnSpc>
            </a:pPr>
            <a:endParaRPr lang="pt-PT" altLang="pt-PT" sz="2000"/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O projecto do sequenciador de processos deve ter em conta as características do sistema em causa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1800"/>
              <a:t>Sistema </a:t>
            </a:r>
            <a:r>
              <a:rPr lang="pt-PT" altLang="pt-PT" sz="1800" i="1"/>
              <a:t>batch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1800"/>
              <a:t>Sistema interactivo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1800"/>
              <a:t>Sistema em tempo real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Sequenciamento</a:t>
            </a:r>
            <a:endParaRPr lang="en-US" altLang="pt-PT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390B1-98B2-4D9A-9534-7D18591B3900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Objectivos do sequenciamento (</a:t>
            </a:r>
            <a:r>
              <a:rPr lang="pt-PT" altLang="pt-PT" i="1"/>
              <a:t>scheduling</a:t>
            </a:r>
            <a:r>
              <a:rPr lang="pt-PT" altLang="pt-PT"/>
              <a:t>)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Justiça – garantir que todos os processos terão direito a tempo de CPU</a:t>
            </a:r>
          </a:p>
          <a:p>
            <a:pPr lvl="1" eaLnBrk="1" hangingPunct="1"/>
            <a:r>
              <a:rPr lang="pt-PT" altLang="pt-PT" sz="2200"/>
              <a:t>Equilíbrio – manter os recursos do sistema com uma taxa de ocupação equilibrada</a:t>
            </a:r>
          </a:p>
          <a:p>
            <a:pPr lvl="1" eaLnBrk="1" hangingPunct="1"/>
            <a:r>
              <a:rPr lang="pt-PT" altLang="pt-PT" sz="2200"/>
              <a:t>Prioridades – dar maior tempo de CPU aos processos com maior importância</a:t>
            </a:r>
          </a:p>
          <a:p>
            <a:pPr lvl="1" eaLnBrk="1" hangingPunct="1"/>
            <a:r>
              <a:rPr lang="pt-PT" altLang="pt-PT" sz="2200"/>
              <a:t>Previsibilidade – um mesmo programa deve ser correctamente executado, independentemente da carga do sistema</a:t>
            </a:r>
          </a:p>
          <a:p>
            <a:pPr lvl="1" eaLnBrk="1" hangingPunct="1"/>
            <a:endParaRPr lang="pt-PT" altLang="pt-PT" sz="220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Sequenciamento</a:t>
            </a:r>
            <a:endParaRPr lang="en-US" altLang="pt-PT"/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207D7-60A0-40AA-AB8F-AB44A4F0EA7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Objectivos do sequenciamento (</a:t>
            </a:r>
            <a:r>
              <a:rPr lang="pt-PT" altLang="pt-PT" i="1"/>
              <a:t>scheduling</a:t>
            </a:r>
            <a:r>
              <a:rPr lang="pt-PT" altLang="pt-PT"/>
              <a:t>)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Maximizar o nº de processos concluídos por unidade de tempo</a:t>
            </a:r>
          </a:p>
          <a:p>
            <a:pPr lvl="1" eaLnBrk="1" hangingPunct="1"/>
            <a:r>
              <a:rPr lang="pt-PT" altLang="pt-PT" sz="2200"/>
              <a:t>Maximizar a taxa de utilização do CPU em processamento útil</a:t>
            </a:r>
          </a:p>
          <a:p>
            <a:pPr lvl="1" eaLnBrk="1" hangingPunct="1"/>
            <a:r>
              <a:rPr lang="pt-PT" altLang="pt-PT" sz="2200"/>
              <a:t>Minimizar o tempo de resposta</a:t>
            </a:r>
          </a:p>
          <a:p>
            <a:pPr lvl="1" eaLnBrk="1" hangingPunct="1"/>
            <a:r>
              <a:rPr lang="pt-PT" altLang="pt-PT" sz="2200"/>
              <a:t>Maximizar o número de utilizadores interactivos</a:t>
            </a:r>
          </a:p>
          <a:p>
            <a:pPr lvl="1" eaLnBrk="1" hangingPunct="1"/>
            <a:r>
              <a:rPr lang="pt-PT" altLang="pt-PT" sz="2200"/>
              <a:t>Cumprir os </a:t>
            </a:r>
            <a:r>
              <a:rPr lang="pt-PT" altLang="pt-PT" sz="2200" i="1"/>
              <a:t>deadlines (</a:t>
            </a:r>
            <a:r>
              <a:rPr lang="pt-PT" altLang="pt-PT" sz="2200"/>
              <a:t>em sistemas de tempo real)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PT" altLang="pt-PT" sz="2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PT" altLang="pt-PT" sz="2200"/>
              <a:t>	Alguns dos objectivos são contraditórios...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Sequenciamento</a:t>
            </a:r>
            <a:endParaRPr lang="en-US" altLang="pt-PT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02917A-53EE-4DDE-8584-728214CE81F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Comportamento dos processos</a:t>
            </a:r>
          </a:p>
          <a:p>
            <a:pPr lvl="1" eaLnBrk="1" hangingPunct="1"/>
            <a:r>
              <a:rPr lang="pt-PT" altLang="pt-PT" sz="2200" b="1" i="1">
                <a:solidFill>
                  <a:srgbClr val="336600"/>
                </a:solidFill>
              </a:rPr>
              <a:t>I/O-bound</a:t>
            </a:r>
          </a:p>
          <a:p>
            <a:pPr lvl="1" eaLnBrk="1" hangingPunct="1"/>
            <a:r>
              <a:rPr lang="pt-PT" altLang="pt-PT" sz="2200"/>
              <a:t>Processo caracterizado por uma taxa elevada de operações I/O face à utilização do CPU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PT" altLang="pt-PT" sz="2200"/>
          </a:p>
          <a:p>
            <a:pPr lvl="1" eaLnBrk="1" hangingPunct="1"/>
            <a:r>
              <a:rPr lang="pt-PT" altLang="pt-PT" sz="2200" b="1" i="1">
                <a:solidFill>
                  <a:srgbClr val="336600"/>
                </a:solidFill>
              </a:rPr>
              <a:t>Compute-bound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PT" altLang="pt-PT" sz="2200" i="1"/>
              <a:t>	</a:t>
            </a:r>
            <a:r>
              <a:rPr lang="pt-PT" altLang="pt-PT" sz="2200"/>
              <a:t>Processo caracterizado por uma taxa elevada de utilização do CPU face a operações de I/O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endParaRPr lang="pt-PT" altLang="pt-PT" sz="2200"/>
          </a:p>
        </p:txBody>
      </p:sp>
      <p:grpSp>
        <p:nvGrpSpPr>
          <p:cNvPr id="74757" name="Group 32"/>
          <p:cNvGrpSpPr>
            <a:grpSpLocks/>
          </p:cNvGrpSpPr>
          <p:nvPr/>
        </p:nvGrpSpPr>
        <p:grpSpPr bwMode="auto">
          <a:xfrm>
            <a:off x="1447800" y="3068638"/>
            <a:ext cx="6705600" cy="152400"/>
            <a:chOff x="672" y="2448"/>
            <a:chExt cx="4224" cy="96"/>
          </a:xfrm>
        </p:grpSpPr>
        <p:sp>
          <p:nvSpPr>
            <p:cNvPr id="74779" name="Rectangle 4"/>
            <p:cNvSpPr>
              <a:spLocks noChangeArrowheads="1"/>
            </p:cNvSpPr>
            <p:nvPr/>
          </p:nvSpPr>
          <p:spPr bwMode="auto">
            <a:xfrm>
              <a:off x="672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80" name="Line 5"/>
            <p:cNvSpPr>
              <a:spLocks noChangeShapeType="1"/>
            </p:cNvSpPr>
            <p:nvPr/>
          </p:nvSpPr>
          <p:spPr bwMode="auto">
            <a:xfrm>
              <a:off x="816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81" name="Rectangle 6"/>
            <p:cNvSpPr>
              <a:spLocks noChangeArrowheads="1"/>
            </p:cNvSpPr>
            <p:nvPr/>
          </p:nvSpPr>
          <p:spPr bwMode="auto">
            <a:xfrm>
              <a:off x="1248" y="2448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82" name="Line 7"/>
            <p:cNvSpPr>
              <a:spLocks noChangeShapeType="1"/>
            </p:cNvSpPr>
            <p:nvPr/>
          </p:nvSpPr>
          <p:spPr bwMode="auto">
            <a:xfrm>
              <a:off x="1296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83" name="Rectangle 8"/>
            <p:cNvSpPr>
              <a:spLocks noChangeArrowheads="1"/>
            </p:cNvSpPr>
            <p:nvPr/>
          </p:nvSpPr>
          <p:spPr bwMode="auto">
            <a:xfrm>
              <a:off x="1584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84" name="Line 11"/>
            <p:cNvSpPr>
              <a:spLocks noChangeShapeType="1"/>
            </p:cNvSpPr>
            <p:nvPr/>
          </p:nvSpPr>
          <p:spPr bwMode="auto">
            <a:xfrm>
              <a:off x="1728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85" name="Rectangle 13"/>
            <p:cNvSpPr>
              <a:spLocks noChangeArrowheads="1"/>
            </p:cNvSpPr>
            <p:nvPr/>
          </p:nvSpPr>
          <p:spPr bwMode="auto">
            <a:xfrm>
              <a:off x="2160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86" name="Line 15"/>
            <p:cNvSpPr>
              <a:spLocks noChangeShapeType="1"/>
            </p:cNvSpPr>
            <p:nvPr/>
          </p:nvSpPr>
          <p:spPr bwMode="auto">
            <a:xfrm>
              <a:off x="230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87" name="Rectangle 21"/>
            <p:cNvSpPr>
              <a:spLocks noChangeArrowheads="1"/>
            </p:cNvSpPr>
            <p:nvPr/>
          </p:nvSpPr>
          <p:spPr bwMode="auto">
            <a:xfrm>
              <a:off x="2736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88" name="Line 22"/>
            <p:cNvSpPr>
              <a:spLocks noChangeShapeType="1"/>
            </p:cNvSpPr>
            <p:nvPr/>
          </p:nvSpPr>
          <p:spPr bwMode="auto">
            <a:xfrm>
              <a:off x="2880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89" name="Rectangle 23"/>
            <p:cNvSpPr>
              <a:spLocks noChangeArrowheads="1"/>
            </p:cNvSpPr>
            <p:nvPr/>
          </p:nvSpPr>
          <p:spPr bwMode="auto">
            <a:xfrm>
              <a:off x="3312" y="2448"/>
              <a:ext cx="4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90" name="Line 24"/>
            <p:cNvSpPr>
              <a:spLocks noChangeShapeType="1"/>
            </p:cNvSpPr>
            <p:nvPr/>
          </p:nvSpPr>
          <p:spPr bwMode="auto">
            <a:xfrm>
              <a:off x="3360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91" name="Rectangle 25"/>
            <p:cNvSpPr>
              <a:spLocks noChangeArrowheads="1"/>
            </p:cNvSpPr>
            <p:nvPr/>
          </p:nvSpPr>
          <p:spPr bwMode="auto">
            <a:xfrm>
              <a:off x="3648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92" name="Line 26"/>
            <p:cNvSpPr>
              <a:spLocks noChangeShapeType="1"/>
            </p:cNvSpPr>
            <p:nvPr/>
          </p:nvSpPr>
          <p:spPr bwMode="auto">
            <a:xfrm>
              <a:off x="379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93" name="Rectangle 27"/>
            <p:cNvSpPr>
              <a:spLocks noChangeArrowheads="1"/>
            </p:cNvSpPr>
            <p:nvPr/>
          </p:nvSpPr>
          <p:spPr bwMode="auto">
            <a:xfrm>
              <a:off x="4224" y="2448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94" name="Line 28"/>
            <p:cNvSpPr>
              <a:spLocks noChangeShapeType="1"/>
            </p:cNvSpPr>
            <p:nvPr/>
          </p:nvSpPr>
          <p:spPr bwMode="auto">
            <a:xfrm>
              <a:off x="43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  <p:grpSp>
        <p:nvGrpSpPr>
          <p:cNvPr id="74758" name="Group 33"/>
          <p:cNvGrpSpPr>
            <a:grpSpLocks/>
          </p:cNvGrpSpPr>
          <p:nvPr/>
        </p:nvGrpSpPr>
        <p:grpSpPr bwMode="auto">
          <a:xfrm>
            <a:off x="1371600" y="5516563"/>
            <a:ext cx="6705600" cy="152400"/>
            <a:chOff x="672" y="3120"/>
            <a:chExt cx="4224" cy="96"/>
          </a:xfrm>
        </p:grpSpPr>
        <p:sp>
          <p:nvSpPr>
            <p:cNvPr id="74773" name="Rectangle 16"/>
            <p:cNvSpPr>
              <a:spLocks noChangeArrowheads="1"/>
            </p:cNvSpPr>
            <p:nvPr/>
          </p:nvSpPr>
          <p:spPr bwMode="auto">
            <a:xfrm>
              <a:off x="672" y="3120"/>
              <a:ext cx="168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74" name="Line 17"/>
            <p:cNvSpPr>
              <a:spLocks noChangeShapeType="1"/>
            </p:cNvSpPr>
            <p:nvPr/>
          </p:nvSpPr>
          <p:spPr bwMode="auto">
            <a:xfrm>
              <a:off x="23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75" name="Rectangle 18"/>
            <p:cNvSpPr>
              <a:spLocks noChangeArrowheads="1"/>
            </p:cNvSpPr>
            <p:nvPr/>
          </p:nvSpPr>
          <p:spPr bwMode="auto">
            <a:xfrm>
              <a:off x="2496" y="3120"/>
              <a:ext cx="115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76" name="Line 20"/>
            <p:cNvSpPr>
              <a:spLocks noChangeShapeType="1"/>
            </p:cNvSpPr>
            <p:nvPr/>
          </p:nvSpPr>
          <p:spPr bwMode="auto">
            <a:xfrm>
              <a:off x="3648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77" name="Rectangle 29"/>
            <p:cNvSpPr>
              <a:spLocks noChangeArrowheads="1"/>
            </p:cNvSpPr>
            <p:nvPr/>
          </p:nvSpPr>
          <p:spPr bwMode="auto">
            <a:xfrm>
              <a:off x="3936" y="3120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74778" name="Line 31"/>
            <p:cNvSpPr>
              <a:spLocks noChangeShapeType="1"/>
            </p:cNvSpPr>
            <p:nvPr/>
          </p:nvSpPr>
          <p:spPr bwMode="auto">
            <a:xfrm flipV="1">
              <a:off x="4704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  <p:sp>
        <p:nvSpPr>
          <p:cNvPr id="74759" name="Line 34"/>
          <p:cNvSpPr>
            <a:spLocks noChangeShapeType="1"/>
          </p:cNvSpPr>
          <p:nvPr/>
        </p:nvSpPr>
        <p:spPr bwMode="auto">
          <a:xfrm flipV="1">
            <a:off x="1295400" y="32210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74760" name="Line 35"/>
          <p:cNvSpPr>
            <a:spLocks noChangeShapeType="1"/>
          </p:cNvSpPr>
          <p:nvPr/>
        </p:nvSpPr>
        <p:spPr bwMode="auto">
          <a:xfrm flipH="1" flipV="1">
            <a:off x="2133600" y="32210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74761" name="Text Box 36"/>
          <p:cNvSpPr txBox="1">
            <a:spLocks noChangeArrowheads="1"/>
          </p:cNvSpPr>
          <p:nvPr/>
        </p:nvSpPr>
        <p:spPr bwMode="auto">
          <a:xfrm>
            <a:off x="838200" y="34496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CPU</a:t>
            </a:r>
            <a:endParaRPr lang="en-US" altLang="pt-PT" sz="1600">
              <a:latin typeface="Arial" panose="020B0604020202020204" pitchFamily="34" charset="0"/>
            </a:endParaRPr>
          </a:p>
        </p:txBody>
      </p:sp>
      <p:sp>
        <p:nvSpPr>
          <p:cNvPr id="74762" name="Text Box 37"/>
          <p:cNvSpPr txBox="1">
            <a:spLocks noChangeArrowheads="1"/>
          </p:cNvSpPr>
          <p:nvPr/>
        </p:nvSpPr>
        <p:spPr bwMode="auto">
          <a:xfrm>
            <a:off x="2362200" y="34496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I/O</a:t>
            </a:r>
            <a:endParaRPr lang="en-US" altLang="pt-PT" sz="1600">
              <a:latin typeface="Arial" panose="020B0604020202020204" pitchFamily="34" charset="0"/>
            </a:endParaRPr>
          </a:p>
        </p:txBody>
      </p:sp>
      <p:sp>
        <p:nvSpPr>
          <p:cNvPr id="74763" name="Line 38"/>
          <p:cNvSpPr>
            <a:spLocks noChangeShapeType="1"/>
          </p:cNvSpPr>
          <p:nvPr/>
        </p:nvSpPr>
        <p:spPr bwMode="auto">
          <a:xfrm flipV="1">
            <a:off x="2133600" y="5668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74764" name="Line 39"/>
          <p:cNvSpPr>
            <a:spLocks noChangeShapeType="1"/>
          </p:cNvSpPr>
          <p:nvPr/>
        </p:nvSpPr>
        <p:spPr bwMode="auto">
          <a:xfrm flipH="1" flipV="1">
            <a:off x="4191000" y="5668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  <p:sp>
        <p:nvSpPr>
          <p:cNvPr id="74765" name="Text Box 40"/>
          <p:cNvSpPr txBox="1">
            <a:spLocks noChangeArrowheads="1"/>
          </p:cNvSpPr>
          <p:nvPr/>
        </p:nvSpPr>
        <p:spPr bwMode="auto">
          <a:xfrm>
            <a:off x="1676400" y="58975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CPU</a:t>
            </a:r>
            <a:endParaRPr lang="en-US" altLang="pt-PT" sz="1600">
              <a:latin typeface="Arial" panose="020B0604020202020204" pitchFamily="34" charset="0"/>
            </a:endParaRPr>
          </a:p>
        </p:txBody>
      </p:sp>
      <p:sp>
        <p:nvSpPr>
          <p:cNvPr id="74766" name="Text Box 41"/>
          <p:cNvSpPr txBox="1">
            <a:spLocks noChangeArrowheads="1"/>
          </p:cNvSpPr>
          <p:nvPr/>
        </p:nvSpPr>
        <p:spPr bwMode="auto">
          <a:xfrm>
            <a:off x="4419600" y="58975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I/O</a:t>
            </a:r>
            <a:endParaRPr lang="en-US" altLang="pt-PT" sz="1600">
              <a:latin typeface="Arial" panose="020B0604020202020204" pitchFamily="34" charset="0"/>
            </a:endParaRPr>
          </a:p>
        </p:txBody>
      </p:sp>
      <p:grpSp>
        <p:nvGrpSpPr>
          <p:cNvPr id="74767" name="Group 45"/>
          <p:cNvGrpSpPr>
            <a:grpSpLocks/>
          </p:cNvGrpSpPr>
          <p:nvPr/>
        </p:nvGrpSpPr>
        <p:grpSpPr bwMode="auto">
          <a:xfrm>
            <a:off x="7010400" y="3297238"/>
            <a:ext cx="1143000" cy="381000"/>
            <a:chOff x="3600" y="2400"/>
            <a:chExt cx="720" cy="240"/>
          </a:xfrm>
        </p:grpSpPr>
        <p:sp>
          <p:nvSpPr>
            <p:cNvPr id="74771" name="Line 43"/>
            <p:cNvSpPr>
              <a:spLocks noChangeShapeType="1"/>
            </p:cNvSpPr>
            <p:nvPr/>
          </p:nvSpPr>
          <p:spPr bwMode="auto">
            <a:xfrm>
              <a:off x="3600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72" name="Text Box 44"/>
            <p:cNvSpPr txBox="1">
              <a:spLocks noChangeArrowheads="1"/>
            </p:cNvSpPr>
            <p:nvPr/>
          </p:nvSpPr>
          <p:spPr bwMode="auto">
            <a:xfrm>
              <a:off x="3600" y="2400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tempo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4768" name="Group 46"/>
          <p:cNvGrpSpPr>
            <a:grpSpLocks/>
          </p:cNvGrpSpPr>
          <p:nvPr/>
        </p:nvGrpSpPr>
        <p:grpSpPr bwMode="auto">
          <a:xfrm>
            <a:off x="7010400" y="5745163"/>
            <a:ext cx="1143000" cy="381000"/>
            <a:chOff x="3600" y="2400"/>
            <a:chExt cx="720" cy="240"/>
          </a:xfrm>
        </p:grpSpPr>
        <p:sp>
          <p:nvSpPr>
            <p:cNvPr id="74769" name="Line 47"/>
            <p:cNvSpPr>
              <a:spLocks noChangeShapeType="1"/>
            </p:cNvSpPr>
            <p:nvPr/>
          </p:nvSpPr>
          <p:spPr bwMode="auto">
            <a:xfrm>
              <a:off x="3600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4770" name="Text Box 48"/>
            <p:cNvSpPr txBox="1">
              <a:spLocks noChangeArrowheads="1"/>
            </p:cNvSpPr>
            <p:nvPr/>
          </p:nvSpPr>
          <p:spPr bwMode="auto">
            <a:xfrm>
              <a:off x="3600" y="2400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tempo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Sequenciamento</a:t>
            </a:r>
            <a:endParaRPr lang="en-US" altLang="pt-PT"/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A4F276-EAA3-4597-B30E-BC1A0E45CB9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sz="2000"/>
              <a:t>Sequenciamento com preempção</a:t>
            </a:r>
            <a:br>
              <a:rPr lang="pt-PT" altLang="pt-PT" sz="2000"/>
            </a:br>
            <a:r>
              <a:rPr lang="pt-PT" altLang="pt-PT" sz="2000"/>
              <a:t>(</a:t>
            </a:r>
            <a:r>
              <a:rPr lang="pt-PT" altLang="pt-PT" sz="2000" i="1"/>
              <a:t>Preemptive scheduling</a:t>
            </a:r>
            <a:r>
              <a:rPr lang="pt-PT" altLang="pt-PT" sz="2000"/>
              <a:t>)</a:t>
            </a:r>
          </a:p>
          <a:p>
            <a:pPr lvl="1" eaLnBrk="1" hangingPunct="1"/>
            <a:r>
              <a:rPr lang="pt-PT" altLang="pt-PT" sz="1800"/>
              <a:t>O algoritmo de sequenciamento corre</a:t>
            </a:r>
          </a:p>
          <a:p>
            <a:pPr lvl="2" eaLnBrk="1" hangingPunct="1"/>
            <a:r>
              <a:rPr lang="pt-PT" altLang="pt-PT" sz="1700"/>
              <a:t>Quando o processo que ocupa o CPU bloqueia</a:t>
            </a:r>
          </a:p>
          <a:p>
            <a:pPr lvl="2" eaLnBrk="1" hangingPunct="1"/>
            <a:r>
              <a:rPr lang="pt-PT" altLang="pt-PT" sz="1700"/>
              <a:t>Em instantes temporais pré-determinados (interrupção do relógio)</a:t>
            </a:r>
          </a:p>
          <a:p>
            <a:pPr lvl="2" eaLnBrk="1" hangingPunct="1"/>
            <a:r>
              <a:rPr lang="pt-PT" altLang="pt-PT" sz="1700"/>
              <a:t>Quando entra um processo prioritário (em sistemas de tempo-real)</a:t>
            </a:r>
          </a:p>
          <a:p>
            <a:pPr lvl="2" eaLnBrk="1" hangingPunct="1"/>
            <a:endParaRPr lang="pt-PT" altLang="pt-PT" sz="1700"/>
          </a:p>
          <a:p>
            <a:pPr eaLnBrk="1" hangingPunct="1"/>
            <a:r>
              <a:rPr lang="pt-PT" altLang="pt-PT" sz="2000"/>
              <a:t>Sequenciamento sem preempção</a:t>
            </a:r>
            <a:br>
              <a:rPr lang="pt-PT" altLang="pt-PT" sz="2000"/>
            </a:br>
            <a:r>
              <a:rPr lang="pt-PT" altLang="pt-PT" sz="2000"/>
              <a:t>(</a:t>
            </a:r>
            <a:r>
              <a:rPr lang="pt-PT" altLang="pt-PT" sz="2000" i="1"/>
              <a:t>Non-preemptive scheduling</a:t>
            </a:r>
            <a:r>
              <a:rPr lang="pt-PT" altLang="pt-PT" sz="2000"/>
              <a:t>)</a:t>
            </a:r>
          </a:p>
          <a:p>
            <a:pPr lvl="1" eaLnBrk="1" hangingPunct="1"/>
            <a:r>
              <a:rPr lang="pt-PT" altLang="pt-PT" sz="1800"/>
              <a:t>O algoritmo de sequenciamento só corre após o bloqueio do processo que ocupa o CPU</a:t>
            </a:r>
          </a:p>
          <a:p>
            <a:pPr lvl="2" eaLnBrk="1" hangingPunct="1"/>
            <a:r>
              <a:rPr lang="pt-PT" altLang="pt-PT" sz="1700"/>
              <a:t>Operação de I/O</a:t>
            </a:r>
          </a:p>
          <a:p>
            <a:pPr lvl="2" eaLnBrk="1" hangingPunct="1"/>
            <a:r>
              <a:rPr lang="pt-PT" altLang="pt-PT" sz="1700"/>
              <a:t>Bloqueio num semáforo</a:t>
            </a:r>
          </a:p>
          <a:p>
            <a:pPr lvl="2" eaLnBrk="1" hangingPunct="1"/>
            <a:r>
              <a:rPr lang="pt-PT" altLang="pt-PT" sz="1700"/>
              <a:t>Ocorrência de</a:t>
            </a:r>
            <a:r>
              <a:rPr lang="pt-PT" altLang="pt-PT" sz="1700" i="1"/>
              <a:t> Page fault, </a:t>
            </a:r>
            <a:r>
              <a:rPr lang="pt-PT" altLang="pt-PT" sz="1700"/>
              <a:t>etc.</a:t>
            </a:r>
            <a:endParaRPr lang="pt-PT" altLang="pt-PT" sz="1700" i="1"/>
          </a:p>
          <a:p>
            <a:pPr lvl="2" eaLnBrk="1" hangingPunct="1"/>
            <a:endParaRPr lang="en-US" altLang="pt-PT" sz="17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57AF2A-34EB-40B8-889C-DA572DC9F5B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i="1">
                <a:solidFill>
                  <a:srgbClr val="336600"/>
                </a:solidFill>
              </a:rPr>
              <a:t>First-come, first-served </a:t>
            </a:r>
            <a:r>
              <a:rPr lang="pt-PT" altLang="pt-PT">
                <a:solidFill>
                  <a:srgbClr val="336600"/>
                </a:solidFill>
              </a:rPr>
              <a:t>(ou FIFO)</a:t>
            </a:r>
          </a:p>
          <a:p>
            <a:pPr lvl="1" eaLnBrk="1" hangingPunct="1"/>
            <a:r>
              <a:rPr lang="pt-PT" altLang="pt-PT" sz="2200"/>
              <a:t>O CPU é atribuído aos processos pela sua ordem de chegada</a:t>
            </a:r>
          </a:p>
          <a:p>
            <a:pPr lvl="1" eaLnBrk="1" hangingPunct="1"/>
            <a:r>
              <a:rPr lang="pt-PT" altLang="pt-PT" sz="2200"/>
              <a:t>Cada processo monopoliza o CPU até terminar, ou até bloquear numa operação de I/O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Características:</a:t>
            </a:r>
          </a:p>
          <a:p>
            <a:pPr lvl="2" eaLnBrk="1" hangingPunct="1"/>
            <a:r>
              <a:rPr lang="pt-PT" altLang="pt-PT" sz="2100"/>
              <a:t>Algoritmo muito simples</a:t>
            </a:r>
          </a:p>
          <a:p>
            <a:pPr lvl="2" eaLnBrk="1" hangingPunct="1"/>
            <a:r>
              <a:rPr lang="pt-PT" altLang="pt-PT" sz="2100"/>
              <a:t>Não é aplicável para processamento interactivo, mas pode ser utilizado em conjunto com outros algoritmos</a:t>
            </a:r>
          </a:p>
          <a:p>
            <a:pPr lvl="2" eaLnBrk="1" hangingPunct="1"/>
            <a:r>
              <a:rPr lang="pt-PT" altLang="pt-PT" sz="2100"/>
              <a:t>Utilizado em sistemas </a:t>
            </a:r>
            <a:r>
              <a:rPr lang="pt-PT" altLang="pt-PT" sz="2100" i="1"/>
              <a:t>batch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61C73-293F-466B-B8BD-3806ADBD1EB6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305800" cy="5334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i="1" dirty="0">
                <a:solidFill>
                  <a:srgbClr val="336600"/>
                </a:solidFill>
              </a:rPr>
              <a:t>Round-robin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Cada processo tem direito a um certo tempo de CPU – o </a:t>
            </a:r>
            <a:r>
              <a:rPr lang="pt-PT" altLang="pt-PT" sz="2200" b="1" i="1" dirty="0">
                <a:solidFill>
                  <a:srgbClr val="336600"/>
                </a:solidFill>
              </a:rPr>
              <a:t>quantum</a:t>
            </a:r>
            <a:endParaRPr lang="pt-PT" altLang="pt-PT" sz="22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Após o fim do </a:t>
            </a:r>
            <a:r>
              <a:rPr lang="pt-PT" altLang="pt-PT" sz="2200" i="1" dirty="0"/>
              <a:t>quantum</a:t>
            </a:r>
            <a:r>
              <a:rPr lang="pt-PT" altLang="pt-PT" sz="2200" dirty="0"/>
              <a:t> é colocado no fim da fila dos processos executáveis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PT" altLang="pt-PT" sz="22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PT" altLang="pt-PT" sz="2200" dirty="0"/>
          </a:p>
          <a:p>
            <a:pPr marL="274320" lvl="1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pt-PT" altLang="pt-PT" sz="22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PT" altLang="pt-PT" sz="2200" dirty="0"/>
              <a:t>Características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pt-PT" altLang="pt-PT" sz="2100" dirty="0"/>
              <a:t>Trata todos os processos de modo igual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pt-PT" altLang="pt-PT" sz="2100" dirty="0"/>
              <a:t>Permite interactividade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pt-PT" altLang="pt-PT" sz="2100" dirty="0"/>
              <a:t>Utilizado em conjunto com outros algoritmos</a:t>
            </a:r>
            <a:endParaRPr lang="en-US" altLang="pt-PT" sz="2100" dirty="0"/>
          </a:p>
        </p:txBody>
      </p:sp>
      <p:grpSp>
        <p:nvGrpSpPr>
          <p:cNvPr id="77829" name="Group 20"/>
          <p:cNvGrpSpPr>
            <a:grpSpLocks/>
          </p:cNvGrpSpPr>
          <p:nvPr/>
        </p:nvGrpSpPr>
        <p:grpSpPr bwMode="auto">
          <a:xfrm>
            <a:off x="4495800" y="3213100"/>
            <a:ext cx="3124200" cy="609600"/>
            <a:chOff x="2784" y="2832"/>
            <a:chExt cx="2304" cy="624"/>
          </a:xfrm>
        </p:grpSpPr>
        <p:sp>
          <p:nvSpPr>
            <p:cNvPr id="77839" name="Rectangle 6"/>
            <p:cNvSpPr>
              <a:spLocks noChangeArrowheads="1"/>
            </p:cNvSpPr>
            <p:nvPr/>
          </p:nvSpPr>
          <p:spPr bwMode="auto">
            <a:xfrm>
              <a:off x="3120" y="297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C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40" name="Rectangle 7"/>
            <p:cNvSpPr>
              <a:spLocks noChangeArrowheads="1"/>
            </p:cNvSpPr>
            <p:nvPr/>
          </p:nvSpPr>
          <p:spPr bwMode="auto">
            <a:xfrm>
              <a:off x="2784" y="297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41" name="Rectangle 8"/>
            <p:cNvSpPr>
              <a:spLocks noChangeArrowheads="1"/>
            </p:cNvSpPr>
            <p:nvPr/>
          </p:nvSpPr>
          <p:spPr bwMode="auto">
            <a:xfrm>
              <a:off x="3456" y="297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B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42" name="Rectangle 9"/>
            <p:cNvSpPr>
              <a:spLocks noChangeArrowheads="1"/>
            </p:cNvSpPr>
            <p:nvPr/>
          </p:nvSpPr>
          <p:spPr bwMode="auto">
            <a:xfrm>
              <a:off x="3792" y="297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A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43" name="Rectangle 10"/>
            <p:cNvSpPr>
              <a:spLocks noChangeArrowheads="1"/>
            </p:cNvSpPr>
            <p:nvPr/>
          </p:nvSpPr>
          <p:spPr bwMode="auto">
            <a:xfrm>
              <a:off x="4320" y="2832"/>
              <a:ext cx="7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 b="1">
                  <a:latin typeface="Arial" panose="020B0604020202020204" pitchFamily="34" charset="0"/>
                </a:rPr>
                <a:t>CPU</a:t>
              </a:r>
              <a:endParaRPr lang="en-US" altLang="pt-PT" sz="2000" b="1">
                <a:latin typeface="Arial" panose="020B0604020202020204" pitchFamily="34" charset="0"/>
              </a:endParaRPr>
            </a:p>
          </p:txBody>
        </p:sp>
        <p:sp>
          <p:nvSpPr>
            <p:cNvPr id="77844" name="Line 11"/>
            <p:cNvSpPr>
              <a:spLocks noChangeShapeType="1"/>
            </p:cNvSpPr>
            <p:nvPr/>
          </p:nvSpPr>
          <p:spPr bwMode="auto">
            <a:xfrm>
              <a:off x="4176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  <p:grpSp>
        <p:nvGrpSpPr>
          <p:cNvPr id="77830" name="Group 28"/>
          <p:cNvGrpSpPr>
            <a:grpSpLocks/>
          </p:cNvGrpSpPr>
          <p:nvPr/>
        </p:nvGrpSpPr>
        <p:grpSpPr bwMode="auto">
          <a:xfrm>
            <a:off x="4495800" y="4127500"/>
            <a:ext cx="3124200" cy="609600"/>
            <a:chOff x="2784" y="3936"/>
            <a:chExt cx="2304" cy="624"/>
          </a:xfrm>
        </p:grpSpPr>
        <p:sp>
          <p:nvSpPr>
            <p:cNvPr id="77833" name="Rectangle 12"/>
            <p:cNvSpPr>
              <a:spLocks noChangeArrowheads="1"/>
            </p:cNvSpPr>
            <p:nvPr/>
          </p:nvSpPr>
          <p:spPr bwMode="auto">
            <a:xfrm>
              <a:off x="3456" y="408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C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34" name="Rectangle 13"/>
            <p:cNvSpPr>
              <a:spLocks noChangeArrowheads="1"/>
            </p:cNvSpPr>
            <p:nvPr/>
          </p:nvSpPr>
          <p:spPr bwMode="auto">
            <a:xfrm>
              <a:off x="3120" y="408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D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35" name="Rectangle 14"/>
            <p:cNvSpPr>
              <a:spLocks noChangeArrowheads="1"/>
            </p:cNvSpPr>
            <p:nvPr/>
          </p:nvSpPr>
          <p:spPr bwMode="auto">
            <a:xfrm>
              <a:off x="3792" y="408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B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36" name="Rectangle 15"/>
            <p:cNvSpPr>
              <a:spLocks noChangeArrowheads="1"/>
            </p:cNvSpPr>
            <p:nvPr/>
          </p:nvSpPr>
          <p:spPr bwMode="auto">
            <a:xfrm>
              <a:off x="2784" y="408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Arial" panose="020B0604020202020204" pitchFamily="34" charset="0"/>
                </a:rPr>
                <a:t>A</a:t>
              </a: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7837" name="Rectangle 16"/>
            <p:cNvSpPr>
              <a:spLocks noChangeArrowheads="1"/>
            </p:cNvSpPr>
            <p:nvPr/>
          </p:nvSpPr>
          <p:spPr bwMode="auto">
            <a:xfrm>
              <a:off x="4320" y="3936"/>
              <a:ext cx="7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 b="1">
                  <a:latin typeface="Arial" panose="020B0604020202020204" pitchFamily="34" charset="0"/>
                </a:rPr>
                <a:t>CPU</a:t>
              </a:r>
              <a:endParaRPr lang="en-US" altLang="pt-PT" sz="2000" b="1">
                <a:latin typeface="Arial" panose="020B0604020202020204" pitchFamily="34" charset="0"/>
              </a:endParaRPr>
            </a:p>
          </p:txBody>
        </p:sp>
        <p:sp>
          <p:nvSpPr>
            <p:cNvPr id="77838" name="Line 17"/>
            <p:cNvSpPr>
              <a:spLocks noChangeShapeType="1"/>
            </p:cNvSpPr>
            <p:nvPr/>
          </p:nvSpPr>
          <p:spPr bwMode="auto">
            <a:xfrm>
              <a:off x="4176" y="42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</p:grpSp>
      <p:sp>
        <p:nvSpPr>
          <p:cNvPr id="77831" name="Text Box 19"/>
          <p:cNvSpPr txBox="1">
            <a:spLocks noChangeArrowheads="1"/>
          </p:cNvSpPr>
          <p:nvPr/>
        </p:nvSpPr>
        <p:spPr bwMode="auto">
          <a:xfrm>
            <a:off x="2438400" y="37465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Fim do </a:t>
            </a:r>
            <a:r>
              <a:rPr lang="pt-PT" altLang="pt-PT" sz="1800" i="1">
                <a:latin typeface="Arial" panose="020B0604020202020204" pitchFamily="34" charset="0"/>
              </a:rPr>
              <a:t>quantum</a:t>
            </a:r>
            <a:endParaRPr lang="en-US" altLang="pt-PT" sz="1800" i="1">
              <a:latin typeface="Arial" panose="020B0604020202020204" pitchFamily="34" charset="0"/>
            </a:endParaRPr>
          </a:p>
        </p:txBody>
      </p:sp>
      <p:sp>
        <p:nvSpPr>
          <p:cNvPr id="77832" name="Freeform 30"/>
          <p:cNvSpPr>
            <a:spLocks/>
          </p:cNvSpPr>
          <p:nvPr/>
        </p:nvSpPr>
        <p:spPr bwMode="auto">
          <a:xfrm>
            <a:off x="3683000" y="3670300"/>
            <a:ext cx="2413000" cy="685800"/>
          </a:xfrm>
          <a:custGeom>
            <a:avLst/>
            <a:gdLst>
              <a:gd name="T0" fmla="*/ 2147483646 w 1520"/>
              <a:gd name="T1" fmla="*/ 0 h 432"/>
              <a:gd name="T2" fmla="*/ 2147483646 w 1520"/>
              <a:gd name="T3" fmla="*/ 2147483646 h 432"/>
              <a:gd name="T4" fmla="*/ 2147483646 w 1520"/>
              <a:gd name="T5" fmla="*/ 2147483646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0" h="432">
                <a:moveTo>
                  <a:pt x="1520" y="0"/>
                </a:moveTo>
                <a:cubicBezTo>
                  <a:pt x="936" y="132"/>
                  <a:pt x="352" y="264"/>
                  <a:pt x="176" y="336"/>
                </a:cubicBezTo>
                <a:cubicBezTo>
                  <a:pt x="0" y="408"/>
                  <a:pt x="416" y="416"/>
                  <a:pt x="464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PT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8A1FF-73A4-44FE-A374-CBA37A5F7079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305800" cy="5410200"/>
          </a:xfrm>
        </p:spPr>
        <p:txBody>
          <a:bodyPr/>
          <a:lstStyle/>
          <a:p>
            <a:pPr eaLnBrk="1" hangingPunct="1"/>
            <a:r>
              <a:rPr lang="pt-PT" altLang="pt-PT" sz="2200" i="1">
                <a:solidFill>
                  <a:srgbClr val="336600"/>
                </a:solidFill>
              </a:rPr>
              <a:t>Round-robin</a:t>
            </a:r>
          </a:p>
          <a:p>
            <a:pPr lvl="1" eaLnBrk="1" hangingPunct="1"/>
            <a:r>
              <a:rPr lang="pt-PT" altLang="pt-PT" sz="2000"/>
              <a:t>O dimensionamento do </a:t>
            </a:r>
            <a:r>
              <a:rPr lang="pt-PT" altLang="pt-PT" sz="2000" i="1"/>
              <a:t>quantum</a:t>
            </a:r>
            <a:r>
              <a:rPr lang="pt-PT" altLang="pt-PT" sz="2000"/>
              <a:t> pode ter um impacto muito forte no desempenho do sistema</a:t>
            </a:r>
          </a:p>
          <a:p>
            <a:pPr lvl="2" eaLnBrk="1" hangingPunct="1"/>
            <a:r>
              <a:rPr lang="pt-PT" altLang="pt-PT" sz="1900"/>
              <a:t>Quantum pequeno – o CPU perde rendimento...</a:t>
            </a:r>
          </a:p>
          <a:p>
            <a:pPr lvl="2" eaLnBrk="1" hangingPunct="1"/>
            <a:r>
              <a:rPr lang="pt-PT" altLang="pt-PT" sz="1900"/>
              <a:t>Quantum grande – aumenta o rendimento, mas perde-se interactividade...</a:t>
            </a:r>
          </a:p>
          <a:p>
            <a:pPr lvl="2" eaLnBrk="1" hangingPunct="1"/>
            <a:endParaRPr lang="pt-PT" altLang="pt-PT" sz="1900"/>
          </a:p>
          <a:p>
            <a:pPr lvl="2" eaLnBrk="1" hangingPunct="1"/>
            <a:endParaRPr lang="pt-PT" altLang="pt-PT" sz="1900"/>
          </a:p>
          <a:p>
            <a:pPr lvl="2" eaLnBrk="1" hangingPunct="1"/>
            <a:endParaRPr lang="pt-PT" altLang="pt-PT" sz="1900"/>
          </a:p>
          <a:p>
            <a:pPr lvl="2" eaLnBrk="1" hangingPunct="1"/>
            <a:endParaRPr lang="pt-PT" altLang="pt-PT" sz="19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PT" altLang="pt-PT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PT" altLang="pt-PT" sz="2000"/>
          </a:p>
          <a:p>
            <a:pPr lvl="2" eaLnBrk="1" hangingPunct="1"/>
            <a:r>
              <a:rPr lang="pt-PT" altLang="pt-PT" sz="1900" i="1">
                <a:solidFill>
                  <a:srgbClr val="336600"/>
                </a:solidFill>
              </a:rPr>
              <a:t>Overhead</a:t>
            </a:r>
            <a:r>
              <a:rPr lang="pt-PT" altLang="pt-PT" sz="1900"/>
              <a:t> – tempo necessário para o SO actualizar estruturas quando ocorre uma comutação de processos</a:t>
            </a:r>
          </a:p>
        </p:txBody>
      </p:sp>
      <p:graphicFrame>
        <p:nvGraphicFramePr>
          <p:cNvPr id="78853" name="Object 33"/>
          <p:cNvGraphicFramePr>
            <a:graphicFrameLocks noChangeAspect="1"/>
          </p:cNvGraphicFramePr>
          <p:nvPr/>
        </p:nvGraphicFramePr>
        <p:xfrm>
          <a:off x="1752600" y="4729163"/>
          <a:ext cx="68500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ção" r:id="rId3" imgW="4671126" imgH="358030" progId="Equation.3">
                  <p:embed/>
                </p:oleObj>
              </mc:Choice>
              <mc:Fallback>
                <p:oleObj name="Equação" r:id="rId3" imgW="4671126" imgH="35803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9163"/>
                        <a:ext cx="68500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4" name="Group 36"/>
          <p:cNvGrpSpPr>
            <a:grpSpLocks/>
          </p:cNvGrpSpPr>
          <p:nvPr/>
        </p:nvGrpSpPr>
        <p:grpSpPr bwMode="auto">
          <a:xfrm>
            <a:off x="4876800" y="3357563"/>
            <a:ext cx="3276600" cy="1066800"/>
            <a:chOff x="912" y="2688"/>
            <a:chExt cx="2064" cy="672"/>
          </a:xfrm>
        </p:grpSpPr>
        <p:grpSp>
          <p:nvGrpSpPr>
            <p:cNvPr id="78855" name="Group 27"/>
            <p:cNvGrpSpPr>
              <a:grpSpLocks/>
            </p:cNvGrpSpPr>
            <p:nvPr/>
          </p:nvGrpSpPr>
          <p:grpSpPr bwMode="auto">
            <a:xfrm>
              <a:off x="912" y="2928"/>
              <a:ext cx="1872" cy="240"/>
              <a:chOff x="1056" y="2112"/>
              <a:chExt cx="1872" cy="240"/>
            </a:xfrm>
          </p:grpSpPr>
          <p:sp>
            <p:nvSpPr>
              <p:cNvPr id="78861" name="Line 20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2" name="Line 21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3" name="Line 22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4" name="Line 23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5" name="Line 24"/>
              <p:cNvSpPr>
                <a:spLocks noChangeShapeType="1"/>
              </p:cNvSpPr>
              <p:nvPr/>
            </p:nvSpPr>
            <p:spPr bwMode="auto">
              <a:xfrm>
                <a:off x="254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6" name="Line 25"/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78867" name="Line 26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78856" name="Text Box 29"/>
            <p:cNvSpPr txBox="1">
              <a:spLocks noChangeArrowheads="1"/>
            </p:cNvSpPr>
            <p:nvPr/>
          </p:nvSpPr>
          <p:spPr bwMode="auto">
            <a:xfrm>
              <a:off x="1200" y="2688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Quantum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78857" name="Text Box 30"/>
            <p:cNvSpPr txBox="1">
              <a:spLocks noChangeArrowheads="1"/>
            </p:cNvSpPr>
            <p:nvPr/>
          </p:nvSpPr>
          <p:spPr bwMode="auto">
            <a:xfrm>
              <a:off x="2208" y="268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Overhead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78858" name="Line 32"/>
            <p:cNvSpPr>
              <a:spLocks noChangeShapeType="1"/>
            </p:cNvSpPr>
            <p:nvPr/>
          </p:nvSpPr>
          <p:spPr bwMode="auto">
            <a:xfrm>
              <a:off x="259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8859" name="Line 34"/>
            <p:cNvSpPr>
              <a:spLocks noChangeShapeType="1"/>
            </p:cNvSpPr>
            <p:nvPr/>
          </p:nvSpPr>
          <p:spPr bwMode="auto">
            <a:xfrm>
              <a:off x="1488" y="33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78860" name="Text Box 35"/>
            <p:cNvSpPr txBox="1">
              <a:spLocks noChangeArrowheads="1"/>
            </p:cNvSpPr>
            <p:nvPr/>
          </p:nvSpPr>
          <p:spPr bwMode="auto">
            <a:xfrm>
              <a:off x="1488" y="312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tempo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BDFC12-7446-43F1-B43C-DD836F985C4A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sz="2200">
                <a:solidFill>
                  <a:srgbClr val="336600"/>
                </a:solidFill>
              </a:rPr>
              <a:t>Prioridades</a:t>
            </a:r>
          </a:p>
          <a:p>
            <a:pPr lvl="1" eaLnBrk="1" hangingPunct="1"/>
            <a:r>
              <a:rPr lang="pt-PT" altLang="pt-PT" sz="2000"/>
              <a:t>Existem processos mais importantes do que outros</a:t>
            </a:r>
          </a:p>
          <a:p>
            <a:pPr lvl="2" eaLnBrk="1" hangingPunct="1"/>
            <a:r>
              <a:rPr lang="pt-PT" altLang="pt-PT" sz="1900"/>
              <a:t>A cada processo é atribuído um valor de prioridade</a:t>
            </a:r>
          </a:p>
          <a:p>
            <a:pPr lvl="2" eaLnBrk="1" hangingPunct="1"/>
            <a:r>
              <a:rPr lang="pt-PT" altLang="pt-PT" sz="1900"/>
              <a:t>O sequenciador ordena os processos por ordem de prioridade</a:t>
            </a:r>
          </a:p>
          <a:p>
            <a:pPr lvl="2" eaLnBrk="1" hangingPunct="1"/>
            <a:r>
              <a:rPr lang="pt-PT" altLang="pt-PT" sz="1900"/>
              <a:t>O CPU é atribuído ao processo com maior prioridade</a:t>
            </a:r>
          </a:p>
          <a:p>
            <a:pPr lvl="2" eaLnBrk="1" hangingPunct="1"/>
            <a:endParaRPr lang="pt-PT" altLang="pt-PT" sz="1900"/>
          </a:p>
          <a:p>
            <a:pPr lvl="1" eaLnBrk="1" hangingPunct="1"/>
            <a:r>
              <a:rPr lang="pt-PT" altLang="pt-PT" sz="2000"/>
              <a:t>Para evitar que processos prioritários monopolizem o CPU, a prioridade poderá ter duas componentes</a:t>
            </a:r>
          </a:p>
          <a:p>
            <a:pPr lvl="2" eaLnBrk="1" hangingPunct="1"/>
            <a:r>
              <a:rPr lang="pt-PT" altLang="pt-PT" sz="1900" b="1">
                <a:solidFill>
                  <a:srgbClr val="336600"/>
                </a:solidFill>
              </a:rPr>
              <a:t>Prioridade = prioridade base + prioridade dinâmica</a:t>
            </a:r>
          </a:p>
          <a:p>
            <a:pPr lvl="2" eaLnBrk="1" hangingPunct="1"/>
            <a:r>
              <a:rPr lang="pt-PT" altLang="pt-PT" sz="1900" b="1">
                <a:solidFill>
                  <a:srgbClr val="336600"/>
                </a:solidFill>
              </a:rPr>
              <a:t>Base</a:t>
            </a:r>
            <a:r>
              <a:rPr lang="pt-PT" altLang="pt-PT" sz="1900"/>
              <a:t> – valor fixo, correspondendo à prioridade com que o processo é iniciado</a:t>
            </a:r>
          </a:p>
          <a:p>
            <a:pPr lvl="2" eaLnBrk="1" hangingPunct="1"/>
            <a:r>
              <a:rPr lang="pt-PT" altLang="pt-PT" sz="1900" b="1">
                <a:solidFill>
                  <a:srgbClr val="336600"/>
                </a:solidFill>
              </a:rPr>
              <a:t>Dinâmica</a:t>
            </a:r>
            <a:r>
              <a:rPr lang="pt-PT" altLang="pt-PT" sz="1900"/>
              <a:t> – valor variável ao longo do tempo, calculada pelo sequenciador em certos instantes temporais</a:t>
            </a:r>
            <a:endParaRPr lang="en-US" altLang="pt-PT" sz="19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083528"/>
            <a:ext cx="8229600" cy="5585832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ª Geração (1965-80) – CI e </a:t>
            </a:r>
            <a:r>
              <a:rPr lang="pt-PT" dirty="0" err="1" smtClean="0"/>
              <a:t>multiprogramação</a:t>
            </a:r>
            <a:endParaRPr lang="pt-PT" dirty="0" smtClean="0"/>
          </a:p>
          <a:p>
            <a:pPr lvl="1"/>
            <a:r>
              <a:rPr lang="pt-PT" sz="1800" dirty="0" smtClean="0"/>
              <a:t>Os Circuitos Integrados substituíram os transístores (+</a:t>
            </a:r>
            <a:r>
              <a:rPr lang="pt-PT" sz="1800" dirty="0" err="1" smtClean="0"/>
              <a:t>barato+rápido</a:t>
            </a:r>
            <a:r>
              <a:rPr lang="pt-PT" sz="1800" dirty="0" smtClean="0"/>
              <a:t>) </a:t>
            </a:r>
          </a:p>
          <a:p>
            <a:pPr lvl="1"/>
            <a:r>
              <a:rPr lang="pt-PT" sz="1800" dirty="0" err="1" smtClean="0"/>
              <a:t>System</a:t>
            </a:r>
            <a:r>
              <a:rPr lang="pt-PT" sz="1800" dirty="0" smtClean="0"/>
              <a:t>/360 (juntou 1401 e 7094) e veio adicionar mais poder computacional</a:t>
            </a:r>
          </a:p>
          <a:p>
            <a:pPr lvl="2"/>
            <a:r>
              <a:rPr lang="pt-PT" sz="1500" dirty="0" smtClean="0"/>
              <a:t>Os </a:t>
            </a:r>
            <a:r>
              <a:rPr lang="pt-PT" sz="1500" dirty="0"/>
              <a:t>programas escritos para um modelo </a:t>
            </a:r>
            <a:r>
              <a:rPr lang="pt-PT" sz="1500" dirty="0" smtClean="0"/>
              <a:t>funcionam </a:t>
            </a:r>
            <a:r>
              <a:rPr lang="pt-PT" sz="1500" dirty="0"/>
              <a:t>noutro </a:t>
            </a:r>
            <a:r>
              <a:rPr lang="pt-PT" sz="1500" dirty="0" smtClean="0"/>
              <a:t>modelo </a:t>
            </a:r>
          </a:p>
          <a:p>
            <a:pPr lvl="2"/>
            <a:r>
              <a:rPr lang="pt-PT" sz="1500" dirty="0"/>
              <a:t>S</a:t>
            </a:r>
            <a:r>
              <a:rPr lang="pt-PT" sz="1500" dirty="0" smtClean="0"/>
              <a:t>uportar </a:t>
            </a:r>
            <a:r>
              <a:rPr lang="pt-PT" sz="1500" dirty="0"/>
              <a:t>todos os esforços de computação obriga a criar máquinas </a:t>
            </a:r>
            <a:r>
              <a:rPr lang="pt-PT" sz="1500" dirty="0" smtClean="0"/>
              <a:t>complexas</a:t>
            </a:r>
          </a:p>
          <a:p>
            <a:pPr lvl="2"/>
            <a:r>
              <a:rPr lang="pt-PT" sz="1500" dirty="0" smtClean="0"/>
              <a:t>Esta arquitetura evoluiu até hoje (IBM Série Z) para suportar centros de dados (de tarefa essencialmente única de elevado esforço computacional, e.g. BD, WWW, I/D)</a:t>
            </a:r>
            <a:endParaRPr lang="pt-PT" sz="1800" dirty="0" smtClean="0"/>
          </a:p>
          <a:p>
            <a:pPr lvl="1"/>
            <a:r>
              <a:rPr lang="pt-PT" sz="1800" dirty="0" smtClean="0"/>
              <a:t>Continua a ser processamento por </a:t>
            </a:r>
            <a:r>
              <a:rPr lang="pt-PT" sz="1800" dirty="0" err="1" smtClean="0"/>
              <a:t>batch</a:t>
            </a:r>
            <a:r>
              <a:rPr lang="pt-PT" sz="1800" dirty="0" smtClean="0"/>
              <a:t> (demorado)</a:t>
            </a:r>
          </a:p>
          <a:p>
            <a:pPr lvl="1"/>
            <a:r>
              <a:rPr lang="pt-PT" sz="1800" dirty="0" smtClean="0"/>
              <a:t>Deu-se início ao conceito de </a:t>
            </a:r>
            <a:r>
              <a:rPr lang="pt-PT" sz="1800" dirty="0" err="1" smtClean="0"/>
              <a:t>multiprogramação</a:t>
            </a:r>
            <a:r>
              <a:rPr lang="pt-PT" sz="1800" dirty="0" smtClean="0"/>
              <a:t>:</a:t>
            </a:r>
          </a:p>
          <a:p>
            <a:pPr lvl="2"/>
            <a:r>
              <a:rPr lang="pt-PT" sz="1500" dirty="0" smtClean="0"/>
              <a:t>Eliminando o problema dos computadores de 2ª geração</a:t>
            </a:r>
          </a:p>
          <a:p>
            <a:pPr marL="593725" lvl="2" indent="0">
              <a:buNone/>
            </a:pPr>
            <a:r>
              <a:rPr lang="pt-PT" sz="1500" dirty="0" smtClean="0"/>
              <a:t>      que paravam o CPU nas operações de I/O</a:t>
            </a:r>
          </a:p>
          <a:p>
            <a:pPr lvl="2"/>
            <a:r>
              <a:rPr lang="pt-PT" sz="1500" dirty="0" smtClean="0"/>
              <a:t>Divisão da memória e correr vários programas (uso concorrencial)</a:t>
            </a:r>
            <a:endParaRPr lang="pt-PT" sz="1800" dirty="0" smtClean="0"/>
          </a:p>
          <a:p>
            <a:pPr lvl="1"/>
            <a:r>
              <a:rPr lang="pt-PT" sz="1800" dirty="0" smtClean="0"/>
              <a:t>Deu-se início ao conceito de </a:t>
            </a:r>
            <a:r>
              <a:rPr lang="pt-PT" sz="1800" dirty="0" err="1" smtClean="0"/>
              <a:t>timesharing</a:t>
            </a:r>
            <a:r>
              <a:rPr lang="pt-PT" sz="1800" dirty="0" smtClean="0"/>
              <a:t>:</a:t>
            </a:r>
          </a:p>
          <a:p>
            <a:pPr lvl="2"/>
            <a:r>
              <a:rPr lang="pt-PT" sz="1500" dirty="0" smtClean="0"/>
              <a:t>Partilha de tempo de CPU entre utilizadores ativos e inativos (surge o SO MULTICS)</a:t>
            </a:r>
          </a:p>
          <a:p>
            <a:pPr lvl="1"/>
            <a:r>
              <a:rPr lang="pt-PT" sz="1800" dirty="0" smtClean="0"/>
              <a:t>Aparecem os primeiros minicomputadores (Série PDP)  </a:t>
            </a:r>
          </a:p>
          <a:p>
            <a:pPr lvl="2"/>
            <a:r>
              <a:rPr lang="pt-PT" sz="1500" dirty="0" err="1" smtClean="0"/>
              <a:t>Ken</a:t>
            </a:r>
            <a:r>
              <a:rPr lang="pt-PT" sz="1500" dirty="0" smtClean="0"/>
              <a:t> </a:t>
            </a:r>
            <a:r>
              <a:rPr lang="pt-PT" sz="1500" dirty="0" err="1" smtClean="0"/>
              <a:t>Thompson</a:t>
            </a:r>
            <a:r>
              <a:rPr lang="pt-PT" sz="1500" dirty="0" smtClean="0"/>
              <a:t> programou </a:t>
            </a:r>
            <a:r>
              <a:rPr lang="pt-PT" sz="1500" dirty="0"/>
              <a:t>num PDP-7 </a:t>
            </a:r>
            <a:r>
              <a:rPr lang="pt-PT" sz="1500" dirty="0" smtClean="0"/>
              <a:t>o UNIX (MULTICS em </a:t>
            </a:r>
            <a:r>
              <a:rPr lang="pt-PT" sz="1500" dirty="0" err="1" smtClean="0"/>
              <a:t>monoutilizador</a:t>
            </a:r>
            <a:r>
              <a:rPr lang="pt-PT" sz="1500" dirty="0" smtClean="0"/>
              <a:t>) e posteriormente o MINIX (modular, alta disponibilidade) que deu origem ao atual Linux.</a:t>
            </a:r>
          </a:p>
          <a:p>
            <a:pPr lvl="2"/>
            <a:endParaRPr lang="pt-PT" sz="1500" dirty="0" smtClean="0"/>
          </a:p>
          <a:p>
            <a:pPr lvl="1"/>
            <a:endParaRPr lang="pt-PT" sz="1800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BB2A-4BE8-4893-8D5D-AE6F982F872F}" type="slidenum">
              <a:rPr lang="pt-PT" altLang="en-US" smtClean="0"/>
              <a:pPr/>
              <a:t>8</a:t>
            </a:fld>
            <a:endParaRPr lang="pt-PT" alt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8" y="3552408"/>
            <a:ext cx="1862137" cy="13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10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B20358-41A8-4C0B-977C-363D2E393691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rgbClr val="336600"/>
                </a:solidFill>
              </a:rPr>
              <a:t>Prioridades</a:t>
            </a:r>
          </a:p>
          <a:p>
            <a:pPr lvl="1" eaLnBrk="1" hangingPunct="1"/>
            <a:r>
              <a:rPr lang="pt-PT" altLang="pt-PT" sz="2200"/>
              <a:t>Prioridades dinâmicas (exemplo de algoritmo simples)</a:t>
            </a:r>
          </a:p>
          <a:p>
            <a:pPr lvl="2" eaLnBrk="1" hangingPunct="1"/>
            <a:r>
              <a:rPr lang="pt-PT" altLang="pt-PT" sz="2100"/>
              <a:t>Definir a prioridade dinâmica com base na fracção de tempo do </a:t>
            </a:r>
            <a:r>
              <a:rPr lang="pt-PT" altLang="pt-PT" sz="2100" i="1"/>
              <a:t>quantum</a:t>
            </a:r>
            <a:r>
              <a:rPr lang="pt-PT" altLang="pt-PT" sz="2100"/>
              <a:t> – </a:t>
            </a:r>
            <a:r>
              <a:rPr lang="pt-PT" altLang="pt-PT" sz="2100" i="1"/>
              <a:t>f</a:t>
            </a:r>
            <a:r>
              <a:rPr lang="pt-PT" altLang="pt-PT" sz="2100"/>
              <a:t> – que um processo utilizou antes de iniciar uma operação de I/O</a:t>
            </a:r>
          </a:p>
          <a:p>
            <a:pPr lvl="2" eaLnBrk="1" hangingPunct="1"/>
            <a:r>
              <a:rPr lang="pt-PT" altLang="pt-PT" sz="2100"/>
              <a:t>Prioridade dinâmica = 1/f</a:t>
            </a:r>
          </a:p>
          <a:p>
            <a:pPr lvl="2" eaLnBrk="1" hangingPunct="1"/>
            <a:r>
              <a:rPr lang="pt-PT" altLang="pt-PT" sz="2100"/>
              <a:t>Com este algoritmo beneficiam-se os processos I/O-bound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1676400" y="4292600"/>
            <a:ext cx="6705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Quantum = 10 ms</a:t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/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>Bloqueio ao fim de 1 ms =&gt; prior. din. = 10</a:t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>Bloqueio ao fim de 2 ms =&gt; prior. din. = 5</a:t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>Bloqueio ao fim de 5 ms =&gt; prior. din. = 2</a:t>
            </a:r>
            <a:endParaRPr lang="en-US" altLang="pt-PT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49486-D6B9-4D06-8254-6BF69887B0E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rgbClr val="336600"/>
                </a:solidFill>
              </a:rPr>
              <a:t>Multifila</a:t>
            </a:r>
          </a:p>
          <a:p>
            <a:pPr lvl="1" eaLnBrk="1" hangingPunct="1"/>
            <a:r>
              <a:rPr lang="pt-PT" altLang="pt-PT" sz="2200"/>
              <a:t>Algoritmo que utiliza várias filas </a:t>
            </a:r>
            <a:r>
              <a:rPr lang="pt-PT" altLang="pt-PT" sz="2200" i="1"/>
              <a:t>round-robin</a:t>
            </a:r>
            <a:r>
              <a:rPr lang="pt-PT" altLang="pt-PT" sz="2200"/>
              <a:t> (ou FIFO) com prioridades e </a:t>
            </a:r>
            <a:r>
              <a:rPr lang="pt-PT" altLang="pt-PT" sz="2200" i="1"/>
              <a:t>quantuns</a:t>
            </a:r>
            <a:r>
              <a:rPr lang="pt-PT" altLang="pt-PT" sz="2200"/>
              <a:t> diferentes em cada uma</a:t>
            </a:r>
          </a:p>
          <a:p>
            <a:pPr lvl="2" eaLnBrk="1" hangingPunct="1"/>
            <a:r>
              <a:rPr lang="pt-PT" altLang="pt-PT" sz="2100"/>
              <a:t>Quantuns pequenos para prioridades altas</a:t>
            </a:r>
          </a:p>
          <a:p>
            <a:pPr lvl="2" eaLnBrk="1" hangingPunct="1"/>
            <a:r>
              <a:rPr lang="pt-PT" altLang="pt-PT" sz="2100"/>
              <a:t>Quantuns grandes para prioridades baixas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Em cada comutação um processo baixa a prioridade mas aumenta o seu </a:t>
            </a:r>
            <a:r>
              <a:rPr lang="pt-PT" altLang="pt-PT" sz="2200" i="1"/>
              <a:t>quantum</a:t>
            </a:r>
          </a:p>
          <a:p>
            <a:pPr lvl="2" eaLnBrk="1" hangingPunct="1"/>
            <a:r>
              <a:rPr lang="pt-PT" altLang="pt-PT" sz="2100"/>
              <a:t>Processos I/O-bound ficarão com prioridades altas e </a:t>
            </a:r>
            <a:r>
              <a:rPr lang="pt-PT" altLang="pt-PT" sz="2100" i="1"/>
              <a:t>quantuns</a:t>
            </a:r>
            <a:r>
              <a:rPr lang="pt-PT" altLang="pt-PT" sz="2100"/>
              <a:t> pequenos</a:t>
            </a:r>
          </a:p>
          <a:p>
            <a:pPr lvl="2" eaLnBrk="1" hangingPunct="1"/>
            <a:r>
              <a:rPr lang="pt-PT" altLang="pt-PT" sz="2100"/>
              <a:t>Processos compute-bound ficarão com prioridades baixas, mas correm de um modo mais eficiente com </a:t>
            </a:r>
            <a:r>
              <a:rPr lang="pt-PT" altLang="pt-PT" sz="2100" i="1"/>
              <a:t>quantuns</a:t>
            </a:r>
            <a:r>
              <a:rPr lang="pt-PT" altLang="pt-PT" sz="2100"/>
              <a:t> altos</a:t>
            </a:r>
            <a:endParaRPr lang="en-US" altLang="pt-PT" sz="210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/>
          <a:lstStyle/>
          <a:p>
            <a:pPr eaLnBrk="1" hangingPunct="1"/>
            <a:r>
              <a:rPr lang="pt-PT" altLang="pt-PT"/>
              <a:t>Algoritmos de Sequenciamento</a:t>
            </a:r>
            <a:endParaRPr lang="en-US" altLang="pt-PT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C9EAA4-AB73-4708-9D18-447107A4865E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>
                <a:solidFill>
                  <a:srgbClr val="336600"/>
                </a:solidFill>
              </a:rPr>
              <a:t>Multifila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200"/>
              <a:t>Exemplo</a:t>
            </a:r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1" eaLnBrk="1" hangingPunct="1">
              <a:lnSpc>
                <a:spcPct val="90000"/>
              </a:lnSpc>
            </a:pPr>
            <a:endParaRPr lang="pt-PT" altLang="pt-PT" sz="2200"/>
          </a:p>
          <a:p>
            <a:pPr lvl="2" eaLnBrk="1" hangingPunct="1">
              <a:lnSpc>
                <a:spcPct val="90000"/>
              </a:lnSpc>
            </a:pPr>
            <a:r>
              <a:rPr lang="pt-PT" altLang="pt-PT" sz="2100"/>
              <a:t>Calcular quantas comutações seriam necessárias para um processo cujo tempo de execução seja de 20q. Supondo que o overhead é de q/5, calcule o rendimento e compare com o obtido se o </a:t>
            </a:r>
            <a:r>
              <a:rPr lang="pt-PT" altLang="pt-PT" sz="2100" i="1"/>
              <a:t>quantum</a:t>
            </a:r>
            <a:r>
              <a:rPr lang="pt-PT" altLang="pt-PT" sz="2100"/>
              <a:t> fosse sempre q. </a:t>
            </a:r>
          </a:p>
        </p:txBody>
      </p:sp>
      <p:grpSp>
        <p:nvGrpSpPr>
          <p:cNvPr id="83973" name="Group 4"/>
          <p:cNvGrpSpPr>
            <a:grpSpLocks/>
          </p:cNvGrpSpPr>
          <p:nvPr/>
        </p:nvGrpSpPr>
        <p:grpSpPr bwMode="auto">
          <a:xfrm>
            <a:off x="1524000" y="2133600"/>
            <a:ext cx="5334000" cy="2209800"/>
            <a:chOff x="1728" y="2736"/>
            <a:chExt cx="3360" cy="1392"/>
          </a:xfrm>
        </p:grpSpPr>
        <p:grpSp>
          <p:nvGrpSpPr>
            <p:cNvPr id="83974" name="Group 5"/>
            <p:cNvGrpSpPr>
              <a:grpSpLocks/>
            </p:cNvGrpSpPr>
            <p:nvPr/>
          </p:nvGrpSpPr>
          <p:grpSpPr bwMode="auto">
            <a:xfrm>
              <a:off x="1920" y="2976"/>
              <a:ext cx="1680" cy="1152"/>
              <a:chOff x="2592" y="2592"/>
              <a:chExt cx="1680" cy="1152"/>
            </a:xfrm>
          </p:grpSpPr>
          <p:sp>
            <p:nvSpPr>
              <p:cNvPr id="83981" name="Rectangle 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4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2" name="Rectangle 7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3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3" name="Rectangle 8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2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4" name="Rectangle 9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1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5" name="Rectangle 10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A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6" name="Rectangle 11"/>
              <p:cNvSpPr>
                <a:spLocks noChangeArrowheads="1"/>
              </p:cNvSpPr>
              <p:nvPr/>
            </p:nvSpPr>
            <p:spPr bwMode="auto">
              <a:xfrm>
                <a:off x="3696" y="2640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B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7" name="Rectangle 12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C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8" name="Rectangle 13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D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89" name="Rectangle 14"/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E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90" name="Rectangle 15"/>
              <p:cNvSpPr>
                <a:spLocks noChangeArrowheads="1"/>
              </p:cNvSpPr>
              <p:nvPr/>
            </p:nvSpPr>
            <p:spPr bwMode="auto">
              <a:xfrm>
                <a:off x="4032" y="3216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F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91" name="Rectangle 16"/>
              <p:cNvSpPr>
                <a:spLocks noChangeArrowheads="1"/>
              </p:cNvSpPr>
              <p:nvPr/>
            </p:nvSpPr>
            <p:spPr bwMode="auto">
              <a:xfrm>
                <a:off x="3360" y="350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G</a:t>
                </a:r>
                <a:endParaRPr lang="en-US" altLang="pt-P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992" name="Line 17"/>
              <p:cNvSpPr>
                <a:spLocks noChangeShapeType="1"/>
              </p:cNvSpPr>
              <p:nvPr/>
            </p:nvSpPr>
            <p:spPr bwMode="auto">
              <a:xfrm flipH="1">
                <a:off x="3024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3" name="Line 18"/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4" name="Line 19"/>
              <p:cNvSpPr>
                <a:spLocks noChangeShapeType="1"/>
              </p:cNvSpPr>
              <p:nvPr/>
            </p:nvSpPr>
            <p:spPr bwMode="auto">
              <a:xfrm flipH="1">
                <a:off x="3024" y="33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5" name="Line 20"/>
              <p:cNvSpPr>
                <a:spLocks noChangeShapeType="1"/>
              </p:cNvSpPr>
              <p:nvPr/>
            </p:nvSpPr>
            <p:spPr bwMode="auto">
              <a:xfrm flipH="1">
                <a:off x="3024" y="36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6" name="Line 21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7" name="Line 22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3998" name="Line 23"/>
              <p:cNvSpPr>
                <a:spLocks noChangeShapeType="1"/>
              </p:cNvSpPr>
              <p:nvPr/>
            </p:nvSpPr>
            <p:spPr bwMode="auto">
              <a:xfrm>
                <a:off x="3936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</p:grpSp>
        <p:sp>
          <p:nvSpPr>
            <p:cNvPr id="83975" name="Text Box 24"/>
            <p:cNvSpPr txBox="1">
              <a:spLocks noChangeArrowheads="1"/>
            </p:cNvSpPr>
            <p:nvPr/>
          </p:nvSpPr>
          <p:spPr bwMode="auto">
            <a:xfrm>
              <a:off x="3888" y="2976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Quantum = q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83976" name="Text Box 25"/>
            <p:cNvSpPr txBox="1">
              <a:spLocks noChangeArrowheads="1"/>
            </p:cNvSpPr>
            <p:nvPr/>
          </p:nvSpPr>
          <p:spPr bwMode="auto">
            <a:xfrm>
              <a:off x="3888" y="326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Quantum = 2q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83977" name="Text Box 26"/>
            <p:cNvSpPr txBox="1">
              <a:spLocks noChangeArrowheads="1"/>
            </p:cNvSpPr>
            <p:nvPr/>
          </p:nvSpPr>
          <p:spPr bwMode="auto">
            <a:xfrm>
              <a:off x="3888" y="355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Quantum = 4q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83978" name="Text Box 27"/>
            <p:cNvSpPr txBox="1">
              <a:spLocks noChangeArrowheads="1"/>
            </p:cNvSpPr>
            <p:nvPr/>
          </p:nvSpPr>
          <p:spPr bwMode="auto">
            <a:xfrm>
              <a:off x="3888" y="3840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Quantum = 8q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83979" name="Text Box 28"/>
            <p:cNvSpPr txBox="1">
              <a:spLocks noChangeArrowheads="1"/>
            </p:cNvSpPr>
            <p:nvPr/>
          </p:nvSpPr>
          <p:spPr bwMode="auto">
            <a:xfrm>
              <a:off x="1728" y="2736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Prioridade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  <p:sp>
          <p:nvSpPr>
            <p:cNvPr id="83980" name="Text Box 29"/>
            <p:cNvSpPr txBox="1">
              <a:spLocks noChangeArrowheads="1"/>
            </p:cNvSpPr>
            <p:nvPr/>
          </p:nvSpPr>
          <p:spPr bwMode="auto">
            <a:xfrm>
              <a:off x="2688" y="273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Processos</a:t>
              </a:r>
              <a:endParaRPr lang="en-US" altLang="pt-PT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altLang="pt-PT" sz="3500"/>
              <a:t>Sequenciamento</a:t>
            </a:r>
            <a:br>
              <a:rPr lang="pt-PT" altLang="pt-PT" sz="3500"/>
            </a:br>
            <a:r>
              <a:rPr lang="pt-PT" altLang="pt-PT" sz="3500"/>
              <a:t>UNIX (caso geral)</a:t>
            </a:r>
            <a:endParaRPr lang="en-US" altLang="pt-PT" sz="350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FFF740-20B6-4C85-AF6B-C6302D6A2A08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Baseado em filas de prioridades divididas em modo núcleo (negativas) e modo utilizador (positivas)</a:t>
            </a:r>
          </a:p>
          <a:p>
            <a:pPr eaLnBrk="1" hangingPunct="1"/>
            <a:r>
              <a:rPr lang="pt-PT" altLang="pt-PT"/>
              <a:t>Algoritmo </a:t>
            </a:r>
            <a:r>
              <a:rPr lang="pt-PT" altLang="pt-PT" i="1"/>
              <a:t>round-robin</a:t>
            </a:r>
            <a:r>
              <a:rPr lang="pt-PT" altLang="pt-PT"/>
              <a:t> em cada fila de prioridade</a:t>
            </a:r>
          </a:p>
        </p:txBody>
      </p:sp>
      <p:grpSp>
        <p:nvGrpSpPr>
          <p:cNvPr id="84997" name="Group 49"/>
          <p:cNvGrpSpPr>
            <a:grpSpLocks/>
          </p:cNvGrpSpPr>
          <p:nvPr/>
        </p:nvGrpSpPr>
        <p:grpSpPr bwMode="auto">
          <a:xfrm>
            <a:off x="533400" y="2852738"/>
            <a:ext cx="8001000" cy="3384550"/>
            <a:chOff x="192" y="1968"/>
            <a:chExt cx="5040" cy="2132"/>
          </a:xfrm>
        </p:grpSpPr>
        <p:grpSp>
          <p:nvGrpSpPr>
            <p:cNvPr id="84998" name="Group 5"/>
            <p:cNvGrpSpPr>
              <a:grpSpLocks/>
            </p:cNvGrpSpPr>
            <p:nvPr/>
          </p:nvGrpSpPr>
          <p:grpSpPr bwMode="auto">
            <a:xfrm>
              <a:off x="1152" y="2016"/>
              <a:ext cx="4080" cy="2016"/>
              <a:chOff x="768" y="1440"/>
              <a:chExt cx="4464" cy="2352"/>
            </a:xfrm>
          </p:grpSpPr>
          <p:sp>
            <p:nvSpPr>
              <p:cNvPr id="85002" name="AutoShape 6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672" cy="1248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3" name="AutoShape 7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672" cy="1008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4" name="Rectangle 8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Prioridade 1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5" name="Rectangle 9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13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...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6" name="Rectangle 10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Prioridade 2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7" name="Rectangle 11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Prioridade 3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8" name="Rectangle 12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Prioridade 4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09" name="Rectangle 13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Prioridade 0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0" name="Rectangle 14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392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Terminação do filho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1" name="Rectangle 15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392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Terminal input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2" name="Rectangle 16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1392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Terminal output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3" name="Rectangle 17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392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Disco I/O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4" name="Rectangle 18"/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1392" cy="288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...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5" name="Rectangle 19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6" name="Rectangle 20"/>
              <p:cNvSpPr>
                <a:spLocks noChangeArrowheads="1"/>
              </p:cNvSpPr>
              <p:nvPr/>
            </p:nvSpPr>
            <p:spPr bwMode="auto">
              <a:xfrm>
                <a:off x="4128" y="32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7" name="Rectangle 2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8" name="Rectangle 22"/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19" name="Rectangle 23"/>
              <p:cNvSpPr>
                <a:spLocks noChangeArrowheads="1"/>
              </p:cNvSpPr>
              <p:nvPr/>
            </p:nvSpPr>
            <p:spPr bwMode="auto">
              <a:xfrm>
                <a:off x="4992" y="32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20" name="Rectangle 2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192"/>
              </a:xfrm>
              <a:prstGeom prst="rect">
                <a:avLst/>
              </a:prstGeom>
              <a:solidFill>
                <a:srgbClr val="DECA9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21" name="Rectangle 25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22" name="Line 26"/>
              <p:cNvSpPr>
                <a:spLocks noChangeShapeType="1"/>
              </p:cNvSpPr>
              <p:nvPr/>
            </p:nvSpPr>
            <p:spPr bwMode="auto">
              <a:xfrm flipH="1">
                <a:off x="3840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3" name="Line 27"/>
              <p:cNvSpPr>
                <a:spLocks noChangeShapeType="1"/>
              </p:cNvSpPr>
              <p:nvPr/>
            </p:nvSpPr>
            <p:spPr bwMode="auto">
              <a:xfrm flipH="1">
                <a:off x="43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4" name="Line 28"/>
              <p:cNvSpPr>
                <a:spLocks noChangeShapeType="1"/>
              </p:cNvSpPr>
              <p:nvPr/>
            </p:nvSpPr>
            <p:spPr bwMode="auto">
              <a:xfrm flipH="1">
                <a:off x="436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5" name="Line 29"/>
              <p:cNvSpPr>
                <a:spLocks noChangeShapeType="1"/>
              </p:cNvSpPr>
              <p:nvPr/>
            </p:nvSpPr>
            <p:spPr bwMode="auto">
              <a:xfrm flipH="1">
                <a:off x="480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6" name="Line 30"/>
              <p:cNvSpPr>
                <a:spLocks noChangeShapeType="1"/>
              </p:cNvSpPr>
              <p:nvPr/>
            </p:nvSpPr>
            <p:spPr bwMode="auto">
              <a:xfrm flipH="1">
                <a:off x="3840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7" name="Line 31"/>
              <p:cNvSpPr>
                <a:spLocks noChangeShapeType="1"/>
              </p:cNvSpPr>
              <p:nvPr/>
            </p:nvSpPr>
            <p:spPr bwMode="auto">
              <a:xfrm flipH="1">
                <a:off x="3840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8" name="Line 32"/>
              <p:cNvSpPr>
                <a:spLocks noChangeShapeType="1"/>
              </p:cNvSpPr>
              <p:nvPr/>
            </p:nvSpPr>
            <p:spPr bwMode="auto">
              <a:xfrm flipH="1">
                <a:off x="3840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PT"/>
              </a:p>
            </p:txBody>
          </p:sp>
          <p:sp>
            <p:nvSpPr>
              <p:cNvPr id="85029" name="Text Box 33"/>
              <p:cNvSpPr txBox="1">
                <a:spLocks noChangeArrowheads="1"/>
              </p:cNvSpPr>
              <p:nvPr/>
            </p:nvSpPr>
            <p:spPr bwMode="auto">
              <a:xfrm>
                <a:off x="2208" y="2305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-1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0" name="Text Box 34"/>
              <p:cNvSpPr txBox="1">
                <a:spLocks noChangeArrowheads="1"/>
              </p:cNvSpPr>
              <p:nvPr/>
            </p:nvSpPr>
            <p:spPr bwMode="auto">
              <a:xfrm>
                <a:off x="2208" y="2496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0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1" name="Text Box 35"/>
              <p:cNvSpPr txBox="1">
                <a:spLocks noChangeArrowheads="1"/>
              </p:cNvSpPr>
              <p:nvPr/>
            </p:nvSpPr>
            <p:spPr bwMode="auto">
              <a:xfrm>
                <a:off x="2208" y="2688"/>
                <a:ext cx="33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1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2" name="Text Box 36"/>
              <p:cNvSpPr txBox="1">
                <a:spLocks noChangeArrowheads="1"/>
              </p:cNvSpPr>
              <p:nvPr/>
            </p:nvSpPr>
            <p:spPr bwMode="auto">
              <a:xfrm>
                <a:off x="2208" y="2880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2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3" name="Text Box 37"/>
              <p:cNvSpPr txBox="1">
                <a:spLocks noChangeArrowheads="1"/>
              </p:cNvSpPr>
              <p:nvPr/>
            </p:nvSpPr>
            <p:spPr bwMode="auto">
              <a:xfrm>
                <a:off x="2208" y="3072"/>
                <a:ext cx="33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3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4" name="Text Box 38"/>
              <p:cNvSpPr txBox="1">
                <a:spLocks noChangeArrowheads="1"/>
              </p:cNvSpPr>
              <p:nvPr/>
            </p:nvSpPr>
            <p:spPr bwMode="auto">
              <a:xfrm>
                <a:off x="2208" y="3264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4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5" name="Text Box 39"/>
              <p:cNvSpPr txBox="1">
                <a:spLocks noChangeArrowheads="1"/>
              </p:cNvSpPr>
              <p:nvPr/>
            </p:nvSpPr>
            <p:spPr bwMode="auto">
              <a:xfrm>
                <a:off x="2208" y="1920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-3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6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112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-2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7" name="Text Box 41"/>
              <p:cNvSpPr txBox="1">
                <a:spLocks noChangeArrowheads="1"/>
              </p:cNvSpPr>
              <p:nvPr/>
            </p:nvSpPr>
            <p:spPr bwMode="auto">
              <a:xfrm>
                <a:off x="2208" y="1728"/>
                <a:ext cx="337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-4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8" name="Text Box 42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...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39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56"/>
                <a:ext cx="337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400">
                    <a:latin typeface="Arial" panose="020B0604020202020204" pitchFamily="34" charset="0"/>
                  </a:rPr>
                  <a:t>...</a:t>
                </a:r>
                <a:endParaRPr lang="en-US" altLang="pt-PT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85040" name="Text Box 44"/>
              <p:cNvSpPr txBox="1">
                <a:spLocks noChangeArrowheads="1"/>
              </p:cNvSpPr>
              <p:nvPr/>
            </p:nvSpPr>
            <p:spPr bwMode="auto">
              <a:xfrm>
                <a:off x="864" y="1823"/>
                <a:ext cx="115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600" b="1">
                    <a:latin typeface="Arial" panose="020B0604020202020204" pitchFamily="34" charset="0"/>
                  </a:rPr>
                  <a:t>Modo núcleo</a:t>
                </a:r>
                <a:endParaRPr lang="en-US" altLang="pt-PT" sz="1600" b="1">
                  <a:latin typeface="Arial" panose="020B0604020202020204" pitchFamily="34" charset="0"/>
                </a:endParaRPr>
              </a:p>
            </p:txBody>
          </p:sp>
          <p:sp>
            <p:nvSpPr>
              <p:cNvPr id="85041" name="Text Box 45"/>
              <p:cNvSpPr txBox="1">
                <a:spLocks noChangeArrowheads="1"/>
              </p:cNvSpPr>
              <p:nvPr/>
            </p:nvSpPr>
            <p:spPr bwMode="auto">
              <a:xfrm>
                <a:off x="768" y="3024"/>
                <a:ext cx="124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pt-PT" altLang="pt-PT" sz="1600" b="1">
                    <a:latin typeface="Arial" panose="020B0604020202020204" pitchFamily="34" charset="0"/>
                  </a:rPr>
                  <a:t>Modo utilizador</a:t>
                </a:r>
                <a:endParaRPr lang="en-US" altLang="pt-PT" sz="16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999" name="AutoShape 46"/>
            <p:cNvSpPr>
              <a:spLocks noChangeArrowheads="1"/>
            </p:cNvSpPr>
            <p:nvPr/>
          </p:nvSpPr>
          <p:spPr bwMode="auto">
            <a:xfrm>
              <a:off x="864" y="2160"/>
              <a:ext cx="144" cy="1632"/>
            </a:xfrm>
            <a:prstGeom prst="upArrow">
              <a:avLst>
                <a:gd name="adj1" fmla="val 50000"/>
                <a:gd name="adj2" fmla="val 283333"/>
              </a:avLst>
            </a:prstGeom>
            <a:solidFill>
              <a:srgbClr val="FF99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400">
                <a:latin typeface="Arial" panose="020B0604020202020204" pitchFamily="34" charset="0"/>
              </a:endParaRPr>
            </a:p>
          </p:txBody>
        </p:sp>
        <p:sp>
          <p:nvSpPr>
            <p:cNvPr id="85000" name="Text Box 47"/>
            <p:cNvSpPr txBox="1">
              <a:spLocks noChangeArrowheads="1"/>
            </p:cNvSpPr>
            <p:nvPr/>
          </p:nvSpPr>
          <p:spPr bwMode="auto">
            <a:xfrm>
              <a:off x="192" y="1968"/>
              <a:ext cx="1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Maior prioridade</a:t>
              </a:r>
              <a:endParaRPr lang="en-US" altLang="pt-PT" sz="1600">
                <a:latin typeface="Arial" panose="020B0604020202020204" pitchFamily="34" charset="0"/>
              </a:endParaRPr>
            </a:p>
          </p:txBody>
        </p:sp>
        <p:sp>
          <p:nvSpPr>
            <p:cNvPr id="85001" name="Text Box 48"/>
            <p:cNvSpPr txBox="1">
              <a:spLocks noChangeArrowheads="1"/>
            </p:cNvSpPr>
            <p:nvPr/>
          </p:nvSpPr>
          <p:spPr bwMode="auto">
            <a:xfrm>
              <a:off x="192" y="3888"/>
              <a:ext cx="1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Menor prioridade</a:t>
              </a:r>
              <a:endParaRPr lang="en-US" altLang="pt-PT" sz="1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altLang="pt-PT" sz="3500"/>
              <a:t>Sequenciamento</a:t>
            </a:r>
            <a:br>
              <a:rPr lang="pt-PT" altLang="pt-PT" sz="3500"/>
            </a:br>
            <a:r>
              <a:rPr lang="pt-PT" altLang="pt-PT" sz="3500"/>
              <a:t>UNIX (caso geral)</a:t>
            </a:r>
            <a:endParaRPr lang="en-US" altLang="pt-PT" sz="3500"/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FBF9F-F690-4584-B6CE-79D3A6EE1CF1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602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/>
              <a:t>Prioridades em modo núcleo</a:t>
            </a:r>
          </a:p>
          <a:p>
            <a:pPr lvl="1" eaLnBrk="1" hangingPunct="1"/>
            <a:r>
              <a:rPr lang="pt-PT" altLang="pt-PT" sz="2200"/>
              <a:t>Várias filas com prioridades negativas, cada uma delas correspondendo à saída de um bloqueio causado por uma dada situação em particular</a:t>
            </a:r>
          </a:p>
          <a:p>
            <a:pPr lvl="2" eaLnBrk="1" hangingPunct="1"/>
            <a:r>
              <a:rPr lang="pt-PT" altLang="pt-PT" sz="2100"/>
              <a:t>Espera pela terminação do filho</a:t>
            </a:r>
          </a:p>
          <a:p>
            <a:pPr lvl="2" eaLnBrk="1" hangingPunct="1"/>
            <a:r>
              <a:rPr lang="pt-PT" altLang="pt-PT" sz="2100"/>
              <a:t>Espera por </a:t>
            </a:r>
            <a:r>
              <a:rPr lang="pt-PT" altLang="pt-PT" sz="2100" i="1"/>
              <a:t>input</a:t>
            </a:r>
            <a:r>
              <a:rPr lang="pt-PT" altLang="pt-PT" sz="2100"/>
              <a:t> do terminal</a:t>
            </a:r>
          </a:p>
          <a:p>
            <a:pPr lvl="2" eaLnBrk="1" hangingPunct="1"/>
            <a:r>
              <a:rPr lang="pt-PT" altLang="pt-PT" sz="2100"/>
              <a:t>Etc.</a:t>
            </a:r>
          </a:p>
          <a:p>
            <a:pPr lvl="1" eaLnBrk="1" hangingPunct="1"/>
            <a:endParaRPr lang="pt-PT" altLang="pt-PT" sz="2200"/>
          </a:p>
          <a:p>
            <a:pPr lvl="1" eaLnBrk="1" hangingPunct="1"/>
            <a:r>
              <a:rPr lang="pt-PT" altLang="pt-PT" sz="2200"/>
              <a:t>O objectivo deste esquema consistem em</a:t>
            </a:r>
          </a:p>
          <a:p>
            <a:pPr lvl="2" eaLnBrk="1" hangingPunct="1"/>
            <a:r>
              <a:rPr lang="pt-PT" altLang="pt-PT" sz="2100"/>
              <a:t>acelerar pedidos de I/O dos processos </a:t>
            </a:r>
            <a:r>
              <a:rPr lang="pt-PT" altLang="pt-PT" sz="2100" i="1"/>
              <a:t>I/O-bound</a:t>
            </a:r>
            <a:r>
              <a:rPr lang="pt-PT" altLang="pt-PT" sz="2100"/>
              <a:t>;</a:t>
            </a:r>
            <a:endParaRPr lang="pt-PT" altLang="pt-PT" sz="2100" i="1"/>
          </a:p>
          <a:p>
            <a:pPr lvl="2" eaLnBrk="1" hangingPunct="1"/>
            <a:r>
              <a:rPr lang="pt-PT" altLang="pt-PT" sz="2100"/>
              <a:t>servir rapidamente processos interactivos;</a:t>
            </a:r>
          </a:p>
          <a:p>
            <a:pPr lvl="2" eaLnBrk="1" hangingPunct="1"/>
            <a:r>
              <a:rPr lang="pt-PT" altLang="pt-PT" sz="2100"/>
              <a:t>libertar rapidamente os processos do modo núcleo.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altLang="pt-PT" sz="3500"/>
              <a:t>Sequenciamento</a:t>
            </a:r>
            <a:br>
              <a:rPr lang="pt-PT" altLang="pt-PT" sz="3500"/>
            </a:br>
            <a:r>
              <a:rPr lang="pt-PT" altLang="pt-PT" sz="3500"/>
              <a:t>UNIX (caso geral)</a:t>
            </a:r>
            <a:endParaRPr lang="en-US" altLang="pt-PT" sz="3500"/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761FB-7007-4953-97B6-1A43622C2834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sz="2200"/>
              <a:t>Prioridades em modo utilizador</a:t>
            </a:r>
          </a:p>
          <a:p>
            <a:pPr lvl="1" eaLnBrk="1" hangingPunct="1"/>
            <a:r>
              <a:rPr lang="pt-PT" altLang="pt-PT" sz="2000"/>
              <a:t>Prioridades dinâmicas que visam lidar com processos </a:t>
            </a:r>
            <a:r>
              <a:rPr lang="pt-PT" altLang="pt-PT" sz="2000" i="1"/>
              <a:t>compute-bound</a:t>
            </a:r>
          </a:p>
          <a:p>
            <a:pPr lvl="1" eaLnBrk="1" hangingPunct="1"/>
            <a:r>
              <a:rPr lang="pt-PT" altLang="pt-PT" sz="2000"/>
              <a:t>A prioridade é calculada de acordo com</a:t>
            </a:r>
          </a:p>
          <a:p>
            <a:pPr lvl="2" eaLnBrk="1" hangingPunct="1"/>
            <a:r>
              <a:rPr lang="pt-PT" altLang="pt-PT" sz="1900"/>
              <a:t>Prioridade = Prioridade base + k*T_CPU + Nice</a:t>
            </a:r>
          </a:p>
          <a:p>
            <a:pPr lvl="3" eaLnBrk="1" hangingPunct="1"/>
            <a:r>
              <a:rPr lang="pt-PT" altLang="pt-PT" sz="1600"/>
              <a:t>T_CPU (utilização do CPU) pode ser calculada do seguinte modo:</a:t>
            </a:r>
          </a:p>
          <a:p>
            <a:pPr lvl="3" eaLnBrk="1" hangingPunct="1"/>
            <a:endParaRPr lang="pt-PT" altLang="pt-PT" sz="1600"/>
          </a:p>
          <a:p>
            <a:pPr lvl="3" eaLnBrk="1" hangingPunct="1"/>
            <a:endParaRPr lang="pt-PT" altLang="pt-PT" sz="1600"/>
          </a:p>
          <a:p>
            <a:pPr lvl="3" eaLnBrk="1" hangingPunct="1"/>
            <a:endParaRPr lang="pt-PT" altLang="pt-PT" sz="1600"/>
          </a:p>
          <a:p>
            <a:pPr lvl="3" eaLnBrk="1" hangingPunct="1"/>
            <a:r>
              <a:rPr lang="pt-PT" altLang="pt-PT" sz="1600"/>
              <a:t>Deste modo, não se penaliza tanto um processo </a:t>
            </a:r>
            <a:r>
              <a:rPr lang="pt-PT" altLang="pt-PT" sz="1600" i="1"/>
              <a:t>compute-bound</a:t>
            </a:r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3200400" y="3213100"/>
          <a:ext cx="25622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Equação" r:id="rId3" imgW="2499466" imgH="480201" progId="Equation.3">
                  <p:embed/>
                </p:oleObj>
              </mc:Choice>
              <mc:Fallback>
                <p:oleObj name="Equação" r:id="rId3" imgW="2499466" imgH="4802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3100"/>
                        <a:ext cx="25622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altLang="pt-PT" sz="3500"/>
              <a:t>Sequenciamento</a:t>
            </a:r>
            <a:br>
              <a:rPr lang="pt-PT" altLang="pt-PT" sz="3500"/>
            </a:br>
            <a:r>
              <a:rPr lang="pt-PT" altLang="pt-PT" sz="3500"/>
              <a:t>LINUX</a:t>
            </a:r>
            <a:endParaRPr lang="en-US" altLang="pt-PT" sz="3500"/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9943-8A0F-41A9-8927-5103BA492895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sz="2200"/>
              <a:t>Funcionamento do algoritmo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000"/>
              <a:t>A escolha do sequenciador é feita segundo a </a:t>
            </a:r>
            <a:r>
              <a:rPr lang="pt-PT" altLang="pt-PT" sz="2000" i="1"/>
              <a:t>goodness</a:t>
            </a:r>
            <a:r>
              <a:rPr lang="pt-PT" altLang="pt-PT" sz="2000"/>
              <a:t> de cada thread – escolhe o que obter </a:t>
            </a:r>
            <a:r>
              <a:rPr lang="pt-PT" altLang="pt-PT" sz="2000" i="1"/>
              <a:t>goodness</a:t>
            </a:r>
            <a:r>
              <a:rPr lang="pt-PT" altLang="pt-PT" sz="2000"/>
              <a:t> mais alta</a:t>
            </a:r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endParaRPr lang="pt-PT" altLang="pt-PT" sz="2000"/>
          </a:p>
          <a:p>
            <a:pPr lvl="1" eaLnBrk="1" hangingPunct="1">
              <a:lnSpc>
                <a:spcPct val="90000"/>
              </a:lnSpc>
            </a:pPr>
            <a:r>
              <a:rPr lang="pt-PT" altLang="pt-PT" sz="2000"/>
              <a:t>Valores de prioridade entre 1 e 40 (40 é a mais elevada) – 20 é o valor por defeito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000"/>
              <a:t>O </a:t>
            </a:r>
            <a:r>
              <a:rPr lang="pt-PT" altLang="pt-PT" sz="2000" i="1"/>
              <a:t>quantum</a:t>
            </a:r>
            <a:r>
              <a:rPr lang="pt-PT" altLang="pt-PT" sz="2000"/>
              <a:t> é medido em </a:t>
            </a:r>
            <a:r>
              <a:rPr lang="pt-PT" altLang="pt-PT" sz="2000" i="1"/>
              <a:t>clock ticks </a:t>
            </a:r>
            <a:r>
              <a:rPr lang="pt-PT" altLang="pt-PT" sz="2000"/>
              <a:t>(chamados </a:t>
            </a:r>
            <a:r>
              <a:rPr lang="pt-PT" altLang="pt-PT" sz="2000" b="1" i="1">
                <a:solidFill>
                  <a:srgbClr val="336600"/>
                </a:solidFill>
              </a:rPr>
              <a:t>jiffys</a:t>
            </a:r>
            <a:r>
              <a:rPr lang="pt-PT" altLang="pt-PT" sz="2000"/>
              <a:t>). Cada </a:t>
            </a:r>
            <a:r>
              <a:rPr lang="pt-PT" altLang="pt-PT" sz="2000" b="1" i="1"/>
              <a:t>jiffy</a:t>
            </a:r>
            <a:r>
              <a:rPr lang="pt-PT" altLang="pt-PT" sz="2000" i="1"/>
              <a:t> </a:t>
            </a:r>
            <a:r>
              <a:rPr lang="pt-PT" altLang="pt-PT" sz="2000"/>
              <a:t>corresponde a 10ms (por defeito) 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PT" sz="2000"/>
              <a:t>Em cada </a:t>
            </a:r>
            <a:r>
              <a:rPr lang="pt-PT" altLang="pt-PT" sz="2000" i="1"/>
              <a:t>clock tick</a:t>
            </a:r>
            <a:r>
              <a:rPr lang="pt-PT" altLang="pt-PT" sz="2000"/>
              <a:t>, o valor do </a:t>
            </a:r>
            <a:r>
              <a:rPr lang="pt-PT" altLang="pt-PT" sz="2000" i="1"/>
              <a:t>quantum</a:t>
            </a:r>
            <a:r>
              <a:rPr lang="pt-PT" altLang="pt-PT" sz="2000"/>
              <a:t> é decrementado em uma unidade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371600" y="2349500"/>
            <a:ext cx="7016750" cy="159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PT" altLang="pt-PT" sz="1800" dirty="0">
                <a:latin typeface="Courier New" pitchFamily="49" charset="0"/>
              </a:rPr>
              <a:t>if (classe == realtime)</a:t>
            </a:r>
            <a:br>
              <a:rPr lang="pt-PT" altLang="pt-PT" sz="1800" dirty="0">
                <a:latin typeface="Courier New" pitchFamily="49" charset="0"/>
              </a:rPr>
            </a:br>
            <a:r>
              <a:rPr lang="pt-PT" altLang="pt-PT" sz="1800" dirty="0">
                <a:latin typeface="Courier New" pitchFamily="49" charset="0"/>
              </a:rPr>
              <a:t>	goodness = 1000 + prioridade;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1800" dirty="0">
                <a:latin typeface="Courier New" pitchFamily="49" charset="0"/>
              </a:rPr>
              <a:t>if (classe == timesharing &amp;&amp; quantum&gt;0)</a:t>
            </a:r>
            <a:br>
              <a:rPr lang="pt-PT" altLang="pt-PT" sz="1800" dirty="0">
                <a:latin typeface="Courier New" pitchFamily="49" charset="0"/>
              </a:rPr>
            </a:br>
            <a:r>
              <a:rPr lang="pt-PT" altLang="pt-PT" sz="1800" dirty="0">
                <a:latin typeface="Courier New" pitchFamily="49" charset="0"/>
              </a:rPr>
              <a:t>	goodness = quantum + prioridade;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1800" dirty="0">
                <a:latin typeface="Courier New" pitchFamily="49" charset="0"/>
              </a:rPr>
              <a:t>if (classe == timesharing &amp;&amp; quantum==0)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1800" dirty="0">
                <a:latin typeface="Courier New" pitchFamily="49" charset="0"/>
              </a:rPr>
              <a:t>	goodness = 0;</a:t>
            </a:r>
            <a:endParaRPr lang="en-US" altLang="pt-PT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altLang="pt-PT" sz="3500"/>
              <a:t>Sequenciamento</a:t>
            </a:r>
            <a:br>
              <a:rPr lang="pt-PT" altLang="pt-PT" sz="3500"/>
            </a:br>
            <a:r>
              <a:rPr lang="pt-PT" altLang="pt-PT" sz="3500"/>
              <a:t>LINUX</a:t>
            </a:r>
            <a:endParaRPr lang="en-US" altLang="pt-PT" sz="3500"/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50CC2-2D78-4FC9-83EA-851946414A6A}" type="slidenum">
              <a:rPr lang="pt-PT" altLang="en-US" sz="1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pt-PT" altLang="en-US" sz="1400">
              <a:solidFill>
                <a:schemeClr val="tx2"/>
              </a:solidFill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pt-PT" altLang="pt-PT" sz="2200"/>
              <a:t>Uma </a:t>
            </a:r>
            <a:r>
              <a:rPr lang="pt-PT" altLang="pt-PT" sz="2200" i="1"/>
              <a:t>thread</a:t>
            </a:r>
            <a:r>
              <a:rPr lang="pt-PT" altLang="pt-PT" sz="2200"/>
              <a:t> perde o processador se:</a:t>
            </a:r>
          </a:p>
          <a:p>
            <a:pPr lvl="1" eaLnBrk="1" hangingPunct="1"/>
            <a:r>
              <a:rPr lang="pt-PT" altLang="pt-PT" sz="2000"/>
              <a:t>O seu </a:t>
            </a:r>
            <a:r>
              <a:rPr lang="pt-PT" altLang="pt-PT" sz="2000" i="1"/>
              <a:t>quantum</a:t>
            </a:r>
            <a:r>
              <a:rPr lang="pt-PT" altLang="pt-PT" sz="2000"/>
              <a:t> chegar a 0;</a:t>
            </a:r>
          </a:p>
          <a:p>
            <a:pPr lvl="1" eaLnBrk="1" hangingPunct="1"/>
            <a:r>
              <a:rPr lang="pt-PT" altLang="pt-PT" sz="2000"/>
              <a:t>Bloquear (semáforo, I/O, etc.)</a:t>
            </a:r>
          </a:p>
          <a:p>
            <a:pPr lvl="1" eaLnBrk="1" hangingPunct="1"/>
            <a:r>
              <a:rPr lang="pt-PT" altLang="pt-PT" sz="2000"/>
              <a:t>Uma </a:t>
            </a:r>
            <a:r>
              <a:rPr lang="pt-PT" altLang="pt-PT" sz="2000" i="1"/>
              <a:t>thread </a:t>
            </a:r>
            <a:r>
              <a:rPr lang="pt-PT" altLang="pt-PT" sz="2000"/>
              <a:t>com maior </a:t>
            </a:r>
            <a:r>
              <a:rPr lang="pt-PT" altLang="pt-PT" sz="2000" i="1"/>
              <a:t>goodness</a:t>
            </a:r>
            <a:r>
              <a:rPr lang="pt-PT" altLang="pt-PT" sz="2000"/>
              <a:t> desbloquear</a:t>
            </a:r>
            <a:endParaRPr lang="pt-PT" altLang="pt-PT" sz="2000" i="1"/>
          </a:p>
          <a:p>
            <a:pPr eaLnBrk="1" hangingPunct="1"/>
            <a:r>
              <a:rPr lang="pt-PT" altLang="pt-PT" sz="2200"/>
              <a:t>Nessa altura é calculado um novo valor para os </a:t>
            </a:r>
            <a:r>
              <a:rPr lang="pt-PT" altLang="pt-PT" sz="2200" i="1"/>
              <a:t>quantuns</a:t>
            </a:r>
            <a:r>
              <a:rPr lang="pt-PT" altLang="pt-PT" sz="2200"/>
              <a:t> (em jiffys) de todas as </a:t>
            </a:r>
            <a:r>
              <a:rPr lang="pt-PT" altLang="pt-PT" sz="2200" i="1"/>
              <a:t>threads</a:t>
            </a:r>
            <a:r>
              <a:rPr lang="pt-PT" altLang="pt-PT" sz="2200"/>
              <a:t> (activas e bloqueadas)</a:t>
            </a:r>
          </a:p>
          <a:p>
            <a:pPr lvl="1" eaLnBrk="1" hangingPunct="1"/>
            <a:r>
              <a:rPr lang="pt-PT" altLang="pt-PT" sz="2000"/>
              <a:t>Novo quantum = quantum que sobrou / 2 + prioridade</a:t>
            </a:r>
          </a:p>
          <a:p>
            <a:pPr eaLnBrk="1" hangingPunct="1"/>
            <a:r>
              <a:rPr lang="pt-PT" altLang="pt-PT" sz="2200"/>
              <a:t>O objectivo é beneficiar </a:t>
            </a:r>
            <a:r>
              <a:rPr lang="pt-PT" altLang="pt-PT" sz="2200" i="1"/>
              <a:t>threads</a:t>
            </a:r>
            <a:r>
              <a:rPr lang="pt-PT" altLang="pt-PT" sz="2200"/>
              <a:t> I/O-bound</a:t>
            </a:r>
          </a:p>
          <a:p>
            <a:pPr lvl="1" eaLnBrk="1" hangingPunct="1"/>
            <a:r>
              <a:rPr lang="pt-PT" altLang="pt-PT" sz="2000" i="1"/>
              <a:t>I/O-bound</a:t>
            </a:r>
            <a:r>
              <a:rPr lang="pt-PT" altLang="pt-PT" sz="2000"/>
              <a:t> – o </a:t>
            </a:r>
            <a:r>
              <a:rPr lang="pt-PT" altLang="pt-PT" sz="2000" i="1"/>
              <a:t>quantum</a:t>
            </a:r>
            <a:r>
              <a:rPr lang="pt-PT" altLang="pt-PT" sz="2000"/>
              <a:t> tende para o dobro do valor da prioridade, consequentemente aumentando a </a:t>
            </a:r>
            <a:r>
              <a:rPr lang="pt-PT" altLang="pt-PT" sz="2000" i="1"/>
              <a:t>goodness</a:t>
            </a:r>
          </a:p>
          <a:p>
            <a:pPr lvl="1" eaLnBrk="1" hangingPunct="1"/>
            <a:r>
              <a:rPr lang="pt-PT" altLang="pt-PT" sz="2000" i="1"/>
              <a:t>compute-bound</a:t>
            </a:r>
            <a:r>
              <a:rPr lang="pt-PT" altLang="pt-PT" sz="2000"/>
              <a:t> – o </a:t>
            </a:r>
            <a:r>
              <a:rPr lang="pt-PT" altLang="pt-PT" sz="2000" i="1"/>
              <a:t>quantum</a:t>
            </a:r>
            <a:r>
              <a:rPr lang="pt-PT" altLang="pt-PT" sz="2000"/>
              <a:t> tende para um valor igual ao da prioridade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História do Sistema Operativo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083528"/>
            <a:ext cx="8229600" cy="5585832"/>
          </a:xfrm>
        </p:spPr>
        <p:txBody>
          <a:bodyPr/>
          <a:lstStyle/>
          <a:p>
            <a:r>
              <a:rPr lang="pt-PT" dirty="0" smtClean="0"/>
              <a:t>4ª Geração (1980-hoje) – PC (microcomputadores)</a:t>
            </a:r>
          </a:p>
          <a:p>
            <a:pPr lvl="1"/>
            <a:r>
              <a:rPr lang="pt-PT" sz="1500" dirty="0" smtClean="0"/>
              <a:t>Circuitos Integrados de Larga Escala (milhares de transístores num chip), dando origem à CPU</a:t>
            </a:r>
          </a:p>
          <a:p>
            <a:pPr lvl="1"/>
            <a:r>
              <a:rPr lang="pt-PT" sz="1500" dirty="0" smtClean="0"/>
              <a:t>Intel pede a </a:t>
            </a:r>
            <a:r>
              <a:rPr lang="pt-PT" sz="1500" dirty="0" err="1" smtClean="0"/>
              <a:t>Gary</a:t>
            </a:r>
            <a:r>
              <a:rPr lang="pt-PT" sz="1500" dirty="0" smtClean="0"/>
              <a:t> </a:t>
            </a:r>
            <a:r>
              <a:rPr lang="pt-PT" sz="1500" dirty="0" err="1" smtClean="0"/>
              <a:t>Kildall</a:t>
            </a:r>
            <a:r>
              <a:rPr lang="pt-PT" sz="1500" dirty="0" smtClean="0"/>
              <a:t> para escrever o SO a ser usado no 1º computador com SO em disquete para o i8080 (CPU de 8-bits), dando origem ao CP/M. IBM contacta Bill Gates para usar o interpretador BASIC e este informa IBM sobre o SO de </a:t>
            </a:r>
            <a:r>
              <a:rPr lang="pt-PT" sz="1500" dirty="0" err="1" smtClean="0"/>
              <a:t>Kildall</a:t>
            </a:r>
            <a:r>
              <a:rPr lang="pt-PT" sz="1500" dirty="0" smtClean="0"/>
              <a:t>. Depois de negociações falhadas com </a:t>
            </a:r>
            <a:r>
              <a:rPr lang="pt-PT" sz="1500" dirty="0" err="1" smtClean="0"/>
              <a:t>Kildall</a:t>
            </a:r>
            <a:r>
              <a:rPr lang="pt-PT" sz="1500" dirty="0" smtClean="0"/>
              <a:t>, a IBM pede a Gates para criar o SO para o IBM PC. Gates descobre um fornecedor local, </a:t>
            </a:r>
            <a:r>
              <a:rPr lang="pt-PT" sz="1500" dirty="0"/>
              <a:t>Seattle </a:t>
            </a:r>
            <a:r>
              <a:rPr lang="pt-PT" sz="1500" dirty="0" err="1"/>
              <a:t>Computer</a:t>
            </a:r>
            <a:r>
              <a:rPr lang="pt-PT" sz="1500" dirty="0"/>
              <a:t> </a:t>
            </a:r>
            <a:r>
              <a:rPr lang="pt-PT" sz="1500" dirty="0" err="1" smtClean="0"/>
              <a:t>Products</a:t>
            </a:r>
            <a:r>
              <a:rPr lang="pt-PT" sz="1500" dirty="0" smtClean="0"/>
              <a:t>, que tem um SO chamados DOS. Gates compra este produto </a:t>
            </a:r>
            <a:r>
              <a:rPr lang="pt-PT" sz="1500" dirty="0"/>
              <a:t>e pede a Tim </a:t>
            </a:r>
            <a:r>
              <a:rPr lang="pt-PT" sz="1500" dirty="0" smtClean="0"/>
              <a:t>Paterson (programador do DOS) para o reescrever para o IBM PC, dando origem ao MS-DOS. Microsoft vende o seu MS-DOS a fabricantes de computadores enquanto Digital Research (</a:t>
            </a:r>
            <a:r>
              <a:rPr lang="pt-PT" sz="1500" dirty="0" err="1" smtClean="0"/>
              <a:t>Kildall</a:t>
            </a:r>
            <a:r>
              <a:rPr lang="pt-PT" sz="1500" dirty="0" smtClean="0"/>
              <a:t>) vende diretamente aos utilizadores finais.</a:t>
            </a:r>
          </a:p>
          <a:p>
            <a:pPr lvl="1"/>
            <a:r>
              <a:rPr lang="en-US" sz="1500" dirty="0"/>
              <a:t>Doug </a:t>
            </a:r>
            <a:r>
              <a:rPr lang="en-US" sz="1500" dirty="0" err="1"/>
              <a:t>Engelbart</a:t>
            </a:r>
            <a:r>
              <a:rPr lang="en-US" sz="1500" dirty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Standford</a:t>
            </a:r>
            <a:r>
              <a:rPr lang="en-US" sz="1500" dirty="0" smtClean="0"/>
              <a:t>) </a:t>
            </a:r>
            <a:r>
              <a:rPr lang="en-US" sz="1500" dirty="0" err="1" smtClean="0"/>
              <a:t>inventa</a:t>
            </a:r>
            <a:r>
              <a:rPr lang="en-US" sz="1500" dirty="0" smtClean="0"/>
              <a:t> o Graphical </a:t>
            </a:r>
            <a:r>
              <a:rPr lang="en-US" sz="1500" dirty="0"/>
              <a:t>User </a:t>
            </a:r>
            <a:r>
              <a:rPr lang="en-US" sz="1500" dirty="0" smtClean="0"/>
              <a:t>Interface (GUI) com </a:t>
            </a:r>
            <a:r>
              <a:rPr lang="en-US" sz="1500" dirty="0" err="1" smtClean="0"/>
              <a:t>janelas</a:t>
            </a:r>
            <a:r>
              <a:rPr lang="en-US" sz="1500" dirty="0" smtClean="0"/>
              <a:t>, </a:t>
            </a:r>
            <a:r>
              <a:rPr lang="en-US" sz="1500" dirty="0" err="1" smtClean="0"/>
              <a:t>ícones</a:t>
            </a:r>
            <a:r>
              <a:rPr lang="en-US" sz="1500" dirty="0" smtClean="0"/>
              <a:t>, menus e </a:t>
            </a:r>
            <a:r>
              <a:rPr lang="en-US" sz="1500" dirty="0" err="1" smtClean="0"/>
              <a:t>rato</a:t>
            </a:r>
            <a:r>
              <a:rPr lang="en-US" sz="1500" dirty="0" smtClean="0"/>
              <a:t>. Este </a:t>
            </a:r>
            <a:r>
              <a:rPr lang="en-US" sz="1500" dirty="0" err="1" smtClean="0"/>
              <a:t>ambiente</a:t>
            </a:r>
            <a:r>
              <a:rPr lang="en-US" sz="1500" dirty="0" smtClean="0"/>
              <a:t> </a:t>
            </a:r>
            <a:r>
              <a:rPr lang="en-US" sz="1500" dirty="0" err="1" smtClean="0"/>
              <a:t>foi</a:t>
            </a:r>
            <a:r>
              <a:rPr lang="en-US" sz="1500" dirty="0" smtClean="0"/>
              <a:t> </a:t>
            </a:r>
            <a:r>
              <a:rPr lang="en-US" sz="1500" dirty="0" err="1" smtClean="0"/>
              <a:t>replicado</a:t>
            </a:r>
            <a:r>
              <a:rPr lang="en-US" sz="1500" dirty="0" smtClean="0"/>
              <a:t> pela Xerox PARC. Steve Jobs </a:t>
            </a:r>
            <a:r>
              <a:rPr lang="en-US" sz="1500" dirty="0" err="1" smtClean="0"/>
              <a:t>visitou</a:t>
            </a:r>
            <a:r>
              <a:rPr lang="en-US" sz="1500" dirty="0" smtClean="0"/>
              <a:t> a PARC e, </a:t>
            </a:r>
            <a:r>
              <a:rPr lang="en-US" sz="1500" dirty="0" err="1" smtClean="0"/>
              <a:t>vendo</a:t>
            </a:r>
            <a:r>
              <a:rPr lang="en-US" sz="1500" dirty="0" smtClean="0"/>
              <a:t> o </a:t>
            </a:r>
            <a:r>
              <a:rPr lang="en-US" sz="1500" dirty="0" err="1" smtClean="0"/>
              <a:t>potencial</a:t>
            </a:r>
            <a:r>
              <a:rPr lang="en-US" sz="1500" dirty="0" smtClean="0"/>
              <a:t>, </a:t>
            </a:r>
            <a:r>
              <a:rPr lang="en-US" sz="1500" dirty="0" err="1" smtClean="0"/>
              <a:t>incorporou</a:t>
            </a:r>
            <a:r>
              <a:rPr lang="en-US" sz="1500" dirty="0" smtClean="0"/>
              <a:t> </a:t>
            </a:r>
            <a:r>
              <a:rPr lang="en-US" sz="1500" dirty="0" err="1" smtClean="0"/>
              <a:t>este</a:t>
            </a:r>
            <a:r>
              <a:rPr lang="en-US" sz="1500" dirty="0" smtClean="0"/>
              <a:t> </a:t>
            </a:r>
            <a:r>
              <a:rPr lang="en-US" sz="1500" dirty="0" err="1" smtClean="0"/>
              <a:t>ambiente</a:t>
            </a:r>
            <a:r>
              <a:rPr lang="en-US" sz="1500" dirty="0" smtClean="0"/>
              <a:t> no Lisa e </a:t>
            </a:r>
            <a:r>
              <a:rPr lang="en-US" sz="1500" dirty="0" err="1" smtClean="0"/>
              <a:t>foi</a:t>
            </a:r>
            <a:r>
              <a:rPr lang="en-US" sz="1500" dirty="0" smtClean="0"/>
              <a:t> </a:t>
            </a:r>
            <a:r>
              <a:rPr lang="en-US" sz="1500" dirty="0"/>
              <a:t>um </a:t>
            </a:r>
            <a:r>
              <a:rPr lang="en-US" sz="1500" dirty="0" err="1" smtClean="0"/>
              <a:t>sucesso</a:t>
            </a:r>
            <a:r>
              <a:rPr lang="en-US" sz="1500" dirty="0" smtClean="0"/>
              <a:t>, à </a:t>
            </a:r>
            <a:r>
              <a:rPr lang="en-US" sz="1500" dirty="0" err="1"/>
              <a:t>segunda</a:t>
            </a:r>
            <a:r>
              <a:rPr lang="en-US" sz="1500" dirty="0"/>
              <a:t> </a:t>
            </a:r>
            <a:r>
              <a:rPr lang="en-US" sz="1500" dirty="0" err="1" smtClean="0"/>
              <a:t>tentativa</a:t>
            </a:r>
            <a:r>
              <a:rPr lang="en-US" sz="1500" dirty="0" smtClean="0"/>
              <a:t>, </a:t>
            </a:r>
            <a:r>
              <a:rPr lang="en-US" sz="1500" dirty="0"/>
              <a:t>para o Apple </a:t>
            </a:r>
            <a:r>
              <a:rPr lang="en-US" sz="1500" dirty="0" err="1"/>
              <a:t>Macinstosh</a:t>
            </a:r>
            <a:r>
              <a:rPr lang="en-US" sz="1500" dirty="0" smtClean="0"/>
              <a:t>. O MAC OS X é um </a:t>
            </a:r>
            <a:r>
              <a:rPr lang="en-US" sz="1500" dirty="0" err="1" smtClean="0"/>
              <a:t>redesenho</a:t>
            </a:r>
            <a:r>
              <a:rPr lang="en-US" sz="1500" dirty="0" smtClean="0"/>
              <a:t> do kernel do BSD UNIX com </a:t>
            </a:r>
            <a:r>
              <a:rPr lang="en-US" sz="1500" dirty="0" err="1" smtClean="0"/>
              <a:t>uma</a:t>
            </a:r>
            <a:r>
              <a:rPr lang="en-US" sz="1500" dirty="0" smtClean="0"/>
              <a:t> interface </a:t>
            </a:r>
            <a:r>
              <a:rPr lang="en-US" sz="1500" dirty="0" err="1" smtClean="0"/>
              <a:t>distinta</a:t>
            </a:r>
            <a:r>
              <a:rPr lang="en-US" sz="1500" dirty="0" smtClean="0"/>
              <a:t>. Microsoft decide </a:t>
            </a:r>
            <a:r>
              <a:rPr lang="en-US" sz="1500" dirty="0" err="1" smtClean="0"/>
              <a:t>competir</a:t>
            </a:r>
            <a:r>
              <a:rPr lang="en-US" sz="1500" dirty="0" smtClean="0"/>
              <a:t> com o Windows (1º </a:t>
            </a:r>
            <a:r>
              <a:rPr lang="en-US" sz="1500" dirty="0" err="1" smtClean="0"/>
              <a:t>como</a:t>
            </a:r>
            <a:r>
              <a:rPr lang="en-US" sz="1500" dirty="0" smtClean="0"/>
              <a:t> shell, </a:t>
            </a:r>
            <a:r>
              <a:rPr lang="en-US" sz="1500" dirty="0" err="1" smtClean="0"/>
              <a:t>depois</a:t>
            </a:r>
            <a:r>
              <a:rPr lang="en-US" sz="1500" dirty="0" smtClean="0"/>
              <a:t> </a:t>
            </a:r>
            <a:r>
              <a:rPr lang="en-US" sz="1500" dirty="0" err="1" smtClean="0"/>
              <a:t>como</a:t>
            </a:r>
            <a:r>
              <a:rPr lang="en-US" sz="1500" dirty="0" smtClean="0"/>
              <a:t> um SO de </a:t>
            </a:r>
            <a:r>
              <a:rPr lang="en-US" sz="1500" dirty="0" err="1" smtClean="0"/>
              <a:t>raíz</a:t>
            </a:r>
            <a:r>
              <a:rPr lang="en-US" sz="1500" dirty="0" smtClean="0"/>
              <a:t>).</a:t>
            </a:r>
          </a:p>
          <a:p>
            <a:pPr lvl="1"/>
            <a:r>
              <a:rPr lang="pt-PT" sz="1500" dirty="0" smtClean="0"/>
              <a:t>No mundo derivado do UNIX, o Linux e o </a:t>
            </a:r>
            <a:r>
              <a:rPr lang="pt-PT" sz="1500" dirty="0" err="1" smtClean="0"/>
              <a:t>freeBSD</a:t>
            </a:r>
            <a:r>
              <a:rPr lang="pt-PT" sz="1500" dirty="0" smtClean="0"/>
              <a:t> são notórios. O X </a:t>
            </a:r>
            <a:r>
              <a:rPr lang="pt-PT" sz="1500" dirty="0" err="1" smtClean="0"/>
              <a:t>Window</a:t>
            </a:r>
            <a:r>
              <a:rPr lang="pt-PT" sz="1500" dirty="0" smtClean="0"/>
              <a:t> </a:t>
            </a:r>
            <a:r>
              <a:rPr lang="pt-PT" sz="1500" dirty="0" err="1" smtClean="0"/>
              <a:t>System</a:t>
            </a:r>
            <a:r>
              <a:rPr lang="pt-PT" sz="1500" dirty="0" smtClean="0"/>
              <a:t> é a base de </a:t>
            </a:r>
            <a:r>
              <a:rPr lang="pt-PT" sz="1500" dirty="0" err="1" smtClean="0"/>
              <a:t>Gnome</a:t>
            </a:r>
            <a:r>
              <a:rPr lang="pt-PT" sz="1500" dirty="0" smtClean="0"/>
              <a:t> ou KDE que se assemelham a outros GUI.</a:t>
            </a:r>
          </a:p>
          <a:p>
            <a:pPr lvl="1"/>
            <a:r>
              <a:rPr lang="pt-PT" sz="1500" dirty="0" smtClean="0"/>
              <a:t>Surgem dois conceitos de SO (muito afastados do conceito de CPU consolidado, requerendo funções de controlo e gestão): </a:t>
            </a:r>
            <a:r>
              <a:rPr lang="pt-PT" sz="1200" dirty="0" smtClean="0"/>
              <a:t>Network </a:t>
            </a:r>
            <a:r>
              <a:rPr lang="pt-PT" sz="1200" dirty="0" err="1" smtClean="0"/>
              <a:t>Operating</a:t>
            </a:r>
            <a:r>
              <a:rPr lang="pt-PT" sz="1200" dirty="0" smtClean="0"/>
              <a:t> </a:t>
            </a:r>
            <a:r>
              <a:rPr lang="pt-PT" sz="1200" dirty="0" err="1" smtClean="0"/>
              <a:t>System</a:t>
            </a:r>
            <a:r>
              <a:rPr lang="pt-PT" sz="1200" dirty="0" smtClean="0"/>
              <a:t> – </a:t>
            </a:r>
            <a:r>
              <a:rPr lang="pt-PT" sz="1200" dirty="0" err="1" smtClean="0"/>
              <a:t>remote</a:t>
            </a:r>
            <a:r>
              <a:rPr lang="pt-PT" sz="1200" dirty="0" smtClean="0"/>
              <a:t> login/ Shell e </a:t>
            </a:r>
            <a:r>
              <a:rPr lang="pt-PT" sz="1200" dirty="0" err="1" smtClean="0"/>
              <a:t>Distributed</a:t>
            </a:r>
            <a:r>
              <a:rPr lang="pt-PT" sz="1200" dirty="0" smtClean="0"/>
              <a:t> </a:t>
            </a:r>
            <a:r>
              <a:rPr lang="pt-PT" sz="1200" dirty="0" err="1" smtClean="0"/>
              <a:t>Operating</a:t>
            </a:r>
            <a:r>
              <a:rPr lang="pt-PT" sz="1200" dirty="0" smtClean="0"/>
              <a:t> </a:t>
            </a:r>
            <a:r>
              <a:rPr lang="pt-PT" sz="1200" dirty="0" err="1" smtClean="0"/>
              <a:t>System</a:t>
            </a:r>
            <a:r>
              <a:rPr lang="pt-PT" sz="1200" dirty="0" smtClean="0"/>
              <a:t> – funções/ processos estão a ser executados em máquinas diferentes</a:t>
            </a:r>
          </a:p>
          <a:p>
            <a:pPr lvl="1"/>
            <a:endParaRPr lang="pt-PT" sz="1800" dirty="0" smtClean="0"/>
          </a:p>
          <a:p>
            <a:pPr lvl="1"/>
            <a:endParaRPr lang="pt-PT" sz="1800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BB2A-4BE8-4893-8D5D-AE6F982F872F}" type="slidenum">
              <a:rPr lang="pt-PT" altLang="en-US" smtClean="0"/>
              <a:pPr/>
              <a:t>9</a:t>
            </a:fld>
            <a:endParaRPr lang="pt-PT" altLang="en-US" dirty="0"/>
          </a:p>
        </p:txBody>
      </p:sp>
    </p:spTree>
    <p:extLst>
      <p:ext uri="{BB962C8B-B14F-4D97-AF65-F5344CB8AC3E}">
        <p14:creationId xmlns:p14="http://schemas.microsoft.com/office/powerpoint/2010/main" val="107429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7061</TotalTime>
  <Words>6449</Words>
  <Application>Microsoft Office PowerPoint</Application>
  <PresentationFormat>Apresentação no Ecrã (4:3)</PresentationFormat>
  <Paragraphs>1201</Paragraphs>
  <Slides>87</Slides>
  <Notes>5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87</vt:i4>
      </vt:variant>
    </vt:vector>
  </HeadingPairs>
  <TitlesOfParts>
    <vt:vector size="97" baseType="lpstr">
      <vt:lpstr>Arial</vt:lpstr>
      <vt:lpstr>Calibri</vt:lpstr>
      <vt:lpstr>Courier New</vt:lpstr>
      <vt:lpstr>Gill Sans MT</vt:lpstr>
      <vt:lpstr>Tahoma</vt:lpstr>
      <vt:lpstr>Times New Roman</vt:lpstr>
      <vt:lpstr>Wingdings</vt:lpstr>
      <vt:lpstr>Wingdings 3</vt:lpstr>
      <vt:lpstr>Origin</vt:lpstr>
      <vt:lpstr>Equação</vt:lpstr>
      <vt:lpstr>1. Conceitos Básicos</vt:lpstr>
      <vt:lpstr>Sistema Operativo - Introdução</vt:lpstr>
      <vt:lpstr>Sistema Operativo - Introdução</vt:lpstr>
      <vt:lpstr>Sistema Operativo - Introdução</vt:lpstr>
      <vt:lpstr>História do Sistema Operativo</vt:lpstr>
      <vt:lpstr>História do Sistema Operativo</vt:lpstr>
      <vt:lpstr>História do Sistema Operativo</vt:lpstr>
      <vt:lpstr>História do Sistema Operativo</vt:lpstr>
      <vt:lpstr>História do Sistema Operativo</vt:lpstr>
      <vt:lpstr>História do Sistema Operativo</vt:lpstr>
      <vt:lpstr>História do Sistema Operativo</vt:lpstr>
      <vt:lpstr>Hardware</vt:lpstr>
      <vt:lpstr>Processadores</vt:lpstr>
      <vt:lpstr>Processadores</vt:lpstr>
      <vt:lpstr>Memória</vt:lpstr>
      <vt:lpstr>I/O Dispositivo + Controlador</vt:lpstr>
      <vt:lpstr>Buses</vt:lpstr>
      <vt:lpstr>Boot</vt:lpstr>
      <vt:lpstr>SO</vt:lpstr>
      <vt:lpstr>Conceito de Processo</vt:lpstr>
      <vt:lpstr>Multi-programação</vt:lpstr>
      <vt:lpstr>Multi-programação</vt:lpstr>
      <vt:lpstr>Multi-programação</vt:lpstr>
      <vt:lpstr>Multi-programação</vt:lpstr>
      <vt:lpstr>Estados de um Processo</vt:lpstr>
      <vt:lpstr>Estados de um Processo</vt:lpstr>
      <vt:lpstr>Criação de Processos</vt:lpstr>
      <vt:lpstr>Terminação de Processos</vt:lpstr>
      <vt:lpstr>Hierarquia de Processos</vt:lpstr>
      <vt:lpstr>Representação dos Processos</vt:lpstr>
      <vt:lpstr>Representação dos Processos</vt:lpstr>
      <vt:lpstr>Representação dos Processos</vt:lpstr>
      <vt:lpstr>Processos – LINUX</vt:lpstr>
      <vt:lpstr>Processos – Windows 2000</vt:lpstr>
      <vt:lpstr>Threads</vt:lpstr>
      <vt:lpstr>Threads</vt:lpstr>
      <vt:lpstr>Threads</vt:lpstr>
      <vt:lpstr>Threads</vt:lpstr>
      <vt:lpstr>Comunicação entre Processos</vt:lpstr>
      <vt:lpstr>Regiões Críticas e Exclusão Mútua</vt:lpstr>
      <vt:lpstr>Regiões Críticas e Exclusão Mútua</vt:lpstr>
      <vt:lpstr>Regiões Críticas e Exclusão Mútua</vt:lpstr>
      <vt:lpstr>Regiões Críticas e Exclusão Mútua </vt:lpstr>
      <vt:lpstr>Regiões Críticas e Exclusão Mútua</vt:lpstr>
      <vt:lpstr>Mecanismos de Sincronização</vt:lpstr>
      <vt:lpstr>Mecanismos de Sincronização</vt:lpstr>
      <vt:lpstr>Mecanismos de Sincronização</vt:lpstr>
      <vt:lpstr>Mecanismos de Sincronização</vt:lpstr>
      <vt:lpstr>Mecanismos de Sincronização</vt:lpstr>
      <vt:lpstr>Mecanismos de Sincronização</vt:lpstr>
      <vt:lpstr>Mecanismos de Sincronização</vt:lpstr>
      <vt:lpstr>Problema do Consumidor e Produtor</vt:lpstr>
      <vt:lpstr>Problema do Consumidor e Produtor</vt:lpstr>
      <vt:lpstr>Problema do Consumidor e Produtor</vt:lpstr>
      <vt:lpstr>Deadlocks</vt:lpstr>
      <vt:lpstr>Deadlocks</vt:lpstr>
      <vt:lpstr>Outros Mecanismos</vt:lpstr>
      <vt:lpstr>Outros Mecanismos</vt:lpstr>
      <vt:lpstr>Comunicação - Mensagens</vt:lpstr>
      <vt:lpstr>Comunicação - Mensagens</vt:lpstr>
      <vt:lpstr>Comunicação - Mensagens</vt:lpstr>
      <vt:lpstr>Comunicação - Mensagens</vt:lpstr>
      <vt:lpstr>IPC – Unix/Linux</vt:lpstr>
      <vt:lpstr>IPC – Linux</vt:lpstr>
      <vt:lpstr>IPC – Linux</vt:lpstr>
      <vt:lpstr>IPC – Linux</vt:lpstr>
      <vt:lpstr>IPC – Linux</vt:lpstr>
      <vt:lpstr>IPC – Linux</vt:lpstr>
      <vt:lpstr>IPC – Linux</vt:lpstr>
      <vt:lpstr>IPC - Linux</vt:lpstr>
      <vt:lpstr>Sequenciamento</vt:lpstr>
      <vt:lpstr>Sequenciamento</vt:lpstr>
      <vt:lpstr>Sequenciamento</vt:lpstr>
      <vt:lpstr>Sequenciamento</vt:lpstr>
      <vt:lpstr>Sequenciamento</vt:lpstr>
      <vt:lpstr>Algoritmos de Sequenciamento</vt:lpstr>
      <vt:lpstr>Algoritmos de Sequenciamento</vt:lpstr>
      <vt:lpstr>Algoritmos de Sequenciamento</vt:lpstr>
      <vt:lpstr>Algoritmos de Sequenciamento</vt:lpstr>
      <vt:lpstr>Algoritmos de Sequenciamento</vt:lpstr>
      <vt:lpstr>Algoritmos de Sequenciamento</vt:lpstr>
      <vt:lpstr>Algoritmos de Sequenciamento</vt:lpstr>
      <vt:lpstr>Sequenciamento UNIX (caso geral)</vt:lpstr>
      <vt:lpstr>Sequenciamento UNIX (caso geral)</vt:lpstr>
      <vt:lpstr>Sequenciamento UNIX (caso geral)</vt:lpstr>
      <vt:lpstr>Sequenciamento LINUX</vt:lpstr>
      <vt:lpstr>Sequenciamento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Valentim Alberto Correia Realinho</dc:creator>
  <cp:lastModifiedBy>Luís Borges</cp:lastModifiedBy>
  <cp:revision>231</cp:revision>
  <dcterms:created xsi:type="dcterms:W3CDTF">1601-01-01T00:00:00Z</dcterms:created>
  <dcterms:modified xsi:type="dcterms:W3CDTF">2018-03-19T15:25:35Z</dcterms:modified>
</cp:coreProperties>
</file>