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ab0191b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ab0191b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321ca2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321ca2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b0191b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b0191b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b0191b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b0191b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0e14bbd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0e14bbd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b0191b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b0191b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9750"/>
            <a:ext cx="8520600" cy="26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SPLADE: Sparse Lexical and Expansion Model for First Stage Ranking</a:t>
            </a:r>
            <a:endParaRPr sz="3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pt-BR" sz="3500"/>
              <a:t>SPLADE v2: Sparse Lexical and Expansion Model for Information Retrieval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dos artigos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86050" y="4259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Leonardo Augusto da Silva Pacheco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SparTerm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Prediz importância de termos do vocabulário BERT WordPiece (|𝑉 | = 30522)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Dada uma sequência de query ou documento     t = (t</a:t>
            </a:r>
            <a:r>
              <a:rPr baseline="-25000" lang="pt-BR"/>
              <a:t>1</a:t>
            </a:r>
            <a:r>
              <a:rPr lang="pt-BR"/>
              <a:t>, t</a:t>
            </a:r>
            <a:r>
              <a:rPr baseline="-25000" lang="pt-BR"/>
              <a:t>2</a:t>
            </a:r>
            <a:r>
              <a:rPr lang="pt-BR"/>
              <a:t>, …, t</a:t>
            </a:r>
            <a:r>
              <a:rPr baseline="-25000" lang="pt-BR"/>
              <a:t>N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Baseado nos logitos da camada Masked Language Model (MLM)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/>
              <a:t>Importância 𝑤</a:t>
            </a:r>
            <a:r>
              <a:rPr baseline="-25000" lang="pt-BR"/>
              <a:t>𝑖𝑗</a:t>
            </a:r>
            <a:r>
              <a:rPr lang="pt-BR"/>
              <a:t> do token 𝑗 (vocabulário) para o token 𝑖 (da sequência):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baseline="-25000" lang="pt-BR"/>
              <a:t>j</a:t>
            </a:r>
            <a:r>
              <a:rPr lang="pt-BR"/>
              <a:t> denota o input embedding para o token j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r>
              <a:rPr baseline="-25000" lang="pt-BR"/>
              <a:t>j</a:t>
            </a:r>
            <a:r>
              <a:rPr lang="pt-BR"/>
              <a:t> é o bias para o token j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 é uma camada linear com ativação GeLU e LayerNorm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31600" l="0" r="0" t="10756"/>
          <a:stretch/>
        </p:blipFill>
        <p:spPr>
          <a:xfrm>
            <a:off x="1076325" y="2840025"/>
            <a:ext cx="6991350" cy="5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SparTerm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Representação final: soma dos preditores de importância sobre os tokens da sequência de entrada, ReLU para assegurar positividade dos pesos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r>
              <a:rPr baseline="-25000" lang="pt-BR"/>
              <a:t>j</a:t>
            </a:r>
            <a:r>
              <a:rPr lang="pt-BR"/>
              <a:t> é a máscara binária para o token j (BOW masking - 0 ou 1) aprendida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de perda: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onde: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 é produto escalar entre representações finais de query e documento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951100"/>
            <a:ext cx="58483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14390" l="6059" r="0" t="17313"/>
          <a:stretch/>
        </p:blipFill>
        <p:spPr>
          <a:xfrm>
            <a:off x="2933900" y="3325875"/>
            <a:ext cx="6210099" cy="8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SPLADE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Representação: saturação em log para evitar dominação por alguns termos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 função de perda: acrescenta documentos negativos in-batch (d</a:t>
            </a:r>
            <a:r>
              <a:rPr baseline="30000" lang="pt-BR"/>
              <a:t>-</a:t>
            </a:r>
            <a:r>
              <a:rPr baseline="-25000" lang="pt-BR"/>
              <a:t>i,j</a:t>
            </a:r>
            <a:r>
              <a:rPr lang="pt-BR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Regularização da perda - média no batch: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0365" l="0" r="0" t="14140"/>
          <a:stretch/>
        </p:blipFill>
        <p:spPr>
          <a:xfrm>
            <a:off x="1447800" y="1618675"/>
            <a:ext cx="6248400" cy="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12388"/>
          <a:stretch/>
        </p:blipFill>
        <p:spPr>
          <a:xfrm>
            <a:off x="833450" y="2849175"/>
            <a:ext cx="7260951" cy="8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500" y="3648075"/>
            <a:ext cx="3704595" cy="8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3625" y="4535688"/>
            <a:ext cx="62674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importante - SPLADE v2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Mudança da equação da representação final: soma para max pooling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Abole expansão da query, função s dada somente pelos documentos: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evita assim o processamento da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como o processamento do documento pode ser feito offline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reduz enormemente o custo de inferência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532725"/>
            <a:ext cx="59817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938" y="2543175"/>
            <a:ext cx="51149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Contribuição do artigo - SPLADE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Aperfeiçoa o mecanismo de representação léxica esparsa do </a:t>
            </a:r>
            <a:r>
              <a:rPr lang="pt-BR"/>
              <a:t>SparTerm, e </a:t>
            </a:r>
            <a:r>
              <a:rPr lang="pt-BR"/>
              <a:t>supera os resultados originais a partir de um leve ajuste de hiperparâmetros;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Propõe o modelo SPLADE, que realiza </a:t>
            </a:r>
            <a:r>
              <a:rPr lang="pt-BR"/>
              <a:t>expansão de documentos </a:t>
            </a:r>
            <a:r>
              <a:rPr lang="pt-BR"/>
              <a:t>baseado em ativação logarítmica e regularização esparsa, com resultados competitivos em relação a modelos densos;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Mostra como a regularização da esparsidade pode ser controlada para influenciar o trade-off entre eficiência (em termos do número de operações de ponto flutuante) e eficácia.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Contribuição do artigo - SPLADE v2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Propõe melhorias/modificações no modelo SPLADE:</a:t>
            </a:r>
            <a:endParaRPr/>
          </a:p>
          <a:p>
            <a:pPr indent="-335642" lvl="1" marL="1371600" rtl="0" algn="l">
              <a:spcBef>
                <a:spcPts val="0"/>
              </a:spcBef>
              <a:spcAft>
                <a:spcPts val="0"/>
              </a:spcAft>
              <a:buSzPts val="1686"/>
              <a:buChar char="○"/>
            </a:pPr>
            <a:r>
              <a:rPr lang="pt-BR" sz="1685"/>
              <a:t>Modifica o </a:t>
            </a:r>
            <a:r>
              <a:rPr lang="pt-BR" sz="1685"/>
              <a:t>mecanismo de pooling, a</a:t>
            </a:r>
            <a:r>
              <a:rPr lang="pt-BR" sz="1685"/>
              <a:t>umentando a </a:t>
            </a:r>
            <a:r>
              <a:rPr lang="pt-BR" sz="1685"/>
              <a:t>eficácia em uma grande margem</a:t>
            </a:r>
            <a:endParaRPr sz="1685"/>
          </a:p>
          <a:p>
            <a:pPr indent="-335642" lvl="1" marL="1371600" rtl="0" algn="l">
              <a:spcBef>
                <a:spcPts val="0"/>
              </a:spcBef>
              <a:spcAft>
                <a:spcPts val="0"/>
              </a:spcAft>
              <a:buSzPts val="1686"/>
              <a:buChar char="○"/>
            </a:pPr>
            <a:r>
              <a:rPr lang="pt-BR" sz="1685"/>
              <a:t>Propõe uma extensão do modelo sem expansão de consulta, aumentando a eficiência, proporcionando resultados ainda competitivos;</a:t>
            </a:r>
            <a:endParaRPr sz="1685"/>
          </a:p>
          <a:p>
            <a:pPr indent="-335642" lvl="1" marL="1371600" rtl="0" algn="l">
              <a:spcBef>
                <a:spcPts val="0"/>
              </a:spcBef>
              <a:spcAft>
                <a:spcPts val="0"/>
              </a:spcAft>
              <a:buSzPts val="1686"/>
              <a:buChar char="○"/>
            </a:pPr>
            <a:r>
              <a:rPr lang="pt-BR" sz="1685"/>
              <a:t>Usa técnicas de destilação para aumentar o desempenho, levando a resultados próximos do estado da arte na tarefa de classificação de passagem MS MARCO, bem como no benchmark de avaliação zero-shot BEIR.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