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65" r:id="rId5"/>
    <p:sldId id="266" r:id="rId6"/>
    <p:sldId id="274" r:id="rId7"/>
    <p:sldId id="269" r:id="rId8"/>
    <p:sldId id="273" r:id="rId9"/>
    <p:sldId id="271" r:id="rId10"/>
    <p:sldId id="272" r:id="rId11"/>
    <p:sldId id="268" r:id="rId12"/>
    <p:sldId id="276" r:id="rId13"/>
    <p:sldId id="277" r:id="rId14"/>
    <p:sldId id="283" r:id="rId15"/>
    <p:sldId id="278" r:id="rId16"/>
    <p:sldId id="270" r:id="rId17"/>
    <p:sldId id="284" r:id="rId18"/>
    <p:sldId id="279" r:id="rId19"/>
    <p:sldId id="280" r:id="rId20"/>
    <p:sldId id="261" r:id="rId21"/>
    <p:sldId id="285" r:id="rId22"/>
    <p:sldId id="286" r:id="rId23"/>
    <p:sldId id="287" r:id="rId24"/>
    <p:sldId id="281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38" y="294"/>
      </p:cViewPr>
      <p:guideLst>
        <p:guide orient="horz" pos="1620"/>
        <p:guide pos="2880"/>
        <p:guide orient="horz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Título do Projeto + </a:t>
            </a:r>
            <a:r>
              <a:rPr lang="pt-BR" sz="1200">
                <a:solidFill>
                  <a:srgbClr val="595959"/>
                </a:solidFill>
              </a:rPr>
              <a:t>membro(s)</a:t>
            </a:r>
            <a:endParaRPr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216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6646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3953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8342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9866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816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2580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7953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8611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6919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6254c5e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6254c5e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pt-BR" sz="1800">
                <a:solidFill>
                  <a:srgbClr val="595959"/>
                </a:solidFill>
              </a:rPr>
              <a:t>Qual é o problema que queremos resolver ou hipótese a ser testada?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20368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74582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19748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074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2010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9049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49737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4651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9302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0499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nDCG@1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onardo3108/robustez-query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Análise de Robustez de Mecanismos de Busca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quanto a Ruídos em Queries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Leonardo Augusto da Silva Pacheco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Marcus Vinícius Borela de Castro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853" y="376026"/>
            <a:ext cx="4984083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Queries com ruídos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B5D8003-E8B0-4FA8-B648-76C3BDDC6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27" y="1054635"/>
            <a:ext cx="2036309" cy="3248623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0FF2A27-7980-4CEA-8BF1-6271C3F6DF9C}"/>
              </a:ext>
            </a:extLst>
          </p:cNvPr>
          <p:cNvCxnSpPr>
            <a:cxnSpLocks/>
          </p:cNvCxnSpPr>
          <p:nvPr/>
        </p:nvCxnSpPr>
        <p:spPr>
          <a:xfrm>
            <a:off x="2090058" y="2571750"/>
            <a:ext cx="955220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49A3D8C-693C-41E8-AAC3-FA143681B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318619"/>
              </p:ext>
            </p:extLst>
          </p:nvPr>
        </p:nvGraphicFramePr>
        <p:xfrm>
          <a:off x="3045278" y="1469570"/>
          <a:ext cx="5959928" cy="22941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1010">
                  <a:extLst>
                    <a:ext uri="{9D8B030D-6E8A-4147-A177-3AD203B41FA5}">
                      <a16:colId xmlns:a16="http://schemas.microsoft.com/office/drawing/2014/main" val="3003706627"/>
                    </a:ext>
                  </a:extLst>
                </a:gridCol>
                <a:gridCol w="956966">
                  <a:extLst>
                    <a:ext uri="{9D8B030D-6E8A-4147-A177-3AD203B41FA5}">
                      <a16:colId xmlns:a16="http://schemas.microsoft.com/office/drawing/2014/main" val="1100062439"/>
                    </a:ext>
                  </a:extLst>
                </a:gridCol>
                <a:gridCol w="738834">
                  <a:extLst>
                    <a:ext uri="{9D8B030D-6E8A-4147-A177-3AD203B41FA5}">
                      <a16:colId xmlns:a16="http://schemas.microsoft.com/office/drawing/2014/main" val="242206301"/>
                    </a:ext>
                  </a:extLst>
                </a:gridCol>
                <a:gridCol w="2913118">
                  <a:extLst>
                    <a:ext uri="{9D8B030D-6E8A-4147-A177-3AD203B41FA5}">
                      <a16:colId xmlns:a16="http://schemas.microsoft.com/office/drawing/2014/main" val="1329488079"/>
                    </a:ext>
                  </a:extLst>
                </a:gridCol>
              </a:tblGrid>
              <a:tr h="19237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cod_original_query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text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 err="1">
                          <a:effectLst/>
                        </a:rPr>
                        <a:t>cod_noise_kind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018624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what is a alm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changes in the 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62718345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is what a alm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Permutation of words: first and second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74332197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673670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what is alm 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Permutation of words: last and penultimate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63700576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alm is a what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Permutation of words: first and last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15723104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what a alm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Deletion of words in positions: [2]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0723487"/>
                  </a:ext>
                </a:extLst>
              </a:tr>
              <a:tr h="377587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what is alm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Deletion of words in positions: [penultimate]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47616874"/>
                  </a:ext>
                </a:extLst>
              </a:tr>
              <a:tr h="377587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what is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Deletion of words by probability: 20% (at least the central word)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80447822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what is a soul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Back translation (with portuguese)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7353253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waht is a alm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With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one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typographical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error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48686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27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Contextos de pesquisa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296DF18-42D0-4713-ABAF-F1ADD4F45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63" y="906234"/>
            <a:ext cx="3369129" cy="361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98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Contextos de pesquisa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6FC271-60AE-490A-82BE-0A6D92674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63" y="906234"/>
            <a:ext cx="3369129" cy="3616779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F3BF97E-4FF4-44F2-86CF-E0981011EDA6}"/>
              </a:ext>
            </a:extLst>
          </p:cNvPr>
          <p:cNvCxnSpPr>
            <a:cxnSpLocks/>
          </p:cNvCxnSpPr>
          <p:nvPr/>
        </p:nvCxnSpPr>
        <p:spPr>
          <a:xfrm>
            <a:off x="2898321" y="4523012"/>
            <a:ext cx="767443" cy="16755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519712C-5C69-4D13-93B5-C8FD01F0DAF8}"/>
              </a:ext>
            </a:extLst>
          </p:cNvPr>
          <p:cNvGraphicFramePr>
            <a:graphicFrameLocks noGrp="1"/>
          </p:cNvGraphicFramePr>
          <p:nvPr/>
        </p:nvGraphicFramePr>
        <p:xfrm>
          <a:off x="3765127" y="3998264"/>
          <a:ext cx="5452541" cy="10494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5583">
                  <a:extLst>
                    <a:ext uri="{9D8B030D-6E8A-4147-A177-3AD203B41FA5}">
                      <a16:colId xmlns:a16="http://schemas.microsoft.com/office/drawing/2014/main" val="1158550172"/>
                    </a:ext>
                  </a:extLst>
                </a:gridCol>
                <a:gridCol w="4546958">
                  <a:extLst>
                    <a:ext uri="{9D8B030D-6E8A-4147-A177-3AD203B41FA5}">
                      <a16:colId xmlns:a16="http://schemas.microsoft.com/office/drawing/2014/main" val="2619315378"/>
                    </a:ext>
                  </a:extLst>
                </a:gridCol>
              </a:tblGrid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abbreviation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descr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2790168752"/>
                  </a:ext>
                </a:extLst>
              </a:tr>
              <a:tr h="263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ReRank using MonoT5 over 1000 first retrieval using BM25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6871933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BM25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Best Matching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1711625633"/>
                  </a:ext>
                </a:extLst>
              </a:tr>
              <a:tr h="30673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DPR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 err="1">
                          <a:effectLst/>
                        </a:rPr>
                        <a:t>Dense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Retrieval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with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haystack.retriever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and</a:t>
                      </a:r>
                      <a:r>
                        <a:rPr lang="pt-BR" sz="1000" u="none" strike="noStrike" dirty="0">
                          <a:effectLst/>
                        </a:rPr>
                        <a:t> model (</a:t>
                      </a:r>
                      <a:r>
                        <a:rPr lang="pt-BR" sz="1000" u="none" strike="noStrike" dirty="0" err="1">
                          <a:effectLst/>
                        </a:rPr>
                        <a:t>transformer</a:t>
                      </a:r>
                      <a:r>
                        <a:rPr lang="pt-BR" sz="1000" u="none" strike="noStrike" dirty="0">
                          <a:effectLst/>
                        </a:rPr>
                        <a:t>): </a:t>
                      </a:r>
                      <a:r>
                        <a:rPr lang="pt-BR" sz="1000" u="none" strike="noStrike" dirty="0" err="1">
                          <a:effectLst/>
                        </a:rPr>
                        <a:t>facebook</a:t>
                      </a:r>
                      <a:r>
                        <a:rPr lang="pt-BR" sz="1000" u="none" strike="noStrike" dirty="0">
                          <a:effectLst/>
                        </a:rPr>
                        <a:t>/</a:t>
                      </a:r>
                      <a:r>
                        <a:rPr lang="pt-BR" sz="1000" u="none" strike="noStrike" dirty="0" err="1">
                          <a:effectLst/>
                        </a:rPr>
                        <a:t>dpr</a:t>
                      </a:r>
                      <a:r>
                        <a:rPr lang="pt-BR" sz="1000" u="none" strike="noStrike" dirty="0">
                          <a:effectLst/>
                        </a:rPr>
                        <a:t>-</a:t>
                      </a:r>
                      <a:r>
                        <a:rPr lang="pt-BR" sz="1000" u="none" strike="noStrike" dirty="0" err="1">
                          <a:effectLst/>
                        </a:rPr>
                        <a:t>question_encoder</a:t>
                      </a:r>
                      <a:r>
                        <a:rPr lang="pt-BR" sz="1000" u="none" strike="noStrike" dirty="0">
                          <a:effectLst/>
                        </a:rPr>
                        <a:t>-single-</a:t>
                      </a:r>
                      <a:r>
                        <a:rPr lang="pt-BR" sz="1000" u="none" strike="noStrike" dirty="0" err="1">
                          <a:effectLst/>
                        </a:rPr>
                        <a:t>nq</a:t>
                      </a:r>
                      <a:r>
                        <a:rPr lang="pt-BR" sz="1000" u="none" strike="noStrike" dirty="0">
                          <a:effectLst/>
                        </a:rPr>
                        <a:t>-base (e </a:t>
                      </a:r>
                      <a:r>
                        <a:rPr lang="pt-BR" sz="1000" u="none" strike="noStrike" dirty="0" err="1">
                          <a:effectLst/>
                        </a:rPr>
                        <a:t>dpr-ctx_encoder</a:t>
                      </a:r>
                      <a:r>
                        <a:rPr lang="pt-BR" sz="1000" u="none" strike="noStrike" dirty="0">
                          <a:effectLst/>
                        </a:rPr>
                        <a:t>)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31951840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ReRank</a:t>
                      </a:r>
                      <a:r>
                        <a:rPr lang="en-US" sz="1000" u="none" strike="noStrike" dirty="0">
                          <a:effectLst/>
                        </a:rPr>
                        <a:t> using MonoT5 over 100 first retrieval using BM25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3279311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275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Contextos de pesquisa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6FC271-60AE-490A-82BE-0A6D92674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63" y="906234"/>
            <a:ext cx="3369129" cy="3616779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F3BF97E-4FF4-44F2-86CF-E0981011EDA6}"/>
              </a:ext>
            </a:extLst>
          </p:cNvPr>
          <p:cNvCxnSpPr>
            <a:cxnSpLocks/>
          </p:cNvCxnSpPr>
          <p:nvPr/>
        </p:nvCxnSpPr>
        <p:spPr>
          <a:xfrm>
            <a:off x="2898321" y="4523012"/>
            <a:ext cx="767443" cy="16755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519712C-5C69-4D13-93B5-C8FD01F0DAF8}"/>
              </a:ext>
            </a:extLst>
          </p:cNvPr>
          <p:cNvGraphicFramePr>
            <a:graphicFrameLocks noGrp="1"/>
          </p:cNvGraphicFramePr>
          <p:nvPr/>
        </p:nvGraphicFramePr>
        <p:xfrm>
          <a:off x="3765127" y="3998264"/>
          <a:ext cx="5452541" cy="10494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5583">
                  <a:extLst>
                    <a:ext uri="{9D8B030D-6E8A-4147-A177-3AD203B41FA5}">
                      <a16:colId xmlns:a16="http://schemas.microsoft.com/office/drawing/2014/main" val="1158550172"/>
                    </a:ext>
                  </a:extLst>
                </a:gridCol>
                <a:gridCol w="4546958">
                  <a:extLst>
                    <a:ext uri="{9D8B030D-6E8A-4147-A177-3AD203B41FA5}">
                      <a16:colId xmlns:a16="http://schemas.microsoft.com/office/drawing/2014/main" val="2619315378"/>
                    </a:ext>
                  </a:extLst>
                </a:gridCol>
              </a:tblGrid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abbreviation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descr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2790168752"/>
                  </a:ext>
                </a:extLst>
              </a:tr>
              <a:tr h="263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ReRank using MonoT5 over 1000 first retrieval using BM25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6871933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BM25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Best Matching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1711625633"/>
                  </a:ext>
                </a:extLst>
              </a:tr>
              <a:tr h="30673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DPR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 err="1">
                          <a:effectLst/>
                        </a:rPr>
                        <a:t>Dense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Retrieval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with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haystack.retriever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and</a:t>
                      </a:r>
                      <a:r>
                        <a:rPr lang="pt-BR" sz="1000" u="none" strike="noStrike" dirty="0">
                          <a:effectLst/>
                        </a:rPr>
                        <a:t> model (</a:t>
                      </a:r>
                      <a:r>
                        <a:rPr lang="pt-BR" sz="1000" u="none" strike="noStrike" dirty="0" err="1">
                          <a:effectLst/>
                        </a:rPr>
                        <a:t>transformer</a:t>
                      </a:r>
                      <a:r>
                        <a:rPr lang="pt-BR" sz="1000" u="none" strike="noStrike" dirty="0">
                          <a:effectLst/>
                        </a:rPr>
                        <a:t>): </a:t>
                      </a:r>
                      <a:r>
                        <a:rPr lang="pt-BR" sz="1000" u="none" strike="noStrike" dirty="0" err="1">
                          <a:effectLst/>
                        </a:rPr>
                        <a:t>facebook</a:t>
                      </a:r>
                      <a:r>
                        <a:rPr lang="pt-BR" sz="1000" u="none" strike="noStrike" dirty="0">
                          <a:effectLst/>
                        </a:rPr>
                        <a:t>/</a:t>
                      </a:r>
                      <a:r>
                        <a:rPr lang="pt-BR" sz="1000" u="none" strike="noStrike" dirty="0" err="1">
                          <a:effectLst/>
                        </a:rPr>
                        <a:t>dpr</a:t>
                      </a:r>
                      <a:r>
                        <a:rPr lang="pt-BR" sz="1000" u="none" strike="noStrike" dirty="0">
                          <a:effectLst/>
                        </a:rPr>
                        <a:t>-</a:t>
                      </a:r>
                      <a:r>
                        <a:rPr lang="pt-BR" sz="1000" u="none" strike="noStrike" dirty="0" err="1">
                          <a:effectLst/>
                        </a:rPr>
                        <a:t>question_encoder</a:t>
                      </a:r>
                      <a:r>
                        <a:rPr lang="pt-BR" sz="1000" u="none" strike="noStrike" dirty="0">
                          <a:effectLst/>
                        </a:rPr>
                        <a:t>-single-</a:t>
                      </a:r>
                      <a:r>
                        <a:rPr lang="pt-BR" sz="1000" u="none" strike="noStrike" dirty="0" err="1">
                          <a:effectLst/>
                        </a:rPr>
                        <a:t>nq</a:t>
                      </a:r>
                      <a:r>
                        <a:rPr lang="pt-BR" sz="1000" u="none" strike="noStrike" dirty="0">
                          <a:effectLst/>
                        </a:rPr>
                        <a:t>-base (e </a:t>
                      </a:r>
                      <a:r>
                        <a:rPr lang="pt-BR" sz="1000" u="none" strike="noStrike" dirty="0" err="1">
                          <a:effectLst/>
                        </a:rPr>
                        <a:t>dpr-ctx_encoder</a:t>
                      </a:r>
                      <a:r>
                        <a:rPr lang="pt-BR" sz="1000" u="none" strike="noStrike" dirty="0">
                          <a:effectLst/>
                        </a:rPr>
                        <a:t>)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31951840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ReRank</a:t>
                      </a:r>
                      <a:r>
                        <a:rPr lang="en-US" sz="1000" u="none" strike="noStrike" dirty="0">
                          <a:effectLst/>
                        </a:rPr>
                        <a:t> using MonoT5 over 100 first retrieval using BM25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3279311363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1479760-7E29-444C-B2E7-BFF4F01B3FAF}"/>
              </a:ext>
            </a:extLst>
          </p:cNvPr>
          <p:cNvCxnSpPr>
            <a:cxnSpLocks/>
          </p:cNvCxnSpPr>
          <p:nvPr/>
        </p:nvCxnSpPr>
        <p:spPr>
          <a:xfrm flipV="1">
            <a:off x="1605642" y="3517265"/>
            <a:ext cx="2060122" cy="42850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D05810E0-DA29-461B-A58A-E240C5459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888232"/>
              </p:ext>
            </p:extLst>
          </p:nvPr>
        </p:nvGraphicFramePr>
        <p:xfrm>
          <a:off x="3765127" y="3177268"/>
          <a:ext cx="3160713" cy="552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4713">
                  <a:extLst>
                    <a:ext uri="{9D8B030D-6E8A-4147-A177-3AD203B41FA5}">
                      <a16:colId xmlns:a16="http://schemas.microsoft.com/office/drawing/2014/main" val="105658098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95465073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abbreviation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descr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106716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Elastic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Elastic Search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279396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Anserini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Anserini</a:t>
                      </a:r>
                      <a:r>
                        <a:rPr lang="pt-BR" sz="1100" u="none" strike="noStrike" dirty="0">
                          <a:effectLst/>
                        </a:rPr>
                        <a:t> over </a:t>
                      </a:r>
                      <a:r>
                        <a:rPr lang="pt-BR" sz="1100" u="none" strike="noStrike" dirty="0" err="1">
                          <a:effectLst/>
                        </a:rPr>
                        <a:t>lucene</a:t>
                      </a:r>
                      <a:r>
                        <a:rPr lang="pt-BR" sz="1100" u="none" strike="noStrike" dirty="0">
                          <a:effectLst/>
                        </a:rPr>
                        <a:t> (</a:t>
                      </a:r>
                      <a:r>
                        <a:rPr lang="pt-BR" sz="1100" u="none" strike="noStrike" dirty="0" err="1">
                          <a:effectLst/>
                        </a:rPr>
                        <a:t>using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pyserini</a:t>
                      </a:r>
                      <a:r>
                        <a:rPr lang="pt-BR" sz="1100" u="none" strike="noStrike" dirty="0">
                          <a:effectLst/>
                        </a:rPr>
                        <a:t>)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0286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388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Contextos de pesquisa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6FC271-60AE-490A-82BE-0A6D92674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63" y="906234"/>
            <a:ext cx="3369129" cy="3616779"/>
          </a:xfrm>
          <a:prstGeom prst="rect">
            <a:avLst/>
          </a:prstGeom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2CAA2122-4C63-469F-BCB5-141EC180DCD4}"/>
              </a:ext>
            </a:extLst>
          </p:cNvPr>
          <p:cNvGraphicFramePr>
            <a:graphicFrameLocks noGrp="1"/>
          </p:cNvGraphicFramePr>
          <p:nvPr/>
        </p:nvGraphicFramePr>
        <p:xfrm>
          <a:off x="3369128" y="1073786"/>
          <a:ext cx="5328156" cy="552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9375">
                  <a:extLst>
                    <a:ext uri="{9D8B030D-6E8A-4147-A177-3AD203B41FA5}">
                      <a16:colId xmlns:a16="http://schemas.microsoft.com/office/drawing/2014/main" val="3971746690"/>
                    </a:ext>
                  </a:extLst>
                </a:gridCol>
                <a:gridCol w="2861930">
                  <a:extLst>
                    <a:ext uri="{9D8B030D-6E8A-4147-A177-3AD203B41FA5}">
                      <a16:colId xmlns:a16="http://schemas.microsoft.com/office/drawing/2014/main" val="3219100213"/>
                    </a:ext>
                  </a:extLst>
                </a:gridCol>
                <a:gridCol w="1116851">
                  <a:extLst>
                    <a:ext uri="{9D8B030D-6E8A-4147-A177-3AD203B41FA5}">
                      <a16:colId xmlns:a16="http://schemas.microsoft.com/office/drawing/2014/main" val="387105646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abbreviation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descr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record_count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047067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TREC 2020 Full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TREC 2020 MsMarco Passage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8841823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875922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TREC 2020 </a:t>
                      </a:r>
                      <a:r>
                        <a:rPr lang="pt-BR" sz="1100" u="none" strike="noStrike" dirty="0" err="1">
                          <a:effectLst/>
                        </a:rPr>
                        <a:t>Judment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TREC 2020 MsMarco Passage with judment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11224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10621540"/>
                  </a:ext>
                </a:extLst>
              </a:tr>
            </a:tbl>
          </a:graphicData>
        </a:graphic>
      </p:graphicFrame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BF69B48-9993-4EB4-927B-6088E335A095}"/>
              </a:ext>
            </a:extLst>
          </p:cNvPr>
          <p:cNvCxnSpPr>
            <a:cxnSpLocks/>
          </p:cNvCxnSpPr>
          <p:nvPr/>
        </p:nvCxnSpPr>
        <p:spPr>
          <a:xfrm>
            <a:off x="2637064" y="1428751"/>
            <a:ext cx="664936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F3BF97E-4FF4-44F2-86CF-E0981011EDA6}"/>
              </a:ext>
            </a:extLst>
          </p:cNvPr>
          <p:cNvCxnSpPr>
            <a:cxnSpLocks/>
          </p:cNvCxnSpPr>
          <p:nvPr/>
        </p:nvCxnSpPr>
        <p:spPr>
          <a:xfrm>
            <a:off x="2898321" y="4523012"/>
            <a:ext cx="767443" cy="16755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519712C-5C69-4D13-93B5-C8FD01F0DAF8}"/>
              </a:ext>
            </a:extLst>
          </p:cNvPr>
          <p:cNvGraphicFramePr>
            <a:graphicFrameLocks noGrp="1"/>
          </p:cNvGraphicFramePr>
          <p:nvPr/>
        </p:nvGraphicFramePr>
        <p:xfrm>
          <a:off x="3765127" y="3998264"/>
          <a:ext cx="5452541" cy="10494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5583">
                  <a:extLst>
                    <a:ext uri="{9D8B030D-6E8A-4147-A177-3AD203B41FA5}">
                      <a16:colId xmlns:a16="http://schemas.microsoft.com/office/drawing/2014/main" val="1158550172"/>
                    </a:ext>
                  </a:extLst>
                </a:gridCol>
                <a:gridCol w="4546958">
                  <a:extLst>
                    <a:ext uri="{9D8B030D-6E8A-4147-A177-3AD203B41FA5}">
                      <a16:colId xmlns:a16="http://schemas.microsoft.com/office/drawing/2014/main" val="2619315378"/>
                    </a:ext>
                  </a:extLst>
                </a:gridCol>
              </a:tblGrid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abbreviation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descr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2790168752"/>
                  </a:ext>
                </a:extLst>
              </a:tr>
              <a:tr h="263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ReRank using MonoT5 over 1000 first retrieval using BM25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6871933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BM25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Best Matching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1711625633"/>
                  </a:ext>
                </a:extLst>
              </a:tr>
              <a:tr h="30673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DPR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 err="1">
                          <a:effectLst/>
                        </a:rPr>
                        <a:t>Dense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Retrieval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with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haystack.retriever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and</a:t>
                      </a:r>
                      <a:r>
                        <a:rPr lang="pt-BR" sz="1000" u="none" strike="noStrike" dirty="0">
                          <a:effectLst/>
                        </a:rPr>
                        <a:t> model (</a:t>
                      </a:r>
                      <a:r>
                        <a:rPr lang="pt-BR" sz="1000" u="none" strike="noStrike" dirty="0" err="1">
                          <a:effectLst/>
                        </a:rPr>
                        <a:t>transformer</a:t>
                      </a:r>
                      <a:r>
                        <a:rPr lang="pt-BR" sz="1000" u="none" strike="noStrike" dirty="0">
                          <a:effectLst/>
                        </a:rPr>
                        <a:t>): </a:t>
                      </a:r>
                      <a:r>
                        <a:rPr lang="pt-BR" sz="1000" u="none" strike="noStrike" dirty="0" err="1">
                          <a:effectLst/>
                        </a:rPr>
                        <a:t>facebook</a:t>
                      </a:r>
                      <a:r>
                        <a:rPr lang="pt-BR" sz="1000" u="none" strike="noStrike" dirty="0">
                          <a:effectLst/>
                        </a:rPr>
                        <a:t>/</a:t>
                      </a:r>
                      <a:r>
                        <a:rPr lang="pt-BR" sz="1000" u="none" strike="noStrike" dirty="0" err="1">
                          <a:effectLst/>
                        </a:rPr>
                        <a:t>dpr</a:t>
                      </a:r>
                      <a:r>
                        <a:rPr lang="pt-BR" sz="1000" u="none" strike="noStrike" dirty="0">
                          <a:effectLst/>
                        </a:rPr>
                        <a:t>-</a:t>
                      </a:r>
                      <a:r>
                        <a:rPr lang="pt-BR" sz="1000" u="none" strike="noStrike" dirty="0" err="1">
                          <a:effectLst/>
                        </a:rPr>
                        <a:t>question_encoder</a:t>
                      </a:r>
                      <a:r>
                        <a:rPr lang="pt-BR" sz="1000" u="none" strike="noStrike" dirty="0">
                          <a:effectLst/>
                        </a:rPr>
                        <a:t>-single-</a:t>
                      </a:r>
                      <a:r>
                        <a:rPr lang="pt-BR" sz="1000" u="none" strike="noStrike" dirty="0" err="1">
                          <a:effectLst/>
                        </a:rPr>
                        <a:t>nq</a:t>
                      </a:r>
                      <a:r>
                        <a:rPr lang="pt-BR" sz="1000" u="none" strike="noStrike" dirty="0">
                          <a:effectLst/>
                        </a:rPr>
                        <a:t>-base (e </a:t>
                      </a:r>
                      <a:r>
                        <a:rPr lang="pt-BR" sz="1000" u="none" strike="noStrike" dirty="0" err="1">
                          <a:effectLst/>
                        </a:rPr>
                        <a:t>dpr-ctx_encoder</a:t>
                      </a:r>
                      <a:r>
                        <a:rPr lang="pt-BR" sz="1000" u="none" strike="noStrike" dirty="0">
                          <a:effectLst/>
                        </a:rPr>
                        <a:t>)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31951840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ReRank</a:t>
                      </a:r>
                      <a:r>
                        <a:rPr lang="en-US" sz="1000" u="none" strike="noStrike" dirty="0">
                          <a:effectLst/>
                        </a:rPr>
                        <a:t> using MonoT5 over 100 first retrieval using BM25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3279311363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1479760-7E29-444C-B2E7-BFF4F01B3FAF}"/>
              </a:ext>
            </a:extLst>
          </p:cNvPr>
          <p:cNvCxnSpPr>
            <a:cxnSpLocks/>
          </p:cNvCxnSpPr>
          <p:nvPr/>
        </p:nvCxnSpPr>
        <p:spPr>
          <a:xfrm flipV="1">
            <a:off x="1605642" y="3517265"/>
            <a:ext cx="2060122" cy="42850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D05810E0-DA29-461B-A58A-E240C54594FC}"/>
              </a:ext>
            </a:extLst>
          </p:cNvPr>
          <p:cNvGraphicFramePr>
            <a:graphicFrameLocks noGrp="1"/>
          </p:cNvGraphicFramePr>
          <p:nvPr/>
        </p:nvGraphicFramePr>
        <p:xfrm>
          <a:off x="3765127" y="3177268"/>
          <a:ext cx="3160713" cy="552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4713">
                  <a:extLst>
                    <a:ext uri="{9D8B030D-6E8A-4147-A177-3AD203B41FA5}">
                      <a16:colId xmlns:a16="http://schemas.microsoft.com/office/drawing/2014/main" val="105658098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95465073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abbreviation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descr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106716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Elastic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Elastic Search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279396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Anserini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Anserini</a:t>
                      </a:r>
                      <a:r>
                        <a:rPr lang="pt-BR" sz="1100" u="none" strike="noStrike" dirty="0">
                          <a:effectLst/>
                        </a:rPr>
                        <a:t> over </a:t>
                      </a:r>
                      <a:r>
                        <a:rPr lang="pt-BR" sz="1100" u="none" strike="noStrike" dirty="0" err="1">
                          <a:effectLst/>
                        </a:rPr>
                        <a:t>lucene</a:t>
                      </a:r>
                      <a:r>
                        <a:rPr lang="pt-BR" sz="1100" u="none" strike="noStrike" dirty="0">
                          <a:effectLst/>
                        </a:rPr>
                        <a:t> (</a:t>
                      </a:r>
                      <a:r>
                        <a:rPr lang="pt-BR" sz="1100" u="none" strike="noStrike" dirty="0" err="1">
                          <a:effectLst/>
                        </a:rPr>
                        <a:t>using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pyserini</a:t>
                      </a:r>
                      <a:r>
                        <a:rPr lang="pt-BR" sz="1100" u="none" strike="noStrike" dirty="0">
                          <a:effectLst/>
                        </a:rPr>
                        <a:t>)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0286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863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Contextos de pesquisa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6FC271-60AE-490A-82BE-0A6D92674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3360"/>
            <a:ext cx="3369129" cy="3616779"/>
          </a:xfrm>
          <a:prstGeom prst="rect">
            <a:avLst/>
          </a:prstGeom>
        </p:spPr>
      </p:pic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EE4FD5B-8765-4742-923A-71A2208CD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380633"/>
              </p:ext>
            </p:extLst>
          </p:nvPr>
        </p:nvGraphicFramePr>
        <p:xfrm>
          <a:off x="2911375" y="1619250"/>
          <a:ext cx="6173308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5326">
                  <a:extLst>
                    <a:ext uri="{9D8B030D-6E8A-4147-A177-3AD203B41FA5}">
                      <a16:colId xmlns:a16="http://schemas.microsoft.com/office/drawing/2014/main" val="2223405097"/>
                    </a:ext>
                  </a:extLst>
                </a:gridCol>
                <a:gridCol w="1992958">
                  <a:extLst>
                    <a:ext uri="{9D8B030D-6E8A-4147-A177-3AD203B41FA5}">
                      <a16:colId xmlns:a16="http://schemas.microsoft.com/office/drawing/2014/main" val="3494360147"/>
                    </a:ext>
                  </a:extLst>
                </a:gridCol>
                <a:gridCol w="1591936">
                  <a:extLst>
                    <a:ext uri="{9D8B030D-6E8A-4147-A177-3AD203B41FA5}">
                      <a16:colId xmlns:a16="http://schemas.microsoft.com/office/drawing/2014/main" val="786963260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val="371975740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u="none" strike="noStrike" dirty="0" err="1">
                          <a:effectLst/>
                        </a:rPr>
                        <a:t>cod</a:t>
                      </a:r>
                      <a:endParaRPr lang="pt-BR" sz="105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u="none" strike="noStrike">
                          <a:effectLst/>
                        </a:rPr>
                        <a:t>abbreviation_ranking_function</a:t>
                      </a:r>
                      <a:endParaRPr lang="pt-BR" sz="10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u="none" strike="noStrike">
                          <a:effectLst/>
                        </a:rPr>
                        <a:t>abbreviation_text_base</a:t>
                      </a:r>
                      <a:endParaRPr lang="pt-BR" sz="10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u="none" strike="noStrike" dirty="0" err="1">
                          <a:effectLst/>
                        </a:rPr>
                        <a:t>abbreviation_text_search_engine</a:t>
                      </a:r>
                      <a:endParaRPr lang="pt-BR" sz="105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241407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ReRank@1000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TREC 2020 Full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Anserini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922037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DPR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TREC 2020 Judment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Elastic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016608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BM25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TREC 2020 Full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Anserini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968851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BM25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TREC 2020 Judment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Elastic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6441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ReRank@100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TREC 2020 Judment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Elastic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30004264"/>
                  </a:ext>
                </a:extLst>
              </a:tr>
            </a:tbl>
          </a:graphicData>
        </a:graphic>
      </p:graphicFrame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4D735DF-BE50-42BE-B199-F698BEE4405C}"/>
              </a:ext>
            </a:extLst>
          </p:cNvPr>
          <p:cNvCxnSpPr>
            <a:cxnSpLocks/>
          </p:cNvCxnSpPr>
          <p:nvPr/>
        </p:nvCxnSpPr>
        <p:spPr>
          <a:xfrm flipV="1">
            <a:off x="2628900" y="2171700"/>
            <a:ext cx="178506" cy="30207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881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Cálculo das métricas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3EE289-CDD3-42CA-8ACB-7AB17E750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610960"/>
            <a:ext cx="45339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51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Cálculo das métricas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3EE289-CDD3-42CA-8ACB-7AB17E750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610960"/>
            <a:ext cx="4533900" cy="4133850"/>
          </a:xfrm>
          <a:prstGeom prst="rect">
            <a:avLst/>
          </a:prstGeom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0F44BE0-B038-4800-ABD7-E6BBABE518DD}"/>
              </a:ext>
            </a:extLst>
          </p:cNvPr>
          <p:cNvGraphicFramePr>
            <a:graphicFrameLocks noGrp="1"/>
          </p:cNvGraphicFramePr>
          <p:nvPr/>
        </p:nvGraphicFramePr>
        <p:xfrm>
          <a:off x="677636" y="3597502"/>
          <a:ext cx="4898571" cy="736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9141">
                  <a:extLst>
                    <a:ext uri="{9D8B030D-6E8A-4147-A177-3AD203B41FA5}">
                      <a16:colId xmlns:a16="http://schemas.microsoft.com/office/drawing/2014/main" val="2331270641"/>
                    </a:ext>
                  </a:extLst>
                </a:gridCol>
                <a:gridCol w="3569430">
                  <a:extLst>
                    <a:ext uri="{9D8B030D-6E8A-4147-A177-3AD203B41FA5}">
                      <a16:colId xmlns:a16="http://schemas.microsoft.com/office/drawing/2014/main" val="89079398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abbreviation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Name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018615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nDCG@10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Normalized Discounted cumulative gain at position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468034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DCG@10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Discounted cumulative gain at position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69865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100" u="none" strike="noStrike" dirty="0">
                          <a:effectLst/>
                        </a:rPr>
                        <a:t>DC:nDCG@10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Discount or Gain at nDCG@10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87806304"/>
                  </a:ext>
                </a:extLst>
              </a:tr>
            </a:tbl>
          </a:graphicData>
        </a:graphic>
      </p:graphicFrame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A9D7A69-7831-44CC-A1C8-874B8F87F8AB}"/>
              </a:ext>
            </a:extLst>
          </p:cNvPr>
          <p:cNvCxnSpPr>
            <a:cxnSpLocks/>
          </p:cNvCxnSpPr>
          <p:nvPr/>
        </p:nvCxnSpPr>
        <p:spPr>
          <a:xfrm flipH="1">
            <a:off x="4702629" y="3077997"/>
            <a:ext cx="386896" cy="51950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319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Cálculo das métricas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3EE289-CDD3-42CA-8ACB-7AB17E750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610960"/>
            <a:ext cx="4533900" cy="4133850"/>
          </a:xfrm>
          <a:prstGeom prst="rect">
            <a:avLst/>
          </a:prstGeom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0F44BE0-B038-4800-ABD7-E6BBABE5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387523"/>
              </p:ext>
            </p:extLst>
          </p:nvPr>
        </p:nvGraphicFramePr>
        <p:xfrm>
          <a:off x="677636" y="3597502"/>
          <a:ext cx="4898571" cy="736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9141">
                  <a:extLst>
                    <a:ext uri="{9D8B030D-6E8A-4147-A177-3AD203B41FA5}">
                      <a16:colId xmlns:a16="http://schemas.microsoft.com/office/drawing/2014/main" val="2331270641"/>
                    </a:ext>
                  </a:extLst>
                </a:gridCol>
                <a:gridCol w="3569430">
                  <a:extLst>
                    <a:ext uri="{9D8B030D-6E8A-4147-A177-3AD203B41FA5}">
                      <a16:colId xmlns:a16="http://schemas.microsoft.com/office/drawing/2014/main" val="89079398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abbreviation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Name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018615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nDCG@10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Normalized Discounted cumulative gain at position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468034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DCG@10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Discounted cumulative gain at position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69865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100" u="none" strike="noStrike" dirty="0">
                          <a:effectLst/>
                        </a:rPr>
                        <a:t>DC:nDCG@10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Discount or Gain at nDCG@10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87806304"/>
                  </a:ext>
                </a:extLst>
              </a:tr>
            </a:tbl>
          </a:graphicData>
        </a:graphic>
      </p:graphicFrame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A9D7A69-7831-44CC-A1C8-874B8F87F8AB}"/>
              </a:ext>
            </a:extLst>
          </p:cNvPr>
          <p:cNvCxnSpPr>
            <a:cxnSpLocks/>
          </p:cNvCxnSpPr>
          <p:nvPr/>
        </p:nvCxnSpPr>
        <p:spPr>
          <a:xfrm flipH="1">
            <a:off x="4702629" y="3077997"/>
            <a:ext cx="386896" cy="51950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4D3520A-684B-4EF0-B334-2158988CA0E8}"/>
              </a:ext>
            </a:extLst>
          </p:cNvPr>
          <p:cNvCxnSpPr>
            <a:cxnSpLocks/>
          </p:cNvCxnSpPr>
          <p:nvPr/>
        </p:nvCxnSpPr>
        <p:spPr>
          <a:xfrm>
            <a:off x="1235755" y="4333732"/>
            <a:ext cx="584881" cy="33623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>
            <a:extLst>
              <a:ext uri="{FF2B5EF4-FFF2-40B4-BE49-F238E27FC236}">
                <a16:creationId xmlns:a16="http://schemas.microsoft.com/office/drawing/2014/main" id="{1D720455-3BBE-493B-AA8E-B0AF6339D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456" y="4556457"/>
            <a:ext cx="345757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393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Cálculo das métricas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3EE289-CDD3-42CA-8ACB-7AB17E750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610960"/>
            <a:ext cx="4533900" cy="4133850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A9D7A69-7831-44CC-A1C8-874B8F87F8AB}"/>
              </a:ext>
            </a:extLst>
          </p:cNvPr>
          <p:cNvCxnSpPr>
            <a:cxnSpLocks/>
          </p:cNvCxnSpPr>
          <p:nvPr/>
        </p:nvCxnSpPr>
        <p:spPr>
          <a:xfrm flipH="1" flipV="1">
            <a:off x="6809014" y="1975757"/>
            <a:ext cx="661309" cy="18777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2F3BFC6-0107-4335-AA15-A145ABCA5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201310"/>
              </p:ext>
            </p:extLst>
          </p:nvPr>
        </p:nvGraphicFramePr>
        <p:xfrm>
          <a:off x="331228" y="1062450"/>
          <a:ext cx="6521935" cy="3682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353287980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114067362"/>
                    </a:ext>
                  </a:extLst>
                </a:gridCol>
                <a:gridCol w="772360">
                  <a:extLst>
                    <a:ext uri="{9D8B030D-6E8A-4147-A177-3AD203B41FA5}">
                      <a16:colId xmlns:a16="http://schemas.microsoft.com/office/drawing/2014/main" val="2895526760"/>
                    </a:ext>
                  </a:extLst>
                </a:gridCol>
                <a:gridCol w="619684">
                  <a:extLst>
                    <a:ext uri="{9D8B030D-6E8A-4147-A177-3AD203B41FA5}">
                      <a16:colId xmlns:a16="http://schemas.microsoft.com/office/drawing/2014/main" val="2808303588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947037019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3036870218"/>
                    </a:ext>
                  </a:extLst>
                </a:gridCol>
                <a:gridCol w="1823128">
                  <a:extLst>
                    <a:ext uri="{9D8B030D-6E8A-4147-A177-3AD203B41FA5}">
                      <a16:colId xmlns:a16="http://schemas.microsoft.com/office/drawing/2014/main" val="1342929571"/>
                    </a:ext>
                  </a:extLst>
                </a:gridCol>
              </a:tblGrid>
              <a:tr h="33476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execution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metric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original_query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noise_kind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cod_search_context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 err="1">
                          <a:effectLst/>
                        </a:rPr>
                        <a:t>value</a:t>
                      </a:r>
                      <a:endParaRPr lang="pt-BR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qtd_judment assumed_zero_relevance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11562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23/11/2021 01:32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3,87729E+15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85320115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22/11/2021 10:44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4,251E+16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29053405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23/11/2021 00:44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1,6617E+15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8920310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22/11/2021 10:40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87927520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23/11/2021 16:34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49802223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23/11/2021 01:51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sng" strike="noStrike">
                          <a:effectLst/>
                          <a:hlinkClick r:id="rId4"/>
                        </a:rPr>
                        <a:t>nDCG@10</a:t>
                      </a:r>
                      <a:endParaRPr lang="pt-BR" sz="9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1,43718E+16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19993866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22/11/2021 10:46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2,62585E+16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4769162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23/11/2021 00:44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1,6617E+15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7255126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22/11/2021 10:40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03874151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 dirty="0">
                          <a:effectLst/>
                        </a:rPr>
                        <a:t>23/11/2021 18:09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 dirty="0">
                          <a:effectLst/>
                        </a:rPr>
                        <a:t>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04196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34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311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Lembrando sobre o Projeto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884375"/>
            <a:ext cx="8520600" cy="3890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 dirty="0"/>
              <a:t>Objetivo: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600" dirty="0"/>
              <a:t>Verificar o impacto que ruídos na query causam na efetividade da busca, em alguns mecanismos: Baseline (BM25),  </a:t>
            </a:r>
            <a:r>
              <a:rPr lang="pt-BR" sz="1600" dirty="0" err="1"/>
              <a:t>Rerank</a:t>
            </a:r>
            <a:r>
              <a:rPr lang="pt-BR" sz="1600" dirty="0"/>
              <a:t> (BM25 + MonoT5) e busca densa</a:t>
            </a:r>
          </a:p>
          <a:p>
            <a:pPr marL="139700" indent="0">
              <a:spcBef>
                <a:spcPts val="1000"/>
              </a:spcBef>
              <a:buSzPts val="1400"/>
              <a:buNone/>
            </a:pPr>
            <a:r>
              <a:rPr lang="pt-BR" sz="1600" dirty="0"/>
              <a:t>Métrica base de comparação:</a:t>
            </a:r>
          </a:p>
          <a:p>
            <a:pPr indent="-317500">
              <a:spcBef>
                <a:spcPts val="1000"/>
              </a:spcBef>
              <a:buSzPts val="1400"/>
              <a:buChar char="-"/>
            </a:pPr>
            <a:r>
              <a:rPr lang="pt-BR" sz="1600" dirty="0"/>
              <a:t>nDCG@10 - </a:t>
            </a:r>
            <a:r>
              <a:rPr lang="pt-BR" sz="1600" dirty="0" err="1"/>
              <a:t>Normalized</a:t>
            </a:r>
            <a:r>
              <a:rPr lang="pt-BR" sz="1600" dirty="0"/>
              <a:t> </a:t>
            </a:r>
            <a:r>
              <a:rPr lang="pt-BR" sz="1600" dirty="0" err="1"/>
              <a:t>Discounted</a:t>
            </a:r>
            <a:r>
              <a:rPr lang="pt-BR" sz="1600" dirty="0"/>
              <a:t> </a:t>
            </a:r>
            <a:r>
              <a:rPr lang="pt-BR" sz="1600" dirty="0" err="1"/>
              <a:t>Cumulative</a:t>
            </a:r>
            <a:r>
              <a:rPr lang="pt-BR" sz="1600" dirty="0"/>
              <a:t> </a:t>
            </a:r>
            <a:r>
              <a:rPr lang="pt-BR" sz="1600" dirty="0" err="1"/>
              <a:t>Grain</a:t>
            </a:r>
            <a:r>
              <a:rPr lang="pt-BR" sz="1600" dirty="0"/>
              <a:t> com recorte de 10.</a:t>
            </a:r>
          </a:p>
          <a:p>
            <a:pPr marL="139700" indent="0">
              <a:spcBef>
                <a:spcPts val="1000"/>
              </a:spcBef>
              <a:buSzPts val="1400"/>
              <a:buNone/>
            </a:pPr>
            <a:r>
              <a:rPr lang="pt-BR" sz="1600" dirty="0" err="1"/>
              <a:t>Dataset</a:t>
            </a:r>
            <a:r>
              <a:rPr lang="pt-BR" sz="1600" dirty="0"/>
              <a:t>:</a:t>
            </a:r>
          </a:p>
          <a:p>
            <a:pPr indent="-317500">
              <a:spcBef>
                <a:spcPts val="1000"/>
              </a:spcBef>
              <a:buSzPts val="1400"/>
              <a:buChar char="-"/>
            </a:pPr>
            <a:r>
              <a:rPr lang="pt-BR" sz="1600" dirty="0"/>
              <a:t>TREC 2020 DL </a:t>
            </a:r>
            <a:r>
              <a:rPr lang="pt-BR" sz="1600" dirty="0" err="1"/>
              <a:t>passage</a:t>
            </a:r>
            <a:r>
              <a:rPr lang="pt-BR" sz="1600" dirty="0"/>
              <a:t>, contendo 54 queries avaliadas sobre a base do MSMARCO </a:t>
            </a:r>
            <a:r>
              <a:rPr lang="pt-BR" sz="1600" dirty="0" err="1"/>
              <a:t>passage</a:t>
            </a:r>
            <a:r>
              <a:rPr lang="pt-BR" sz="1600" dirty="0"/>
              <a:t> corpus, e uma média de 210,9 julgamentos por query.</a:t>
            </a:r>
          </a:p>
          <a:p>
            <a:pPr marL="139700" indent="0">
              <a:spcBef>
                <a:spcPts val="1000"/>
              </a:spcBef>
              <a:buSzPts val="1400"/>
              <a:buNone/>
            </a:pPr>
            <a:endParaRPr lang="pt-BR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Resultados preliminares...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Resultados preliminares...</a:t>
            </a:r>
          </a:p>
        </p:txBody>
      </p:sp>
      <p:pic>
        <p:nvPicPr>
          <p:cNvPr id="2050" name="Picture 2" descr="imagem">
            <a:extLst>
              <a:ext uri="{FF2B5EF4-FFF2-40B4-BE49-F238E27FC236}">
                <a16:creationId xmlns:a16="http://schemas.microsoft.com/office/drawing/2014/main" id="{2C5972A1-F89C-472D-B394-A5A86BB27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5" y="0"/>
            <a:ext cx="518636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401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Resultados preliminares...</a:t>
            </a:r>
          </a:p>
        </p:txBody>
      </p:sp>
      <p:pic>
        <p:nvPicPr>
          <p:cNvPr id="3074" name="Picture 2" descr="imagem">
            <a:extLst>
              <a:ext uri="{FF2B5EF4-FFF2-40B4-BE49-F238E27FC236}">
                <a16:creationId xmlns:a16="http://schemas.microsoft.com/office/drawing/2014/main" id="{F2207309-C4F1-4F25-8483-4E832ABFE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304800"/>
            <a:ext cx="8653463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232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Resultados preliminares...</a:t>
            </a:r>
          </a:p>
        </p:txBody>
      </p:sp>
      <p:pic>
        <p:nvPicPr>
          <p:cNvPr id="4100" name="Picture 4" descr="imagem">
            <a:extLst>
              <a:ext uri="{FF2B5EF4-FFF2-40B4-BE49-F238E27FC236}">
                <a16:creationId xmlns:a16="http://schemas.microsoft.com/office/drawing/2014/main" id="{3A2D347D-A2BA-420A-940B-1B4D9875B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3" y="0"/>
            <a:ext cx="42068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770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Mais detalhes* em: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73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u="sng" dirty="0">
                <a:solidFill>
                  <a:schemeClr val="hlink"/>
                </a:solidFill>
                <a:hlinkClick r:id="rId3"/>
              </a:rPr>
              <a:t>https://github.com/leonardo3108/robustez-query</a:t>
            </a:r>
            <a:r>
              <a:rPr lang="pt-BR" dirty="0"/>
              <a:t> </a:t>
            </a:r>
            <a:endParaRPr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FB5B072-4C3B-4646-A040-B607DC2078A7}"/>
              </a:ext>
            </a:extLst>
          </p:cNvPr>
          <p:cNvSpPr txBox="1"/>
          <p:nvPr/>
        </p:nvSpPr>
        <p:spPr>
          <a:xfrm>
            <a:off x="377370" y="4390698"/>
            <a:ext cx="56805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* </a:t>
            </a:r>
            <a:r>
              <a:rPr lang="pt-BR" sz="1400" dirty="0"/>
              <a:t>plano do projeto, código, dados, gráficos, referências, </a:t>
            </a:r>
            <a:r>
              <a:rPr lang="pt-BR" sz="1400" dirty="0" err="1"/>
              <a:t>etc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654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Plano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</a:rPr>
              <a:t>(Feito) </a:t>
            </a:r>
            <a:r>
              <a:rPr lang="pt-BR" dirty="0"/>
              <a:t>Execução sobre as queries originais (nos 3 mecanismos de busca);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pt-BR" dirty="0"/>
          </a:p>
          <a:p>
            <a:pPr marL="0" indent="0">
              <a:spcBef>
                <a:spcPts val="1200"/>
              </a:spcBef>
              <a:buNone/>
            </a:pPr>
            <a:r>
              <a:rPr lang="pt-BR" dirty="0">
                <a:solidFill>
                  <a:schemeClr val="accent1"/>
                </a:solidFill>
              </a:rPr>
              <a:t>(Feito) </a:t>
            </a:r>
            <a:r>
              <a:rPr lang="pt-BR" dirty="0"/>
              <a:t>Execução sobre as queries com ruído;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pt-BR" sz="100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(Em andamento) </a:t>
            </a:r>
            <a:r>
              <a:rPr lang="pt-BR" dirty="0"/>
              <a:t>Análise comparativa da perda/ganho de efetividade agregada por tipo de ruído e mecanismo de busca.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 dirty="0">
                <a:solidFill>
                  <a:srgbClr val="00B050"/>
                </a:solidFill>
              </a:rPr>
              <a:t>(se der tempo) </a:t>
            </a:r>
            <a:r>
              <a:rPr lang="pt-BR" sz="1800" dirty="0"/>
              <a:t>Repetir as análises com </a:t>
            </a:r>
            <a:r>
              <a:rPr lang="pt-BR" sz="1800" dirty="0" err="1"/>
              <a:t>dataset</a:t>
            </a:r>
            <a:r>
              <a:rPr lang="pt-BR" sz="1800" dirty="0"/>
              <a:t> em português.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273" y="1308263"/>
            <a:ext cx="7355714" cy="2044538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“Modelar um conhecimento 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colabora com o amadurecimento da aprendizagem e facilita a organização de processos e a estruturação de conceitos.”</a:t>
            </a:r>
          </a:p>
          <a:p>
            <a:pPr marL="114300" indent="0" algn="r">
              <a:buNone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(Castro, Marcus 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sym typeface="Wingdings" panose="05000000000000000000" pitchFamily="2" charset="2"/>
              </a:rPr>
              <a:t>)</a:t>
            </a:r>
            <a:endParaRPr lang="pt-BR" sz="1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49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614" y="176107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Modelando os conceitos *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A8251BF8-44C4-4CD1-A77F-0CECCA62B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26" y="569164"/>
            <a:ext cx="7078007" cy="431040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8AA4634-A77C-4AE8-8D85-BBDEC27B6A90}"/>
              </a:ext>
            </a:extLst>
          </p:cNvPr>
          <p:cNvSpPr txBox="1"/>
          <p:nvPr/>
        </p:nvSpPr>
        <p:spPr>
          <a:xfrm>
            <a:off x="179493" y="4879573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pt-BR" sz="1100" dirty="0">
                <a:solidFill>
                  <a:srgbClr val="000000"/>
                </a:solidFill>
                <a:latin typeface="Verdana" panose="020B0604030504040204" pitchFamily="34" charset="0"/>
              </a:rPr>
              <a:t>* MER: Modelo Entidade Relacionamento</a:t>
            </a:r>
            <a:endParaRPr lang="pt-BR" sz="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95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614" y="176107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Modelando os conceitos *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A8251BF8-44C4-4CD1-A77F-0CECCA62B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26" y="569164"/>
            <a:ext cx="7078007" cy="431040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8AA4634-A77C-4AE8-8D85-BBDEC27B6A90}"/>
              </a:ext>
            </a:extLst>
          </p:cNvPr>
          <p:cNvSpPr txBox="1"/>
          <p:nvPr/>
        </p:nvSpPr>
        <p:spPr>
          <a:xfrm>
            <a:off x="179493" y="4879573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pt-BR" sz="1100" dirty="0">
                <a:solidFill>
                  <a:srgbClr val="000000"/>
                </a:solidFill>
                <a:latin typeface="Verdana" panose="020B0604030504040204" pitchFamily="34" charset="0"/>
              </a:rPr>
              <a:t>* MER: Modelo Entidade Relacionamento</a:t>
            </a:r>
            <a:endParaRPr lang="pt-BR" sz="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459B6BD-DAD7-4929-A458-904027C921A5}"/>
              </a:ext>
            </a:extLst>
          </p:cNvPr>
          <p:cNvSpPr/>
          <p:nvPr/>
        </p:nvSpPr>
        <p:spPr>
          <a:xfrm>
            <a:off x="1981683" y="1396093"/>
            <a:ext cx="4566073" cy="2751364"/>
          </a:xfrm>
          <a:prstGeom prst="ellipse">
            <a:avLst/>
          </a:prstGeom>
          <a:solidFill>
            <a:schemeClr val="accent1">
              <a:alpha val="29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31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853" y="376026"/>
            <a:ext cx="4984083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Queries com ruídos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B5D8003-E8B0-4FA8-B648-76C3BDDC6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05" y="1054635"/>
            <a:ext cx="2036309" cy="324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8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853" y="376026"/>
            <a:ext cx="4984083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Queries com ruídos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B5D8003-E8B0-4FA8-B648-76C3BDDC6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05" y="1054635"/>
            <a:ext cx="2036309" cy="3248623"/>
          </a:xfrm>
          <a:prstGeom prst="rect">
            <a:avLst/>
          </a:prstGeom>
        </p:spPr>
      </p:pic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74EBD85B-F7D2-4D9A-97FF-BCD34371FB6E}"/>
              </a:ext>
            </a:extLst>
          </p:cNvPr>
          <p:cNvGraphicFramePr>
            <a:graphicFrameLocks noGrp="1"/>
          </p:cNvGraphicFramePr>
          <p:nvPr/>
        </p:nvGraphicFramePr>
        <p:xfrm>
          <a:off x="3771001" y="730250"/>
          <a:ext cx="4394200" cy="184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1091711560"/>
                    </a:ext>
                  </a:extLst>
                </a:gridCol>
                <a:gridCol w="3949700">
                  <a:extLst>
                    <a:ext uri="{9D8B030D-6E8A-4147-A177-3AD203B41FA5}">
                      <a16:colId xmlns:a16="http://schemas.microsoft.com/office/drawing/2014/main" val="307473775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>
                          <a:effectLst/>
                        </a:rPr>
                        <a:t>cod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descr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09416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changes in the 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2747312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Permutation of words: first and second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350651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Permutation of words: last and penultimate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499353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Permutation of words: first and last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6648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Deletion of words in positions: [2]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261158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Deletion of words in positions: [penultimate]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1586635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Deletion of words by probability: 20% (at least the central word)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824652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Back translation (with portuguese)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100608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With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one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typographical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error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73575003"/>
                  </a:ext>
                </a:extLst>
              </a:tr>
            </a:tbl>
          </a:graphicData>
        </a:graphic>
      </p:graphicFrame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0FF2A27-7980-4CEA-8BF1-6271C3F6DF9C}"/>
              </a:ext>
            </a:extLst>
          </p:cNvPr>
          <p:cNvCxnSpPr/>
          <p:nvPr/>
        </p:nvCxnSpPr>
        <p:spPr>
          <a:xfrm>
            <a:off x="2579922" y="1575707"/>
            <a:ext cx="1069521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82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853" y="376026"/>
            <a:ext cx="4984083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Queries com ruídos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B5D8003-E8B0-4FA8-B648-76C3BDDC6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47" y="1054635"/>
            <a:ext cx="2036309" cy="3248623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0FF2A27-7980-4CEA-8BF1-6271C3F6DF9C}"/>
              </a:ext>
            </a:extLst>
          </p:cNvPr>
          <p:cNvCxnSpPr>
            <a:cxnSpLocks/>
          </p:cNvCxnSpPr>
          <p:nvPr/>
        </p:nvCxnSpPr>
        <p:spPr>
          <a:xfrm>
            <a:off x="2457457" y="3706585"/>
            <a:ext cx="955220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C101249F-A731-4F42-95D9-BFE990B07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35539"/>
              </p:ext>
            </p:extLst>
          </p:nvPr>
        </p:nvGraphicFramePr>
        <p:xfrm>
          <a:off x="3412677" y="2403874"/>
          <a:ext cx="5358039" cy="19800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6364">
                  <a:extLst>
                    <a:ext uri="{9D8B030D-6E8A-4147-A177-3AD203B41FA5}">
                      <a16:colId xmlns:a16="http://schemas.microsoft.com/office/drawing/2014/main" val="3064034205"/>
                    </a:ext>
                  </a:extLst>
                </a:gridCol>
                <a:gridCol w="3494137">
                  <a:extLst>
                    <a:ext uri="{9D8B030D-6E8A-4147-A177-3AD203B41FA5}">
                      <a16:colId xmlns:a16="http://schemas.microsoft.com/office/drawing/2014/main" val="4089787194"/>
                    </a:ext>
                  </a:extLst>
                </a:gridCol>
                <a:gridCol w="1357538">
                  <a:extLst>
                    <a:ext uri="{9D8B030D-6E8A-4147-A177-3AD203B41FA5}">
                      <a16:colId xmlns:a16="http://schemas.microsoft.com/office/drawing/2014/main" val="1407269957"/>
                    </a:ext>
                  </a:extLst>
                </a:gridCol>
              </a:tblGrid>
              <a:tr h="9453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>
                          <a:effectLst/>
                        </a:rPr>
                        <a:t>cod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>
                          <a:effectLst/>
                        </a:rPr>
                        <a:t>text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</a:rPr>
                        <a:t>val_idcg10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00880969"/>
                  </a:ext>
                </a:extLst>
              </a:tr>
              <a:tr h="30100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23849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are naturalization records public information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3,18049E+16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5722338"/>
                  </a:ext>
                </a:extLst>
              </a:tr>
              <a:tr h="30100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42255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 salary for dental hygienist in nebraska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1,87711E+14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98708387"/>
                  </a:ext>
                </a:extLst>
              </a:tr>
              <a:tr h="30100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47210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 wedding dress alteration cost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2,81827E+16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0836259"/>
                  </a:ext>
                </a:extLst>
              </a:tr>
              <a:tr h="30100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can fever cause miscarriage early pregnancy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2,68493E+16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77907217"/>
                  </a:ext>
                </a:extLst>
              </a:tr>
              <a:tr h="30100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118440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define bmt medical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3,18049E+16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34246059"/>
                  </a:ext>
                </a:extLst>
              </a:tr>
              <a:tr h="30100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121171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define </a:t>
                      </a:r>
                      <a:r>
                        <a:rPr lang="pt-BR" sz="1100" u="none" strike="noStrike" dirty="0" err="1">
                          <a:effectLst/>
                        </a:rPr>
                        <a:t>etruscans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1,36307E+16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1077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734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1244</Words>
  <Application>Microsoft Office PowerPoint</Application>
  <PresentationFormat>Apresentação na tela (16:9)</PresentationFormat>
  <Paragraphs>406</Paragraphs>
  <Slides>24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Verdana</vt:lpstr>
      <vt:lpstr>Simple Light</vt:lpstr>
      <vt:lpstr>Análise de Robustez de Mecanismos de Busca quanto a Ruídos em Queries</vt:lpstr>
      <vt:lpstr>Lembrando sobre o Projeto</vt:lpstr>
      <vt:lpstr>Plano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Resultados preliminares...</vt:lpstr>
      <vt:lpstr>Resultados preliminares...</vt:lpstr>
      <vt:lpstr>Resultados preliminares...</vt:lpstr>
      <vt:lpstr>Resultados preliminares...</vt:lpstr>
      <vt:lpstr>Mais detalhes* em: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Robustez de Mecanismos de Busca Quanto a Ruídos na Query</dc:title>
  <cp:lastModifiedBy>Marcus Vinícius Borela de Castro</cp:lastModifiedBy>
  <cp:revision>14</cp:revision>
  <dcterms:modified xsi:type="dcterms:W3CDTF">2021-11-24T21:41:26Z</dcterms:modified>
</cp:coreProperties>
</file>