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85" r:id="rId5"/>
    <p:sldId id="291" r:id="rId6"/>
    <p:sldId id="292" r:id="rId7"/>
    <p:sldId id="293" r:id="rId8"/>
    <p:sldId id="296" r:id="rId9"/>
    <p:sldId id="294" r:id="rId10"/>
    <p:sldId id="295" r:id="rId11"/>
    <p:sldId id="297" r:id="rId12"/>
    <p:sldId id="298" r:id="rId13"/>
    <p:sldId id="29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40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22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1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69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75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91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71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Consultas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3909E-194E-4DAB-B607-C7BACFCFBA7B}"/>
              </a:ext>
            </a:extLst>
          </p:cNvPr>
          <p:cNvSpPr txBox="1"/>
          <p:nvPr/>
        </p:nvSpPr>
        <p:spPr>
          <a:xfrm>
            <a:off x="1975758" y="4534543"/>
            <a:ext cx="561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BR" dirty="0"/>
              <a:t>Detalhes em: 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591734" y="4839939"/>
            <a:ext cx="5628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 para vários mecanismos de busca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073B0-1E15-4B36-BA12-1AC2F31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" y="0"/>
            <a:ext cx="8680027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3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Principais 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E73AE-4C96-40FC-B160-E2A471BB550A}"/>
              </a:ext>
            </a:extLst>
          </p:cNvPr>
          <p:cNvSpPr txBox="1"/>
          <p:nvPr/>
        </p:nvSpPr>
        <p:spPr>
          <a:xfrm>
            <a:off x="391887" y="905138"/>
            <a:ext cx="8205106" cy="339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robustez das funções de ranqueamento </a:t>
            </a: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variou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linguagem e base utilizada. Exceção a permutações de palavras em que o BM25, por sua forma de cálculo, é plenamente robusto.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Espera-se que funções de ranqueamento baseadas em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por capturar significado das palavras e relação com o contexto, fosse mais robustas em no caso de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back-translation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já que elas não seriam muito impactados quando uma palavra se transforma em um sinônimo, o que prejudicaria buscas em mecanismos estatísticos tradicionais como o BM25. Mas isso não foi constatado nos dados na base em português. Uma possível explicação seri</a:t>
            </a:r>
            <a:r>
              <a:rPr lang="pt-BR" sz="1200" dirty="0">
                <a:latin typeface="Arial" panose="020B0604020202020204" pitchFamily="34" charset="0"/>
              </a:rPr>
              <a:t>a um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sz="1200" dirty="0">
                <a:latin typeface="Arial" panose="020B0604020202020204" pitchFamily="34" charset="0"/>
              </a:rPr>
              <a:t>. Mais de uma palavra em uma língua é traduzida para uma única palavra. E tanto as consultas e as passagens foram traduzidas pelo mesmo método (</a:t>
            </a:r>
            <a:r>
              <a:rPr lang="pt-BR" sz="1200" dirty="0" err="1">
                <a:latin typeface="Arial" panose="020B0604020202020204" pitchFamily="34" charset="0"/>
              </a:rPr>
              <a:t>python</a:t>
            </a:r>
            <a:r>
              <a:rPr lang="pt-BR" sz="1200" dirty="0">
                <a:latin typeface="Arial" panose="020B0604020202020204" pitchFamily="34" charset="0"/>
              </a:rPr>
              <a:t>/</a:t>
            </a:r>
            <a:r>
              <a:rPr lang="pt-BR" sz="1200" dirty="0" err="1">
                <a:latin typeface="Arial" panose="020B0604020202020204" pitchFamily="34" charset="0"/>
              </a:rPr>
              <a:t>googletrans</a:t>
            </a:r>
            <a:r>
              <a:rPr lang="pt-BR" sz="1200" dirty="0">
                <a:latin typeface="Arial" panose="020B0604020202020204" pitchFamily="34" charset="0"/>
              </a:rPr>
              <a:t>).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 ruído de erro tipográfico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(um por frase) não gerou muito impacto</a:t>
            </a:r>
            <a:r>
              <a:rPr lang="pt-BR" sz="1200" dirty="0">
                <a:latin typeface="Arial" panose="020B0604020202020204" pitchFamily="34" charset="0"/>
              </a:rPr>
              <a:t> nos contextos de pesquisa.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 possível explicação seria o fato de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tratarem melhor partes de palavras (pelo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tokenizador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ou por serem treinados com dados com ruídos. Ou até </a:t>
            </a:r>
            <a:r>
              <a:rPr lang="pt-BR" sz="1200" dirty="0">
                <a:latin typeface="Arial" panose="020B0604020202020204" pitchFamily="34" charset="0"/>
              </a:rPr>
              <a:t>pela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existência do próprio ruído nos documentos pesquisados.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Observou-se que consultas com </a:t>
            </a: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textos maiores são mais robustas aos ruídos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experimentados, com menores variações de DG. Enquanto textos mais curtos apresentam resultados mais variados. A possível explicação para isso é que em textos maiores há uma menor chance de se perder palavras mais relevantes.</a:t>
            </a:r>
            <a:endParaRPr lang="pt-BR" sz="1200" b="0" dirty="0">
              <a:effectLst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888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Possíveis 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F5A4D0-BB47-4CB9-8316-EEAD19A94680}"/>
              </a:ext>
            </a:extLst>
          </p:cNvPr>
          <p:cNvSpPr txBox="1"/>
          <p:nvPr/>
        </p:nvSpPr>
        <p:spPr>
          <a:xfrm>
            <a:off x="326571" y="782674"/>
            <a:ext cx="872762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Quanto à análise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podem ser realizadas análises mais detalhadas por tipo de função de ranqueamento, por modelo usado, por base de texto pesquisada ou por linguagem, podendo-se ampliar o escopo desses. E serem investigadas hipóteses levantadas na conclusão.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às técnicas envolvidas na busca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poderia ser ampliado o leque de técnicas avaliadas, incluindo doc2query, serem usados outros tipos de busca densa, entre outros.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aos tipos de ruídos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sugere-se aumentar o número de ruídos, por variação dos sugeridos ou por junção dos mesmos. Ou mesmo com uso de novos tipos.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às bases de documentos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havia uma restrição de uso de GPU o que levou ao uso de uma base menor na maioria dos contextos de pesquisa. Sugere-se repetir os experimentos com os modelos na base completa TREC 2020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MsMarco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Passage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 métrica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 de avaliação, sugere-se avaliar o comportamento da métrica proposta DG sobre outras métricas. Por exemplo: DG:MRR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Rank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e DG:MAP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Pode-se também avaliar:</a:t>
            </a:r>
          </a:p>
          <a:p>
            <a:pPr marL="495" lvl="3" algn="just">
              <a:spcBef>
                <a:spcPts val="946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.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uso de ruídos como mecanismo de enriquecimento de dados no treinamento de modelos e avaliar como isso impacta a robustez de pesquisas.</a:t>
            </a:r>
            <a:endParaRPr lang="pt-BR" sz="1200" dirty="0"/>
          </a:p>
          <a:p>
            <a:pPr marL="495" algn="just">
              <a:spcBef>
                <a:spcPts val="946"/>
              </a:spcBef>
            </a:pPr>
            <a:r>
              <a:rPr lang="pt-BR" sz="1200" dirty="0">
                <a:latin typeface="Arial" panose="020B0604020202020204" pitchFamily="34" charset="0"/>
              </a:rPr>
              <a:t>   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. os casos de ruídos que levaram a ganhos inesperados. Talvez floresçam novas técnicas de aprimoramento para consultas com a aplicação desses ruídos. 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Armazenamento de Acesso Sequencial 2">
            <a:extLst>
              <a:ext uri="{FF2B5EF4-FFF2-40B4-BE49-F238E27FC236}">
                <a16:creationId xmlns:a16="http://schemas.microsoft.com/office/drawing/2014/main" id="{4A5005BB-8048-4E45-A885-4013BD453712}"/>
              </a:ext>
            </a:extLst>
          </p:cNvPr>
          <p:cNvSpPr/>
          <p:nvPr/>
        </p:nvSpPr>
        <p:spPr>
          <a:xfrm>
            <a:off x="663788" y="734296"/>
            <a:ext cx="7450666" cy="3709012"/>
          </a:xfrm>
          <a:prstGeom prst="flowChartMagneticTap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A42EC2-C32B-4D6B-95CA-8B435B4CCBB4}"/>
              </a:ext>
            </a:extLst>
          </p:cNvPr>
          <p:cNvSpPr txBox="1"/>
          <p:nvPr/>
        </p:nvSpPr>
        <p:spPr>
          <a:xfrm>
            <a:off x="1798322" y="1107793"/>
            <a:ext cx="6167120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Espera-se que cada vez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maiores ganhos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sejam alcançados em detrimento de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menores descontos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área de recuperação da informação, </a:t>
            </a:r>
          </a:p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sendo ainda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robusta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mesmo com os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ruídos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47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6554" y="958231"/>
            <a:ext cx="8520600" cy="322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Analisar o impacto que ruídos inseridos em consultas (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podem gerar na efetividade de mecanismos de buscas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Conjunto de dados: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TREC 2020 DL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contendo 54 queries avaliadas sobre a base do MSMARCO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corpus, e uma média de 210,9 julgamentos por query.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DBADB4A9-0576-403F-BE6A-62662C11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248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6463" y="731375"/>
            <a:ext cx="8331073" cy="308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Criação de base em português com passagens com julgamento (11224 documento)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 de oito tipo de ruídos sobre as 54 queries originais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Proposição de nova métrica* DG (DG:nDCG@10)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Cálculo das métricas nas pesquisas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DCG@10, nDCG@10 e DG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	Experimentados 8 modelos para </a:t>
            </a:r>
            <a:r>
              <a:rPr lang="pt-B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Rerank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 e 2 para busca densa (DPR) e BM25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Análise comparativa por tipo de ruído e mecanismo** de busca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328D4-0639-409D-9F07-093199A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1" y="4003040"/>
            <a:ext cx="7419678" cy="6056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D4184-1649-4130-A857-A11D2B4A1564}"/>
              </a:ext>
            </a:extLst>
          </p:cNvPr>
          <p:cNvSpPr txBox="1"/>
          <p:nvPr/>
        </p:nvSpPr>
        <p:spPr>
          <a:xfrm>
            <a:off x="389466" y="4113699"/>
            <a:ext cx="84428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</a:t>
            </a:r>
          </a:p>
          <a:p>
            <a:endParaRPr lang="pt-BR" dirty="0"/>
          </a:p>
          <a:p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** Combinações de função de ranqueamento, linguagem (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), modelo usado, base de documentos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E7FB1E-2B9E-439F-B957-4E3DBB12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55456"/>
            <a:ext cx="7645250" cy="5032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2083571" y="4841822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4 - Valores obtidos de DG:nDCG@10,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 query (parcial)</a:t>
            </a:r>
            <a:endParaRPr lang="pt-BR" sz="1000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4AC50F63-7F9B-4DCB-AC7A-349D904D7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Resultados –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- médias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406313" y="4548824"/>
            <a:ext cx="6331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1 - Médias da métrica DG:nDCG@10 para vários mecanismos de busca e tipos de ruído</a:t>
            </a:r>
            <a:endParaRPr lang="pt-BR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0135BC-E64D-486F-A4F5-3607DBB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62000"/>
            <a:ext cx="67532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62000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986291" y="4805758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5 - Correlação = 0.166  entre quantidade de tokens e DG para contexto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en-judment-DPR:facebook-nq-base</a:t>
            </a:r>
            <a:endParaRPr lang="pt-BR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81C5B7-C487-4793-AB9F-F12F9891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4631"/>
            <a:ext cx="4524586" cy="45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8820" y="104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distribuição de valores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2648373" y="4494499"/>
            <a:ext cx="36914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5523-C805-4051-BBE7-DD934B2E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706218"/>
            <a:ext cx="5340308" cy="37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37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952</Words>
  <Application>Microsoft Office PowerPoint</Application>
  <PresentationFormat>Apresentação na tela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Simple Light</vt:lpstr>
      <vt:lpstr>Análise da Robustez de Mecanismos de Busca quanto a Ruídos em Consultas</vt:lpstr>
      <vt:lpstr>Objetivo</vt:lpstr>
      <vt:lpstr>Metodologia</vt:lpstr>
      <vt:lpstr>Apresentação do PowerPoint</vt:lpstr>
      <vt:lpstr>Resultados – DG: valores médios </vt:lpstr>
      <vt:lpstr>Resultados - médias</vt:lpstr>
      <vt:lpstr>Resultados – desvio padrão</vt:lpstr>
      <vt:lpstr>Resultados</vt:lpstr>
      <vt:lpstr>Resultados – distribuição de valores</vt:lpstr>
      <vt:lpstr>Apresentação do PowerPoint</vt:lpstr>
      <vt:lpstr>Principais conclusões</vt:lpstr>
      <vt:lpstr>Possíveis trabalhos futuros</vt:lpstr>
      <vt:lpstr>Por fim...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30</cp:revision>
  <dcterms:modified xsi:type="dcterms:W3CDTF">2021-12-09T04:20:56Z</dcterms:modified>
</cp:coreProperties>
</file>