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65" r:id="rId5"/>
    <p:sldId id="266" r:id="rId6"/>
    <p:sldId id="274" r:id="rId7"/>
    <p:sldId id="269" r:id="rId8"/>
    <p:sldId id="273" r:id="rId9"/>
    <p:sldId id="271" r:id="rId10"/>
    <p:sldId id="272" r:id="rId11"/>
    <p:sldId id="268" r:id="rId12"/>
    <p:sldId id="276" r:id="rId13"/>
    <p:sldId id="277" r:id="rId14"/>
    <p:sldId id="283" r:id="rId15"/>
    <p:sldId id="278" r:id="rId16"/>
    <p:sldId id="270" r:id="rId17"/>
    <p:sldId id="284" r:id="rId18"/>
    <p:sldId id="279" r:id="rId19"/>
    <p:sldId id="280" r:id="rId20"/>
    <p:sldId id="261" r:id="rId21"/>
    <p:sldId id="285" r:id="rId22"/>
    <p:sldId id="286" r:id="rId23"/>
    <p:sldId id="290" r:id="rId24"/>
    <p:sldId id="288" r:id="rId25"/>
    <p:sldId id="287" r:id="rId26"/>
    <p:sldId id="289" r:id="rId27"/>
    <p:sldId id="291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5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34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86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81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58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95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61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91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58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900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5712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974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540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74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1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4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3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DCG@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Queries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090058" y="2571750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9A3D8C-693C-41E8-AAC3-FA143681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18619"/>
              </p:ext>
            </p:extLst>
          </p:nvPr>
        </p:nvGraphicFramePr>
        <p:xfrm>
          <a:off x="3045278" y="1469570"/>
          <a:ext cx="5959928" cy="229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010">
                  <a:extLst>
                    <a:ext uri="{9D8B030D-6E8A-4147-A177-3AD203B41FA5}">
                      <a16:colId xmlns:a16="http://schemas.microsoft.com/office/drawing/2014/main" val="3003706627"/>
                    </a:ext>
                  </a:extLst>
                </a:gridCol>
                <a:gridCol w="956966">
                  <a:extLst>
                    <a:ext uri="{9D8B030D-6E8A-4147-A177-3AD203B41FA5}">
                      <a16:colId xmlns:a16="http://schemas.microsoft.com/office/drawing/2014/main" val="1100062439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42206301"/>
                    </a:ext>
                  </a:extLst>
                </a:gridCol>
                <a:gridCol w="2913118">
                  <a:extLst>
                    <a:ext uri="{9D8B030D-6E8A-4147-A177-3AD203B41FA5}">
                      <a16:colId xmlns:a16="http://schemas.microsoft.com/office/drawing/2014/main" val="1329488079"/>
                    </a:ext>
                  </a:extLst>
                </a:gridCol>
              </a:tblGrid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cod_original_query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text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err="1">
                          <a:effectLst/>
                        </a:rPr>
                        <a:t>cod_noise_kind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862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718345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is 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332197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673670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 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700576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 is a what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72310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723487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16874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447822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soul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353253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waht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6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6DF18-42D0-4713-ABAF-F1ADD4F4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8232"/>
              </p:ext>
            </p:extLst>
          </p:nvPr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AA2122-4C63-469F-BCB5-141EC180DCD4}"/>
              </a:ext>
            </a:extLst>
          </p:cNvPr>
          <p:cNvGraphicFramePr>
            <a:graphicFrameLocks noGrp="1"/>
          </p:cNvGraphicFramePr>
          <p:nvPr/>
        </p:nvGraphicFramePr>
        <p:xfrm>
          <a:off x="3369128" y="1073786"/>
          <a:ext cx="5328156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3971746690"/>
                    </a:ext>
                  </a:extLst>
                </a:gridCol>
                <a:gridCol w="2861930">
                  <a:extLst>
                    <a:ext uri="{9D8B030D-6E8A-4147-A177-3AD203B41FA5}">
                      <a16:colId xmlns:a16="http://schemas.microsoft.com/office/drawing/2014/main" val="321910021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3871056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record_count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4706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Full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MsMarco Passage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8841823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</a:t>
                      </a:r>
                      <a:r>
                        <a:rPr lang="pt-BR" sz="1100" u="none" strike="noStrike" dirty="0" err="1">
                          <a:effectLst/>
                        </a:rPr>
                        <a:t>Judment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TREC 2020 MsMarco Passage with judment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11224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621540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F69B48-9993-4EB4-927B-6088E335A095}"/>
              </a:ext>
            </a:extLst>
          </p:cNvPr>
          <p:cNvCxnSpPr>
            <a:cxnSpLocks/>
          </p:cNvCxnSpPr>
          <p:nvPr/>
        </p:nvCxnSpPr>
        <p:spPr>
          <a:xfrm>
            <a:off x="2637064" y="1428751"/>
            <a:ext cx="66493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360"/>
            <a:ext cx="3369129" cy="3616779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4FD5B-8765-4742-923A-71A2208C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0633"/>
              </p:ext>
            </p:extLst>
          </p:nvPr>
        </p:nvGraphicFramePr>
        <p:xfrm>
          <a:off x="2911375" y="1619250"/>
          <a:ext cx="617330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26">
                  <a:extLst>
                    <a:ext uri="{9D8B030D-6E8A-4147-A177-3AD203B41FA5}">
                      <a16:colId xmlns:a16="http://schemas.microsoft.com/office/drawing/2014/main" val="2223405097"/>
                    </a:ext>
                  </a:extLst>
                </a:gridCol>
                <a:gridCol w="1992958">
                  <a:extLst>
                    <a:ext uri="{9D8B030D-6E8A-4147-A177-3AD203B41FA5}">
                      <a16:colId xmlns:a16="http://schemas.microsoft.com/office/drawing/2014/main" val="3494360147"/>
                    </a:ext>
                  </a:extLst>
                </a:gridCol>
                <a:gridCol w="1591936">
                  <a:extLst>
                    <a:ext uri="{9D8B030D-6E8A-4147-A177-3AD203B41FA5}">
                      <a16:colId xmlns:a16="http://schemas.microsoft.com/office/drawing/2014/main" val="786963260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val="37197574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cod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abbreviation_ranking_function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abbreviation_text_base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abbreviation_text_search_engine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140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ReRank@1000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203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DPR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BM25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88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BM25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44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ReRank@100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Elastic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04264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D735DF-BE50-42BE-B199-F698BEE4405C}"/>
              </a:ext>
            </a:extLst>
          </p:cNvPr>
          <p:cNvCxnSpPr>
            <a:cxnSpLocks/>
          </p:cNvCxnSpPr>
          <p:nvPr/>
        </p:nvCxnSpPr>
        <p:spPr>
          <a:xfrm flipV="1">
            <a:off x="2628900" y="2171700"/>
            <a:ext cx="178506" cy="3020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8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/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523"/>
              </p:ext>
            </p:extLst>
          </p:nvPr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D3520A-684B-4EF0-B334-2158988CA0E8}"/>
              </a:ext>
            </a:extLst>
          </p:cNvPr>
          <p:cNvCxnSpPr>
            <a:cxnSpLocks/>
          </p:cNvCxnSpPr>
          <p:nvPr/>
        </p:nvCxnSpPr>
        <p:spPr>
          <a:xfrm>
            <a:off x="1235755" y="4333732"/>
            <a:ext cx="584881" cy="3362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720455-3BBE-493B-AA8E-B0AF6339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56" y="4556457"/>
            <a:ext cx="3457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 flipV="1">
            <a:off x="6809014" y="1975757"/>
            <a:ext cx="661309" cy="1877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2F3BFC6-0107-4335-AA15-A145ABCA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310"/>
              </p:ext>
            </p:extLst>
          </p:nvPr>
        </p:nvGraphicFramePr>
        <p:xfrm>
          <a:off x="331228" y="1062450"/>
          <a:ext cx="6521935" cy="368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328798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14067362"/>
                    </a:ext>
                  </a:extLst>
                </a:gridCol>
                <a:gridCol w="772360">
                  <a:extLst>
                    <a:ext uri="{9D8B030D-6E8A-4147-A177-3AD203B41FA5}">
                      <a16:colId xmlns:a16="http://schemas.microsoft.com/office/drawing/2014/main" val="2895526760"/>
                    </a:ext>
                  </a:extLst>
                </a:gridCol>
                <a:gridCol w="619684">
                  <a:extLst>
                    <a:ext uri="{9D8B030D-6E8A-4147-A177-3AD203B41FA5}">
                      <a16:colId xmlns:a16="http://schemas.microsoft.com/office/drawing/2014/main" val="280830358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94703701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036870218"/>
                    </a:ext>
                  </a:extLst>
                </a:gridCol>
                <a:gridCol w="1823128">
                  <a:extLst>
                    <a:ext uri="{9D8B030D-6E8A-4147-A177-3AD203B41FA5}">
                      <a16:colId xmlns:a16="http://schemas.microsoft.com/office/drawing/2014/main" val="1342929571"/>
                    </a:ext>
                  </a:extLst>
                </a:gridCol>
              </a:tblGrid>
              <a:tr h="33476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execution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metric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original_query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noise_kind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cod_search_context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value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qtd_judment assumed_zero_relevance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5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01:32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3,87729E+15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32011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4,251E+16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05340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2031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92752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16:34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802223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01:51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sng" strike="noStrike">
                          <a:effectLst/>
                          <a:hlinkClick r:id="rId4"/>
                        </a:rPr>
                        <a:t>nDCG@10</a:t>
                      </a:r>
                      <a:endParaRPr lang="pt-BR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1,43718E+16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999386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2,62585E+16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7691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25512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74151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23/11/2021 18:09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busca densa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 base de comparação: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preliminares...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2C5972A1-F89C-472D-B394-A5A86BB27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0"/>
            <a:ext cx="5186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F2207309-C4F1-4F25-8483-4E832ABF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04800"/>
            <a:ext cx="865346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32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F9F60A-9722-40F2-8491-A6A6332D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8" y="174736"/>
            <a:ext cx="8048171" cy="49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5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7A2B9-B178-4D1D-A426-0D34E4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6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4100" name="Picture 4" descr="imagem">
            <a:extLst>
              <a:ext uri="{FF2B5EF4-FFF2-40B4-BE49-F238E27FC236}">
                <a16:creationId xmlns:a16="http://schemas.microsoft.com/office/drawing/2014/main" id="{3A2D347D-A2BA-420A-940B-1B4D9875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F29A618-5B53-46C0-A0EB-B3614AAB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" y="308046"/>
            <a:ext cx="9049657" cy="45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9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000C20-9930-46A9-B0A6-E4DD3F0B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6" y="223044"/>
            <a:ext cx="8781143" cy="48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377370" y="4390698"/>
            <a:ext cx="568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dados,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5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originais (nos 3 mecanismos de busca);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com ruído;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pt-BR" sz="1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(Em andamento) </a:t>
            </a:r>
            <a:r>
              <a:rPr lang="pt-BR" dirty="0"/>
              <a:t>Análise comparativa da perda/ganho de efetividade agregada por tipo de ruído e mecanismo de busca.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00B050"/>
                </a:solidFill>
              </a:rPr>
              <a:t>(se der tempo) </a:t>
            </a:r>
            <a:r>
              <a:rPr lang="pt-BR" sz="1800" dirty="0"/>
              <a:t>Repetir as análises com </a:t>
            </a:r>
            <a:r>
              <a:rPr lang="pt-BR" sz="1800" dirty="0" err="1"/>
              <a:t>dataset</a:t>
            </a:r>
            <a:r>
              <a:rPr lang="pt-BR" sz="1800" dirty="0"/>
              <a:t> em português.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273" y="1308263"/>
            <a:ext cx="7355714" cy="20445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“Modelar um conhecimento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colabora com o amadurecimento da aprendizagem e facilita a organização de processos e a estruturação de conceitos.”</a:t>
            </a:r>
          </a:p>
          <a:p>
            <a:pPr marL="114300" indent="0" algn="r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(Castro, Marcus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)</a:t>
            </a:r>
            <a:endParaRPr lang="pt-B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59B6BD-DAD7-4929-A458-904027C921A5}"/>
              </a:ext>
            </a:extLst>
          </p:cNvPr>
          <p:cNvSpPr/>
          <p:nvPr/>
        </p:nvSpPr>
        <p:spPr>
          <a:xfrm>
            <a:off x="1981683" y="1396093"/>
            <a:ext cx="4566073" cy="2751364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EBD85B-F7D2-4D9A-97FF-BCD34371FB6E}"/>
              </a:ext>
            </a:extLst>
          </p:cNvPr>
          <p:cNvGraphicFramePr>
            <a:graphicFrameLocks noGrp="1"/>
          </p:cNvGraphicFramePr>
          <p:nvPr/>
        </p:nvGraphicFramePr>
        <p:xfrm>
          <a:off x="3771001" y="730250"/>
          <a:ext cx="4394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109171156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074737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941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473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5065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35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11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866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4652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060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57500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/>
          <p:nvPr/>
        </p:nvCxnSpPr>
        <p:spPr>
          <a:xfrm>
            <a:off x="2579922" y="1575707"/>
            <a:ext cx="10695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457457" y="3706585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01249F-A731-4F42-95D9-BFE990B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539"/>
              </p:ext>
            </p:extLst>
          </p:nvPr>
        </p:nvGraphicFramePr>
        <p:xfrm>
          <a:off x="3412677" y="2403874"/>
          <a:ext cx="5358039" cy="198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364">
                  <a:extLst>
                    <a:ext uri="{9D8B030D-6E8A-4147-A177-3AD203B41FA5}">
                      <a16:colId xmlns:a16="http://schemas.microsoft.com/office/drawing/2014/main" val="3064034205"/>
                    </a:ext>
                  </a:extLst>
                </a:gridCol>
                <a:gridCol w="3494137">
                  <a:extLst>
                    <a:ext uri="{9D8B030D-6E8A-4147-A177-3AD203B41FA5}">
                      <a16:colId xmlns:a16="http://schemas.microsoft.com/office/drawing/2014/main" val="4089787194"/>
                    </a:ext>
                  </a:extLst>
                </a:gridCol>
                <a:gridCol w="1357538">
                  <a:extLst>
                    <a:ext uri="{9D8B030D-6E8A-4147-A177-3AD203B41FA5}">
                      <a16:colId xmlns:a16="http://schemas.microsoft.com/office/drawing/2014/main" val="1407269957"/>
                    </a:ext>
                  </a:extLst>
                </a:gridCol>
              </a:tblGrid>
              <a:tr h="945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text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val_idcg10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88096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23849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naturalization records public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722338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 for dental hygienist in 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1,87711E+14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70838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wedding dress alteration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2,81827E+16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362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fever cause miscarriage early pregnancy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2,68493E+16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90721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118440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define bmt medical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460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121171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define </a:t>
                      </a:r>
                      <a:r>
                        <a:rPr lang="pt-BR" sz="1100" u="none" strike="noStrike" dirty="0" err="1">
                          <a:effectLst/>
                        </a:rPr>
                        <a:t>etruscans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1,36307E+16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107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1272</Words>
  <Application>Microsoft Office PowerPoint</Application>
  <PresentationFormat>Apresentação na tela (16:9)</PresentationFormat>
  <Paragraphs>414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Verdana</vt:lpstr>
      <vt:lpstr>Simple Light</vt:lpstr>
      <vt:lpstr>Análise de Robustez de Mecanismos de Busca quanto a Ruídos em Queries</vt:lpstr>
      <vt:lpstr>Lembrando sobre o Projeto</vt:lpstr>
      <vt:lpstr>Plano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Mais detalhes* 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Leonardo Pacheco</cp:lastModifiedBy>
  <cp:revision>16</cp:revision>
  <dcterms:modified xsi:type="dcterms:W3CDTF">2021-11-25T03:01:46Z</dcterms:modified>
</cp:coreProperties>
</file>