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65" r:id="rId5"/>
    <p:sldId id="266" r:id="rId6"/>
    <p:sldId id="274" r:id="rId7"/>
    <p:sldId id="269" r:id="rId8"/>
    <p:sldId id="273" r:id="rId9"/>
    <p:sldId id="271" r:id="rId10"/>
    <p:sldId id="272" r:id="rId11"/>
    <p:sldId id="268" r:id="rId12"/>
    <p:sldId id="276" r:id="rId13"/>
    <p:sldId id="296" r:id="rId14"/>
    <p:sldId id="297" r:id="rId15"/>
    <p:sldId id="277" r:id="rId16"/>
    <p:sldId id="283" r:id="rId17"/>
    <p:sldId id="278" r:id="rId18"/>
    <p:sldId id="270" r:id="rId19"/>
    <p:sldId id="284" r:id="rId20"/>
    <p:sldId id="279" r:id="rId21"/>
    <p:sldId id="280" r:id="rId22"/>
    <p:sldId id="292" r:id="rId23"/>
    <p:sldId id="295" r:id="rId24"/>
    <p:sldId id="261" r:id="rId25"/>
    <p:sldId id="285" r:id="rId26"/>
    <p:sldId id="286" r:id="rId27"/>
    <p:sldId id="290" r:id="rId28"/>
    <p:sldId id="288" r:id="rId29"/>
    <p:sldId id="287" r:id="rId30"/>
    <p:sldId id="289" r:id="rId31"/>
    <p:sldId id="291" r:id="rId32"/>
    <p:sldId id="281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32" y="594"/>
      </p:cViewPr>
      <p:guideLst>
        <p:guide orient="horz" pos="1620"/>
        <p:guide pos="2880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216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664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395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2213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2667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342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9866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816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2580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7953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6254c5e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6254c5e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 sz="1800">
                <a:solidFill>
                  <a:srgbClr val="595959"/>
                </a:solidFill>
              </a:rPr>
              <a:t>Qual é o problema que queremos resolver ou hipótese a ser testada?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8611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919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734116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Título do Projeto + </a:t>
            </a:r>
            <a:r>
              <a:rPr lang="pt-BR" sz="1200">
                <a:solidFill>
                  <a:srgbClr val="595959"/>
                </a:solidFill>
              </a:rPr>
              <a:t>membro(s)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0672993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2036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7458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9008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5712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197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8540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17986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254c5e4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254c5e4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595959"/>
                </a:solidFill>
              </a:rPr>
              <a:t>Link para o github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0745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2010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9049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9737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4651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9302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6254c5e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6254c5e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595959"/>
                </a:solidFill>
              </a:rPr>
              <a:t>Como resolver o problema ou confirmar/refutar a hipótese?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04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nDCG@1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nardo3108/robustez-quer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Análise de Robustez de Mecanismos de Busca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quanto a Ruídos em Queries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Leonardo Augusto da Silva Pacheco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Marcus Vinícius Borela de Castro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2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090058" y="2571750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49A3D8C-693C-41E8-AAC3-FA143681B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318619"/>
              </p:ext>
            </p:extLst>
          </p:nvPr>
        </p:nvGraphicFramePr>
        <p:xfrm>
          <a:off x="3045278" y="1469570"/>
          <a:ext cx="5959928" cy="2294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1010">
                  <a:extLst>
                    <a:ext uri="{9D8B030D-6E8A-4147-A177-3AD203B41FA5}">
                      <a16:colId xmlns:a16="http://schemas.microsoft.com/office/drawing/2014/main" val="3003706627"/>
                    </a:ext>
                  </a:extLst>
                </a:gridCol>
                <a:gridCol w="956966">
                  <a:extLst>
                    <a:ext uri="{9D8B030D-6E8A-4147-A177-3AD203B41FA5}">
                      <a16:colId xmlns:a16="http://schemas.microsoft.com/office/drawing/2014/main" val="1100062439"/>
                    </a:ext>
                  </a:extLst>
                </a:gridCol>
                <a:gridCol w="738834">
                  <a:extLst>
                    <a:ext uri="{9D8B030D-6E8A-4147-A177-3AD203B41FA5}">
                      <a16:colId xmlns:a16="http://schemas.microsoft.com/office/drawing/2014/main" val="242206301"/>
                    </a:ext>
                  </a:extLst>
                </a:gridCol>
                <a:gridCol w="2913118">
                  <a:extLst>
                    <a:ext uri="{9D8B030D-6E8A-4147-A177-3AD203B41FA5}">
                      <a16:colId xmlns:a16="http://schemas.microsoft.com/office/drawing/2014/main" val="1329488079"/>
                    </a:ext>
                  </a:extLst>
                </a:gridCol>
              </a:tblGrid>
              <a:tr h="192374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cod_original_query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text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 err="1">
                          <a:effectLst/>
                        </a:rPr>
                        <a:t>cod_noise_kind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01862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2718345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is 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4332197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673670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 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3700576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alm is a what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15723104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0723487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7616874"/>
                  </a:ext>
                </a:extLst>
              </a:tr>
              <a:tr h="377587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0447822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what is a soul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7353253"/>
                  </a:ext>
                </a:extLst>
              </a:tr>
              <a:tr h="192374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673670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waht is a alm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868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27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6DF18-42D0-4713-ABAF-F1ADD4F45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42663"/>
              </p:ext>
            </p:extLst>
          </p:nvPr>
        </p:nvGraphicFramePr>
        <p:xfrm>
          <a:off x="3732471" y="3924788"/>
          <a:ext cx="5378873" cy="1201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348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485525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Best </a:t>
                      </a:r>
                      <a:r>
                        <a:rPr lang="pt-BR" sz="1000" u="none" strike="noStrike" dirty="0" err="1">
                          <a:effectLst/>
                        </a:rPr>
                        <a:t>Matching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based on probabilistic relevance model by (Robertson and Jones, 1976).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27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857250"/>
            <a:ext cx="3369129" cy="3616779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852851" cy="562187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pesquisa: modelo evolui com o amadurecimento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955471" y="4474029"/>
            <a:ext cx="710293" cy="21653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908C5DE2-A26F-4D07-B14C-24BDF1614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045724"/>
              </p:ext>
            </p:extLst>
          </p:nvPr>
        </p:nvGraphicFramePr>
        <p:xfrm>
          <a:off x="3732471" y="3924788"/>
          <a:ext cx="5378873" cy="1201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348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485525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MonoT5</a:t>
                      </a:r>
                      <a:r>
                        <a:rPr lang="en-US" sz="1000" u="none" strike="noStrike" dirty="0">
                          <a:effectLst/>
                        </a:rPr>
                        <a:t> over 1000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Best </a:t>
                      </a:r>
                      <a:r>
                        <a:rPr lang="pt-BR" sz="1000" u="none" strike="noStrike" dirty="0" err="1">
                          <a:effectLst/>
                        </a:rPr>
                        <a:t>Matching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based on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probabilistic relevance model by (Robertson and Jones, 1976)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model (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MonoT5</a:t>
                      </a:r>
                      <a:r>
                        <a:rPr lang="en-US" sz="1000" u="none" strike="noStrike" dirty="0">
                          <a:effectLst/>
                        </a:rPr>
                        <a:t>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81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857250"/>
            <a:ext cx="3369129" cy="3616779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852851" cy="562187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pesquisa: modelo evolui com o amadurecimento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955471" y="4474029"/>
            <a:ext cx="710293" cy="21653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908C5DE2-A26F-4D07-B14C-24BDF161436B}"/>
              </a:ext>
            </a:extLst>
          </p:cNvPr>
          <p:cNvGraphicFramePr>
            <a:graphicFrameLocks noGrp="1"/>
          </p:cNvGraphicFramePr>
          <p:nvPr/>
        </p:nvGraphicFramePr>
        <p:xfrm>
          <a:off x="3732471" y="3924788"/>
          <a:ext cx="5378873" cy="12018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348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485525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MonoT5</a:t>
                      </a:r>
                      <a:r>
                        <a:rPr lang="en-US" sz="1000" u="none" strike="noStrike" dirty="0">
                          <a:effectLst/>
                        </a:rPr>
                        <a:t> over 1000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Best </a:t>
                      </a:r>
                      <a:r>
                        <a:rPr lang="pt-BR" sz="1000" u="none" strike="noStrike" dirty="0" err="1">
                          <a:effectLst/>
                        </a:rPr>
                        <a:t>Matching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>
                          <a:effectLst/>
                        </a:rPr>
                        <a:t>based on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probabilistic relevance model by (Robertson and Jones, 1976)</a:t>
                      </a:r>
                      <a:r>
                        <a:rPr lang="en-US" sz="1000" u="none" strike="noStrike" dirty="0">
                          <a:effectLst/>
                        </a:rPr>
                        <a:t>.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model (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solidFill>
                            <a:schemeClr val="accent1"/>
                          </a:solidFill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</a:t>
                      </a:r>
                      <a:r>
                        <a:rPr lang="en-US" sz="1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MonoT5</a:t>
                      </a:r>
                      <a:r>
                        <a:rPr lang="en-US" sz="1000" u="none" strike="noStrike" dirty="0">
                          <a:effectLst/>
                        </a:rPr>
                        <a:t>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EE5C83-4519-491F-9974-436B567AFCBA}"/>
              </a:ext>
            </a:extLst>
          </p:cNvPr>
          <p:cNvSpPr txBox="1"/>
          <p:nvPr/>
        </p:nvSpPr>
        <p:spPr>
          <a:xfrm>
            <a:off x="32656" y="4854077"/>
            <a:ext cx="328748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(imagem ajustada: bright-gb124f7174_1280_pixabay)</a:t>
            </a:r>
          </a:p>
        </p:txBody>
      </p:sp>
      <p:pic>
        <p:nvPicPr>
          <p:cNvPr id="10" name="Imagem 9" descr="Desenho de uma flor&#10;&#10;Descrição gerada automaticamente com confiança média">
            <a:extLst>
              <a:ext uri="{FF2B5EF4-FFF2-40B4-BE49-F238E27FC236}">
                <a16:creationId xmlns:a16="http://schemas.microsoft.com/office/drawing/2014/main" id="{F6981726-F272-485D-A405-FEE9C1E5C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253" y="2012661"/>
            <a:ext cx="1826189" cy="1338254"/>
          </a:xfrm>
          <a:prstGeom prst="rect">
            <a:avLst/>
          </a:prstGeom>
        </p:spPr>
      </p:pic>
      <p:sp>
        <p:nvSpPr>
          <p:cNvPr id="20" name="Elipse 19">
            <a:extLst>
              <a:ext uri="{FF2B5EF4-FFF2-40B4-BE49-F238E27FC236}">
                <a16:creationId xmlns:a16="http://schemas.microsoft.com/office/drawing/2014/main" id="{E506D905-459D-49A6-A7C8-79EC78287A38}"/>
              </a:ext>
            </a:extLst>
          </p:cNvPr>
          <p:cNvSpPr/>
          <p:nvPr/>
        </p:nvSpPr>
        <p:spPr>
          <a:xfrm>
            <a:off x="5333643" y="1628296"/>
            <a:ext cx="2195597" cy="963386"/>
          </a:xfrm>
          <a:prstGeom prst="ellipse">
            <a:avLst/>
          </a:prstGeom>
          <a:solidFill>
            <a:srgbClr val="92D050"/>
          </a:solidFill>
          <a:ln>
            <a:solidFill>
              <a:schemeClr val="accent1">
                <a:shade val="50000"/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6C9EC24-1F4D-4394-84A7-D401801C5D3E}"/>
              </a:ext>
            </a:extLst>
          </p:cNvPr>
          <p:cNvCxnSpPr>
            <a:cxnSpLocks/>
          </p:cNvCxnSpPr>
          <p:nvPr/>
        </p:nvCxnSpPr>
        <p:spPr>
          <a:xfrm flipV="1">
            <a:off x="2801700" y="2012661"/>
            <a:ext cx="3197035" cy="59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 descr="Modelo">
            <a:extLst>
              <a:ext uri="{FF2B5EF4-FFF2-40B4-BE49-F238E27FC236}">
                <a16:creationId xmlns:a16="http://schemas.microsoft.com/office/drawing/2014/main" id="{1D907C84-79A9-40A3-933D-06C98C888AEF}"/>
              </a:ext>
            </a:extLst>
          </p:cNvPr>
          <p:cNvSpPr/>
          <p:nvPr/>
        </p:nvSpPr>
        <p:spPr>
          <a:xfrm>
            <a:off x="5998735" y="1795191"/>
            <a:ext cx="865414" cy="4349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9124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888232"/>
              </p:ext>
            </p:extLst>
          </p:nvPr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388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3" y="906234"/>
            <a:ext cx="3369129" cy="3616779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CAA2122-4C63-469F-BCB5-141EC180DCD4}"/>
              </a:ext>
            </a:extLst>
          </p:cNvPr>
          <p:cNvGraphicFramePr>
            <a:graphicFrameLocks noGrp="1"/>
          </p:cNvGraphicFramePr>
          <p:nvPr/>
        </p:nvGraphicFramePr>
        <p:xfrm>
          <a:off x="3369128" y="1073786"/>
          <a:ext cx="5328156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375">
                  <a:extLst>
                    <a:ext uri="{9D8B030D-6E8A-4147-A177-3AD203B41FA5}">
                      <a16:colId xmlns:a16="http://schemas.microsoft.com/office/drawing/2014/main" val="3971746690"/>
                    </a:ext>
                  </a:extLst>
                </a:gridCol>
                <a:gridCol w="2861930">
                  <a:extLst>
                    <a:ext uri="{9D8B030D-6E8A-4147-A177-3AD203B41FA5}">
                      <a16:colId xmlns:a16="http://schemas.microsoft.com/office/drawing/2014/main" val="3219100213"/>
                    </a:ext>
                  </a:extLst>
                </a:gridCol>
                <a:gridCol w="1116851">
                  <a:extLst>
                    <a:ext uri="{9D8B030D-6E8A-4147-A177-3AD203B41FA5}">
                      <a16:colId xmlns:a16="http://schemas.microsoft.com/office/drawing/2014/main" val="387105646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record_count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47067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Full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MsMarco Passage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8841823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75922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TREC 2020 </a:t>
                      </a:r>
                      <a:r>
                        <a:rPr lang="pt-BR" sz="1100" u="none" strike="noStrike" dirty="0" err="1">
                          <a:effectLst/>
                        </a:rPr>
                        <a:t>Judment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TREC 2020 MsMarco Passage with judment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11224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0621540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BF69B48-9993-4EB4-927B-6088E335A095}"/>
              </a:ext>
            </a:extLst>
          </p:cNvPr>
          <p:cNvCxnSpPr>
            <a:cxnSpLocks/>
          </p:cNvCxnSpPr>
          <p:nvPr/>
        </p:nvCxnSpPr>
        <p:spPr>
          <a:xfrm>
            <a:off x="2637064" y="1428751"/>
            <a:ext cx="664936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F3BF97E-4FF4-44F2-86CF-E0981011EDA6}"/>
              </a:ext>
            </a:extLst>
          </p:cNvPr>
          <p:cNvCxnSpPr>
            <a:cxnSpLocks/>
          </p:cNvCxnSpPr>
          <p:nvPr/>
        </p:nvCxnSpPr>
        <p:spPr>
          <a:xfrm>
            <a:off x="2898321" y="4523012"/>
            <a:ext cx="767443" cy="1675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19712C-5C69-4D13-93B5-C8FD01F0DAF8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998264"/>
          <a:ext cx="5452541" cy="10494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583">
                  <a:extLst>
                    <a:ext uri="{9D8B030D-6E8A-4147-A177-3AD203B41FA5}">
                      <a16:colId xmlns:a16="http://schemas.microsoft.com/office/drawing/2014/main" val="1158550172"/>
                    </a:ext>
                  </a:extLst>
                </a:gridCol>
                <a:gridCol w="4546958">
                  <a:extLst>
                    <a:ext uri="{9D8B030D-6E8A-4147-A177-3AD203B41FA5}">
                      <a16:colId xmlns:a16="http://schemas.microsoft.com/office/drawing/2014/main" val="2619315378"/>
                    </a:ext>
                  </a:extLst>
                </a:gridCol>
              </a:tblGrid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abbreviation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descr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2790168752"/>
                  </a:ext>
                </a:extLst>
              </a:tr>
              <a:tr h="2638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ReRank using MonoT5 over 1000 first retrieval using BM25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6871933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BM25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Best Matching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1711625633"/>
                  </a:ext>
                </a:extLst>
              </a:tr>
              <a:tr h="30673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DPR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 err="1">
                          <a:effectLst/>
                        </a:rPr>
                        <a:t>Dense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Retrieval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with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haystack.retriever</a:t>
                      </a:r>
                      <a:r>
                        <a:rPr lang="pt-BR" sz="1000" u="none" strike="noStrike" dirty="0">
                          <a:effectLst/>
                        </a:rPr>
                        <a:t> </a:t>
                      </a:r>
                      <a:r>
                        <a:rPr lang="pt-BR" sz="1000" u="none" strike="noStrike" dirty="0" err="1">
                          <a:effectLst/>
                        </a:rPr>
                        <a:t>and</a:t>
                      </a:r>
                      <a:r>
                        <a:rPr lang="pt-BR" sz="1000" u="none" strike="noStrike" dirty="0">
                          <a:effectLst/>
                        </a:rPr>
                        <a:t> model (</a:t>
                      </a:r>
                      <a:r>
                        <a:rPr lang="pt-BR" sz="1000" u="none" strike="noStrike" dirty="0" err="1">
                          <a:effectLst/>
                        </a:rPr>
                        <a:t>transformer</a:t>
                      </a:r>
                      <a:r>
                        <a:rPr lang="pt-BR" sz="1000" u="none" strike="noStrike" dirty="0">
                          <a:effectLst/>
                        </a:rPr>
                        <a:t>): </a:t>
                      </a:r>
                      <a:r>
                        <a:rPr lang="pt-BR" sz="1000" u="none" strike="noStrike" dirty="0" err="1">
                          <a:effectLst/>
                        </a:rPr>
                        <a:t>facebook</a:t>
                      </a:r>
                      <a:r>
                        <a:rPr lang="pt-BR" sz="1000" u="none" strike="noStrike" dirty="0">
                          <a:effectLst/>
                        </a:rPr>
                        <a:t>/</a:t>
                      </a:r>
                      <a:r>
                        <a:rPr lang="pt-BR" sz="1000" u="none" strike="noStrike" dirty="0" err="1">
                          <a:effectLst/>
                        </a:rPr>
                        <a:t>dpr</a:t>
                      </a:r>
                      <a:r>
                        <a:rPr lang="pt-BR" sz="1000" u="none" strike="noStrike" dirty="0">
                          <a:effectLst/>
                        </a:rPr>
                        <a:t>-</a:t>
                      </a:r>
                      <a:r>
                        <a:rPr lang="pt-BR" sz="1000" u="none" strike="noStrike" dirty="0" err="1">
                          <a:effectLst/>
                        </a:rPr>
                        <a:t>question_encoder</a:t>
                      </a:r>
                      <a:r>
                        <a:rPr lang="pt-BR" sz="1000" u="none" strike="noStrike" dirty="0">
                          <a:effectLst/>
                        </a:rPr>
                        <a:t>-single-</a:t>
                      </a:r>
                      <a:r>
                        <a:rPr lang="pt-BR" sz="1000" u="none" strike="noStrike" dirty="0" err="1">
                          <a:effectLst/>
                        </a:rPr>
                        <a:t>nq</a:t>
                      </a:r>
                      <a:r>
                        <a:rPr lang="pt-BR" sz="1000" u="none" strike="noStrike" dirty="0">
                          <a:effectLst/>
                        </a:rPr>
                        <a:t>-base (e </a:t>
                      </a:r>
                      <a:r>
                        <a:rPr lang="pt-BR" sz="1000" u="none" strike="noStrike" dirty="0" err="1">
                          <a:effectLst/>
                        </a:rPr>
                        <a:t>dpr-ctx_encoder</a:t>
                      </a:r>
                      <a:r>
                        <a:rPr lang="pt-BR" sz="1000" u="none" strike="noStrike" dirty="0">
                          <a:effectLst/>
                        </a:rPr>
                        <a:t>)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831951840"/>
                  </a:ext>
                </a:extLst>
              </a:tr>
              <a:tr h="156282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ReRank@100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ReRank</a:t>
                      </a:r>
                      <a:r>
                        <a:rPr lang="en-US" sz="1000" u="none" strike="noStrike" dirty="0">
                          <a:effectLst/>
                        </a:rPr>
                        <a:t> using MonoT5 over 100 first retrieval using BM25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10" marR="5910" marT="5910" marB="0" anchor="b"/>
                </a:tc>
                <a:extLst>
                  <a:ext uri="{0D108BD9-81ED-4DB2-BD59-A6C34878D82A}">
                    <a16:rowId xmlns:a16="http://schemas.microsoft.com/office/drawing/2014/main" val="3279311363"/>
                  </a:ext>
                </a:extLst>
              </a:tr>
            </a:tbl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1479760-7E29-444C-B2E7-BFF4F01B3FAF}"/>
              </a:ext>
            </a:extLst>
          </p:cNvPr>
          <p:cNvCxnSpPr>
            <a:cxnSpLocks/>
          </p:cNvCxnSpPr>
          <p:nvPr/>
        </p:nvCxnSpPr>
        <p:spPr>
          <a:xfrm flipV="1">
            <a:off x="1605642" y="3517265"/>
            <a:ext cx="2060122" cy="42850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05810E0-DA29-461B-A58A-E240C54594FC}"/>
              </a:ext>
            </a:extLst>
          </p:cNvPr>
          <p:cNvGraphicFramePr>
            <a:graphicFrameLocks noGrp="1"/>
          </p:cNvGraphicFramePr>
          <p:nvPr/>
        </p:nvGraphicFramePr>
        <p:xfrm>
          <a:off x="3765127" y="3177268"/>
          <a:ext cx="3160713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4713">
                  <a:extLst>
                    <a:ext uri="{9D8B030D-6E8A-4147-A177-3AD203B41FA5}">
                      <a16:colId xmlns:a16="http://schemas.microsoft.com/office/drawing/2014/main" val="105658098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5465073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06716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 Search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79396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Anserini</a:t>
                      </a:r>
                      <a:r>
                        <a:rPr lang="pt-BR" sz="1100" u="none" strike="noStrike" dirty="0">
                          <a:effectLst/>
                        </a:rPr>
                        <a:t> over </a:t>
                      </a:r>
                      <a:r>
                        <a:rPr lang="pt-BR" sz="1100" u="none" strike="noStrike" dirty="0" err="1">
                          <a:effectLst/>
                        </a:rPr>
                        <a:t>lucene</a:t>
                      </a:r>
                      <a:r>
                        <a:rPr lang="pt-BR" sz="1100" u="none" strike="noStrike" dirty="0">
                          <a:effectLst/>
                        </a:rPr>
                        <a:t> (</a:t>
                      </a:r>
                      <a:r>
                        <a:rPr lang="pt-BR" sz="1100" u="none" strike="noStrike" dirty="0" err="1">
                          <a:effectLst/>
                        </a:rPr>
                        <a:t>using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pyserini</a:t>
                      </a:r>
                      <a:r>
                        <a:rPr lang="pt-BR" sz="1100" u="none" strike="noStrike" dirty="0">
                          <a:effectLst/>
                        </a:rPr>
                        <a:t>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02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6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Contextos de pesquisa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6FC271-60AE-490A-82BE-0A6D92674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360"/>
            <a:ext cx="3369129" cy="3616779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EE4FD5B-8765-4742-923A-71A2208CD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80633"/>
              </p:ext>
            </p:extLst>
          </p:nvPr>
        </p:nvGraphicFramePr>
        <p:xfrm>
          <a:off x="2911375" y="1619250"/>
          <a:ext cx="6173308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326">
                  <a:extLst>
                    <a:ext uri="{9D8B030D-6E8A-4147-A177-3AD203B41FA5}">
                      <a16:colId xmlns:a16="http://schemas.microsoft.com/office/drawing/2014/main" val="2223405097"/>
                    </a:ext>
                  </a:extLst>
                </a:gridCol>
                <a:gridCol w="1992958">
                  <a:extLst>
                    <a:ext uri="{9D8B030D-6E8A-4147-A177-3AD203B41FA5}">
                      <a16:colId xmlns:a16="http://schemas.microsoft.com/office/drawing/2014/main" val="3494360147"/>
                    </a:ext>
                  </a:extLst>
                </a:gridCol>
                <a:gridCol w="1591936">
                  <a:extLst>
                    <a:ext uri="{9D8B030D-6E8A-4147-A177-3AD203B41FA5}">
                      <a16:colId xmlns:a16="http://schemas.microsoft.com/office/drawing/2014/main" val="786963260"/>
                    </a:ext>
                  </a:extLst>
                </a:gridCol>
                <a:gridCol w="2163088">
                  <a:extLst>
                    <a:ext uri="{9D8B030D-6E8A-4147-A177-3AD203B41FA5}">
                      <a16:colId xmlns:a16="http://schemas.microsoft.com/office/drawing/2014/main" val="371975740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cod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abbreviation_ranking_function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>
                          <a:effectLst/>
                        </a:rPr>
                        <a:t>abbreviation_text_base</a:t>
                      </a:r>
                      <a:endParaRPr lang="pt-BR" sz="105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 err="1">
                          <a:effectLst/>
                        </a:rPr>
                        <a:t>abbreviation_text_search_engine</a:t>
                      </a:r>
                      <a:endParaRPr lang="pt-BR" sz="105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41407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ReRank@1000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922037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DPR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0166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BM25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Full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Anserini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68851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BM25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Elastic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644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ReRank@100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TREC 2020 Judment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Elastic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0004264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4D735DF-BE50-42BE-B199-F698BEE4405C}"/>
              </a:ext>
            </a:extLst>
          </p:cNvPr>
          <p:cNvCxnSpPr>
            <a:cxnSpLocks/>
          </p:cNvCxnSpPr>
          <p:nvPr/>
        </p:nvCxnSpPr>
        <p:spPr>
          <a:xfrm flipV="1">
            <a:off x="2628900" y="2171700"/>
            <a:ext cx="178506" cy="3020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8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5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/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1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1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Lembrando sobre o Projeto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84375"/>
            <a:ext cx="8520600" cy="389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 dirty="0"/>
              <a:t>Objetivo: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600" dirty="0"/>
              <a:t>Verificar o impacto que ruídos na query causam na efetividade da busca, em alguns mecanismos: Baseline (BM25),  </a:t>
            </a:r>
            <a:r>
              <a:rPr lang="pt-BR" sz="1600" dirty="0" err="1"/>
              <a:t>Rerank</a:t>
            </a:r>
            <a:r>
              <a:rPr lang="pt-BR" sz="1600" dirty="0"/>
              <a:t> (BM25 + MonoT5) e busca densa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/>
              <a:t>Métrica base de comparação: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nDCG@10 - </a:t>
            </a:r>
            <a:r>
              <a:rPr lang="pt-BR" sz="1600" dirty="0" err="1"/>
              <a:t>Normalized</a:t>
            </a:r>
            <a:r>
              <a:rPr lang="pt-BR" sz="1600" dirty="0"/>
              <a:t> </a:t>
            </a:r>
            <a:r>
              <a:rPr lang="pt-BR" sz="1600" dirty="0" err="1"/>
              <a:t>Discounted</a:t>
            </a:r>
            <a:r>
              <a:rPr lang="pt-BR" sz="1600" dirty="0"/>
              <a:t> </a:t>
            </a:r>
            <a:r>
              <a:rPr lang="pt-BR" sz="1600" dirty="0" err="1"/>
              <a:t>Cumulative</a:t>
            </a:r>
            <a:r>
              <a:rPr lang="pt-BR" sz="1600" dirty="0"/>
              <a:t> </a:t>
            </a:r>
            <a:r>
              <a:rPr lang="pt-BR" sz="1600" dirty="0" err="1"/>
              <a:t>Grain</a:t>
            </a:r>
            <a:r>
              <a:rPr lang="pt-BR" sz="1600" dirty="0"/>
              <a:t> com recorte de 10.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r>
              <a:rPr lang="pt-BR" sz="1600" dirty="0" err="1"/>
              <a:t>Dataset</a:t>
            </a:r>
            <a:r>
              <a:rPr lang="pt-BR" sz="1600" dirty="0"/>
              <a:t>:</a:t>
            </a:r>
          </a:p>
          <a:p>
            <a:pPr indent="-317500">
              <a:spcBef>
                <a:spcPts val="1000"/>
              </a:spcBef>
              <a:buSzPts val="1400"/>
              <a:buChar char="-"/>
            </a:pPr>
            <a:r>
              <a:rPr lang="pt-BR" sz="1600" dirty="0"/>
              <a:t>TREC 2020 DL </a:t>
            </a:r>
            <a:r>
              <a:rPr lang="pt-BR" sz="1600" dirty="0" err="1"/>
              <a:t>passage</a:t>
            </a:r>
            <a:r>
              <a:rPr lang="pt-BR" sz="1600" dirty="0"/>
              <a:t>, contendo 54 queries avaliadas sobre a base do MSMARCO </a:t>
            </a:r>
            <a:r>
              <a:rPr lang="pt-BR" sz="1600" dirty="0" err="1"/>
              <a:t>passage</a:t>
            </a:r>
            <a:r>
              <a:rPr lang="pt-BR" sz="1600" dirty="0"/>
              <a:t> corpus, e uma média de 210,9 julgamentos por query.</a:t>
            </a:r>
          </a:p>
          <a:p>
            <a:pPr marL="139700" indent="0">
              <a:spcBef>
                <a:spcPts val="1000"/>
              </a:spcBef>
              <a:buSzPts val="1400"/>
              <a:buNone/>
            </a:pPr>
            <a:endParaRPr lang="pt-BR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0F44BE0-B038-4800-ABD7-E6BBABE51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387523"/>
              </p:ext>
            </p:extLst>
          </p:nvPr>
        </p:nvGraphicFramePr>
        <p:xfrm>
          <a:off x="677636" y="3597502"/>
          <a:ext cx="4898571" cy="736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9141">
                  <a:extLst>
                    <a:ext uri="{9D8B030D-6E8A-4147-A177-3AD203B41FA5}">
                      <a16:colId xmlns:a16="http://schemas.microsoft.com/office/drawing/2014/main" val="2331270641"/>
                    </a:ext>
                  </a:extLst>
                </a:gridCol>
                <a:gridCol w="3569430">
                  <a:extLst>
                    <a:ext uri="{9D8B030D-6E8A-4147-A177-3AD203B41FA5}">
                      <a16:colId xmlns:a16="http://schemas.microsoft.com/office/drawing/2014/main" val="8907939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abbreviation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Name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18615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Normalized 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46803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Discounted cumulative gain at position 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698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100" u="none" strike="noStrike" dirty="0">
                          <a:effectLst/>
                        </a:rPr>
                        <a:t>DC:nDCG@10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Discount or Gain at nDCG@10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87806304"/>
                  </a:ext>
                </a:extLst>
              </a:tr>
            </a:tbl>
          </a:graphicData>
        </a:graphic>
      </p:graphicFrame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>
            <a:off x="4702629" y="3077997"/>
            <a:ext cx="386896" cy="51950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4D3520A-684B-4EF0-B334-2158988CA0E8}"/>
              </a:ext>
            </a:extLst>
          </p:cNvPr>
          <p:cNvCxnSpPr>
            <a:cxnSpLocks/>
          </p:cNvCxnSpPr>
          <p:nvPr/>
        </p:nvCxnSpPr>
        <p:spPr>
          <a:xfrm>
            <a:off x="1235755" y="4333732"/>
            <a:ext cx="584881" cy="3362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1D720455-3BBE-493B-AA8E-B0AF6339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56" y="4556457"/>
            <a:ext cx="34575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9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828" y="167943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Cálculo das métricas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3EE289-CDD3-42CA-8ACB-7AB17E7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0" y="610960"/>
            <a:ext cx="4533900" cy="413385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A9D7A69-7831-44CC-A1C8-874B8F87F8AB}"/>
              </a:ext>
            </a:extLst>
          </p:cNvPr>
          <p:cNvCxnSpPr>
            <a:cxnSpLocks/>
          </p:cNvCxnSpPr>
          <p:nvPr/>
        </p:nvCxnSpPr>
        <p:spPr>
          <a:xfrm flipH="1" flipV="1">
            <a:off x="6809014" y="1975757"/>
            <a:ext cx="661309" cy="1877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2F3BFC6-0107-4335-AA15-A145ABCA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01310"/>
              </p:ext>
            </p:extLst>
          </p:nvPr>
        </p:nvGraphicFramePr>
        <p:xfrm>
          <a:off x="331228" y="1062450"/>
          <a:ext cx="6521935" cy="3682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53287980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114067362"/>
                    </a:ext>
                  </a:extLst>
                </a:gridCol>
                <a:gridCol w="772360">
                  <a:extLst>
                    <a:ext uri="{9D8B030D-6E8A-4147-A177-3AD203B41FA5}">
                      <a16:colId xmlns:a16="http://schemas.microsoft.com/office/drawing/2014/main" val="2895526760"/>
                    </a:ext>
                  </a:extLst>
                </a:gridCol>
                <a:gridCol w="619684">
                  <a:extLst>
                    <a:ext uri="{9D8B030D-6E8A-4147-A177-3AD203B41FA5}">
                      <a16:colId xmlns:a16="http://schemas.microsoft.com/office/drawing/2014/main" val="280830358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94703701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3036870218"/>
                    </a:ext>
                  </a:extLst>
                </a:gridCol>
                <a:gridCol w="1823128">
                  <a:extLst>
                    <a:ext uri="{9D8B030D-6E8A-4147-A177-3AD203B41FA5}">
                      <a16:colId xmlns:a16="http://schemas.microsoft.com/office/drawing/2014/main" val="1342929571"/>
                    </a:ext>
                  </a:extLst>
                </a:gridCol>
              </a:tblGrid>
              <a:tr h="33476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execution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metric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original_query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noise_kind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cod_search_context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 err="1">
                          <a:effectLst/>
                        </a:rPr>
                        <a:t>value</a:t>
                      </a:r>
                      <a:endParaRPr lang="pt-BR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qtd_judment assumed_zero_relevance</a:t>
                      </a:r>
                      <a:endParaRPr lang="pt-BR" sz="9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15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01:32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3,87729E+15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532011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4,251E+16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9053405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892031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87927520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16:34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9802223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01:51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sng" strike="noStrike">
                          <a:effectLst/>
                          <a:hlinkClick r:id="rId4"/>
                        </a:rPr>
                        <a:t>nDCG@10</a:t>
                      </a:r>
                      <a:endParaRPr lang="pt-BR" sz="9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1,43718E+16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999386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2,62585E+16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4769162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23/11/2021 00:44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3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1,6617E+15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27255126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22/11/2021 10:40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4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3874151"/>
                  </a:ext>
                </a:extLst>
              </a:tr>
              <a:tr h="334760"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23/11/2021 18:09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nDCG@10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673670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2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5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>
                          <a:effectLst/>
                        </a:rPr>
                        <a:t>0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u="none" strike="noStrike" dirty="0">
                          <a:effectLst/>
                        </a:rPr>
                        <a:t>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419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41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609600" y="1551093"/>
            <a:ext cx="6522585" cy="1652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Análise de Robustez de</a:t>
            </a:r>
            <a:br>
              <a:rPr lang="pt-BR" sz="3200" dirty="0"/>
            </a:br>
            <a:r>
              <a:rPr lang="pt-BR" sz="3200" dirty="0"/>
              <a:t> </a:t>
            </a:r>
            <a:r>
              <a:rPr lang="pt-BR" sz="3600" b="1" dirty="0"/>
              <a:t>Mecanismos de Busca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quanto a Ruídos em Queries</a:t>
            </a:r>
            <a:endParaRPr sz="4200" dirty="0"/>
          </a:p>
        </p:txBody>
      </p:sp>
    </p:spTree>
    <p:extLst>
      <p:ext uri="{BB962C8B-B14F-4D97-AF65-F5344CB8AC3E}">
        <p14:creationId xmlns:p14="http://schemas.microsoft.com/office/powerpoint/2010/main" val="4293986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609600" y="1551093"/>
            <a:ext cx="6522585" cy="1652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Análise de Robustez de</a:t>
            </a:r>
            <a:br>
              <a:rPr lang="pt-BR" sz="3200" dirty="0"/>
            </a:br>
            <a:r>
              <a:rPr lang="pt-BR" sz="3200" dirty="0"/>
              <a:t> </a:t>
            </a:r>
            <a:r>
              <a:rPr lang="pt-BR" sz="3600" b="1" dirty="0"/>
              <a:t>Mecanismos de Busca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quanto a Ruídos em Queries</a:t>
            </a:r>
            <a:endParaRPr sz="42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78E7FB-BB6E-47CD-BF58-C1F0A4A5D19F}"/>
              </a:ext>
            </a:extLst>
          </p:cNvPr>
          <p:cNvSpPr txBox="1"/>
          <p:nvPr/>
        </p:nvSpPr>
        <p:spPr>
          <a:xfrm>
            <a:off x="3012621" y="3737392"/>
            <a:ext cx="5508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= “Ranking </a:t>
            </a:r>
            <a:r>
              <a:rPr lang="pt-BR" sz="2400" b="1" dirty="0" err="1"/>
              <a:t>Function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chemeClr val="accent1"/>
                </a:solidFill>
              </a:rPr>
              <a:t>(/Model)</a:t>
            </a:r>
            <a:r>
              <a:rPr lang="pt-BR" sz="2400" b="1" dirty="0"/>
              <a:t>”</a:t>
            </a:r>
            <a:endParaRPr lang="pt-BR" sz="2000" b="1" dirty="0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FA2D85E9-5198-4966-8936-380418C0FF0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465493" y="2571750"/>
            <a:ext cx="547128" cy="1396475"/>
          </a:xfrm>
          <a:prstGeom prst="straightConnector1">
            <a:avLst/>
          </a:prstGeom>
          <a:ln w="476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88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Resultados preliminares...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0" name="Picture 2" descr="imagem">
            <a:extLst>
              <a:ext uri="{FF2B5EF4-FFF2-40B4-BE49-F238E27FC236}">
                <a16:creationId xmlns:a16="http://schemas.microsoft.com/office/drawing/2014/main" id="{2C5972A1-F89C-472D-B394-A5A86BB27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0"/>
            <a:ext cx="51863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40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3074" name="Picture 2" descr="imagem">
            <a:extLst>
              <a:ext uri="{FF2B5EF4-FFF2-40B4-BE49-F238E27FC236}">
                <a16:creationId xmlns:a16="http://schemas.microsoft.com/office/drawing/2014/main" id="{F2207309-C4F1-4F25-8483-4E832ABF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304800"/>
            <a:ext cx="8653463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232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7F9F60A-9722-40F2-8491-A6A6332D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8" y="174736"/>
            <a:ext cx="8048171" cy="496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54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B7A2B9-B178-4D1D-A426-0D34E41BE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0"/>
            <a:ext cx="4206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62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4100" name="Picture 4" descr="imagem">
            <a:extLst>
              <a:ext uri="{FF2B5EF4-FFF2-40B4-BE49-F238E27FC236}">
                <a16:creationId xmlns:a16="http://schemas.microsoft.com/office/drawing/2014/main" id="{3A2D347D-A2BA-420A-940B-1B4D9875B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0"/>
            <a:ext cx="42068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77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Plano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2"/>
                </a:solidFill>
              </a:rPr>
              <a:t>(Feito) </a:t>
            </a:r>
            <a:r>
              <a:rPr lang="pt-BR" dirty="0"/>
              <a:t>Cálculo das métricas para as queries originais; </a:t>
            </a:r>
            <a:endParaRPr dirty="0"/>
          </a:p>
          <a:p>
            <a:pPr marL="0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Programação dos ruídos e geração de “</a:t>
            </a:r>
            <a:r>
              <a:rPr lang="pt-BR" dirty="0" err="1"/>
              <a:t>noisy</a:t>
            </a:r>
            <a:r>
              <a:rPr lang="pt-BR" dirty="0"/>
              <a:t> queries”;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dirty="0">
                <a:solidFill>
                  <a:schemeClr val="accent1"/>
                </a:solidFill>
              </a:rPr>
              <a:t>(Feito) </a:t>
            </a:r>
            <a:r>
              <a:rPr lang="pt-BR" dirty="0"/>
              <a:t>Execução sobre as queries com ruído;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(Em andamento) </a:t>
            </a:r>
            <a:r>
              <a:rPr lang="pt-BR" dirty="0"/>
              <a:t>Análise comparativa da perda/ganho de efetividade agregada por tipo de ruído e mecanismo de busca.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dirty="0">
                <a:solidFill>
                  <a:srgbClr val="00B050"/>
                </a:solidFill>
              </a:rPr>
              <a:t>(se der tempo) </a:t>
            </a:r>
            <a:r>
              <a:rPr lang="pt-BR" sz="1800" dirty="0"/>
              <a:t>Repetir as análises com </a:t>
            </a:r>
            <a:r>
              <a:rPr lang="pt-BR" sz="1800" dirty="0" err="1"/>
              <a:t>dataset</a:t>
            </a:r>
            <a:r>
              <a:rPr lang="pt-BR" sz="1800" dirty="0"/>
              <a:t> em português.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F29A618-5B53-46C0-A0EB-B3614AABE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2" y="308046"/>
            <a:ext cx="9049657" cy="45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99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/>
              <a:t>Resultados preliminares...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B000C20-9930-46A9-B0A6-E4DD3F0BA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56" y="223044"/>
            <a:ext cx="8781143" cy="489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405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Mais detalhes* em: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73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u="sng" dirty="0">
                <a:solidFill>
                  <a:schemeClr val="hlink"/>
                </a:solidFill>
                <a:hlinkClick r:id="rId3"/>
              </a:rPr>
              <a:t>https://github.com/leonardo3108/robustez-query</a:t>
            </a:r>
            <a:r>
              <a:rPr lang="pt-BR" dirty="0"/>
              <a:t> 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FB5B072-4C3B-4646-A040-B607DC2078A7}"/>
              </a:ext>
            </a:extLst>
          </p:cNvPr>
          <p:cNvSpPr txBox="1"/>
          <p:nvPr/>
        </p:nvSpPr>
        <p:spPr>
          <a:xfrm>
            <a:off x="377370" y="4390698"/>
            <a:ext cx="5680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</a:t>
            </a:r>
            <a:r>
              <a:rPr lang="pt-BR" sz="1400" dirty="0"/>
              <a:t>plano do projeto, código, dados, gráficos, referências, </a:t>
            </a:r>
            <a:r>
              <a:rPr lang="pt-BR" sz="1400" dirty="0" err="1"/>
              <a:t>etc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54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6076904-57A3-4450-A86C-16541463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807" y="2857241"/>
            <a:ext cx="1632858" cy="1783795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022" y="1397080"/>
            <a:ext cx="7355714" cy="20445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“Modelar um conhecimento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colabora com o amadurecimento da aprendizagem e facilita a organização de processos e a estruturação de conceitos.”</a:t>
            </a:r>
          </a:p>
          <a:p>
            <a:pPr marL="114300" indent="0" algn="r">
              <a:buNone/>
            </a:pP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(Castro, Marcus </a:t>
            </a:r>
            <a:r>
              <a:rPr lang="pt-BR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)</a:t>
            </a:r>
            <a:endParaRPr lang="pt-BR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A237714-0E98-4DE2-B703-66CFE310BC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6879" y="2419349"/>
            <a:ext cx="307521" cy="3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68FAA7-3062-4BA2-A55B-700B80C96FA8}"/>
              </a:ext>
            </a:extLst>
          </p:cNvPr>
          <p:cNvSpPr txBox="1"/>
          <p:nvPr/>
        </p:nvSpPr>
        <p:spPr>
          <a:xfrm>
            <a:off x="0" y="4889584"/>
            <a:ext cx="2621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(imagem: brain-3829057__340_pixabay)</a:t>
            </a:r>
          </a:p>
        </p:txBody>
      </p:sp>
    </p:spTree>
    <p:extLst>
      <p:ext uri="{BB962C8B-B14F-4D97-AF65-F5344CB8AC3E}">
        <p14:creationId xmlns:p14="http://schemas.microsoft.com/office/powerpoint/2010/main" val="5184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5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614" y="176107"/>
            <a:ext cx="7078007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Modelando os conceitos *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A8251BF8-44C4-4CD1-A77F-0CECCA6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26" y="569164"/>
            <a:ext cx="7078007" cy="43104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8AA4634-A77C-4AE8-8D85-BBDEC27B6A90}"/>
              </a:ext>
            </a:extLst>
          </p:cNvPr>
          <p:cNvSpPr txBox="1"/>
          <p:nvPr/>
        </p:nvSpPr>
        <p:spPr>
          <a:xfrm>
            <a:off x="179493" y="487957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1100" dirty="0">
                <a:solidFill>
                  <a:srgbClr val="000000"/>
                </a:solidFill>
                <a:latin typeface="Verdana" panose="020B0604030504040204" pitchFamily="34" charset="0"/>
              </a:rPr>
              <a:t>* MER: Modelo Entidade Relacionamento</a:t>
            </a:r>
            <a:endParaRPr lang="pt-BR" sz="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459B6BD-DAD7-4929-A458-904027C921A5}"/>
              </a:ext>
            </a:extLst>
          </p:cNvPr>
          <p:cNvSpPr/>
          <p:nvPr/>
        </p:nvSpPr>
        <p:spPr>
          <a:xfrm>
            <a:off x="1981683" y="1396093"/>
            <a:ext cx="4566073" cy="2751364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1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8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05" y="1054635"/>
            <a:ext cx="2036309" cy="3248623"/>
          </a:xfrm>
          <a:prstGeom prst="rect">
            <a:avLst/>
          </a:prstGeom>
        </p:spPr>
      </p:pic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4EBD85B-F7D2-4D9A-97FF-BCD34371FB6E}"/>
              </a:ext>
            </a:extLst>
          </p:cNvPr>
          <p:cNvGraphicFramePr>
            <a:graphicFrameLocks noGrp="1"/>
          </p:cNvGraphicFramePr>
          <p:nvPr/>
        </p:nvGraphicFramePr>
        <p:xfrm>
          <a:off x="3771001" y="730250"/>
          <a:ext cx="4394200" cy="184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500">
                  <a:extLst>
                    <a:ext uri="{9D8B030D-6E8A-4147-A177-3AD203B41FA5}">
                      <a16:colId xmlns:a16="http://schemas.microsoft.com/office/drawing/2014/main" val="1091711560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307473775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 err="1">
                          <a:effectLst/>
                        </a:rPr>
                        <a:t>descr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09416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 changes in the text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74731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second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35065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last and penultimate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499353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Permutation of words: first and last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64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61158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in positions: [penultimate]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8663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Deletion of words by probability: 20% (at least the central word)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24652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Back translation (with portuguese)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0060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</a:rPr>
                        <a:t>With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one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typographical</a:t>
                      </a:r>
                      <a:r>
                        <a:rPr lang="pt-BR" sz="1100" u="none" strike="noStrike" dirty="0">
                          <a:effectLst/>
                        </a:rPr>
                        <a:t> </a:t>
                      </a:r>
                      <a:r>
                        <a:rPr lang="pt-BR" sz="1100" u="none" strike="noStrike" dirty="0" err="1">
                          <a:effectLst/>
                        </a:rPr>
                        <a:t>error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3575003"/>
                  </a:ext>
                </a:extLst>
              </a:tr>
            </a:tbl>
          </a:graphicData>
        </a:graphic>
      </p:graphicFrame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/>
          <p:nvPr/>
        </p:nvCxnSpPr>
        <p:spPr>
          <a:xfrm>
            <a:off x="2579922" y="1575707"/>
            <a:ext cx="106952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82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5B0E1F-9176-4AA7-A701-2CBEED3B9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53" y="376026"/>
            <a:ext cx="4984083" cy="562187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pt-BR" sz="2400" dirty="0">
                <a:solidFill>
                  <a:srgbClr val="000000"/>
                </a:solidFill>
                <a:latin typeface="Verdana" panose="020B0604030504040204" pitchFamily="34" charset="0"/>
              </a:rPr>
              <a:t>Queries com ruídos</a:t>
            </a: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pt-BR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5D8003-E8B0-4FA8-B648-76C3BDDC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47" y="1054635"/>
            <a:ext cx="2036309" cy="3248623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70FF2A27-7980-4CEA-8BF1-6271C3F6DF9C}"/>
              </a:ext>
            </a:extLst>
          </p:cNvPr>
          <p:cNvCxnSpPr>
            <a:cxnSpLocks/>
          </p:cNvCxnSpPr>
          <p:nvPr/>
        </p:nvCxnSpPr>
        <p:spPr>
          <a:xfrm>
            <a:off x="2457457" y="3706585"/>
            <a:ext cx="95522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101249F-A731-4F42-95D9-BFE990B07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5539"/>
              </p:ext>
            </p:extLst>
          </p:nvPr>
        </p:nvGraphicFramePr>
        <p:xfrm>
          <a:off x="3412677" y="2403874"/>
          <a:ext cx="5358039" cy="1980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364">
                  <a:extLst>
                    <a:ext uri="{9D8B030D-6E8A-4147-A177-3AD203B41FA5}">
                      <a16:colId xmlns:a16="http://schemas.microsoft.com/office/drawing/2014/main" val="3064034205"/>
                    </a:ext>
                  </a:extLst>
                </a:gridCol>
                <a:gridCol w="3494137">
                  <a:extLst>
                    <a:ext uri="{9D8B030D-6E8A-4147-A177-3AD203B41FA5}">
                      <a16:colId xmlns:a16="http://schemas.microsoft.com/office/drawing/2014/main" val="4089787194"/>
                    </a:ext>
                  </a:extLst>
                </a:gridCol>
                <a:gridCol w="1357538">
                  <a:extLst>
                    <a:ext uri="{9D8B030D-6E8A-4147-A177-3AD203B41FA5}">
                      <a16:colId xmlns:a16="http://schemas.microsoft.com/office/drawing/2014/main" val="1407269957"/>
                    </a:ext>
                  </a:extLst>
                </a:gridCol>
              </a:tblGrid>
              <a:tr h="9453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cod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>
                          <a:effectLst/>
                        </a:rPr>
                        <a:t>text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</a:rPr>
                        <a:t>val_idcg10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088096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23849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 naturalization records public information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05722338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42255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salary for dental hygienist in nebraska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1,87711E+14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870838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47210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 wedding dress alteration cost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2,81827E+16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08362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67316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fever cause miscarriage early pregnancy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2,68493E+16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7907217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118440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define bmt medical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3,18049E+16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4246059"/>
                  </a:ext>
                </a:extLst>
              </a:tr>
              <a:tr h="30100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121171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define </a:t>
                      </a:r>
                      <a:r>
                        <a:rPr lang="pt-BR" sz="1100" u="none" strike="noStrike" dirty="0" err="1">
                          <a:effectLst/>
                        </a:rPr>
                        <a:t>etruscans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1,36307E+16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107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73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1533</Words>
  <Application>Microsoft Office PowerPoint</Application>
  <PresentationFormat>Apresentação na tela (16:9)</PresentationFormat>
  <Paragraphs>455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Verdana</vt:lpstr>
      <vt:lpstr>Simple Light</vt:lpstr>
      <vt:lpstr>Análise de Robustez de Mecanismos de Busca quanto a Ruídos em Queries</vt:lpstr>
      <vt:lpstr>Lembrando sobre o Projeto</vt:lpstr>
      <vt:lpstr>Plano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Análise de Robustez de  Mecanismos de Busca quanto a Ruídos em Queries</vt:lpstr>
      <vt:lpstr>Análise de Robustez de  Mecanismos de Busca quanto a Ruídos em Queries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Resultados preliminares...</vt:lpstr>
      <vt:lpstr>Mais detalhes* em: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Robustez de Mecanismos de Busca Quanto a Ruídos na Query</dc:title>
  <cp:lastModifiedBy>Marcus Vinícius Borela de Castro</cp:lastModifiedBy>
  <cp:revision>25</cp:revision>
  <dcterms:modified xsi:type="dcterms:W3CDTF">2021-11-25T14:13:20Z</dcterms:modified>
</cp:coreProperties>
</file>