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85" r:id="rId5"/>
    <p:sldId id="291" r:id="rId6"/>
    <p:sldId id="300" r:id="rId7"/>
    <p:sldId id="301" r:id="rId8"/>
    <p:sldId id="292" r:id="rId9"/>
    <p:sldId id="293" r:id="rId10"/>
    <p:sldId id="302" r:id="rId11"/>
    <p:sldId id="296" r:id="rId12"/>
    <p:sldId id="294" r:id="rId13"/>
    <p:sldId id="295" r:id="rId14"/>
    <p:sldId id="297" r:id="rId15"/>
    <p:sldId id="298" r:id="rId16"/>
    <p:sldId id="299" r:id="rId17"/>
    <p:sldId id="303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8" y="294"/>
      </p:cViewPr>
      <p:guideLst>
        <p:guide orient="horz" pos="1620"/>
        <p:guide pos="2880"/>
        <p:guide orient="horz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Título do Projeto + </a:t>
            </a:r>
            <a:r>
              <a:rPr lang="pt-BR" sz="1200">
                <a:solidFill>
                  <a:srgbClr val="595959"/>
                </a:solidFill>
              </a:rPr>
              <a:t>membro(s)</a:t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6574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4913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3714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3405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1226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2711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8511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383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254c5e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6254c5e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pt-BR" sz="1800">
                <a:solidFill>
                  <a:srgbClr val="595959"/>
                </a:solidFill>
              </a:rPr>
              <a:t>Qual é o problema que queremos resolver ou hipótese a ser testada?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036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1798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8369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2898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9695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9758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nardo3108/robustez-que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da Robustez de Mecanismos de Busca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quanto a Ruídos em Consultas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Leonardo Augusto da Silva Pacheco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Marcus Vinícius Borela de Castro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83909E-194E-4DAB-B607-C7BACFCFBA7B}"/>
              </a:ext>
            </a:extLst>
          </p:cNvPr>
          <p:cNvSpPr txBox="1"/>
          <p:nvPr/>
        </p:nvSpPr>
        <p:spPr>
          <a:xfrm>
            <a:off x="1975758" y="4534543"/>
            <a:ext cx="5617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pt-BR" dirty="0"/>
              <a:t>Detalhes em:  </a:t>
            </a:r>
            <a:r>
              <a:rPr lang="pt-BR" u="sng" dirty="0">
                <a:solidFill>
                  <a:schemeClr val="hlink"/>
                </a:solidFill>
                <a:hlinkClick r:id="rId3"/>
              </a:rPr>
              <a:t>https://github.com/leonardo3108/robustez-query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845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desvio padrão</a:t>
            </a:r>
            <a:endParaRPr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1205653" y="4548824"/>
            <a:ext cx="65320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2 - Desvio padrão da métrica DG:nDCG@10 para vários mecanismos de busca e tipos de ruído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016946-5753-4C60-87DC-8DF48CB1C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789092"/>
            <a:ext cx="65913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F529A4-7E61-4178-B0D0-8019B165B97A}"/>
              </a:ext>
            </a:extLst>
          </p:cNvPr>
          <p:cNvSpPr txBox="1"/>
          <p:nvPr/>
        </p:nvSpPr>
        <p:spPr>
          <a:xfrm>
            <a:off x="369147" y="3148762"/>
            <a:ext cx="3674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u="none" strike="noStrike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Rerank</a:t>
            </a:r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na base em português com desvio em média menores (exceção permutação)</a:t>
            </a:r>
            <a:endParaRPr lang="pt-BR" dirty="0"/>
          </a:p>
        </p:txBody>
      </p:sp>
      <p:sp>
        <p:nvSpPr>
          <p:cNvPr id="18" name="Raio 17">
            <a:extLst>
              <a:ext uri="{FF2B5EF4-FFF2-40B4-BE49-F238E27FC236}">
                <a16:creationId xmlns:a16="http://schemas.microsoft.com/office/drawing/2014/main" id="{CBB2534A-3BBE-4696-8938-66B4436F15DB}"/>
              </a:ext>
            </a:extLst>
          </p:cNvPr>
          <p:cNvSpPr/>
          <p:nvPr/>
        </p:nvSpPr>
        <p:spPr>
          <a:xfrm rot="11115421">
            <a:off x="6051561" y="516270"/>
            <a:ext cx="233930" cy="206216"/>
          </a:xfrm>
          <a:prstGeom prst="lightningBol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aio 18">
            <a:extLst>
              <a:ext uri="{FF2B5EF4-FFF2-40B4-BE49-F238E27FC236}">
                <a16:creationId xmlns:a16="http://schemas.microsoft.com/office/drawing/2014/main" id="{1D196E81-0ADC-4F9F-804C-418B5116FE67}"/>
              </a:ext>
            </a:extLst>
          </p:cNvPr>
          <p:cNvSpPr/>
          <p:nvPr/>
        </p:nvSpPr>
        <p:spPr>
          <a:xfrm rot="3505095">
            <a:off x="2910651" y="2533801"/>
            <a:ext cx="181364" cy="699367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7C21C88-FC6E-4D3C-A430-F8491EA1A4DF}"/>
              </a:ext>
            </a:extLst>
          </p:cNvPr>
          <p:cNvSpPr txBox="1"/>
          <p:nvPr/>
        </p:nvSpPr>
        <p:spPr>
          <a:xfrm>
            <a:off x="3528907" y="207277"/>
            <a:ext cx="53033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946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Os ruídos de permutação obtiveram um desvio em média menor</a:t>
            </a:r>
            <a:endParaRPr lang="pt-BR" b="0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36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Resultados</a:t>
            </a:r>
            <a:endParaRPr lang="pt-BR" sz="1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DC8DAA4-86BC-4CE5-9CE1-E2BD60C8804D}"/>
              </a:ext>
            </a:extLst>
          </p:cNvPr>
          <p:cNvSpPr txBox="1"/>
          <p:nvPr/>
        </p:nvSpPr>
        <p:spPr>
          <a:xfrm>
            <a:off x="986291" y="4805758"/>
            <a:ext cx="66632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5 - Correlação = 0.166  entre quantidade de tokens e DG para contexto </a:t>
            </a:r>
            <a:r>
              <a:rPr lang="pt-BR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en-judment-DPR:facebook-nq-base</a:t>
            </a:r>
            <a:endParaRPr lang="pt-BR" sz="1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C81C5B7-C487-4793-AB9F-F12F9891A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067" y="214631"/>
            <a:ext cx="4524586" cy="452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45DDD42-C533-40B1-94B4-F57542F099A9}"/>
              </a:ext>
            </a:extLst>
          </p:cNvPr>
          <p:cNvSpPr txBox="1"/>
          <p:nvPr/>
        </p:nvSpPr>
        <p:spPr>
          <a:xfrm>
            <a:off x="6100209" y="286350"/>
            <a:ext cx="25598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textos maiores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tendem a ser </a:t>
            </a:r>
          </a:p>
          <a:p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mais robustos aos ruídos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pt-BR" dirty="0"/>
          </a:p>
        </p:txBody>
      </p:sp>
      <p:sp>
        <p:nvSpPr>
          <p:cNvPr id="10" name="Raio 9">
            <a:extLst>
              <a:ext uri="{FF2B5EF4-FFF2-40B4-BE49-F238E27FC236}">
                <a16:creationId xmlns:a16="http://schemas.microsoft.com/office/drawing/2014/main" id="{AFE1AB27-E390-441D-AF84-D7661EE4F335}"/>
              </a:ext>
            </a:extLst>
          </p:cNvPr>
          <p:cNvSpPr/>
          <p:nvPr/>
        </p:nvSpPr>
        <p:spPr>
          <a:xfrm rot="14109365">
            <a:off x="5981473" y="810201"/>
            <a:ext cx="452733" cy="589638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95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28820" y="10490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distribuição de valores</a:t>
            </a:r>
            <a:endParaRPr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2648373" y="4494499"/>
            <a:ext cx="36914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3 - Distribuições de DG:nDCG@10 por tipo de ruído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8015523-C805-4051-BBE7-DD934B2E7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653" y="706218"/>
            <a:ext cx="5340308" cy="373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aio 4">
            <a:extLst>
              <a:ext uri="{FF2B5EF4-FFF2-40B4-BE49-F238E27FC236}">
                <a16:creationId xmlns:a16="http://schemas.microsoft.com/office/drawing/2014/main" id="{E4294CB1-704E-47C1-81C1-70A37792E43D}"/>
              </a:ext>
            </a:extLst>
          </p:cNvPr>
          <p:cNvSpPr/>
          <p:nvPr/>
        </p:nvSpPr>
        <p:spPr>
          <a:xfrm rot="16028147">
            <a:off x="5964735" y="1962667"/>
            <a:ext cx="452733" cy="589638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7D273E2-D008-4282-8B01-21670E6EEA60}"/>
              </a:ext>
            </a:extLst>
          </p:cNvPr>
          <p:cNvSpPr txBox="1"/>
          <p:nvPr/>
        </p:nvSpPr>
        <p:spPr>
          <a:xfrm>
            <a:off x="6421127" y="1677048"/>
            <a:ext cx="26085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946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Os ruídos de deleção tê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 uma maior dispersão de valores</a:t>
            </a:r>
            <a:endParaRPr lang="pt-BR" b="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683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1591734" y="4839939"/>
            <a:ext cx="56286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3 - Distribuições de DG:nDCG@10 por tipo de ruído para vários mecanismos de busca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6E073B0-1E15-4B36-BA12-1AC2F314A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6" y="0"/>
            <a:ext cx="8680027" cy="473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aio 3">
            <a:extLst>
              <a:ext uri="{FF2B5EF4-FFF2-40B4-BE49-F238E27FC236}">
                <a16:creationId xmlns:a16="http://schemas.microsoft.com/office/drawing/2014/main" id="{CC756F7D-03DE-4DC5-AB57-70C7FE4C64E3}"/>
              </a:ext>
            </a:extLst>
          </p:cNvPr>
          <p:cNvSpPr/>
          <p:nvPr/>
        </p:nvSpPr>
        <p:spPr>
          <a:xfrm rot="3185739">
            <a:off x="6518470" y="3714227"/>
            <a:ext cx="367767" cy="437459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F832EF-274B-446D-BDFD-8BE296BCE6D8}"/>
              </a:ext>
            </a:extLst>
          </p:cNvPr>
          <p:cNvSpPr txBox="1"/>
          <p:nvPr/>
        </p:nvSpPr>
        <p:spPr>
          <a:xfrm>
            <a:off x="5425082" y="4211340"/>
            <a:ext cx="2926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946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Na base em português, DPR co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 resultados piores do que o BM25</a:t>
            </a:r>
            <a:endParaRPr lang="pt-BR" b="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6537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26238" y="209974"/>
            <a:ext cx="43457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Principais conclusões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E73AE-4C96-40FC-B160-E2A471BB550A}"/>
              </a:ext>
            </a:extLst>
          </p:cNvPr>
          <p:cNvSpPr txBox="1"/>
          <p:nvPr/>
        </p:nvSpPr>
        <p:spPr>
          <a:xfrm>
            <a:off x="405434" y="782674"/>
            <a:ext cx="8205106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945" indent="-171450" algn="just">
              <a:spcBef>
                <a:spcPts val="946"/>
              </a:spcBef>
              <a:buFont typeface="Arial" panose="020B0604020202020204" pitchFamily="34" charset="0"/>
              <a:buChar char="•"/>
            </a:pPr>
            <a:r>
              <a:rPr lang="pt-BR" sz="1100" b="0" i="0" u="none" strike="noStrik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A robustez das funções de ranqueamento </a:t>
            </a:r>
            <a:r>
              <a:rPr lang="pt-BR" sz="11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variou </a:t>
            </a:r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com os diversos </a:t>
            </a:r>
            <a:r>
              <a:rPr lang="pt-BR" sz="11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contextos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: linguagem e base utilizada. Exceção a permutações de palavras em que o BM25, por sua forma de cálculo, é plenamente robusto</a:t>
            </a:r>
            <a:r>
              <a:rPr lang="pt-BR" sz="1100" b="0" i="0" u="none" strike="noStrike" dirty="0">
                <a:effectLst/>
                <a:latin typeface="Arial" panose="020B0604020202020204" pitchFamily="34" charset="0"/>
              </a:rPr>
              <a:t>. 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Espera-se que funções de ranqueamento baseadas em </a:t>
            </a:r>
            <a:r>
              <a:rPr lang="pt-BR" sz="11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transformers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, por capturar significado das palavras e relação com o contexto, fosse mais robustas em no caso de </a:t>
            </a:r>
            <a:r>
              <a:rPr lang="pt-BR" sz="11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back-translation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, já que elas não seriam muito impactados quando uma palavra se transforma em um sinônimo, o que prejudicaria buscas em mecanismos estatísticos tradicionais como o BM25. Mas isso não foi constatado nos dados na base em português. Uma possível explicação seria um </a:t>
            </a:r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possível afunilamento de termos nas traduções. 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Mais de uma palavra em uma língua é traduzida para uma única palavra. E tanto as consultas e as passagens foram traduzidas pelo mesmo método (</a:t>
            </a:r>
            <a:r>
              <a:rPr lang="pt-BR" sz="11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python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/</a:t>
            </a:r>
            <a:r>
              <a:rPr lang="pt-BR" sz="11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googletrans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).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O ruído de erro tipográfico (um por frase) não gerou muito impacto 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nos contextos de pesquisa. Uma possível explicação seria o fato de </a:t>
            </a:r>
            <a:r>
              <a:rPr lang="pt-BR" sz="11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transformers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tratarem melhor partes de palavras (pelo </a:t>
            </a:r>
            <a:r>
              <a:rPr lang="pt-BR" sz="11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tokenizador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) ou por serem treinados com dados com ruídos. Ou até pela existência do próprio ruído nos documentos pesquisados. 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Observou-se que consultas com </a:t>
            </a:r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textos maiores são mais robustas aos ruídos 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experimentados, com menores variações de DG. Enquanto textos mais curtos apresentam resultados mais variados. A possível explicação para isso é que em textos maiores há uma menor chance de se perder palavras mais relevantes.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Os resultados das pesquisas de </a:t>
            </a:r>
            <a:r>
              <a:rPr lang="pt-BR" sz="1200" dirty="0" err="1"/>
              <a:t>Rerank</a:t>
            </a:r>
            <a:r>
              <a:rPr lang="pt-BR" sz="1200" dirty="0"/>
              <a:t> em português com 3 modelos diferentes obtiveram resultados próximos e por isso foram unificados pela média. Cabe ressaltar que o modelo </a:t>
            </a:r>
            <a:r>
              <a:rPr lang="pt-BR" sz="1200" dirty="0" err="1"/>
              <a:t>unicamp</a:t>
            </a:r>
            <a:r>
              <a:rPr lang="pt-BR" sz="1200" dirty="0"/>
              <a:t>-dl/mt5-base-multi-msmarco alcançou menor DG (-0.068) em relação aos outros </a:t>
            </a:r>
            <a:r>
              <a:rPr lang="pt-BR" sz="1200" dirty="0" err="1"/>
              <a:t>unicamp</a:t>
            </a:r>
            <a:r>
              <a:rPr lang="pt-BR" sz="1200" dirty="0"/>
              <a:t>-dl/mt5-base-en-pt-msmarco (-0.100) e </a:t>
            </a:r>
            <a:r>
              <a:rPr lang="pt-BR" sz="1200" dirty="0" err="1"/>
              <a:t>unicamp</a:t>
            </a:r>
            <a:r>
              <a:rPr lang="pt-BR" sz="1200" dirty="0"/>
              <a:t>-dl/ptt5-base-pt-msmarco-100k (-0.091). Mas este último,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</a:rPr>
              <a:t>se mostrou mais eficiente por consumir 63% menos memória (810 </a:t>
            </a:r>
            <a:r>
              <a:rPr lang="pt-BR" sz="1200" b="1" dirty="0" err="1">
                <a:solidFill>
                  <a:schemeClr val="tx1"/>
                </a:solidFill>
                <a:latin typeface="Arial" panose="020B0604020202020204" pitchFamily="34" charset="0"/>
              </a:rPr>
              <a:t>mb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</a:rPr>
              <a:t> contra 2.17 </a:t>
            </a:r>
            <a:r>
              <a:rPr lang="pt-BR" sz="1200" b="1" dirty="0" err="1">
                <a:solidFill>
                  <a:schemeClr val="tx1"/>
                </a:solidFill>
                <a:latin typeface="Arial" panose="020B0604020202020204" pitchFamily="34" charset="0"/>
              </a:rPr>
              <a:t>gb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</a:rPr>
              <a:t>) e ser 30% mais rápido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Raio 3">
            <a:extLst>
              <a:ext uri="{FF2B5EF4-FFF2-40B4-BE49-F238E27FC236}">
                <a16:creationId xmlns:a16="http://schemas.microsoft.com/office/drawing/2014/main" id="{FABA6101-5CD1-42DA-A3A3-E57E4AC32057}"/>
              </a:ext>
            </a:extLst>
          </p:cNvPr>
          <p:cNvSpPr/>
          <p:nvPr/>
        </p:nvSpPr>
        <p:spPr>
          <a:xfrm rot="9181902">
            <a:off x="4449145" y="4320164"/>
            <a:ext cx="294359" cy="496895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5357D01-C70A-4C49-A481-4E8DF93DA2A3}"/>
              </a:ext>
            </a:extLst>
          </p:cNvPr>
          <p:cNvSpPr txBox="1"/>
          <p:nvPr/>
        </p:nvSpPr>
        <p:spPr>
          <a:xfrm>
            <a:off x="4713099" y="4572410"/>
            <a:ext cx="35300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Aplicação a caminho no TCU!</a:t>
            </a:r>
            <a:endParaRPr lang="pt-BR" sz="1400" u="sng" dirty="0"/>
          </a:p>
        </p:txBody>
      </p:sp>
    </p:spTree>
    <p:extLst>
      <p:ext uri="{BB962C8B-B14F-4D97-AF65-F5344CB8AC3E}">
        <p14:creationId xmlns:p14="http://schemas.microsoft.com/office/powerpoint/2010/main" val="4188813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26238" y="209974"/>
            <a:ext cx="43457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Possíveis trabalhos futuros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F5A4D0-BB47-4CB9-8316-EEAD19A94680}"/>
              </a:ext>
            </a:extLst>
          </p:cNvPr>
          <p:cNvSpPr txBox="1"/>
          <p:nvPr/>
        </p:nvSpPr>
        <p:spPr>
          <a:xfrm>
            <a:off x="326571" y="782674"/>
            <a:ext cx="8727622" cy="4039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945" indent="-171450" algn="just">
              <a:spcBef>
                <a:spcPts val="946"/>
              </a:spcBef>
              <a:buFont typeface="Wingdings" panose="05000000000000000000" pitchFamily="2" charset="2"/>
              <a:buChar char="§"/>
            </a:pPr>
            <a:r>
              <a:rPr lang="pt-BR" sz="12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Quanto à análise</a:t>
            </a:r>
            <a:r>
              <a:rPr lang="pt-BR" sz="12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podem ser realizadas análises mais detalhadas por tipo de função de ranqueamento, por modelo usado, por base de texto pesquisada ou por linguagem, podendo-se ampliar o escopo desses. E serem investigadas hipóteses levantadas na conclusão.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Quanto às técnicas envolvidas na busca</a:t>
            </a:r>
            <a:r>
              <a:rPr lang="pt-BR" sz="12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1200" b="0" i="0" u="none" strike="noStrike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poderia ser ampliado o leque de técnicas avaliadas, incluindo doc2query, serem usados outros tipos de busca densa, entre outros. </a:t>
            </a:r>
            <a:endParaRPr lang="pt-BR" sz="1200" b="0" dirty="0">
              <a:solidFill>
                <a:schemeClr val="bg2">
                  <a:lumMod val="60000"/>
                  <a:lumOff val="40000"/>
                </a:schemeClr>
              </a:solidFill>
              <a:effectLst/>
            </a:endParaRP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Quanto aos tipos de ruídos, 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sugere-se aumentar o número de ruídos, por variação dos sugeridos ou por junção dos mesmos. Ou mesmo com uso de novos tipos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endParaRPr lang="pt-BR" sz="1200" b="0" dirty="0">
              <a:effectLst/>
            </a:endParaRP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Quanto às bases de documentos, 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havia uma restrição de uso de GPU o que levou ao uso de uma base menor na maioria dos contextos de pesquisa. Sugere-se repetir os experimentos com os modelos na base completa TREC 2020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MsMarco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Passage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Quanto à métrica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base de avaliação, sugere-se avaliar o comportamento da métrica proposta DG sobre outras métricas. Por exemplo: DG:MRR (</a:t>
            </a:r>
            <a:r>
              <a:rPr lang="pt-B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lang="pt-B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Reciprocal</a:t>
            </a:r>
            <a:r>
              <a:rPr lang="pt-B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Rank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e DG:MAP (</a:t>
            </a:r>
            <a:r>
              <a:rPr lang="pt-B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lang="pt-B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Average</a:t>
            </a:r>
            <a:r>
              <a:rPr lang="pt-B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Precision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171945" indent="-171450" algn="just">
              <a:spcBef>
                <a:spcPts val="946"/>
              </a:spcBef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Pode-se também avaliar:</a:t>
            </a:r>
          </a:p>
          <a:p>
            <a:pPr marL="495" lvl="3" algn="just">
              <a:spcBef>
                <a:spcPts val="946"/>
              </a:spcBef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     . 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uso de ruídos como mecanismo de enriquecimento de dados no treinamento de modelos e avaliar como isso impacta a robustez de pesquisas.</a:t>
            </a:r>
            <a:endParaRPr lang="pt-BR" sz="1200" dirty="0"/>
          </a:p>
          <a:p>
            <a:pPr marL="495" algn="just">
              <a:spcBef>
                <a:spcPts val="946"/>
              </a:spcBef>
            </a:pPr>
            <a:r>
              <a:rPr lang="pt-BR" sz="1200" dirty="0">
                <a:latin typeface="Arial" panose="020B0604020202020204" pitchFamily="34" charset="0"/>
              </a:rPr>
              <a:t>    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. os casos de ruídos que levaram a ganhos inesperados. Talvez floresçam novas técnicas de aprimoramento para consultas com a aplicação desses ruídos. </a:t>
            </a:r>
            <a:endParaRPr lang="pt-BR" sz="1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6286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48158" y="365760"/>
            <a:ext cx="43457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Por fim...</a:t>
            </a:r>
          </a:p>
        </p:txBody>
      </p:sp>
    </p:spTree>
    <p:extLst>
      <p:ext uri="{BB962C8B-B14F-4D97-AF65-F5344CB8AC3E}">
        <p14:creationId xmlns:p14="http://schemas.microsoft.com/office/powerpoint/2010/main" val="388479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uxograma: Armazenamento de Acesso Sequencial 2">
            <a:extLst>
              <a:ext uri="{FF2B5EF4-FFF2-40B4-BE49-F238E27FC236}">
                <a16:creationId xmlns:a16="http://schemas.microsoft.com/office/drawing/2014/main" id="{4A5005BB-8048-4E45-A885-4013BD453712}"/>
              </a:ext>
            </a:extLst>
          </p:cNvPr>
          <p:cNvSpPr/>
          <p:nvPr/>
        </p:nvSpPr>
        <p:spPr>
          <a:xfrm>
            <a:off x="663788" y="734296"/>
            <a:ext cx="7450666" cy="3709012"/>
          </a:xfrm>
          <a:prstGeom prst="flowChartMagneticTape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48158" y="365760"/>
            <a:ext cx="43457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Por fim...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7A42EC2-C32B-4D6B-95CA-8B435B4CCBB4}"/>
              </a:ext>
            </a:extLst>
          </p:cNvPr>
          <p:cNvSpPr txBox="1"/>
          <p:nvPr/>
        </p:nvSpPr>
        <p:spPr>
          <a:xfrm>
            <a:off x="1798322" y="1107793"/>
            <a:ext cx="6167120" cy="245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Espera-se que cada vez mais </a:t>
            </a:r>
            <a:r>
              <a:rPr lang="pt-BR" sz="20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maiores ganhos 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sejam alcançados em detrimento de </a:t>
            </a:r>
            <a:r>
              <a:rPr lang="pt-BR" sz="20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menores descontos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na área de recuperação da informação, </a:t>
            </a:r>
          </a:p>
          <a:p>
            <a:pPr>
              <a:lnSpc>
                <a:spcPct val="200000"/>
              </a:lnSpc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sendo ainda mais </a:t>
            </a:r>
            <a:r>
              <a:rPr lang="pt-BR" sz="20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robusta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mesmo com os </a:t>
            </a:r>
            <a:r>
              <a:rPr lang="pt-BR" sz="20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ruídos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8829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96554" y="958231"/>
            <a:ext cx="8520600" cy="3227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B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Analisar o impacto que ruídos inseridos em consultas (</a:t>
            </a:r>
            <a:r>
              <a:rPr lang="pt-BR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queries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podem gerar na efetividade de mecanismos de buscas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Conjunto de dados: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TREC 2020 DL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passage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, contendo 54 queries avaliadas sobre a base do MSMARCO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passage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corpus, e uma média de 210,9 julgamentos por query.</a:t>
            </a:r>
          </a:p>
        </p:txBody>
      </p:sp>
      <p:sp>
        <p:nvSpPr>
          <p:cNvPr id="6" name="Google Shape;66;p15">
            <a:extLst>
              <a:ext uri="{FF2B5EF4-FFF2-40B4-BE49-F238E27FC236}">
                <a16:creationId xmlns:a16="http://schemas.microsoft.com/office/drawing/2014/main" id="{DBADB4A9-0576-403F-BE6A-62662C115D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Objetivo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699" y="24842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Metodologia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06463" y="731375"/>
            <a:ext cx="8331073" cy="3080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Criação de base em português com passagens com julgamento (11224 documento)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Aplicação de oito tipo de ruídos sobre as 54 queries originais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Proposição de nova métrica* DG (DG:nDCG@10)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Cálculo das métricas nas pesquisas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pt-BR" sz="1300" dirty="0">
                <a:solidFill>
                  <a:srgbClr val="000000"/>
                </a:solidFill>
                <a:latin typeface="Arial" panose="020B0604020202020204" pitchFamily="34" charset="0"/>
              </a:rPr>
              <a:t>DCG@10, nDCG@10 e DG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pt-BR" sz="1300" dirty="0">
                <a:solidFill>
                  <a:srgbClr val="000000"/>
                </a:solidFill>
                <a:latin typeface="Arial" panose="020B0604020202020204" pitchFamily="34" charset="0"/>
              </a:rPr>
              <a:t>	Experimentados 8 modelos para </a:t>
            </a:r>
            <a:r>
              <a:rPr lang="pt-B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Rerank</a:t>
            </a:r>
            <a:r>
              <a:rPr lang="pt-BR" sz="1300" dirty="0">
                <a:solidFill>
                  <a:srgbClr val="000000"/>
                </a:solidFill>
                <a:latin typeface="Arial" panose="020B0604020202020204" pitchFamily="34" charset="0"/>
              </a:rPr>
              <a:t> e 2 para busca densa (DPR) e BM25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Análise comparativa por tipo de ruído e mecanismo** de busca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B328D4-0639-409D-9F07-093199A3D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41" y="4003040"/>
            <a:ext cx="7419678" cy="60568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D6D4184-1649-4130-A857-A11D2B4A1564}"/>
              </a:ext>
            </a:extLst>
          </p:cNvPr>
          <p:cNvSpPr txBox="1"/>
          <p:nvPr/>
        </p:nvSpPr>
        <p:spPr>
          <a:xfrm>
            <a:off x="389466" y="4113699"/>
            <a:ext cx="844283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*</a:t>
            </a:r>
          </a:p>
          <a:p>
            <a:endParaRPr lang="pt-BR" dirty="0"/>
          </a:p>
          <a:p>
            <a:endParaRPr lang="pt-BR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** Combinações de função de ranqueamento, linguagem (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pt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en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), modelo usado, base de documentos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3E7FB1E-2B9E-439F-B957-4E3DBB129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00" y="55456"/>
            <a:ext cx="7645250" cy="503258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DC8DAA4-86BC-4CE5-9CE1-E2BD60C8804D}"/>
              </a:ext>
            </a:extLst>
          </p:cNvPr>
          <p:cNvSpPr txBox="1"/>
          <p:nvPr/>
        </p:nvSpPr>
        <p:spPr>
          <a:xfrm>
            <a:off x="2083571" y="4841822"/>
            <a:ext cx="66632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4 - Valores obtidos de DG:nDCG@10, </a:t>
            </a:r>
            <a:r>
              <a:rPr lang="pt-BR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quey</a:t>
            </a: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por query (parcial)</a:t>
            </a:r>
            <a:endParaRPr lang="pt-BR" sz="1000" dirty="0"/>
          </a:p>
        </p:txBody>
      </p:sp>
      <p:sp>
        <p:nvSpPr>
          <p:cNvPr id="9" name="Google Shape;66;p15">
            <a:extLst>
              <a:ext uri="{FF2B5EF4-FFF2-40B4-BE49-F238E27FC236}">
                <a16:creationId xmlns:a16="http://schemas.microsoft.com/office/drawing/2014/main" id="{4AC50F63-7F9B-4DCB-AC7A-349D904D7AC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</a:rPr>
              <a:t>Resultados – detalhes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740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6;p15">
            <a:extLst>
              <a:ext uri="{FF2B5EF4-FFF2-40B4-BE49-F238E27FC236}">
                <a16:creationId xmlns:a16="http://schemas.microsoft.com/office/drawing/2014/main" id="{413D4A4C-FA4E-4165-AC82-91143F5BDF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500" y="10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DG: valores médios 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E56302-0C30-49A3-9351-F231EB51C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"/>
            <a:ext cx="8913707" cy="477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40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6;p15">
            <a:extLst>
              <a:ext uri="{FF2B5EF4-FFF2-40B4-BE49-F238E27FC236}">
                <a16:creationId xmlns:a16="http://schemas.microsoft.com/office/drawing/2014/main" id="{413D4A4C-FA4E-4165-AC82-91143F5BDF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500" y="10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DG: valores médios 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E56302-0C30-49A3-9351-F231EB51C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"/>
            <a:ext cx="8913707" cy="477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0B2FBA6-BF76-40E0-B5B3-F6E31C64DBB5}"/>
              </a:ext>
            </a:extLst>
          </p:cNvPr>
          <p:cNvSpPr txBox="1"/>
          <p:nvPr/>
        </p:nvSpPr>
        <p:spPr>
          <a:xfrm>
            <a:off x="1356361" y="582860"/>
            <a:ext cx="4595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possível afunilamento de termos nas traduções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?</a:t>
            </a:r>
            <a:endParaRPr lang="pt-BR" dirty="0"/>
          </a:p>
        </p:txBody>
      </p:sp>
      <p:sp>
        <p:nvSpPr>
          <p:cNvPr id="11" name="Raio 10">
            <a:extLst>
              <a:ext uri="{FF2B5EF4-FFF2-40B4-BE49-F238E27FC236}">
                <a16:creationId xmlns:a16="http://schemas.microsoft.com/office/drawing/2014/main" id="{C220BDA2-6CB8-4E8C-BCAB-8E7ECD6E08CF}"/>
              </a:ext>
            </a:extLst>
          </p:cNvPr>
          <p:cNvSpPr/>
          <p:nvPr/>
        </p:nvSpPr>
        <p:spPr>
          <a:xfrm rot="15050849">
            <a:off x="1274147" y="827204"/>
            <a:ext cx="164430" cy="343961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01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6;p15">
            <a:extLst>
              <a:ext uri="{FF2B5EF4-FFF2-40B4-BE49-F238E27FC236}">
                <a16:creationId xmlns:a16="http://schemas.microsoft.com/office/drawing/2014/main" id="{413D4A4C-FA4E-4165-AC82-91143F5BDF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500" y="10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DG: valores médios 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E56302-0C30-49A3-9351-F231EB51C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"/>
            <a:ext cx="8913707" cy="477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4348B06-D209-4DC5-87E9-582EB1DDEB3D}"/>
              </a:ext>
            </a:extLst>
          </p:cNvPr>
          <p:cNvSpPr txBox="1"/>
          <p:nvPr/>
        </p:nvSpPr>
        <p:spPr>
          <a:xfrm>
            <a:off x="4660053" y="2310140"/>
            <a:ext cx="3860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 ruído de erro tipográfico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(um por frase) não gerou muito impacto</a:t>
            </a:r>
            <a:r>
              <a:rPr lang="pt-BR" sz="1400" dirty="0">
                <a:latin typeface="Arial" panose="020B0604020202020204" pitchFamily="34" charset="0"/>
              </a:rPr>
              <a:t> </a:t>
            </a:r>
            <a:endParaRPr lang="pt-BR" dirty="0"/>
          </a:p>
        </p:txBody>
      </p:sp>
      <p:sp>
        <p:nvSpPr>
          <p:cNvPr id="10" name="Raio 9">
            <a:extLst>
              <a:ext uri="{FF2B5EF4-FFF2-40B4-BE49-F238E27FC236}">
                <a16:creationId xmlns:a16="http://schemas.microsoft.com/office/drawing/2014/main" id="{B6C2D90A-63E1-46AA-BAC0-2E29738454DF}"/>
              </a:ext>
            </a:extLst>
          </p:cNvPr>
          <p:cNvSpPr/>
          <p:nvPr/>
        </p:nvSpPr>
        <p:spPr>
          <a:xfrm rot="10546023" flipV="1">
            <a:off x="7878536" y="1787978"/>
            <a:ext cx="302078" cy="449035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CA26C83-68AA-4DB8-B25E-3F8B6FFB366B}"/>
              </a:ext>
            </a:extLst>
          </p:cNvPr>
          <p:cNvSpPr txBox="1"/>
          <p:nvPr/>
        </p:nvSpPr>
        <p:spPr>
          <a:xfrm>
            <a:off x="1356361" y="582860"/>
            <a:ext cx="4595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possível afunilamento de termos nas traduções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?</a:t>
            </a:r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aio 11">
            <a:extLst>
              <a:ext uri="{FF2B5EF4-FFF2-40B4-BE49-F238E27FC236}">
                <a16:creationId xmlns:a16="http://schemas.microsoft.com/office/drawing/2014/main" id="{42448217-06D0-47C5-A7BF-7EF4DE09CF2B}"/>
              </a:ext>
            </a:extLst>
          </p:cNvPr>
          <p:cNvSpPr/>
          <p:nvPr/>
        </p:nvSpPr>
        <p:spPr>
          <a:xfrm rot="15198873">
            <a:off x="1457023" y="827206"/>
            <a:ext cx="164430" cy="343961"/>
          </a:xfrm>
          <a:prstGeom prst="lightningBol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27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08500" y="10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- médias</a:t>
            </a:r>
            <a:endParaRPr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1406313" y="4548824"/>
            <a:ext cx="63313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1 - Médias da métrica DG:nDCG@10 para vários mecanismos de busca e tipos de ruído</a:t>
            </a:r>
            <a:endParaRPr lang="pt-BR" sz="11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0135BC-E64D-486F-A4F5-3607DBBEC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762000"/>
            <a:ext cx="675322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92B8324-E13E-4994-A629-FF821FFC26DA}"/>
              </a:ext>
            </a:extLst>
          </p:cNvPr>
          <p:cNvSpPr txBox="1"/>
          <p:nvPr/>
        </p:nvSpPr>
        <p:spPr>
          <a:xfrm>
            <a:off x="3969173" y="179177"/>
            <a:ext cx="38946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Robustez: variou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com os diversos </a:t>
            </a:r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contextos</a:t>
            </a:r>
            <a:endParaRPr lang="pt-BR" dirty="0"/>
          </a:p>
        </p:txBody>
      </p:sp>
      <p:sp>
        <p:nvSpPr>
          <p:cNvPr id="6" name="Raio 5">
            <a:extLst>
              <a:ext uri="{FF2B5EF4-FFF2-40B4-BE49-F238E27FC236}">
                <a16:creationId xmlns:a16="http://schemas.microsoft.com/office/drawing/2014/main" id="{EF1C0278-B1A8-4DB8-8824-7C1E3CEF39A5}"/>
              </a:ext>
            </a:extLst>
          </p:cNvPr>
          <p:cNvSpPr/>
          <p:nvPr/>
        </p:nvSpPr>
        <p:spPr>
          <a:xfrm rot="16200000">
            <a:off x="3771755" y="486968"/>
            <a:ext cx="394836" cy="287690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845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desvio padrão</a:t>
            </a:r>
            <a:endParaRPr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1205653" y="4548824"/>
            <a:ext cx="65320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2 - Desvio padrão da métrica DG:nDCG@10 para vários mecanismos de busca e tipos de ruído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016946-5753-4C60-87DC-8DF48CB1C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789092"/>
            <a:ext cx="65913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79F18CC-73FC-470A-AE29-83756A94540A}"/>
              </a:ext>
            </a:extLst>
          </p:cNvPr>
          <p:cNvSpPr txBox="1"/>
          <p:nvPr/>
        </p:nvSpPr>
        <p:spPr>
          <a:xfrm>
            <a:off x="3528907" y="263017"/>
            <a:ext cx="53033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946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Os ruídos de permutação obtiveram um desvio em média menor</a:t>
            </a:r>
            <a:endParaRPr lang="pt-BR" b="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18" name="Raio 17">
            <a:extLst>
              <a:ext uri="{FF2B5EF4-FFF2-40B4-BE49-F238E27FC236}">
                <a16:creationId xmlns:a16="http://schemas.microsoft.com/office/drawing/2014/main" id="{CBB2534A-3BBE-4696-8938-66B4436F15DB}"/>
              </a:ext>
            </a:extLst>
          </p:cNvPr>
          <p:cNvSpPr/>
          <p:nvPr/>
        </p:nvSpPr>
        <p:spPr>
          <a:xfrm rot="11980001">
            <a:off x="6072127" y="560605"/>
            <a:ext cx="253918" cy="144026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349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1204</Words>
  <Application>Microsoft Office PowerPoint</Application>
  <PresentationFormat>Apresentação na tela (16:9)</PresentationFormat>
  <Paragraphs>87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Wingdings</vt:lpstr>
      <vt:lpstr>Simple Light</vt:lpstr>
      <vt:lpstr>Análise da Robustez de Mecanismos de Busca quanto a Ruídos em Consultas</vt:lpstr>
      <vt:lpstr>Objetivo</vt:lpstr>
      <vt:lpstr>Metodologia</vt:lpstr>
      <vt:lpstr>Apresentação do PowerPoint</vt:lpstr>
      <vt:lpstr>Resultados – DG: valores médios </vt:lpstr>
      <vt:lpstr>Resultados – DG: valores médios </vt:lpstr>
      <vt:lpstr>Resultados – DG: valores médios </vt:lpstr>
      <vt:lpstr>Resultados - médias</vt:lpstr>
      <vt:lpstr>Resultados – desvio padrão</vt:lpstr>
      <vt:lpstr>Resultados – desvio padrão</vt:lpstr>
      <vt:lpstr>Resultados</vt:lpstr>
      <vt:lpstr>Resultados – distribuição de valores</vt:lpstr>
      <vt:lpstr>Apresentação do PowerPoint</vt:lpstr>
      <vt:lpstr>Principais conclusões</vt:lpstr>
      <vt:lpstr>Possíveis trabalhos futuros</vt:lpstr>
      <vt:lpstr>Por fim...</vt:lpstr>
      <vt:lpstr>Por fim...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Robustez de Mecanismos de Busca Quanto a Ruídos na Query</dc:title>
  <cp:lastModifiedBy>Marcus Vinícius Borela de Castro</cp:lastModifiedBy>
  <cp:revision>36</cp:revision>
  <dcterms:modified xsi:type="dcterms:W3CDTF">2021-12-09T12:02:20Z</dcterms:modified>
</cp:coreProperties>
</file>