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85" r:id="rId5"/>
    <p:sldId id="291" r:id="rId6"/>
    <p:sldId id="300" r:id="rId7"/>
    <p:sldId id="301" r:id="rId8"/>
    <p:sldId id="292" r:id="rId9"/>
    <p:sldId id="293" r:id="rId10"/>
    <p:sldId id="302" r:id="rId11"/>
    <p:sldId id="296" r:id="rId12"/>
    <p:sldId id="294" r:id="rId13"/>
    <p:sldId id="295" r:id="rId14"/>
    <p:sldId id="297" r:id="rId15"/>
    <p:sldId id="298" r:id="rId16"/>
    <p:sldId id="299" r:id="rId17"/>
    <p:sldId id="30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57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91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71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40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22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71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11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8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36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89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69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75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Consultas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83909E-194E-4DAB-B607-C7BACFCFBA7B}"/>
              </a:ext>
            </a:extLst>
          </p:cNvPr>
          <p:cNvSpPr txBox="1"/>
          <p:nvPr/>
        </p:nvSpPr>
        <p:spPr>
          <a:xfrm>
            <a:off x="1975758" y="4534543"/>
            <a:ext cx="561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BR" dirty="0"/>
              <a:t>Detalhes em: 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F529A4-7E61-4178-B0D0-8019B165B97A}"/>
              </a:ext>
            </a:extLst>
          </p:cNvPr>
          <p:cNvSpPr txBox="1"/>
          <p:nvPr/>
        </p:nvSpPr>
        <p:spPr>
          <a:xfrm>
            <a:off x="369147" y="3148762"/>
            <a:ext cx="367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Rerank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na base em português com desvio em média menores (exceção permutação)</a:t>
            </a:r>
            <a:endParaRPr lang="pt-BR" dirty="0"/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1115421">
            <a:off x="6051561" y="516270"/>
            <a:ext cx="233930" cy="206216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aio 18">
            <a:extLst>
              <a:ext uri="{FF2B5EF4-FFF2-40B4-BE49-F238E27FC236}">
                <a16:creationId xmlns:a16="http://schemas.microsoft.com/office/drawing/2014/main" id="{1D196E81-0ADC-4F9F-804C-418B5116FE67}"/>
              </a:ext>
            </a:extLst>
          </p:cNvPr>
          <p:cNvSpPr/>
          <p:nvPr/>
        </p:nvSpPr>
        <p:spPr>
          <a:xfrm rot="3505095">
            <a:off x="2910651" y="2533801"/>
            <a:ext cx="181364" cy="699367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C21C88-FC6E-4D3C-A430-F8491EA1A4DF}"/>
              </a:ext>
            </a:extLst>
          </p:cNvPr>
          <p:cNvSpPr txBox="1"/>
          <p:nvPr/>
        </p:nvSpPr>
        <p:spPr>
          <a:xfrm>
            <a:off x="3528907" y="207277"/>
            <a:ext cx="5303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 desvio em média menor</a:t>
            </a:r>
            <a:endParaRPr lang="pt-BR" b="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36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Resultados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986291" y="4805758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5 - Correlação = 0.166  entre quantidade de tokens e DG para contexto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en-judment-DPR:facebook-nq-base</a:t>
            </a:r>
            <a:endParaRPr lang="pt-BR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81C5B7-C487-4793-AB9F-F12F9891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214631"/>
            <a:ext cx="4524586" cy="45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DDD42-C533-40B1-94B4-F57542F099A9}"/>
              </a:ext>
            </a:extLst>
          </p:cNvPr>
          <p:cNvSpPr txBox="1"/>
          <p:nvPr/>
        </p:nvSpPr>
        <p:spPr>
          <a:xfrm>
            <a:off x="6100209" y="286350"/>
            <a:ext cx="2559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textos maiores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tendem a ser </a:t>
            </a:r>
          </a:p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mais robustos aos ruídos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AFE1AB27-E390-441D-AF84-D7661EE4F335}"/>
              </a:ext>
            </a:extLst>
          </p:cNvPr>
          <p:cNvSpPr/>
          <p:nvPr/>
        </p:nvSpPr>
        <p:spPr>
          <a:xfrm rot="14109365">
            <a:off x="5981473" y="810201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28820" y="104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distribuição de valores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2648373" y="4494499"/>
            <a:ext cx="36914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15523-C805-4051-BBE7-DD934B2E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53" y="706218"/>
            <a:ext cx="5340308" cy="37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aio 4">
            <a:extLst>
              <a:ext uri="{FF2B5EF4-FFF2-40B4-BE49-F238E27FC236}">
                <a16:creationId xmlns:a16="http://schemas.microsoft.com/office/drawing/2014/main" id="{E4294CB1-704E-47C1-81C1-70A37792E43D}"/>
              </a:ext>
            </a:extLst>
          </p:cNvPr>
          <p:cNvSpPr/>
          <p:nvPr/>
        </p:nvSpPr>
        <p:spPr>
          <a:xfrm rot="16028147">
            <a:off x="5964735" y="1962667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D273E2-D008-4282-8B01-21670E6EEA60}"/>
              </a:ext>
            </a:extLst>
          </p:cNvPr>
          <p:cNvSpPr txBox="1"/>
          <p:nvPr/>
        </p:nvSpPr>
        <p:spPr>
          <a:xfrm>
            <a:off x="6421127" y="1677048"/>
            <a:ext cx="2608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deleção tê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uma maior dispersão de valores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683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591734" y="4839939"/>
            <a:ext cx="5628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 para vários mecanismos de busca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073B0-1E15-4B36-BA12-1AC2F314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" y="0"/>
            <a:ext cx="8680027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aio 3">
            <a:extLst>
              <a:ext uri="{FF2B5EF4-FFF2-40B4-BE49-F238E27FC236}">
                <a16:creationId xmlns:a16="http://schemas.microsoft.com/office/drawing/2014/main" id="{CC756F7D-03DE-4DC5-AB57-70C7FE4C64E3}"/>
              </a:ext>
            </a:extLst>
          </p:cNvPr>
          <p:cNvSpPr/>
          <p:nvPr/>
        </p:nvSpPr>
        <p:spPr>
          <a:xfrm rot="3185739">
            <a:off x="6518470" y="3714227"/>
            <a:ext cx="367767" cy="437459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F832EF-274B-446D-BDFD-8BE296BCE6D8}"/>
              </a:ext>
            </a:extLst>
          </p:cNvPr>
          <p:cNvSpPr txBox="1"/>
          <p:nvPr/>
        </p:nvSpPr>
        <p:spPr>
          <a:xfrm>
            <a:off x="5425082" y="4211340"/>
            <a:ext cx="2926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Na base em português, DPR co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resultados piores do que o BM25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653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Principais conclusões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E73AE-4C96-40FC-B160-E2A471BB550A}"/>
              </a:ext>
            </a:extLst>
          </p:cNvPr>
          <p:cNvSpPr txBox="1"/>
          <p:nvPr/>
        </p:nvSpPr>
        <p:spPr>
          <a:xfrm>
            <a:off x="405434" y="782674"/>
            <a:ext cx="820510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Arial" panose="020B0604020202020204" pitchFamily="34" charset="0"/>
              <a:buChar char="•"/>
            </a:pPr>
            <a:r>
              <a:rPr lang="pt-BR" sz="1100" b="0" i="0" u="none" strike="noStrik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 robustez das funções de ranqueamento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variou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linguagem e base utilizada. Exceção a permutações de palavras em que o BM25, por sua forma de cálculo, é plenamente robusto</a:t>
            </a:r>
            <a:r>
              <a:rPr lang="pt-BR" sz="11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Espera-se que funções de ranqueamento baseadas em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por capturar significado das palavras e relação com o contexto, fosse mais robustas em no caso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back-translation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já que elas não seriam muito impactados quando uma palavra se transforma em um sinônimo, o que prejudicaria buscas em mecanismos estatísticos tradicionais como o BM25. Mas isso não foi constatado nos dados na base em português. Uma possível explicação seria um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possível afunilamento de termos nas traduções.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Mais de uma palavra em uma língua é traduzida para uma única palavra. E tanto as consultas e as passagens foram traduzidas pelo mesmo método (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python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googletrans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 ruído de erro tipográfico (um por frase) não gerou muito impacto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nos contextos de pesquisa. Uma possível explicação seria o fato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tratarem melhor partes de palavras (pelo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tokenizador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ou por serem treinados com dados com ruídos. Ou até pela existência do próprio ruído nos documentos pesquisados.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Observou-se que consultas com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textos maiores são mais robustas aos ruídos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experimentados, com menores variações de DG. Enquanto textos mais curtos apresentam resultados mais variados. A possível explicação para isso é que em textos maiores há uma menor chance de se perder palavras mais relevantes.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Os resultados das pesquisas de </a:t>
            </a:r>
            <a:r>
              <a:rPr lang="pt-BR" sz="1200" dirty="0" err="1"/>
              <a:t>Rerank</a:t>
            </a:r>
            <a:r>
              <a:rPr lang="pt-BR" sz="1200" dirty="0"/>
              <a:t> em português com 3 modelos diferentes obtiveram resultados próximos e por isso foram unificados pela média. Cabe ressaltar que o modelo </a:t>
            </a:r>
            <a:r>
              <a:rPr lang="pt-BR" sz="1200" dirty="0" err="1"/>
              <a:t>unicamp</a:t>
            </a:r>
            <a:r>
              <a:rPr lang="pt-BR" sz="1200" dirty="0"/>
              <a:t>-dl/mt5-base-multi-msmarco alcançou menor DG (-0.068) em relação aos outros </a:t>
            </a:r>
            <a:r>
              <a:rPr lang="pt-BR" sz="1200" dirty="0" err="1"/>
              <a:t>unicamp</a:t>
            </a:r>
            <a:r>
              <a:rPr lang="pt-BR" sz="1200" dirty="0"/>
              <a:t>-dl/mt5-base-en-pt-msmarco (-0.1) e </a:t>
            </a:r>
            <a:r>
              <a:rPr lang="pt-BR" sz="1200" dirty="0" err="1"/>
              <a:t>unicamp</a:t>
            </a:r>
            <a:r>
              <a:rPr lang="pt-BR" sz="1200" dirty="0"/>
              <a:t>-dl/ptt5-base-pt-msmarco-100k (-0.091). Mas este último,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se mostrou mais eficiente por consumir 63% menos memória (810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mb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 contra 2.17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gb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) e ser 30% mais rápido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aio 3">
            <a:extLst>
              <a:ext uri="{FF2B5EF4-FFF2-40B4-BE49-F238E27FC236}">
                <a16:creationId xmlns:a16="http://schemas.microsoft.com/office/drawing/2014/main" id="{FABA6101-5CD1-42DA-A3A3-E57E4AC32057}"/>
              </a:ext>
            </a:extLst>
          </p:cNvPr>
          <p:cNvSpPr/>
          <p:nvPr/>
        </p:nvSpPr>
        <p:spPr>
          <a:xfrm rot="9181902">
            <a:off x="4449145" y="4320164"/>
            <a:ext cx="294359" cy="49689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357D01-C70A-4C49-A481-4E8DF93DA2A3}"/>
              </a:ext>
            </a:extLst>
          </p:cNvPr>
          <p:cNvSpPr txBox="1"/>
          <p:nvPr/>
        </p:nvSpPr>
        <p:spPr>
          <a:xfrm>
            <a:off x="4713099" y="4572410"/>
            <a:ext cx="3530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Aplicação a caminho no TCU!</a:t>
            </a: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418881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Possíveis trabalhos futuros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F5A4D0-BB47-4CB9-8316-EEAD19A94680}"/>
              </a:ext>
            </a:extLst>
          </p:cNvPr>
          <p:cNvSpPr txBox="1"/>
          <p:nvPr/>
        </p:nvSpPr>
        <p:spPr>
          <a:xfrm>
            <a:off x="326571" y="782674"/>
            <a:ext cx="8727622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Quanto à análise</a:t>
            </a:r>
            <a:r>
              <a:rPr lang="pt-BR" sz="1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podem ser realizadas análises mais detalhadas por tipo de função de ranqueamento, por modelo usado, por base de texto pesquisada ou por linguagem, podendo-se ampliar o escopo desses. E serem investigadas hipóteses levantadas na conclusão.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técnicas envolvidas na busca</a:t>
            </a:r>
            <a:r>
              <a:rPr lang="pt-BR" sz="12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poderia ser ampliado o leque de técnicas avaliadas, incluindo doc2query, serem usados outros tipos de busca densa, entre outros. </a:t>
            </a:r>
            <a:endParaRPr lang="pt-BR" sz="1200" b="0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aos tipos de ruídos,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sugere-se aumentar o número de ruídos, por variação dos sugeridos ou por junção dos mesmos. Ou mesmo com uso de novos tipos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bases de documentos,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havia uma restrição de uso de GPU o que levou ao uso de uma base menor na maioria dos contextos de pesquisa. Sugere-se repetir os experimentos com os modelos na base completa TREC 2020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MsMarco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Passage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à métrica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 de avaliação, sugere-se avaliar o comportamento da métrica proposta DG sobre outras métricas em outros domínios. Por exemplo: DG:MRR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Rank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e DG:MAP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Pode-se também avaliar:</a:t>
            </a:r>
          </a:p>
          <a:p>
            <a:pPr marL="495" lvl="3" algn="just">
              <a:spcBef>
                <a:spcPts val="946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.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uso de ruídos como mecanismo de enriquecimento de dados no treinamento de modelos e avaliar como isso impacta a robustez de pesquisas.</a:t>
            </a:r>
            <a:endParaRPr lang="pt-BR" sz="1200" dirty="0"/>
          </a:p>
          <a:p>
            <a:pPr marL="495" algn="just">
              <a:spcBef>
                <a:spcPts val="946"/>
              </a:spcBef>
            </a:pPr>
            <a:r>
              <a:rPr lang="pt-BR" sz="1200" dirty="0">
                <a:latin typeface="Arial" panose="020B0604020202020204" pitchFamily="34" charset="0"/>
              </a:rPr>
              <a:t>   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. os casos de ruídos que levaram a ganhos inesperados. Talvez floresçam novas técnicas de aprimoramento para consultas com a aplicação desses ruídos. 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</p:spTree>
    <p:extLst>
      <p:ext uri="{BB962C8B-B14F-4D97-AF65-F5344CB8AC3E}">
        <p14:creationId xmlns:p14="http://schemas.microsoft.com/office/powerpoint/2010/main" val="38847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Armazenamento de Acesso Sequencial 2">
            <a:extLst>
              <a:ext uri="{FF2B5EF4-FFF2-40B4-BE49-F238E27FC236}">
                <a16:creationId xmlns:a16="http://schemas.microsoft.com/office/drawing/2014/main" id="{4A5005BB-8048-4E45-A885-4013BD453712}"/>
              </a:ext>
            </a:extLst>
          </p:cNvPr>
          <p:cNvSpPr/>
          <p:nvPr/>
        </p:nvSpPr>
        <p:spPr>
          <a:xfrm>
            <a:off x="663788" y="734296"/>
            <a:ext cx="7450666" cy="3709012"/>
          </a:xfrm>
          <a:prstGeom prst="flowChartMagneticTap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A42EC2-C32B-4D6B-95CA-8B435B4CCBB4}"/>
              </a:ext>
            </a:extLst>
          </p:cNvPr>
          <p:cNvSpPr txBox="1"/>
          <p:nvPr/>
        </p:nvSpPr>
        <p:spPr>
          <a:xfrm>
            <a:off x="1798322" y="1107793"/>
            <a:ext cx="6167120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Espera-se que cada vez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maiores ganhos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sejam alcançados em detrimento de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menores descontos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área de recuperação da informação, </a:t>
            </a:r>
          </a:p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sendo ainda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robusta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mesmo com os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ruídos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829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6554" y="958231"/>
            <a:ext cx="8520600" cy="322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Analisar o impacto que ruídos inseridos em consultas (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podem gerar na efetividade de mecanismos de buscas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Conjunto de dados: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TREC 2020 DL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contendo 54 queries avaliadas sobre a base do MSMARCO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corpus, e uma média de 210,9 julgamentos por query.</a:t>
            </a: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DBADB4A9-0576-403F-BE6A-62662C115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248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Metodologia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6463" y="731375"/>
            <a:ext cx="8331073" cy="3080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Criação de base em português com passagens com julgamento (11224 documento)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Aplicação de oito tipo de ruídos sobre as 54 queries originais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Proposição de nova métrica* DG (DG:nDCG@10)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Cálculo das métricas nas pesquisas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DCG@10, nDCG@10 e DG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	Experimentados 8 modelos para </a:t>
            </a:r>
            <a:r>
              <a:rPr lang="pt-B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Rerank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 e 2 para busca densa (DPR) e BM25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Análise comparativa por tipo de ruído e mecanismo** de busca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B328D4-0639-409D-9F07-093199A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1" y="4003040"/>
            <a:ext cx="7419678" cy="6056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6D4184-1649-4130-A857-A11D2B4A1564}"/>
              </a:ext>
            </a:extLst>
          </p:cNvPr>
          <p:cNvSpPr txBox="1"/>
          <p:nvPr/>
        </p:nvSpPr>
        <p:spPr>
          <a:xfrm>
            <a:off x="389466" y="4113699"/>
            <a:ext cx="84428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</a:t>
            </a:r>
          </a:p>
          <a:p>
            <a:endParaRPr lang="pt-BR" dirty="0"/>
          </a:p>
          <a:p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** Combinações de função de ranqueamento, linguagem (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en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), modelo usado, base de documentos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E7FB1E-2B9E-439F-B957-4E3DBB12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55456"/>
            <a:ext cx="7645250" cy="5032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2083571" y="4841822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4 - Valores obtidos de DG:nDCG@10,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quey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por query (parcial)</a:t>
            </a:r>
            <a:endParaRPr lang="pt-BR" sz="1000" dirty="0"/>
          </a:p>
        </p:txBody>
      </p:sp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4AC50F63-7F9B-4DCB-AC7A-349D904D7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Resultados –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B2FBA6-BF76-40E0-B5B3-F6E31C64DBB5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11" name="Raio 10">
            <a:extLst>
              <a:ext uri="{FF2B5EF4-FFF2-40B4-BE49-F238E27FC236}">
                <a16:creationId xmlns:a16="http://schemas.microsoft.com/office/drawing/2014/main" id="{C220BDA2-6CB8-4E8C-BCAB-8E7ECD6E08CF}"/>
              </a:ext>
            </a:extLst>
          </p:cNvPr>
          <p:cNvSpPr/>
          <p:nvPr/>
        </p:nvSpPr>
        <p:spPr>
          <a:xfrm rot="15050849">
            <a:off x="1274147" y="827204"/>
            <a:ext cx="164430" cy="343961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1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348B06-D209-4DC5-87E9-582EB1DDEB3D}"/>
              </a:ext>
            </a:extLst>
          </p:cNvPr>
          <p:cNvSpPr txBox="1"/>
          <p:nvPr/>
        </p:nvSpPr>
        <p:spPr>
          <a:xfrm>
            <a:off x="4660053" y="2310140"/>
            <a:ext cx="386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 ruído de erro tipográfico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(um por frase) não gerou muito impacto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B6C2D90A-63E1-46AA-BAC0-2E29738454DF}"/>
              </a:ext>
            </a:extLst>
          </p:cNvPr>
          <p:cNvSpPr/>
          <p:nvPr/>
        </p:nvSpPr>
        <p:spPr>
          <a:xfrm rot="10546023" flipV="1">
            <a:off x="7878536" y="1787978"/>
            <a:ext cx="302078" cy="44903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A26C83-68AA-4DB8-B25E-3F8B6FFB366B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aio 11">
            <a:extLst>
              <a:ext uri="{FF2B5EF4-FFF2-40B4-BE49-F238E27FC236}">
                <a16:creationId xmlns:a16="http://schemas.microsoft.com/office/drawing/2014/main" id="{42448217-06D0-47C5-A7BF-7EF4DE09CF2B}"/>
              </a:ext>
            </a:extLst>
          </p:cNvPr>
          <p:cNvSpPr/>
          <p:nvPr/>
        </p:nvSpPr>
        <p:spPr>
          <a:xfrm rot="15198873">
            <a:off x="1457023" y="827206"/>
            <a:ext cx="164430" cy="343961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- médias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406313" y="4548824"/>
            <a:ext cx="63313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1 - Médias da métrica DG:nDCG@10 para vários mecanismos de busca e tipos de ruído</a:t>
            </a:r>
            <a:endParaRPr lang="pt-BR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0135BC-E64D-486F-A4F5-3607DBB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62000"/>
            <a:ext cx="67532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2B8324-E13E-4994-A629-FF821FFC26DA}"/>
              </a:ext>
            </a:extLst>
          </p:cNvPr>
          <p:cNvSpPr txBox="1"/>
          <p:nvPr/>
        </p:nvSpPr>
        <p:spPr>
          <a:xfrm>
            <a:off x="3969173" y="179177"/>
            <a:ext cx="3894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Robustez: variou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endParaRPr lang="pt-BR" dirty="0"/>
          </a:p>
        </p:txBody>
      </p:sp>
      <p:sp>
        <p:nvSpPr>
          <p:cNvPr id="6" name="Raio 5">
            <a:extLst>
              <a:ext uri="{FF2B5EF4-FFF2-40B4-BE49-F238E27FC236}">
                <a16:creationId xmlns:a16="http://schemas.microsoft.com/office/drawing/2014/main" id="{EF1C0278-B1A8-4DB8-8824-7C1E3CEF39A5}"/>
              </a:ext>
            </a:extLst>
          </p:cNvPr>
          <p:cNvSpPr/>
          <p:nvPr/>
        </p:nvSpPr>
        <p:spPr>
          <a:xfrm rot="16200000">
            <a:off x="3771755" y="486968"/>
            <a:ext cx="394836" cy="287690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9F18CC-73FC-470A-AE29-83756A94540A}"/>
              </a:ext>
            </a:extLst>
          </p:cNvPr>
          <p:cNvSpPr txBox="1"/>
          <p:nvPr/>
        </p:nvSpPr>
        <p:spPr>
          <a:xfrm>
            <a:off x="3528907" y="263017"/>
            <a:ext cx="5303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 desvio em média menor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1980001">
            <a:off x="6072127" y="560605"/>
            <a:ext cx="253918" cy="144026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4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1207</Words>
  <Application>Microsoft Office PowerPoint</Application>
  <PresentationFormat>Apresentação na tela 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Simple Light</vt:lpstr>
      <vt:lpstr>Análise da Robustez de Mecanismos de Busca quanto a Ruídos em Consultas</vt:lpstr>
      <vt:lpstr>Objetivo</vt:lpstr>
      <vt:lpstr>Metodologia</vt:lpstr>
      <vt:lpstr>Apresentação do PowerPoint</vt:lpstr>
      <vt:lpstr>Resultados – DG: valores médios </vt:lpstr>
      <vt:lpstr>Resultados – DG: valores médios </vt:lpstr>
      <vt:lpstr>Resultados – DG: valores médios </vt:lpstr>
      <vt:lpstr>Resultados - médias</vt:lpstr>
      <vt:lpstr>Resultados – desvio padrão</vt:lpstr>
      <vt:lpstr>Resultados – desvio padrão</vt:lpstr>
      <vt:lpstr>Resultados</vt:lpstr>
      <vt:lpstr>Resultados – distribuição de valores</vt:lpstr>
      <vt:lpstr>Apresentação do PowerPoint</vt:lpstr>
      <vt:lpstr>Principais conclusões</vt:lpstr>
      <vt:lpstr>Possíveis trabalhos futuros</vt:lpstr>
      <vt:lpstr>Por fim...</vt:lpstr>
      <vt:lpstr>Por fim...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38</cp:revision>
  <dcterms:modified xsi:type="dcterms:W3CDTF">2021-12-09T12:41:18Z</dcterms:modified>
</cp:coreProperties>
</file>