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4" r:id="rId3"/>
    <p:sldId id="302" r:id="rId4"/>
    <p:sldId id="301" r:id="rId5"/>
    <p:sldId id="286" r:id="rId6"/>
    <p:sldId id="289" r:id="rId7"/>
    <p:sldId id="290" r:id="rId8"/>
    <p:sldId id="296" r:id="rId9"/>
    <p:sldId id="304" r:id="rId10"/>
    <p:sldId id="303" r:id="rId11"/>
    <p:sldId id="305" r:id="rId12"/>
    <p:sldId id="306" r:id="rId13"/>
    <p:sldId id="291" r:id="rId14"/>
  </p:sldIdLst>
  <p:sldSz cx="9144000" cy="5143500" type="screen16x9"/>
  <p:notesSz cx="6858000" cy="9144000"/>
  <p:embeddedFontLst>
    <p:embeddedFont>
      <p:font typeface="Hind" panose="020B0604020202020204" charset="0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ill Sans MT" panose="020B05020201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0E5AB2-B4A5-43E5-9806-97170664F390}">
  <a:tblStyle styleId="{990E5AB2-B4A5-43E5-9806-97170664F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533" autoAdjust="0"/>
  </p:normalViewPr>
  <p:slideViewPr>
    <p:cSldViewPr snapToGrid="0">
      <p:cViewPr varScale="1">
        <p:scale>
          <a:sx n="95" d="100"/>
          <a:sy n="95" d="100"/>
        </p:scale>
        <p:origin x="582" y="-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6T12:44:27.285" idx="1">
    <p:pos x="10" y="10"/>
    <p:text>permite incertar la informacion sin que esa se degrade la imagen y la extraccion se haga sin errores -&gt; por que la red neuronal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79228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66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76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63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03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600"/>
              <a:buNone/>
              <a:defRPr sz="46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›"/>
              <a:defRPr/>
            </a:lvl1pPr>
            <a:lvl2pPr lvl="1">
              <a:spcBef>
                <a:spcPts val="0"/>
              </a:spcBef>
              <a:buSzPts val="2400"/>
              <a:buChar char="›"/>
              <a:defRPr/>
            </a:lvl2pPr>
            <a:lvl3pPr lvl="2">
              <a:spcBef>
                <a:spcPts val="0"/>
              </a:spcBef>
              <a:buSzPts val="2400"/>
              <a:buChar char="›"/>
              <a:defRPr/>
            </a:lvl3pPr>
            <a:lvl4pPr lvl="3">
              <a:spcBef>
                <a:spcPts val="0"/>
              </a:spcBef>
              <a:buSzPts val="2400"/>
              <a:buChar char="›"/>
              <a:defRPr/>
            </a:lvl4pPr>
            <a:lvl5pPr lvl="4">
              <a:spcBef>
                <a:spcPts val="0"/>
              </a:spcBef>
              <a:buSzPts val="2400"/>
              <a:buChar char="›"/>
              <a:defRPr/>
            </a:lvl5pPr>
            <a:lvl6pPr lvl="5">
              <a:spcBef>
                <a:spcPts val="0"/>
              </a:spcBef>
              <a:buSzPts val="2400"/>
              <a:buChar char="›"/>
              <a:defRPr/>
            </a:lvl6pPr>
            <a:lvl7pPr lvl="6">
              <a:spcBef>
                <a:spcPts val="0"/>
              </a:spcBef>
              <a:buSzPts val="2400"/>
              <a:buChar char="›"/>
              <a:defRPr/>
            </a:lvl7pPr>
            <a:lvl8pPr lvl="7">
              <a:spcBef>
                <a:spcPts val="0"/>
              </a:spcBef>
              <a:buSzPts val="2400"/>
              <a:buChar char="›"/>
              <a:defRPr/>
            </a:lvl8pPr>
            <a:lvl9pPr lvl="8">
              <a:spcBef>
                <a:spcPts val="0"/>
              </a:spcBef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0" y="2020864"/>
            <a:ext cx="9144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-ES" sz="3200" dirty="0"/>
              <a:t>Protección de contenido creativo en imágenes digitales mediante una marca de agua digital y la red neuronal de </a:t>
            </a:r>
            <a:r>
              <a:rPr lang="es-ES" sz="3200" dirty="0" err="1"/>
              <a:t>retropropagación</a:t>
            </a:r>
            <a:endParaRPr lang="en" sz="3200" dirty="0"/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6C55AF0B-5E5A-4B54-88D1-47BF6218B41D}"/>
              </a:ext>
            </a:extLst>
          </p:cNvPr>
          <p:cNvSpPr txBox="1">
            <a:spLocks/>
          </p:cNvSpPr>
          <p:nvPr/>
        </p:nvSpPr>
        <p:spPr>
          <a:xfrm>
            <a:off x="4280598" y="3635106"/>
            <a:ext cx="4424773" cy="16088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s-MX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Presenta:</a:t>
            </a:r>
            <a:endParaRPr lang="es-ES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s-MX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Alonso Sosa Leonardo David</a:t>
            </a:r>
            <a:endParaRPr lang="es-ES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s-MX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</a:t>
            </a:r>
            <a:endParaRPr lang="es-ES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s-MX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Rogelio Reyes </a:t>
            </a:r>
            <a:r>
              <a:rPr lang="es-MX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Reyes</a:t>
            </a:r>
            <a:endParaRPr lang="es-MX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s-MX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Cruz Ramos Clara</a:t>
            </a:r>
            <a:endParaRPr lang="es-ES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100" dirty="0">
              <a:solidFill>
                <a:schemeClr val="bg1"/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0" y="0"/>
            <a:ext cx="8912887" cy="1557495"/>
            <a:chOff x="307679" y="190504"/>
            <a:chExt cx="8605208" cy="1508105"/>
          </a:xfrm>
        </p:grpSpPr>
        <p:grpSp>
          <p:nvGrpSpPr>
            <p:cNvPr id="16" name="Grupo 15"/>
            <p:cNvGrpSpPr/>
            <p:nvPr/>
          </p:nvGrpSpPr>
          <p:grpSpPr>
            <a:xfrm>
              <a:off x="1056884" y="190504"/>
              <a:ext cx="7856003" cy="1508105"/>
              <a:chOff x="1761802" y="558032"/>
              <a:chExt cx="9687022" cy="2312726"/>
            </a:xfrm>
          </p:grpSpPr>
          <p:pic>
            <p:nvPicPr>
              <p:cNvPr id="17" name="Imagen 16">
                <a:extLst>
                  <a:ext uri="{FF2B5EF4-FFF2-40B4-BE49-F238E27FC236}">
                    <a16:creationId xmlns="" xmlns:a16="http://schemas.microsoft.com/office/drawing/2014/main" id="{B5979509-A653-4F53-8C37-8D6ED9676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0773" y="956562"/>
                <a:ext cx="1678051" cy="1496414"/>
              </a:xfrm>
              <a:prstGeom prst="rect">
                <a:avLst/>
              </a:prstGeom>
            </p:spPr>
          </p:pic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AA85C089-DF35-4926-83D4-5586AD43A27F}"/>
                  </a:ext>
                </a:extLst>
              </p:cNvPr>
              <p:cNvSpPr txBox="1"/>
              <p:nvPr/>
            </p:nvSpPr>
            <p:spPr>
              <a:xfrm>
                <a:off x="1761802" y="558032"/>
                <a:ext cx="8280000" cy="2312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b="1" dirty="0">
                    <a:latin typeface="Hind" panose="020B0604020202020204" charset="0"/>
                    <a:cs typeface="Hind" panose="020B0604020202020204" charset="0"/>
                  </a:rPr>
                  <a:t> </a:t>
                </a:r>
                <a:r>
                  <a:rPr lang="es-MX" sz="2000" b="1" dirty="0">
                    <a:solidFill>
                      <a:schemeClr val="bg1"/>
                    </a:solidFill>
                    <a:latin typeface="Hind" panose="020B0604020202020204" charset="0"/>
                    <a:cs typeface="Hind" panose="020B0604020202020204" charset="0"/>
                  </a:rPr>
                  <a:t>INSTITUTO POLITECNICO NACIONAL</a:t>
                </a:r>
              </a:p>
              <a:p>
                <a:pPr algn="ctr"/>
                <a:r>
                  <a:rPr lang="es-MX" b="1" dirty="0">
                    <a:solidFill>
                      <a:schemeClr val="bg1"/>
                    </a:solidFill>
                    <a:latin typeface="Hind" panose="020B0604020202020204" charset="0"/>
                    <a:cs typeface="Hind" panose="020B0604020202020204" charset="0"/>
                  </a:rPr>
                  <a:t> ESCUELA SUPERIOR DE INGENIERIA MECANICA Y ELECTRICA</a:t>
                </a:r>
              </a:p>
              <a:p>
                <a:pPr algn="ctr"/>
                <a:r>
                  <a:rPr lang="es-MX" b="1" dirty="0">
                    <a:solidFill>
                      <a:schemeClr val="bg1"/>
                    </a:solidFill>
                    <a:latin typeface="Hind" panose="020B0604020202020204" charset="0"/>
                    <a:cs typeface="Hind" panose="020B0604020202020204" charset="0"/>
                  </a:rPr>
                  <a:t>UNIDAD CULHUACAN</a:t>
                </a:r>
              </a:p>
              <a:p>
                <a:pPr algn="ctr"/>
                <a:r>
                  <a:rPr lang="es-MX" sz="1600" b="1" dirty="0">
                    <a:solidFill>
                      <a:schemeClr val="bg1"/>
                    </a:solidFill>
                    <a:latin typeface="Hind" panose="020B0604020202020204" charset="0"/>
                    <a:cs typeface="Hind" panose="020B0604020202020204" charset="0"/>
                  </a:rPr>
                  <a:t>Ingeniería en Computación</a:t>
                </a:r>
              </a:p>
              <a:p>
                <a:pPr algn="ctr"/>
                <a:r>
                  <a:rPr lang="es-MX" sz="1600" b="1" dirty="0">
                    <a:solidFill>
                      <a:schemeClr val="bg1"/>
                    </a:solidFill>
                    <a:latin typeface="Hind" panose="020B0604020202020204" charset="0"/>
                    <a:cs typeface="Hind" panose="020B0604020202020204" charset="0"/>
                  </a:rPr>
                  <a:t>Transferencia y Procesamiento de la Información</a:t>
                </a:r>
              </a:p>
            </p:txBody>
          </p:sp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9" y="222126"/>
              <a:ext cx="1275638" cy="14764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443" y="-1"/>
            <a:ext cx="7737199" cy="1036913"/>
          </a:xfrm>
        </p:spPr>
        <p:txBody>
          <a:bodyPr/>
          <a:lstStyle/>
          <a:p>
            <a:r>
              <a:rPr lang="es-MX" dirty="0" smtClean="0"/>
              <a:t>Diagrama a </a:t>
            </a:r>
            <a:r>
              <a:rPr lang="es-MX" dirty="0" smtClean="0"/>
              <a:t>bloques Inserción de la marca(Entrenamiento de la RNA)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500905" y="4652387"/>
            <a:ext cx="64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  <a:endParaRPr lang="es-MX" sz="2800" dirty="0">
              <a:solidFill>
                <a:schemeClr val="bg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701619" y="990861"/>
            <a:ext cx="1245996" cy="1740149"/>
            <a:chOff x="2753249" y="1185077"/>
            <a:chExt cx="1245996" cy="174014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782" y="1185077"/>
              <a:ext cx="1024931" cy="1017077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753249" y="2186562"/>
              <a:ext cx="12459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dirty="0" smtClean="0">
                  <a:solidFill>
                    <a:schemeClr val="bg1"/>
                  </a:solidFill>
                </a:rPr>
                <a:t>Imagen en escala </a:t>
              </a:r>
              <a:r>
                <a:rPr lang="es-MX" dirty="0" smtClean="0">
                  <a:solidFill>
                    <a:schemeClr val="bg1"/>
                  </a:solidFill>
                </a:rPr>
                <a:t>de grises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946174" y="3581659"/>
            <a:ext cx="1463808" cy="1467368"/>
            <a:chOff x="5382545" y="2980899"/>
            <a:chExt cx="2658411" cy="2836209"/>
          </a:xfrm>
        </p:grpSpPr>
        <p:grpSp>
          <p:nvGrpSpPr>
            <p:cNvPr id="1047" name="Grupo 1046"/>
            <p:cNvGrpSpPr/>
            <p:nvPr/>
          </p:nvGrpSpPr>
          <p:grpSpPr>
            <a:xfrm>
              <a:off x="5382545" y="2980899"/>
              <a:ext cx="2629997" cy="1646643"/>
              <a:chOff x="4514381" y="3028089"/>
              <a:chExt cx="2629997" cy="1646643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5714805" y="3028089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5025376" y="3729725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5716880" y="3431382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5712730" y="4003669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5714805" y="4406962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6433933" y="3729725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27" name="Conector recto de flecha 1026"/>
              <p:cNvCxnSpPr>
                <a:stCxn id="27" idx="0"/>
                <a:endCxn id="25" idx="2"/>
              </p:cNvCxnSpPr>
              <p:nvPr/>
            </p:nvCxnSpPr>
            <p:spPr>
              <a:xfrm flipV="1">
                <a:off x="5167407" y="3161974"/>
                <a:ext cx="547398" cy="567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29" name="Conector recto de flecha 1028"/>
              <p:cNvCxnSpPr>
                <a:stCxn id="27" idx="7"/>
                <a:endCxn id="28" idx="2"/>
              </p:cNvCxnSpPr>
              <p:nvPr/>
            </p:nvCxnSpPr>
            <p:spPr>
              <a:xfrm flipV="1">
                <a:off x="5267837" y="3565267"/>
                <a:ext cx="449043" cy="203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31" name="Conector recto de flecha 1030"/>
              <p:cNvCxnSpPr>
                <a:stCxn id="27" idx="6"/>
                <a:endCxn id="29" idx="1"/>
              </p:cNvCxnSpPr>
              <p:nvPr/>
            </p:nvCxnSpPr>
            <p:spPr>
              <a:xfrm>
                <a:off x="5309437" y="3863610"/>
                <a:ext cx="444893" cy="179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33" name="Conector recto de flecha 1032"/>
              <p:cNvCxnSpPr>
                <a:stCxn id="27" idx="5"/>
                <a:endCxn id="30" idx="2"/>
              </p:cNvCxnSpPr>
              <p:nvPr/>
            </p:nvCxnSpPr>
            <p:spPr>
              <a:xfrm>
                <a:off x="5267837" y="3958281"/>
                <a:ext cx="446968" cy="582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36" name="Conector recto de flecha 1035"/>
              <p:cNvCxnSpPr>
                <a:stCxn id="25" idx="7"/>
                <a:endCxn id="31" idx="0"/>
              </p:cNvCxnSpPr>
              <p:nvPr/>
            </p:nvCxnSpPr>
            <p:spPr>
              <a:xfrm>
                <a:off x="5957266" y="3067303"/>
                <a:ext cx="618698" cy="662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38" name="Conector recto de flecha 1037"/>
              <p:cNvCxnSpPr>
                <a:stCxn id="28" idx="7"/>
                <a:endCxn id="31" idx="2"/>
              </p:cNvCxnSpPr>
              <p:nvPr/>
            </p:nvCxnSpPr>
            <p:spPr>
              <a:xfrm>
                <a:off x="5959341" y="3470596"/>
                <a:ext cx="474592" cy="3930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40" name="Conector recto de flecha 1039"/>
              <p:cNvCxnSpPr>
                <a:stCxn id="29" idx="7"/>
                <a:endCxn id="31" idx="2"/>
              </p:cNvCxnSpPr>
              <p:nvPr/>
            </p:nvCxnSpPr>
            <p:spPr>
              <a:xfrm flipV="1">
                <a:off x="5955191" y="3863610"/>
                <a:ext cx="478742" cy="179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42" name="Conector recto de flecha 1041"/>
              <p:cNvCxnSpPr>
                <a:stCxn id="30" idx="7"/>
                <a:endCxn id="31" idx="4"/>
              </p:cNvCxnSpPr>
              <p:nvPr/>
            </p:nvCxnSpPr>
            <p:spPr>
              <a:xfrm flipV="1">
                <a:off x="5957266" y="3997495"/>
                <a:ext cx="618698" cy="448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44" name="Conector recto de flecha 1043"/>
              <p:cNvCxnSpPr>
                <a:endCxn id="27" idx="2"/>
              </p:cNvCxnSpPr>
              <p:nvPr/>
            </p:nvCxnSpPr>
            <p:spPr>
              <a:xfrm>
                <a:off x="4514381" y="3863610"/>
                <a:ext cx="51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046" name="Conector recto de flecha 1045"/>
              <p:cNvCxnSpPr>
                <a:stCxn id="31" idx="6"/>
              </p:cNvCxnSpPr>
              <p:nvPr/>
            </p:nvCxnSpPr>
            <p:spPr>
              <a:xfrm>
                <a:off x="6717994" y="3863610"/>
                <a:ext cx="4263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1048" name="CuadroTexto 1047"/>
            <p:cNvSpPr txBox="1"/>
            <p:nvPr/>
          </p:nvSpPr>
          <p:spPr>
            <a:xfrm>
              <a:off x="5404888" y="4805800"/>
              <a:ext cx="2636068" cy="1011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Entrenar Red Neuronal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90472" y="2923438"/>
            <a:ext cx="2614992" cy="1197702"/>
            <a:chOff x="1461036" y="3288819"/>
            <a:chExt cx="3462862" cy="1441588"/>
          </a:xfrm>
        </p:grpSpPr>
        <p:pic>
          <p:nvPicPr>
            <p:cNvPr id="1026" name="Picture 2" descr="Imagen relacion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968" y="3288819"/>
              <a:ext cx="794240" cy="792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uadroTexto 19"/>
            <p:cNvSpPr txBox="1"/>
            <p:nvPr/>
          </p:nvSpPr>
          <p:spPr>
            <a:xfrm>
              <a:off x="1461036" y="4100645"/>
              <a:ext cx="3462862" cy="62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dirty="0" smtClean="0">
                  <a:solidFill>
                    <a:schemeClr val="bg1"/>
                  </a:solidFill>
                </a:rPr>
                <a:t>Obtener coeficiente de DC de la DCT y dividirlo entre 16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112366" y="2944225"/>
            <a:ext cx="2604272" cy="1292590"/>
            <a:chOff x="159989" y="3094920"/>
            <a:chExt cx="3115410" cy="12925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159989" y="3094920"/>
                  <a:ext cx="3115410" cy="5370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MX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=0</m:t>
                                  </m:r>
                                </m:sub>
                                <m:sup>
                                  <m:r>
                                    <a:rPr lang="es-MX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MX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s-MX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𝑏𝑙𝑜𝑞𝑢𝑒</m:t>
                                  </m:r>
                                  <m:r>
                                    <a:rPr lang="es-MX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MX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  <m: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s-MX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MX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s-MX" sz="2000" dirty="0" smtClean="0">
                      <a:solidFill>
                        <a:schemeClr val="bg1"/>
                      </a:solidFill>
                    </a:rPr>
                    <a:t> </a:t>
                  </a:r>
                  <a:endParaRPr lang="es-MX" sz="2000" dirty="0"/>
                </a:p>
              </p:txBody>
            </p:sp>
          </mc:Choice>
          <mc:Fallback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89" y="3094920"/>
                  <a:ext cx="3115410" cy="5370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CuadroTexto 44"/>
            <p:cNvSpPr txBox="1"/>
            <p:nvPr/>
          </p:nvSpPr>
          <p:spPr>
            <a:xfrm>
              <a:off x="248708" y="3864290"/>
              <a:ext cx="2614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dirty="0" smtClean="0">
                  <a:solidFill>
                    <a:schemeClr val="bg1"/>
                  </a:solidFill>
                </a:rPr>
                <a:t>Obtener el promedio de cada bloque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Conector recto de flecha 32"/>
          <p:cNvCxnSpPr/>
          <p:nvPr/>
        </p:nvCxnSpPr>
        <p:spPr>
          <a:xfrm flipV="1">
            <a:off x="1923792" y="1510731"/>
            <a:ext cx="720256" cy="7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2512727" y="1058698"/>
            <a:ext cx="3205028" cy="1400533"/>
            <a:chOff x="4546452" y="1177281"/>
            <a:chExt cx="3191890" cy="140053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5703" y="1177281"/>
              <a:ext cx="695661" cy="690330"/>
            </a:xfrm>
            <a:prstGeom prst="rect">
              <a:avLst/>
            </a:prstGeom>
          </p:spPr>
        </p:pic>
        <p:cxnSp>
          <p:nvCxnSpPr>
            <p:cNvPr id="16" name="Conector recto de flecha 15"/>
            <p:cNvCxnSpPr/>
            <p:nvPr/>
          </p:nvCxnSpPr>
          <p:spPr>
            <a:xfrm>
              <a:off x="5143633" y="1331247"/>
              <a:ext cx="934497" cy="276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5978996" y="1196090"/>
              <a:ext cx="17593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 smtClean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 smtClean="0">
                  <a:solidFill>
                    <a:schemeClr val="bg1"/>
                  </a:solidFill>
                </a:rPr>
                <a:t>161,164,193,182,200,128,100,150</a:t>
              </a:r>
              <a:endParaRPr lang="es-MX" sz="800" dirty="0">
                <a:solidFill>
                  <a:schemeClr val="bg1"/>
                </a:solidFill>
              </a:endParaRP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endParaRPr lang="es-MX" sz="800" dirty="0">
                <a:solidFill>
                  <a:schemeClr val="bg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546452" y="2054594"/>
              <a:ext cx="14469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Separar en bloques de 8x8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Conector angular 14"/>
          <p:cNvCxnSpPr>
            <a:stCxn id="20" idx="2"/>
            <a:endCxn id="1048" idx="1"/>
          </p:cNvCxnSpPr>
          <p:nvPr/>
        </p:nvCxnSpPr>
        <p:spPr>
          <a:xfrm rot="16200000" flipH="1">
            <a:off x="3395084" y="2224023"/>
            <a:ext cx="666277" cy="44605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7" idx="3"/>
            <a:endCxn id="42" idx="1"/>
          </p:cNvCxnSpPr>
          <p:nvPr/>
        </p:nvCxnSpPr>
        <p:spPr>
          <a:xfrm flipV="1">
            <a:off x="5717755" y="1577773"/>
            <a:ext cx="464629" cy="9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43" idx="2"/>
            <a:endCxn id="1026" idx="0"/>
          </p:cNvCxnSpPr>
          <p:nvPr/>
        </p:nvCxnSpPr>
        <p:spPr>
          <a:xfrm rot="5400000">
            <a:off x="3437982" y="-238558"/>
            <a:ext cx="1176388" cy="5147605"/>
          </a:xfrm>
          <a:prstGeom prst="bentConnector3">
            <a:avLst>
              <a:gd name="adj1" fmla="val 7341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43" idx="2"/>
            <a:endCxn id="22" idx="0"/>
          </p:cNvCxnSpPr>
          <p:nvPr/>
        </p:nvCxnSpPr>
        <p:spPr>
          <a:xfrm rot="5400000">
            <a:off x="4908653" y="1252899"/>
            <a:ext cx="1197175" cy="2185476"/>
          </a:xfrm>
          <a:prstGeom prst="bentConnector3">
            <a:avLst>
              <a:gd name="adj1" fmla="val 7300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25" name="Grupo 1024"/>
          <p:cNvGrpSpPr/>
          <p:nvPr/>
        </p:nvGrpSpPr>
        <p:grpSpPr>
          <a:xfrm>
            <a:off x="6182384" y="1313369"/>
            <a:ext cx="2744887" cy="836585"/>
            <a:chOff x="6182384" y="1313369"/>
            <a:chExt cx="2744887" cy="836585"/>
          </a:xfrm>
        </p:grpSpPr>
        <p:grpSp>
          <p:nvGrpSpPr>
            <p:cNvPr id="46" name="Grupo 45"/>
            <p:cNvGrpSpPr/>
            <p:nvPr/>
          </p:nvGrpSpPr>
          <p:grpSpPr>
            <a:xfrm>
              <a:off x="6182384" y="1313369"/>
              <a:ext cx="2744887" cy="528808"/>
              <a:chOff x="5900580" y="1253550"/>
              <a:chExt cx="2744887" cy="528808"/>
            </a:xfrm>
          </p:grpSpPr>
          <p:sp>
            <p:nvSpPr>
              <p:cNvPr id="42" name="Corchetes 41"/>
              <p:cNvSpPr/>
              <p:nvPr/>
            </p:nvSpPr>
            <p:spPr>
              <a:xfrm>
                <a:off x="5900580" y="1253550"/>
                <a:ext cx="2744887" cy="52880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6015210" y="1348677"/>
                <a:ext cx="605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  <a:endParaRPr lang="es-MX" sz="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CuadroTexto 59"/>
              <p:cNvSpPr txBox="1"/>
              <p:nvPr/>
            </p:nvSpPr>
            <p:spPr>
              <a:xfrm>
                <a:off x="6550268" y="1350828"/>
                <a:ext cx="605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  <a:endParaRPr lang="es-MX" sz="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CuadroTexto 60"/>
              <p:cNvSpPr txBox="1"/>
              <p:nvPr/>
            </p:nvSpPr>
            <p:spPr>
              <a:xfrm>
                <a:off x="7090093" y="1345352"/>
                <a:ext cx="605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  <a:endParaRPr lang="es-MX" sz="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7696020" y="1345352"/>
                <a:ext cx="766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>
                    <a:solidFill>
                      <a:schemeClr val="bg1"/>
                    </a:solidFill>
                  </a:rPr>
                  <a:t>…</a:t>
                </a:r>
                <a:endParaRPr lang="es-MX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CuadroTexto 62"/>
              <p:cNvSpPr txBox="1"/>
              <p:nvPr/>
            </p:nvSpPr>
            <p:spPr>
              <a:xfrm>
                <a:off x="8039540" y="1330352"/>
                <a:ext cx="605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</a:p>
              <a:p>
                <a:r>
                  <a:rPr lang="es-MX" sz="200" dirty="0">
                    <a:solidFill>
                      <a:schemeClr val="bg1"/>
                    </a:solidFill>
                  </a:rPr>
                  <a:t>161,164,193,182,200,128,100,150</a:t>
                </a:r>
                <a:endParaRPr lang="es-MX" sz="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4" name="CuadroTexto 1023"/>
            <p:cNvSpPr txBox="1"/>
            <p:nvPr/>
          </p:nvSpPr>
          <p:spPr>
            <a:xfrm>
              <a:off x="6980329" y="1842177"/>
              <a:ext cx="1764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Vector de bloques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028" name="CuadroTexto 1027"/>
          <p:cNvSpPr txBox="1"/>
          <p:nvPr/>
        </p:nvSpPr>
        <p:spPr>
          <a:xfrm>
            <a:off x="3841625" y="4475743"/>
            <a:ext cx="57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c</a:t>
            </a:r>
            <a:r>
              <a:rPr lang="es-MX" dirty="0" err="1" smtClean="0">
                <a:solidFill>
                  <a:schemeClr val="bg1"/>
                </a:solidFill>
              </a:rPr>
              <a:t>oef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032" name="Conector recto de flecha 1031"/>
          <p:cNvCxnSpPr>
            <a:stCxn id="22" idx="3"/>
          </p:cNvCxnSpPr>
          <p:nvPr/>
        </p:nvCxnSpPr>
        <p:spPr>
          <a:xfrm>
            <a:off x="5716638" y="3212728"/>
            <a:ext cx="794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1" name="CuadroTexto 1040"/>
          <p:cNvSpPr txBox="1"/>
          <p:nvPr/>
        </p:nvSpPr>
        <p:spPr>
          <a:xfrm>
            <a:off x="5860973" y="2923438"/>
            <a:ext cx="43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51" name="CuadroTexto 1050"/>
          <p:cNvSpPr txBox="1"/>
          <p:nvPr/>
        </p:nvSpPr>
        <p:spPr>
          <a:xfrm>
            <a:off x="7977825" y="3720195"/>
            <a:ext cx="3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T’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054" name="Conector angular 1053"/>
          <p:cNvCxnSpPr>
            <a:stCxn id="1048" idx="3"/>
            <a:endCxn id="1051" idx="1"/>
          </p:cNvCxnSpPr>
          <p:nvPr/>
        </p:nvCxnSpPr>
        <p:spPr>
          <a:xfrm flipV="1">
            <a:off x="7409982" y="3874084"/>
            <a:ext cx="567843" cy="9133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41" grpId="0"/>
      <p:bldP spid="10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619" y="-363207"/>
            <a:ext cx="7737199" cy="1036913"/>
          </a:xfrm>
        </p:spPr>
        <p:txBody>
          <a:bodyPr/>
          <a:lstStyle/>
          <a:p>
            <a:r>
              <a:rPr lang="es-MX" dirty="0" smtClean="0"/>
              <a:t>Diagrama a </a:t>
            </a:r>
            <a:r>
              <a:rPr lang="es-MX" dirty="0" smtClean="0"/>
              <a:t>bloques Inserción de la marca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500905" y="4652387"/>
            <a:ext cx="64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10</a:t>
            </a:r>
            <a:endParaRPr lang="es-MX" sz="2800" dirty="0">
              <a:solidFill>
                <a:schemeClr val="bg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1308073" y="959645"/>
            <a:ext cx="1463808" cy="1251925"/>
            <a:chOff x="5382545" y="2980899"/>
            <a:chExt cx="2658411" cy="2419789"/>
          </a:xfrm>
        </p:grpSpPr>
        <p:grpSp>
          <p:nvGrpSpPr>
            <p:cNvPr id="58" name="Grupo 57"/>
            <p:cNvGrpSpPr/>
            <p:nvPr/>
          </p:nvGrpSpPr>
          <p:grpSpPr>
            <a:xfrm>
              <a:off x="5382545" y="2980899"/>
              <a:ext cx="2629997" cy="1646643"/>
              <a:chOff x="4514381" y="3028089"/>
              <a:chExt cx="2629997" cy="1646643"/>
            </a:xfrm>
          </p:grpSpPr>
          <p:sp>
            <p:nvSpPr>
              <p:cNvPr id="62" name="Elipse 61"/>
              <p:cNvSpPr/>
              <p:nvPr/>
            </p:nvSpPr>
            <p:spPr>
              <a:xfrm>
                <a:off x="5714805" y="3028089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5025376" y="3729725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716880" y="3431382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5712730" y="4003669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5714805" y="4406962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6433933" y="3729725"/>
                <a:ext cx="284061" cy="2677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9" name="Conector recto de flecha 68"/>
              <p:cNvCxnSpPr>
                <a:stCxn id="64" idx="0"/>
                <a:endCxn id="62" idx="2"/>
              </p:cNvCxnSpPr>
              <p:nvPr/>
            </p:nvCxnSpPr>
            <p:spPr>
              <a:xfrm flipV="1">
                <a:off x="5167407" y="3161974"/>
                <a:ext cx="547398" cy="567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0" name="Conector recto de flecha 69"/>
              <p:cNvCxnSpPr>
                <a:stCxn id="64" idx="7"/>
                <a:endCxn id="65" idx="2"/>
              </p:cNvCxnSpPr>
              <p:nvPr/>
            </p:nvCxnSpPr>
            <p:spPr>
              <a:xfrm flipV="1">
                <a:off x="5267837" y="3565267"/>
                <a:ext cx="449043" cy="203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1" name="Conector recto de flecha 70"/>
              <p:cNvCxnSpPr>
                <a:stCxn id="64" idx="6"/>
                <a:endCxn id="66" idx="1"/>
              </p:cNvCxnSpPr>
              <p:nvPr/>
            </p:nvCxnSpPr>
            <p:spPr>
              <a:xfrm>
                <a:off x="5309437" y="3863610"/>
                <a:ext cx="444893" cy="179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2" name="Conector recto de flecha 71"/>
              <p:cNvCxnSpPr>
                <a:stCxn id="64" idx="5"/>
                <a:endCxn id="67" idx="2"/>
              </p:cNvCxnSpPr>
              <p:nvPr/>
            </p:nvCxnSpPr>
            <p:spPr>
              <a:xfrm>
                <a:off x="5267837" y="3958281"/>
                <a:ext cx="446968" cy="582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3" name="Conector recto de flecha 72"/>
              <p:cNvCxnSpPr>
                <a:stCxn id="62" idx="7"/>
                <a:endCxn id="68" idx="0"/>
              </p:cNvCxnSpPr>
              <p:nvPr/>
            </p:nvCxnSpPr>
            <p:spPr>
              <a:xfrm>
                <a:off x="5957266" y="3067303"/>
                <a:ext cx="618698" cy="662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4" name="Conector recto de flecha 73"/>
              <p:cNvCxnSpPr>
                <a:stCxn id="65" idx="7"/>
                <a:endCxn id="68" idx="2"/>
              </p:cNvCxnSpPr>
              <p:nvPr/>
            </p:nvCxnSpPr>
            <p:spPr>
              <a:xfrm>
                <a:off x="5959341" y="3470596"/>
                <a:ext cx="474592" cy="3930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5" name="Conector recto de flecha 74"/>
              <p:cNvCxnSpPr>
                <a:stCxn id="66" idx="7"/>
                <a:endCxn id="68" idx="2"/>
              </p:cNvCxnSpPr>
              <p:nvPr/>
            </p:nvCxnSpPr>
            <p:spPr>
              <a:xfrm flipV="1">
                <a:off x="5955191" y="3863610"/>
                <a:ext cx="478742" cy="179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6" name="Conector recto de flecha 75"/>
              <p:cNvCxnSpPr>
                <a:stCxn id="67" idx="7"/>
                <a:endCxn id="68" idx="4"/>
              </p:cNvCxnSpPr>
              <p:nvPr/>
            </p:nvCxnSpPr>
            <p:spPr>
              <a:xfrm flipV="1">
                <a:off x="5957266" y="3997495"/>
                <a:ext cx="618698" cy="448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7" name="Conector recto de flecha 76"/>
              <p:cNvCxnSpPr>
                <a:endCxn id="64" idx="2"/>
              </p:cNvCxnSpPr>
              <p:nvPr/>
            </p:nvCxnSpPr>
            <p:spPr>
              <a:xfrm>
                <a:off x="4514381" y="3863610"/>
                <a:ext cx="51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8" name="Conector recto de flecha 77"/>
              <p:cNvCxnSpPr>
                <a:stCxn id="68" idx="6"/>
              </p:cNvCxnSpPr>
              <p:nvPr/>
            </p:nvCxnSpPr>
            <p:spPr>
              <a:xfrm>
                <a:off x="6717994" y="3863610"/>
                <a:ext cx="4263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59" name="CuadroTexto 58"/>
            <p:cNvSpPr txBox="1"/>
            <p:nvPr/>
          </p:nvSpPr>
          <p:spPr>
            <a:xfrm>
              <a:off x="5404888" y="4805800"/>
              <a:ext cx="2636068" cy="59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RNA entrenada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1042" y="2422043"/>
            <a:ext cx="1766588" cy="1411132"/>
            <a:chOff x="546979" y="2366958"/>
            <a:chExt cx="1766588" cy="1411132"/>
          </a:xfrm>
        </p:grpSpPr>
        <p:sp>
          <p:nvSpPr>
            <p:cNvPr id="79" name="CuadroTexto 78"/>
            <p:cNvSpPr txBox="1"/>
            <p:nvPr/>
          </p:nvSpPr>
          <p:spPr>
            <a:xfrm>
              <a:off x="546979" y="2366958"/>
              <a:ext cx="17665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dirty="0" smtClean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 smtClean="0">
                  <a:solidFill>
                    <a:schemeClr val="bg1"/>
                  </a:solidFill>
                </a:rPr>
                <a:t>161,164,193,182,200,128,100,150</a:t>
              </a:r>
              <a:endParaRPr lang="es-MX" sz="800" dirty="0">
                <a:solidFill>
                  <a:schemeClr val="bg1"/>
                </a:solidFill>
              </a:endParaRP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r>
                <a:rPr lang="es-MX" sz="800" dirty="0">
                  <a:solidFill>
                    <a:schemeClr val="bg1"/>
                  </a:solidFill>
                </a:rPr>
                <a:t>161,164,193,182,200,128,100,150</a:t>
              </a:r>
            </a:p>
            <a:p>
              <a:endParaRPr lang="es-MX" sz="800" dirty="0">
                <a:solidFill>
                  <a:schemeClr val="bg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74119" y="3470313"/>
              <a:ext cx="151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Bloque de 8x8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616469" y="3382178"/>
            <a:ext cx="1153272" cy="1443684"/>
            <a:chOff x="4089348" y="3470313"/>
            <a:chExt cx="1153272" cy="144368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348" y="3470313"/>
              <a:ext cx="1153272" cy="1034101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4319998" y="4606220"/>
              <a:ext cx="6919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Marca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4449527" y="1342939"/>
            <a:ext cx="1487156" cy="1260314"/>
            <a:chOff x="3711494" y="1136069"/>
            <a:chExt cx="1487156" cy="1260314"/>
          </a:xfrm>
        </p:grpSpPr>
        <p:sp>
          <p:nvSpPr>
            <p:cNvPr id="82" name="Rectángulo redondeado 81"/>
            <p:cNvSpPr/>
            <p:nvPr/>
          </p:nvSpPr>
          <p:spPr>
            <a:xfrm>
              <a:off x="3711494" y="1136069"/>
              <a:ext cx="1487156" cy="126031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3905079" y="1396894"/>
              <a:ext cx="11555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tx1"/>
                  </a:solidFill>
                </a:rPr>
                <a:t>Incrustación de la marca de agua</a:t>
              </a:r>
              <a:endParaRPr lang="es-MX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angular 13"/>
          <p:cNvCxnSpPr>
            <a:stCxn id="59" idx="3"/>
          </p:cNvCxnSpPr>
          <p:nvPr/>
        </p:nvCxnSpPr>
        <p:spPr>
          <a:xfrm flipV="1">
            <a:off x="2771881" y="1673032"/>
            <a:ext cx="1677646" cy="3846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79" idx="3"/>
          </p:cNvCxnSpPr>
          <p:nvPr/>
        </p:nvCxnSpPr>
        <p:spPr>
          <a:xfrm flipV="1">
            <a:off x="3007630" y="2211570"/>
            <a:ext cx="1441897" cy="8106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3" idx="0"/>
            <a:endCxn id="82" idx="2"/>
          </p:cNvCxnSpPr>
          <p:nvPr/>
        </p:nvCxnSpPr>
        <p:spPr>
          <a:xfrm flipV="1">
            <a:off x="5193105" y="2603253"/>
            <a:ext cx="0" cy="77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82" idx="3"/>
          </p:cNvCxnSpPr>
          <p:nvPr/>
        </p:nvCxnSpPr>
        <p:spPr>
          <a:xfrm>
            <a:off x="5936683" y="1973096"/>
            <a:ext cx="978284" cy="2384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6820534" y="1404966"/>
            <a:ext cx="1530252" cy="1489921"/>
            <a:chOff x="6126471" y="1349881"/>
            <a:chExt cx="1530252" cy="1489921"/>
          </a:xfrm>
        </p:grpSpPr>
        <p:grpSp>
          <p:nvGrpSpPr>
            <p:cNvPr id="90" name="Grupo 89"/>
            <p:cNvGrpSpPr/>
            <p:nvPr/>
          </p:nvGrpSpPr>
          <p:grpSpPr>
            <a:xfrm>
              <a:off x="6126471" y="1349881"/>
              <a:ext cx="1116092" cy="1017077"/>
              <a:chOff x="5805026" y="1257686"/>
              <a:chExt cx="1116092" cy="1017077"/>
            </a:xfrm>
          </p:grpSpPr>
          <p:pic>
            <p:nvPicPr>
              <p:cNvPr id="91" name="Imagen 9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5026" y="1257686"/>
                <a:ext cx="1024931" cy="1017077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pic>
            <p:nvPicPr>
              <p:cNvPr id="92" name="Imagen 9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Blur/>
                        </a14:imgEffect>
                        <a14:imgEffect>
                          <a14:sharpenSoften amount="10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9459" y="1308180"/>
                <a:ext cx="1021659" cy="916088"/>
              </a:xfrm>
              <a:prstGeom prst="rect">
                <a:avLst/>
              </a:prstGeom>
              <a:effectLst>
                <a:glow rad="1905000">
                  <a:schemeClr val="accent1">
                    <a:alpha val="0"/>
                  </a:schemeClr>
                </a:glow>
                <a:outerShdw blurRad="50800" dist="50800" dir="5400000" algn="ctr" rotWithShape="0">
                  <a:srgbClr val="000000">
                    <a:alpha val="0"/>
                  </a:srgbClr>
                </a:outerShdw>
                <a:reflection blurRad="1270000" stA="0" dist="1270000" dir="5400000" sy="-100000" algn="bl" rotWithShape="0"/>
                <a:softEdge rad="241300"/>
              </a:effectLst>
              <a:scene3d>
                <a:camera prst="isometricRightUp"/>
                <a:lightRig rig="threePt" dir="t"/>
              </a:scene3d>
            </p:spPr>
          </p:pic>
        </p:grpSp>
        <p:sp>
          <p:nvSpPr>
            <p:cNvPr id="37" name="CuadroTexto 36"/>
            <p:cNvSpPr txBox="1"/>
            <p:nvPr/>
          </p:nvSpPr>
          <p:spPr>
            <a:xfrm>
              <a:off x="6126471" y="2532025"/>
              <a:ext cx="1530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</a:rPr>
                <a:t>Imagen marcada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3117774" y="1742300"/>
            <a:ext cx="363556" cy="31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T’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619" y="-363207"/>
            <a:ext cx="7737199" cy="1036913"/>
          </a:xfrm>
        </p:spPr>
        <p:txBody>
          <a:bodyPr/>
          <a:lstStyle/>
          <a:p>
            <a:r>
              <a:rPr lang="es-MX" dirty="0" smtClean="0"/>
              <a:t>Diagrama a </a:t>
            </a:r>
            <a:r>
              <a:rPr lang="es-MX" dirty="0" smtClean="0"/>
              <a:t>bloques Inserción de la marca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500905" y="4652387"/>
            <a:ext cx="64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4691" y="823965"/>
            <a:ext cx="7275006" cy="40896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2198804" y="683293"/>
            <a:ext cx="4742826" cy="6931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MX" sz="2400" dirty="0" smtClean="0"/>
              <a:t>Incrustación de la marca de agua</a:t>
            </a:r>
            <a:endParaRPr lang="es-MX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2198804" y="1450496"/>
                <a:ext cx="4656788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s-MX" sz="1800" dirty="0" smtClean="0">
                    <a:solidFill>
                      <a:schemeClr val="bg1"/>
                    </a:solidFill>
                  </a:rPr>
                  <a:t>Pblock1</a:t>
                </a:r>
                <a:r>
                  <a:rPr lang="es-MX" sz="2000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∗8∗</m:t>
                    </m:r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+64 ∗</m:t>
                    </m:r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´− </m:t>
                    </m:r>
                    <m:nary>
                      <m:naryPr>
                        <m:chr m:val="∑"/>
                        <m:ctrlP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𝑃𝑖𝑗</m:t>
                        </m:r>
                      </m:e>
                    </m:nary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804" y="1450496"/>
                <a:ext cx="4656788" cy="434606"/>
              </a:xfrm>
              <a:prstGeom prst="rect">
                <a:avLst/>
              </a:prstGeom>
              <a:blipFill rotWithShape="0">
                <a:blip r:embed="rId3"/>
                <a:stretch>
                  <a:fillRect l="-1963" t="-109859" r="-1571" b="-1661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/>
              <p:cNvSpPr txBox="1"/>
              <p:nvPr/>
            </p:nvSpPr>
            <p:spPr>
              <a:xfrm>
                <a:off x="2117590" y="2025774"/>
                <a:ext cx="4905254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s-MX" sz="2000" dirty="0" smtClean="0">
                    <a:solidFill>
                      <a:schemeClr val="bg1"/>
                    </a:solidFill>
                  </a:rPr>
                  <a:t>Pblock0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∗8∗</m:t>
                    </m:r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+64 ∗</m:t>
                    </m:r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´− </m:t>
                    </m:r>
                    <m:nary>
                      <m:naryPr>
                        <m:chr m:val="∑"/>
                        <m:ctrlP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s-MX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𝑃𝑖𝑗</m:t>
                        </m:r>
                      </m:e>
                    </m:nary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90" y="2025774"/>
                <a:ext cx="4905254" cy="434606"/>
              </a:xfrm>
              <a:prstGeom prst="rect">
                <a:avLst/>
              </a:prstGeom>
              <a:blipFill rotWithShape="0">
                <a:blip r:embed="rId4"/>
                <a:stretch>
                  <a:fillRect l="-1739" t="-106944" r="-1491" b="-163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1402160" y="2414641"/>
                <a:ext cx="6250075" cy="240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800" dirty="0" smtClean="0">
                    <a:solidFill>
                      <a:schemeClr val="bg1"/>
                    </a:solidFill>
                  </a:rPr>
                  <a:t>Donde: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MX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s-MX" sz="18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Pblock1 </a:t>
                </a:r>
                <a:r>
                  <a:rPr lang="es-MX" sz="180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Cambio de la suma de los pixeles cuando el valor de la marca es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MX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s-MX" sz="18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Pblock0 </a:t>
                </a:r>
                <a:r>
                  <a:rPr lang="es-MX" sz="18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Cambio de la suma de los pixeles cuando el valor de la marca es 0</a:t>
                </a:r>
                <a:endParaRPr lang="es-MX" sz="18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𝑃𝑖𝑗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𝑖𝑚𝑎𝑔𝑒𝑛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𝑜𝑟𝑖𝑔𝑖𝑛𝑎𝑙</m:t>
                      </m:r>
                    </m:oMath>
                  </m:oMathPara>
                </a14:m>
                <a:endParaRPr lang="es-MX" sz="1800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𝑐𝑢𝑎𝑛𝑡𝑖𝑧𝑎𝑐𝑖𝑜𝑛</m:t>
                      </m:r>
                    </m:oMath>
                  </m:oMathPara>
                </a14:m>
                <a:endParaRPr lang="es-MX" sz="1800" b="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MX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s-MX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𝑃𝑖𝑗</m:t>
                        </m:r>
                      </m:e>
                    </m:nary>
                  </m:oMath>
                </a14:m>
                <a:r>
                  <a:rPr lang="es-MX" sz="1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MX" sz="1800" i="1" dirty="0" smtClean="0">
                    <a:solidFill>
                      <a:schemeClr val="bg1"/>
                    </a:solidFill>
                  </a:rPr>
                  <a:t>= </a:t>
                </a:r>
                <a:r>
                  <a:rPr lang="es-MX" sz="180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Suma de los pixeles de un bloque</a:t>
                </a:r>
                <a:endParaRPr lang="es-MX" sz="18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60" y="2414641"/>
                <a:ext cx="6250075" cy="2400785"/>
              </a:xfrm>
              <a:prstGeom prst="rect">
                <a:avLst/>
              </a:prstGeom>
              <a:blipFill rotWithShape="0">
                <a:blip r:embed="rId5"/>
                <a:stretch>
                  <a:fillRect l="-780" t="-1269" r="-585" b="-263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444" y="0"/>
            <a:ext cx="5972100" cy="636000"/>
          </a:xfrm>
        </p:spPr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5444" y="967586"/>
            <a:ext cx="7614688" cy="3779048"/>
          </a:xfrm>
        </p:spPr>
        <p:txBody>
          <a:bodyPr/>
          <a:lstStyle/>
          <a:p>
            <a:pPr algn="just"/>
            <a:r>
              <a:rPr lang="es-MX" sz="2000" dirty="0"/>
              <a:t>[1] </a:t>
            </a:r>
            <a:r>
              <a:rPr lang="es-MX" sz="2000" dirty="0" err="1"/>
              <a:t>Cheng-Ri</a:t>
            </a:r>
            <a:r>
              <a:rPr lang="es-MX" sz="2000" dirty="0"/>
              <a:t> </a:t>
            </a:r>
            <a:r>
              <a:rPr lang="es-MX" sz="2000" dirty="0" err="1"/>
              <a:t>Piao</a:t>
            </a:r>
            <a:r>
              <a:rPr lang="es-MX" sz="2000" dirty="0"/>
              <a:t>, </a:t>
            </a:r>
            <a:r>
              <a:rPr lang="es-MX" sz="2000" dirty="0" err="1"/>
              <a:t>Wei-zhong</a:t>
            </a:r>
            <a:r>
              <a:rPr lang="es-MX" sz="2000" dirty="0"/>
              <a:t> Fan, Dong-Min </a:t>
            </a:r>
            <a:r>
              <a:rPr lang="es-MX" sz="2000" dirty="0" err="1"/>
              <a:t>Woo</a:t>
            </a:r>
            <a:r>
              <a:rPr lang="es-MX" sz="2000" dirty="0"/>
              <a:t>, and </a:t>
            </a:r>
            <a:r>
              <a:rPr lang="es-MX" sz="2000" dirty="0" err="1"/>
              <a:t>Seung-Soo</a:t>
            </a:r>
            <a:r>
              <a:rPr lang="es-MX" sz="2000" dirty="0"/>
              <a:t> Han, “</a:t>
            </a:r>
            <a:r>
              <a:rPr lang="en-US" sz="2000" dirty="0"/>
              <a:t>Robust Digital Image Watermarking Algorithm Using BPN Neural Networks</a:t>
            </a:r>
            <a:r>
              <a:rPr lang="es-MX" sz="2000" dirty="0"/>
              <a:t>”. </a:t>
            </a:r>
            <a:r>
              <a:rPr lang="en-US" sz="2000" dirty="0"/>
              <a:t>Department of Information Engineering &amp; NPT Center, </a:t>
            </a:r>
            <a:r>
              <a:rPr lang="en-US" sz="2000" dirty="0" err="1"/>
              <a:t>Myongji</a:t>
            </a:r>
            <a:r>
              <a:rPr lang="en-US" sz="2000" dirty="0"/>
              <a:t> University, </a:t>
            </a:r>
            <a:r>
              <a:rPr lang="es-MX" sz="2000" dirty="0"/>
              <a:t>Sur </a:t>
            </a:r>
            <a:r>
              <a:rPr lang="es-MX" sz="2000" dirty="0" err="1"/>
              <a:t>Korea</a:t>
            </a:r>
            <a:r>
              <a:rPr lang="es-MX" sz="2000" dirty="0"/>
              <a:t>.</a:t>
            </a:r>
            <a:endParaRPr lang="en-US" sz="2000" dirty="0"/>
          </a:p>
          <a:p>
            <a:pPr algn="just"/>
            <a:r>
              <a:rPr lang="es-MX" sz="2000" dirty="0"/>
              <a:t>[2] Amalia Beatriz </a:t>
            </a:r>
            <a:r>
              <a:rPr lang="es-MX" sz="2000" dirty="0" err="1"/>
              <a:t>Orúe</a:t>
            </a:r>
            <a:r>
              <a:rPr lang="es-MX" sz="2000" dirty="0"/>
              <a:t> López, “</a:t>
            </a:r>
            <a:r>
              <a:rPr lang="es-ES" sz="2000" dirty="0"/>
              <a:t>Marcas de agua en el mundo real”, Universidad de Oriente de Santiago de Cuba.</a:t>
            </a:r>
          </a:p>
          <a:p>
            <a:pPr algn="just"/>
            <a:r>
              <a:rPr lang="es-ES" sz="2000" dirty="0"/>
              <a:t> [3]Que es la Propiedad intelectual, OMPI.</a:t>
            </a:r>
          </a:p>
          <a:p>
            <a:pPr algn="just"/>
            <a:r>
              <a:rPr lang="es-ES" sz="2000" dirty="0"/>
              <a:t>[4] Gestión de la propiedad intelectual en la industria publicitaria, OMPI.\</a:t>
            </a:r>
          </a:p>
          <a:p>
            <a:pPr algn="just"/>
            <a:r>
              <a:rPr lang="es-ES" sz="2000" dirty="0"/>
              <a:t>[5]https://www.paredro.com/concurso-de-diseno-de-cartel-en-mexico-es-acusado-de-plagio/</a:t>
            </a:r>
          </a:p>
          <a:p>
            <a:pPr algn="just"/>
            <a:endParaRPr lang="es-ES" sz="2000" dirty="0"/>
          </a:p>
          <a:p>
            <a:pPr algn="just">
              <a:buNone/>
            </a:pPr>
            <a:endParaRPr lang="es-MX" sz="2000" dirty="0"/>
          </a:p>
          <a:p>
            <a:pPr algn="just">
              <a:buNone/>
            </a:pPr>
            <a:endParaRPr lang="es-MX" sz="2000" dirty="0"/>
          </a:p>
          <a:p>
            <a:pPr algn="just">
              <a:buNone/>
            </a:pPr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510955" y="4662435"/>
            <a:ext cx="633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253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5830" y="0"/>
            <a:ext cx="5972100" cy="636000"/>
          </a:xfrm>
        </p:spPr>
        <p:txBody>
          <a:bodyPr/>
          <a:lstStyle/>
          <a:p>
            <a:r>
              <a:rPr lang="es-ES" dirty="0"/>
              <a:t>AGENDA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723483" y="848228"/>
            <a:ext cx="6852976" cy="2741797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Introducción.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Planteamiento de problema.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Objetivos.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Justificación.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s-MX" dirty="0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Estado del arte.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s-MX" dirty="0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Marco teórico.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Diagrama a bloques del sistema propuesto.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s-MX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Referencias.</a:t>
            </a:r>
          </a:p>
          <a:p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8601389" y="4652387"/>
            <a:ext cx="5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07" y="0"/>
            <a:ext cx="5972100" cy="636000"/>
          </a:xfrm>
        </p:spPr>
        <p:txBody>
          <a:bodyPr/>
          <a:lstStyle/>
          <a:p>
            <a:r>
              <a:rPr lang="es-ES" dirty="0"/>
              <a:t>INTRODUCCION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8601389" y="4652387"/>
            <a:ext cx="5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23965" y="633048"/>
            <a:ext cx="7526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Propiedad Intelectual: </a:t>
            </a:r>
            <a:r>
              <a:rPr lang="es-MX" sz="2000" dirty="0">
                <a:solidFill>
                  <a:schemeClr val="bg1"/>
                </a:solidFill>
              </a:rPr>
              <a:t>Esta relacionada con el proceso creativo de la mente, por ejemplo: un libro, símbolos, nombres, e imágenes. [3]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783" y="1951001"/>
            <a:ext cx="2910777" cy="218572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311122" y="4344548"/>
            <a:ext cx="5215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3. </a:t>
            </a:r>
            <a:r>
              <a:rPr lang="es-MX" dirty="0">
                <a:solidFill>
                  <a:schemeClr val="bg1"/>
                </a:solidFill>
              </a:rPr>
              <a:t>Campaña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bg1"/>
                </a:solidFill>
              </a:rPr>
              <a:t>publicitaria</a:t>
            </a:r>
            <a:r>
              <a:rPr lang="en-US" dirty="0">
                <a:solidFill>
                  <a:schemeClr val="bg1"/>
                </a:solidFill>
              </a:rPr>
              <a:t> con derechos de P.I</a:t>
            </a:r>
          </a:p>
          <a:p>
            <a:r>
              <a:rPr lang="es-MX" dirty="0">
                <a:solidFill>
                  <a:schemeClr val="bg1"/>
                </a:solidFill>
              </a:rPr>
              <a:t>http://muchosnegociosrentables.com/como-hacer-publicidad-en-vallas-publicitarias-o-outdoors/</a:t>
            </a:r>
          </a:p>
        </p:txBody>
      </p:sp>
    </p:spTree>
    <p:extLst>
      <p:ext uri="{BB962C8B-B14F-4D97-AF65-F5344CB8AC3E}">
        <p14:creationId xmlns:p14="http://schemas.microsoft.com/office/powerpoint/2010/main" val="35405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444" y="0"/>
            <a:ext cx="5972100" cy="636000"/>
          </a:xfrm>
        </p:spPr>
        <p:txBody>
          <a:bodyPr/>
          <a:lstStyle/>
          <a:p>
            <a:r>
              <a:rPr lang="es-ES" dirty="0"/>
              <a:t>PLANTEAMIENTO DE PROBLEMA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601389" y="4652387"/>
            <a:ext cx="5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23965" y="633048"/>
            <a:ext cx="7526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</a:rPr>
              <a:t>La industria publicitaria es uno de los principales servicios donde la creatividad y los derechos de autor esta adquiriendo día con día mayor importancia gracias al uso y distribución de este tipo de contenido en redes sociales[4].</a:t>
            </a:r>
          </a:p>
          <a:p>
            <a:pPr algn="just"/>
            <a:endParaRPr lang="es-MX" sz="20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40" y="2229184"/>
            <a:ext cx="3230863" cy="181736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21171" y="4175333"/>
            <a:ext cx="5215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Imagen 4. </a:t>
            </a:r>
            <a:r>
              <a:rPr lang="es-MX" dirty="0">
                <a:solidFill>
                  <a:schemeClr val="bg1"/>
                </a:solidFill>
              </a:rPr>
              <a:t>Marketing digital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http://agenciadcg.com/entrevista-exclusiva-5-tendencias-que-dominan-el-marketing-digital-actual-segun-andres-sanchez-ceo-de-vml/</a:t>
            </a:r>
          </a:p>
        </p:txBody>
      </p:sp>
    </p:spTree>
    <p:extLst>
      <p:ext uri="{BB962C8B-B14F-4D97-AF65-F5344CB8AC3E}">
        <p14:creationId xmlns:p14="http://schemas.microsoft.com/office/powerpoint/2010/main" val="10805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07" y="0"/>
            <a:ext cx="5972100" cy="636000"/>
          </a:xfrm>
        </p:spPr>
        <p:txBody>
          <a:bodyPr/>
          <a:lstStyle/>
          <a:p>
            <a:r>
              <a:rPr lang="es-ES" dirty="0"/>
              <a:t>PLANTEAMIENTO DE PROBLEMA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8601389" y="4652387"/>
            <a:ext cx="5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62707" y="636000"/>
            <a:ext cx="371789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</a:rPr>
              <a:t>Esto es debido a los múltiples casos de plagio de contenido creativo hacia distintas marcas. Ejemplo de esto es la campa</a:t>
            </a:r>
            <a:r>
              <a:rPr lang="es-ES" sz="2000" dirty="0">
                <a:solidFill>
                  <a:schemeClr val="bg1"/>
                </a:solidFill>
              </a:rPr>
              <a:t>ña</a:t>
            </a:r>
            <a:r>
              <a:rPr lang="en-US" sz="2000" dirty="0">
                <a:solidFill>
                  <a:schemeClr val="bg1"/>
                </a:solidFill>
              </a:rPr>
              <a:t> Nueva Vision</a:t>
            </a:r>
            <a:r>
              <a:rPr lang="es-MX" sz="2000" dirty="0">
                <a:solidFill>
                  <a:schemeClr val="bg1"/>
                </a:solidFill>
              </a:rPr>
              <a:t> que </a:t>
            </a:r>
            <a:r>
              <a:rPr lang="es-ES" sz="2000" dirty="0">
                <a:solidFill>
                  <a:schemeClr val="bg1"/>
                </a:solidFill>
              </a:rPr>
              <a:t> fue presentada para celebrar la libertad de expresión y la diversidad sexual en México, pero fue acusada de plagio en redes sociales al ser idéntico a otro diseño utilizado para promover el medio ambiente[5].</a:t>
            </a:r>
            <a:endParaRPr lang="es-MX" sz="20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37" y="636000"/>
            <a:ext cx="2625540" cy="350072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205045" y="4189393"/>
            <a:ext cx="33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Imagen 5. </a:t>
            </a:r>
            <a:r>
              <a:rPr lang="es-MX" dirty="0">
                <a:solidFill>
                  <a:schemeClr val="bg1"/>
                </a:solidFill>
              </a:rPr>
              <a:t>Similitud entre dos campanas publicitarias. https://www.staffdigital.pe/blog/plagios-marketing-digital/</a:t>
            </a:r>
          </a:p>
        </p:txBody>
      </p:sp>
    </p:spTree>
    <p:extLst>
      <p:ext uri="{BB962C8B-B14F-4D97-AF65-F5344CB8AC3E}">
        <p14:creationId xmlns:p14="http://schemas.microsoft.com/office/powerpoint/2010/main" val="1035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444" y="0"/>
            <a:ext cx="5972100" cy="636000"/>
          </a:xfrm>
        </p:spPr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5443" y="726099"/>
            <a:ext cx="7745317" cy="2764500"/>
          </a:xfrm>
        </p:spPr>
        <p:txBody>
          <a:bodyPr/>
          <a:lstStyle/>
          <a:p>
            <a:r>
              <a:rPr lang="es-MX" sz="2000" b="1" dirty="0"/>
              <a:t>OBJETIVO GENERAL</a:t>
            </a:r>
          </a:p>
          <a:p>
            <a:endParaRPr lang="es-MX" sz="2000" b="1" dirty="0"/>
          </a:p>
          <a:p>
            <a:pPr algn="just"/>
            <a:r>
              <a:rPr lang="es-MX" sz="2000" dirty="0"/>
              <a:t>Diseñar e implementar un algoritmo de marcado de agua digital no invasivo basado en la red neuronal de </a:t>
            </a:r>
            <a:r>
              <a:rPr lang="es-MX" sz="2000" dirty="0" err="1"/>
              <a:t>retropropagación</a:t>
            </a:r>
            <a:r>
              <a:rPr lang="es-MX" sz="2000" dirty="0"/>
              <a:t> y la transformada coseno discreto, para proteger el contenido creativo de imágenes digitales publicitarias.</a:t>
            </a:r>
          </a:p>
          <a:p>
            <a:endParaRPr lang="es-MX" sz="2000" dirty="0"/>
          </a:p>
          <a:p>
            <a:endParaRPr lang="es-MX" sz="2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470761" y="4652387"/>
            <a:ext cx="67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444" y="0"/>
            <a:ext cx="5972100" cy="636000"/>
          </a:xfrm>
        </p:spPr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5444" y="575378"/>
            <a:ext cx="7564447" cy="2764500"/>
          </a:xfrm>
        </p:spPr>
        <p:txBody>
          <a:bodyPr/>
          <a:lstStyle/>
          <a:p>
            <a:pPr algn="just"/>
            <a:r>
              <a:rPr lang="es-MX" sz="2000" b="1" dirty="0"/>
              <a:t>OBJETIVOS PARTICULARES</a:t>
            </a:r>
          </a:p>
          <a:p>
            <a:pPr algn="just"/>
            <a:endParaRPr lang="es-MX" sz="2000" b="1" dirty="0"/>
          </a:p>
          <a:p>
            <a:pPr algn="just"/>
            <a:r>
              <a:rPr lang="es-MX" sz="2000" dirty="0"/>
              <a:t>Investigar e implementar los métodos actuales de marcado de agua digital invisible en imágenes.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Investigar e implementar la red neuronal de </a:t>
            </a:r>
            <a:r>
              <a:rPr lang="es-MX" sz="2000" dirty="0" err="1"/>
              <a:t>retropropagación</a:t>
            </a:r>
            <a:r>
              <a:rPr lang="es-MX" sz="2000" dirty="0"/>
              <a:t>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Investigar e implementar la transformada discreta de coseno (DCT).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Desarrollar e implementar</a:t>
            </a:r>
            <a:r>
              <a:rPr lang="en-US" sz="2000" dirty="0"/>
              <a:t> un </a:t>
            </a:r>
            <a:r>
              <a:rPr lang="es-MX" sz="2000" dirty="0"/>
              <a:t>algoritmo</a:t>
            </a:r>
            <a:r>
              <a:rPr lang="en-US" sz="2000" dirty="0"/>
              <a:t> de </a:t>
            </a:r>
            <a:r>
              <a:rPr lang="es-MX" sz="2000" dirty="0"/>
              <a:t>marcado</a:t>
            </a:r>
            <a:r>
              <a:rPr lang="en-US" sz="2000" dirty="0"/>
              <a:t> de </a:t>
            </a:r>
            <a:r>
              <a:rPr lang="es-MX" sz="2000" dirty="0"/>
              <a:t>agua</a:t>
            </a:r>
            <a:r>
              <a:rPr lang="en-US" sz="2000" dirty="0"/>
              <a:t> digital </a:t>
            </a:r>
            <a:r>
              <a:rPr lang="es-MX" sz="2000" dirty="0"/>
              <a:t>en</a:t>
            </a:r>
            <a:r>
              <a:rPr lang="en-US" sz="2000" dirty="0"/>
              <a:t> </a:t>
            </a:r>
            <a:r>
              <a:rPr lang="es-ES" sz="2000" dirty="0"/>
              <a:t>imágenes</a:t>
            </a:r>
            <a:r>
              <a:rPr lang="en-US" sz="2000" dirty="0"/>
              <a:t> </a:t>
            </a:r>
            <a:r>
              <a:rPr lang="es-MX" sz="2000" dirty="0"/>
              <a:t>basado</a:t>
            </a:r>
            <a:r>
              <a:rPr lang="en-US" sz="2000" dirty="0"/>
              <a:t> </a:t>
            </a:r>
            <a:r>
              <a:rPr lang="es-MX" sz="2000" dirty="0"/>
              <a:t>en</a:t>
            </a:r>
            <a:r>
              <a:rPr lang="en-US" sz="2000" dirty="0"/>
              <a:t> la DCT y la red neuronal </a:t>
            </a:r>
            <a:r>
              <a:rPr lang="es-MX" sz="2000" dirty="0"/>
              <a:t> </a:t>
            </a:r>
            <a:r>
              <a:rPr lang="es-MX" sz="2000" dirty="0" err="1"/>
              <a:t>retropropagación</a:t>
            </a:r>
            <a:r>
              <a:rPr lang="es-MX" sz="2000" dirty="0" smtClean="0"/>
              <a:t>.</a:t>
            </a:r>
          </a:p>
          <a:p>
            <a:pPr algn="just"/>
            <a:endParaRPr lang="es-MX" sz="2000" dirty="0"/>
          </a:p>
          <a:p>
            <a:pPr algn="just"/>
            <a:r>
              <a:rPr lang="en-US" sz="2000" dirty="0" smtClean="0"/>
              <a:t> </a:t>
            </a:r>
            <a:r>
              <a:rPr lang="es-MX" sz="2000" dirty="0" smtClean="0"/>
              <a:t>Diseñar</a:t>
            </a:r>
            <a:r>
              <a:rPr lang="en-US" sz="2000" dirty="0" smtClean="0"/>
              <a:t> e </a:t>
            </a:r>
            <a:r>
              <a:rPr lang="es-MX" sz="2000" dirty="0" smtClean="0"/>
              <a:t>implementar</a:t>
            </a:r>
            <a:r>
              <a:rPr lang="en-US" sz="2000" dirty="0" smtClean="0"/>
              <a:t> </a:t>
            </a:r>
            <a:r>
              <a:rPr lang="es-MX" sz="2000" dirty="0" smtClean="0"/>
              <a:t>una</a:t>
            </a:r>
            <a:r>
              <a:rPr lang="en-US" sz="2000" dirty="0" smtClean="0"/>
              <a:t> GUI </a:t>
            </a:r>
            <a:r>
              <a:rPr lang="es-MX" sz="2000" dirty="0" smtClean="0"/>
              <a:t>amigable</a:t>
            </a:r>
            <a:r>
              <a:rPr lang="en-US" sz="2000" dirty="0" smtClean="0"/>
              <a:t> </a:t>
            </a:r>
            <a:r>
              <a:rPr lang="es-MX" sz="2000" dirty="0" smtClean="0"/>
              <a:t>en la que se aplique el algoritmo de marcado de agua propuesto. </a:t>
            </a:r>
            <a:endParaRPr lang="es-MX" sz="2000" dirty="0"/>
          </a:p>
          <a:p>
            <a:pPr algn="just">
              <a:buNone/>
            </a:pPr>
            <a:endParaRPr lang="es-MX" sz="2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500905" y="4652387"/>
            <a:ext cx="64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444" y="0"/>
            <a:ext cx="5972100" cy="636000"/>
          </a:xfrm>
        </p:spPr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510955" y="4652387"/>
            <a:ext cx="633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2707" y="636000"/>
            <a:ext cx="78578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Las empresas publicitarias también sufren imitaciones y el uso ilegal de sus anuncios, productos y contenidos creativos por parte de competidores desleales y despiadados, y parece normal que, en estas circunstancias, las empresas traten de proteger sus logros creativos frente al uso ilícito o ilegal de otras partes.[4]</a:t>
            </a:r>
          </a:p>
          <a:p>
            <a:pPr algn="just"/>
            <a:endParaRPr lang="es-ES" sz="2000" dirty="0">
              <a:solidFill>
                <a:schemeClr val="bg1"/>
              </a:solidFill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</a:rPr>
              <a:t>De esto que surja la importancia de crear métodos que ayuden a dichas empresas a proteger su contenido creativo, siendo las marcas de agua digitales una alternativa viable para la protección contra plagio de </a:t>
            </a:r>
            <a:r>
              <a:rPr lang="es-ES" sz="2000">
                <a:solidFill>
                  <a:schemeClr val="bg1"/>
                </a:solidFill>
              </a:rPr>
              <a:t>este contenido.</a:t>
            </a:r>
            <a:endParaRPr lang="es-MX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444" y="0"/>
            <a:ext cx="5972100" cy="636000"/>
          </a:xfrm>
        </p:spPr>
        <p:txBody>
          <a:bodyPr/>
          <a:lstStyle/>
          <a:p>
            <a:r>
              <a:rPr lang="es-MX" dirty="0" smtClean="0"/>
              <a:t>Diagrama a </a:t>
            </a:r>
            <a:r>
              <a:rPr lang="es-MX" dirty="0" smtClean="0"/>
              <a:t>bloques general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500905" y="4652387"/>
            <a:ext cx="64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04" y="966427"/>
            <a:ext cx="1024931" cy="10170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87" y="2305947"/>
            <a:ext cx="637763" cy="571861"/>
          </a:xfrm>
          <a:prstGeom prst="rect">
            <a:avLst/>
          </a:prstGeom>
        </p:spPr>
      </p:pic>
      <p:cxnSp>
        <p:nvCxnSpPr>
          <p:cNvPr id="14" name="Conector angular 13"/>
          <p:cNvCxnSpPr>
            <a:stCxn id="47" idx="3"/>
          </p:cNvCxnSpPr>
          <p:nvPr/>
        </p:nvCxnSpPr>
        <p:spPr>
          <a:xfrm>
            <a:off x="2786235" y="1474966"/>
            <a:ext cx="925259" cy="1296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3" idx="3"/>
          </p:cNvCxnSpPr>
          <p:nvPr/>
        </p:nvCxnSpPr>
        <p:spPr>
          <a:xfrm flipV="1">
            <a:off x="2592650" y="1983504"/>
            <a:ext cx="1118844" cy="6083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0" name="Grupo 39"/>
          <p:cNvGrpSpPr/>
          <p:nvPr/>
        </p:nvGrpSpPr>
        <p:grpSpPr>
          <a:xfrm>
            <a:off x="3711494" y="1136069"/>
            <a:ext cx="1487156" cy="1260314"/>
            <a:chOff x="3711494" y="1136069"/>
            <a:chExt cx="1487156" cy="1260314"/>
          </a:xfrm>
        </p:grpSpPr>
        <p:sp>
          <p:nvSpPr>
            <p:cNvPr id="5" name="Rectángulo redondeado 4"/>
            <p:cNvSpPr/>
            <p:nvPr/>
          </p:nvSpPr>
          <p:spPr>
            <a:xfrm>
              <a:off x="3711494" y="1136069"/>
              <a:ext cx="1487156" cy="126031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905079" y="1396894"/>
              <a:ext cx="11555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tx1"/>
                  </a:solidFill>
                </a:rPr>
                <a:t>Incrustación de la marca de agua</a:t>
              </a:r>
              <a:endParaRPr lang="es-MX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805026" y="1257686"/>
            <a:ext cx="1116092" cy="1017077"/>
            <a:chOff x="5805026" y="1257686"/>
            <a:chExt cx="1116092" cy="1017077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5026" y="1257686"/>
              <a:ext cx="1024931" cy="1017077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sharpenSoften amount="10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459" y="1308180"/>
              <a:ext cx="1021659" cy="916088"/>
            </a:xfrm>
            <a:prstGeom prst="rect">
              <a:avLst/>
            </a:prstGeom>
            <a:effectLst>
              <a:glow rad="1905000">
                <a:schemeClr val="accent1">
                  <a:alpha val="0"/>
                </a:schemeClr>
              </a:glow>
              <a:outerShdw blurRad="50800" dist="50800" dir="5400000" algn="ctr" rotWithShape="0">
                <a:srgbClr val="000000">
                  <a:alpha val="0"/>
                </a:srgbClr>
              </a:outerShdw>
              <a:reflection blurRad="1270000" stA="0" dist="1270000" dir="5400000" sy="-100000" algn="bl" rotWithShape="0"/>
              <a:softEdge rad="241300"/>
            </a:effectLst>
            <a:scene3d>
              <a:camera prst="isometricRightUp"/>
              <a:lightRig rig="threePt" dir="t"/>
            </a:scene3d>
          </p:spPr>
        </p:pic>
      </p:grpSp>
      <p:cxnSp>
        <p:nvCxnSpPr>
          <p:cNvPr id="37" name="Conector recto de flecha 36"/>
          <p:cNvCxnSpPr>
            <a:stCxn id="5" idx="3"/>
          </p:cNvCxnSpPr>
          <p:nvPr/>
        </p:nvCxnSpPr>
        <p:spPr>
          <a:xfrm>
            <a:off x="5198650" y="1766226"/>
            <a:ext cx="700809" cy="7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0" name="Grupo 59"/>
          <p:cNvGrpSpPr/>
          <p:nvPr/>
        </p:nvGrpSpPr>
        <p:grpSpPr>
          <a:xfrm>
            <a:off x="1476558" y="3535078"/>
            <a:ext cx="1116092" cy="1017077"/>
            <a:chOff x="5805026" y="1257686"/>
            <a:chExt cx="1116092" cy="1017077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5026" y="1257686"/>
              <a:ext cx="1024931" cy="1017077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sharpenSoften amount="10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459" y="1308180"/>
              <a:ext cx="1021659" cy="916088"/>
            </a:xfrm>
            <a:prstGeom prst="rect">
              <a:avLst/>
            </a:prstGeom>
            <a:effectLst>
              <a:glow rad="1905000">
                <a:schemeClr val="accent1">
                  <a:alpha val="0"/>
                </a:schemeClr>
              </a:glow>
              <a:outerShdw blurRad="50800" dist="50800" dir="5400000" algn="ctr" rotWithShape="0">
                <a:srgbClr val="000000">
                  <a:alpha val="0"/>
                </a:srgbClr>
              </a:outerShdw>
              <a:reflection blurRad="1270000" stA="0" dist="1270000" dir="5400000" sy="-100000" algn="bl" rotWithShape="0"/>
              <a:softEdge rad="241300"/>
            </a:effectLst>
            <a:scene3d>
              <a:camera prst="isometricRightUp"/>
              <a:lightRig rig="threePt" dir="t"/>
            </a:scene3d>
          </p:spPr>
        </p:pic>
      </p:grpSp>
      <p:grpSp>
        <p:nvGrpSpPr>
          <p:cNvPr id="64" name="Grupo 63"/>
          <p:cNvGrpSpPr/>
          <p:nvPr/>
        </p:nvGrpSpPr>
        <p:grpSpPr>
          <a:xfrm>
            <a:off x="3711494" y="3413460"/>
            <a:ext cx="1487156" cy="1260314"/>
            <a:chOff x="3711494" y="1136069"/>
            <a:chExt cx="1487156" cy="1260314"/>
          </a:xfrm>
        </p:grpSpPr>
        <p:sp>
          <p:nvSpPr>
            <p:cNvPr id="65" name="Rectángulo redondeado 64"/>
            <p:cNvSpPr/>
            <p:nvPr/>
          </p:nvSpPr>
          <p:spPr>
            <a:xfrm>
              <a:off x="3711494" y="1136069"/>
              <a:ext cx="1487156" cy="126031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905079" y="1396894"/>
              <a:ext cx="11555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tx1"/>
                  </a:solidFill>
                </a:rPr>
                <a:t>Extracción de la marca de agua</a:t>
              </a:r>
              <a:endParaRPr lang="es-MX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Conector recto de flecha 41"/>
          <p:cNvCxnSpPr>
            <a:endCxn id="65" idx="1"/>
          </p:cNvCxnSpPr>
          <p:nvPr/>
        </p:nvCxnSpPr>
        <p:spPr>
          <a:xfrm>
            <a:off x="2368627" y="4043616"/>
            <a:ext cx="13428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1" name="Imagen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84" y="2926704"/>
            <a:ext cx="1024931" cy="1017077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7" y="4266224"/>
            <a:ext cx="637763" cy="571861"/>
          </a:xfrm>
          <a:prstGeom prst="rect">
            <a:avLst/>
          </a:prstGeom>
        </p:spPr>
      </p:pic>
      <p:cxnSp>
        <p:nvCxnSpPr>
          <p:cNvPr id="49" name="Conector angular 48"/>
          <p:cNvCxnSpPr>
            <a:endCxn id="71" idx="1"/>
          </p:cNvCxnSpPr>
          <p:nvPr/>
        </p:nvCxnSpPr>
        <p:spPr>
          <a:xfrm flipV="1">
            <a:off x="5198650" y="3435243"/>
            <a:ext cx="1302634" cy="3435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endCxn id="72" idx="1"/>
          </p:cNvCxnSpPr>
          <p:nvPr/>
        </p:nvCxnSpPr>
        <p:spPr>
          <a:xfrm>
            <a:off x="5198650" y="4266224"/>
            <a:ext cx="1496217" cy="2859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791</Words>
  <Application>Microsoft Office PowerPoint</Application>
  <PresentationFormat>Presentación en pantalla (16:9)</PresentationFormat>
  <Paragraphs>151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Hind</vt:lpstr>
      <vt:lpstr>Cambria Math</vt:lpstr>
      <vt:lpstr>Calibri</vt:lpstr>
      <vt:lpstr>Gill Sans MT</vt:lpstr>
      <vt:lpstr>Times New Roman</vt:lpstr>
      <vt:lpstr>Arial</vt:lpstr>
      <vt:lpstr>Dumaine</vt:lpstr>
      <vt:lpstr>Protección de contenido creativo en imágenes digitales mediante una marca de agua digital y la red neuronal de retropropagación</vt:lpstr>
      <vt:lpstr>AGENDA</vt:lpstr>
      <vt:lpstr>INTRODUCCION</vt:lpstr>
      <vt:lpstr>PLANTEAMIENTO DE PROBLEMA</vt:lpstr>
      <vt:lpstr>PLANTEAMIENTO DE PROBLEMA</vt:lpstr>
      <vt:lpstr>Objetivos</vt:lpstr>
      <vt:lpstr>OBJETIVOS</vt:lpstr>
      <vt:lpstr>JUSTIFICACIÓN</vt:lpstr>
      <vt:lpstr>Diagrama a bloques general</vt:lpstr>
      <vt:lpstr>Diagrama a bloques Inserción de la marca(Entrenamiento de la RNA)</vt:lpstr>
      <vt:lpstr>Diagrama a bloques Inserción de la marca</vt:lpstr>
      <vt:lpstr>Diagrama a bloques Inserción de la marca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implementacion de una red neuronal para la clasificacion de Residuos Solidos Urbanos</dc:title>
  <dc:creator>Leonardo Alonso</dc:creator>
  <cp:lastModifiedBy>Leonardo David Alonso Sosa</cp:lastModifiedBy>
  <cp:revision>131</cp:revision>
  <dcterms:modified xsi:type="dcterms:W3CDTF">2018-03-07T02:22:56Z</dcterms:modified>
</cp:coreProperties>
</file>