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74" r:id="rId5"/>
    <p:sldId id="275" r:id="rId6"/>
    <p:sldId id="276" r:id="rId7"/>
    <p:sldId id="277" r:id="rId8"/>
    <p:sldId id="278" r:id="rId9"/>
    <p:sldId id="266" r:id="rId10"/>
    <p:sldId id="267"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C822E5-97A9-4DD7-920B-31F6DBB655EA}" type="datetimeFigureOut">
              <a:rPr lang="en-AU" smtClean="0"/>
              <a:t>25/12/2023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47808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95364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060536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376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367582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C822E5-97A9-4DD7-920B-31F6DBB655EA}" type="datetimeFigureOut">
              <a:rPr lang="en-AU" smtClean="0"/>
              <a:t>25/12/2023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75919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C822E5-97A9-4DD7-920B-31F6DBB655EA}" type="datetimeFigureOut">
              <a:rPr lang="en-AU" smtClean="0"/>
              <a:t>25/12/2023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681899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822E5-97A9-4DD7-920B-31F6DBB655EA}" type="datetimeFigureOut">
              <a:rPr lang="en-AU" smtClean="0"/>
              <a:t>25/12/2023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134892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822E5-97A9-4DD7-920B-31F6DBB655EA}" type="datetimeFigureOut">
              <a:rPr lang="en-AU" smtClean="0"/>
              <a:t>25/12/2023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53332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822E5-97A9-4DD7-920B-31F6DBB655EA}" type="datetimeFigureOut">
              <a:rPr lang="en-AU" smtClean="0"/>
              <a:t>25/12/2023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422058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22E5-97A9-4DD7-920B-31F6DBB655EA}" type="datetimeFigureOut">
              <a:rPr lang="en-AU" smtClean="0"/>
              <a:t>25/12/2023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304351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138639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C822E5-97A9-4DD7-920B-31F6DBB655EA}" type="datetimeFigureOut">
              <a:rPr lang="en-AU" smtClean="0"/>
              <a:t>25/12/2023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7230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C822E5-97A9-4DD7-920B-31F6DBB655EA}" type="datetimeFigureOut">
              <a:rPr lang="en-AU" smtClean="0"/>
              <a:t>25/12/2023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322697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822E5-97A9-4DD7-920B-31F6DBB655EA}" type="datetimeFigureOut">
              <a:rPr lang="en-AU" smtClean="0"/>
              <a:t>25/12/2023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50647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67965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C822E5-97A9-4DD7-920B-31F6DBB655EA}" type="datetimeFigureOut">
              <a:rPr lang="en-AU" smtClean="0"/>
              <a:t>25/12/2023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7DC63A-7EE6-4BB3-8C27-0CE6A9BE1D47}" type="slidenum">
              <a:rPr lang="en-AU" smtClean="0"/>
              <a:t>‹#›</a:t>
            </a:fld>
            <a:endParaRPr lang="en-AU"/>
          </a:p>
        </p:txBody>
      </p:sp>
    </p:spTree>
    <p:extLst>
      <p:ext uri="{BB962C8B-B14F-4D97-AF65-F5344CB8AC3E}">
        <p14:creationId xmlns:p14="http://schemas.microsoft.com/office/powerpoint/2010/main" val="236401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C822E5-97A9-4DD7-920B-31F6DBB655EA}" type="datetimeFigureOut">
              <a:rPr lang="en-AU" smtClean="0"/>
              <a:t>25/12/2023</a:t>
            </a:fld>
            <a:endParaRPr lang="en-A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7DC63A-7EE6-4BB3-8C27-0CE6A9BE1D47}" type="slidenum">
              <a:rPr lang="en-AU" smtClean="0"/>
              <a:t>‹#›</a:t>
            </a:fld>
            <a:endParaRPr lang="en-AU"/>
          </a:p>
        </p:txBody>
      </p:sp>
    </p:spTree>
    <p:extLst>
      <p:ext uri="{BB962C8B-B14F-4D97-AF65-F5344CB8AC3E}">
        <p14:creationId xmlns:p14="http://schemas.microsoft.com/office/powerpoint/2010/main" val="996986391"/>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36A4-4213-043F-104B-A045F984A6F7}"/>
              </a:ext>
            </a:extLst>
          </p:cNvPr>
          <p:cNvSpPr>
            <a:spLocks noGrp="1"/>
          </p:cNvSpPr>
          <p:nvPr>
            <p:ph type="ctrTitle"/>
          </p:nvPr>
        </p:nvSpPr>
        <p:spPr/>
        <p:txBody>
          <a:bodyPr/>
          <a:lstStyle/>
          <a:p>
            <a:r>
              <a:rPr lang="en-AU" dirty="0" err="1"/>
              <a:t>MemPal</a:t>
            </a:r>
            <a:r>
              <a:rPr lang="en-AU" dirty="0"/>
              <a:t> – Memory App</a:t>
            </a:r>
          </a:p>
        </p:txBody>
      </p:sp>
      <p:sp>
        <p:nvSpPr>
          <p:cNvPr id="3" name="Subtitle 2">
            <a:extLst>
              <a:ext uri="{FF2B5EF4-FFF2-40B4-BE49-F238E27FC236}">
                <a16:creationId xmlns:a16="http://schemas.microsoft.com/office/drawing/2014/main" id="{6F91C83A-83AE-7C13-2716-EC20EFBF3553}"/>
              </a:ext>
            </a:extLst>
          </p:cNvPr>
          <p:cNvSpPr>
            <a:spLocks noGrp="1"/>
          </p:cNvSpPr>
          <p:nvPr>
            <p:ph type="subTitle" idx="1"/>
          </p:nvPr>
        </p:nvSpPr>
        <p:spPr/>
        <p:txBody>
          <a:bodyPr/>
          <a:lstStyle/>
          <a:p>
            <a:r>
              <a:rPr lang="en-AU" dirty="0"/>
              <a:t>T1A3</a:t>
            </a:r>
          </a:p>
          <a:p>
            <a:r>
              <a:rPr lang="en-AU" dirty="0"/>
              <a:t>Xuan Lap (Leo) Tran</a:t>
            </a:r>
          </a:p>
        </p:txBody>
      </p:sp>
    </p:spTree>
    <p:extLst>
      <p:ext uri="{BB962C8B-B14F-4D97-AF65-F5344CB8AC3E}">
        <p14:creationId xmlns:p14="http://schemas.microsoft.com/office/powerpoint/2010/main" val="413911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5E38-BE5E-F611-C498-5C5411F4C3AD}"/>
              </a:ext>
            </a:extLst>
          </p:cNvPr>
          <p:cNvSpPr>
            <a:spLocks noGrp="1"/>
          </p:cNvSpPr>
          <p:nvPr>
            <p:ph type="title"/>
          </p:nvPr>
        </p:nvSpPr>
        <p:spPr/>
        <p:txBody>
          <a:bodyPr/>
          <a:lstStyle/>
          <a:p>
            <a:r>
              <a:rPr lang="en-GB" dirty="0"/>
              <a:t>Challenges, ethical issues, and </a:t>
            </a:r>
            <a:r>
              <a:rPr lang="en-GB" dirty="0" err="1"/>
              <a:t>favorite</a:t>
            </a:r>
            <a:r>
              <a:rPr lang="en-GB" dirty="0"/>
              <a:t> parts</a:t>
            </a:r>
            <a:endParaRPr lang="en-AU" dirty="0"/>
          </a:p>
        </p:txBody>
      </p:sp>
      <p:sp>
        <p:nvSpPr>
          <p:cNvPr id="3" name="Content Placeholder 2">
            <a:extLst>
              <a:ext uri="{FF2B5EF4-FFF2-40B4-BE49-F238E27FC236}">
                <a16:creationId xmlns:a16="http://schemas.microsoft.com/office/drawing/2014/main" id="{E3C0740E-82D6-A912-BDAE-020E5CB8ADC0}"/>
              </a:ext>
            </a:extLst>
          </p:cNvPr>
          <p:cNvSpPr>
            <a:spLocks noGrp="1"/>
          </p:cNvSpPr>
          <p:nvPr>
            <p:ph idx="1"/>
          </p:nvPr>
        </p:nvSpPr>
        <p:spPr>
          <a:xfrm>
            <a:off x="913795" y="1732449"/>
            <a:ext cx="10353762" cy="4802822"/>
          </a:xfrm>
        </p:spPr>
        <p:txBody>
          <a:bodyPr>
            <a:normAutofit fontScale="92500" lnSpcReduction="20000"/>
          </a:bodyPr>
          <a:lstStyle/>
          <a:p>
            <a:r>
              <a:rPr lang="en-AU" dirty="0"/>
              <a:t>The hardest part is the testing: a lot of research/reading since the app has became complicated. Not just </a:t>
            </a:r>
            <a:r>
              <a:rPr lang="en-AU" dirty="0" err="1"/>
              <a:t>Pytest</a:t>
            </a:r>
            <a:r>
              <a:rPr lang="en-AU" dirty="0"/>
              <a:t> was used but also manual tests were done to speed up the process.</a:t>
            </a:r>
          </a:p>
          <a:p>
            <a:r>
              <a:rPr lang="en-AU" dirty="0"/>
              <a:t>The most enjoying part is the idea/implementation plan, where you brainstorm what features could be in the app.</a:t>
            </a:r>
          </a:p>
          <a:p>
            <a:r>
              <a:rPr lang="en-AU" dirty="0"/>
              <a:t>The </a:t>
            </a:r>
            <a:r>
              <a:rPr lang="en-AU" dirty="0" err="1"/>
              <a:t>favorite</a:t>
            </a:r>
            <a:r>
              <a:rPr lang="en-AU" dirty="0"/>
              <a:t> part is the coding itself, start small, from print menu to fixing function codes.</a:t>
            </a:r>
          </a:p>
          <a:p>
            <a:endParaRPr lang="en-AU" dirty="0"/>
          </a:p>
          <a:p>
            <a:r>
              <a:rPr lang="en-AU" dirty="0"/>
              <a:t>I am aware of and acknowledge the </a:t>
            </a:r>
            <a:r>
              <a:rPr lang="en-GB" dirty="0"/>
              <a:t>ethical principles that guide research and the use of ChatGPT</a:t>
            </a:r>
            <a:r>
              <a:rPr lang="en-AU" dirty="0"/>
              <a:t>. </a:t>
            </a:r>
            <a:r>
              <a:rPr lang="en-GB" dirty="0"/>
              <a:t>I understand that there are potential risks of plagiarism and privacy violation when using AI-generated code.</a:t>
            </a:r>
          </a:p>
          <a:p>
            <a:r>
              <a:rPr lang="en-GB" dirty="0"/>
              <a:t>However, 90-95% of the codes have been done without the assistance from ChatGPT. ChatGPT was used for lambda sorting code, styling, explaining note for codes #, testing test 3, 1 out of for 4 tests, and most importantly csv sorting/indexing for score calculation as I was stuck with problems and issues.</a:t>
            </a:r>
          </a:p>
          <a:p>
            <a:r>
              <a:rPr lang="en-GB" dirty="0"/>
              <a:t>All researches done through search engine and ChatGPT have been done carefully and purely for the purpose of obtaining deeper understanding, knowledge, skills and for assistance with understanding the problem and issue when hitting a road block.</a:t>
            </a:r>
            <a:endParaRPr lang="en-AU" dirty="0"/>
          </a:p>
        </p:txBody>
      </p:sp>
    </p:spTree>
    <p:extLst>
      <p:ext uri="{BB962C8B-B14F-4D97-AF65-F5344CB8AC3E}">
        <p14:creationId xmlns:p14="http://schemas.microsoft.com/office/powerpoint/2010/main" val="208907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CE26-BCF8-A1A4-E51F-C94A0D2557F5}"/>
              </a:ext>
            </a:extLst>
          </p:cNvPr>
          <p:cNvSpPr>
            <a:spLocks noGrp="1"/>
          </p:cNvSpPr>
          <p:nvPr>
            <p:ph type="title"/>
          </p:nvPr>
        </p:nvSpPr>
        <p:spPr>
          <a:xfrm>
            <a:off x="913795" y="609600"/>
            <a:ext cx="10353762" cy="4175464"/>
          </a:xfrm>
        </p:spPr>
        <p:txBody>
          <a:bodyPr>
            <a:normAutofit/>
          </a:bodyPr>
          <a:lstStyle/>
          <a:p>
            <a:r>
              <a:rPr lang="en-AU" dirty="0"/>
              <a:t>That is the end of my presentation!</a:t>
            </a:r>
            <a:br>
              <a:rPr lang="en-AU" dirty="0"/>
            </a:br>
            <a:r>
              <a:rPr lang="en-AU" dirty="0"/>
              <a:t>I hope you enjoy, and</a:t>
            </a:r>
            <a:br>
              <a:rPr lang="en-AU" dirty="0"/>
            </a:br>
            <a:r>
              <a:rPr lang="en-AU" dirty="0"/>
              <a:t>Thank you for your time!</a:t>
            </a:r>
          </a:p>
        </p:txBody>
      </p:sp>
    </p:spTree>
    <p:extLst>
      <p:ext uri="{BB962C8B-B14F-4D97-AF65-F5344CB8AC3E}">
        <p14:creationId xmlns:p14="http://schemas.microsoft.com/office/powerpoint/2010/main" val="180076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CA45-F6E7-9EF6-970F-F1AF7D1F61EF}"/>
              </a:ext>
            </a:extLst>
          </p:cNvPr>
          <p:cNvSpPr>
            <a:spLocks noGrp="1"/>
          </p:cNvSpPr>
          <p:nvPr>
            <p:ph type="title"/>
          </p:nvPr>
        </p:nvSpPr>
        <p:spPr/>
        <p:txBody>
          <a:bodyPr/>
          <a:lstStyle/>
          <a:p>
            <a:r>
              <a:rPr lang="en-AU" dirty="0"/>
              <a:t>Topics</a:t>
            </a:r>
          </a:p>
        </p:txBody>
      </p:sp>
      <p:sp>
        <p:nvSpPr>
          <p:cNvPr id="3" name="Content Placeholder 2">
            <a:extLst>
              <a:ext uri="{FF2B5EF4-FFF2-40B4-BE49-F238E27FC236}">
                <a16:creationId xmlns:a16="http://schemas.microsoft.com/office/drawing/2014/main" id="{BC427C9D-31AC-EEE6-0EB9-404A6BBF24CA}"/>
              </a:ext>
            </a:extLst>
          </p:cNvPr>
          <p:cNvSpPr>
            <a:spLocks noGrp="1"/>
          </p:cNvSpPr>
          <p:nvPr>
            <p:ph idx="1"/>
          </p:nvPr>
        </p:nvSpPr>
        <p:spPr>
          <a:xfrm>
            <a:off x="913795" y="1732450"/>
            <a:ext cx="10353762" cy="4515950"/>
          </a:xfrm>
        </p:spPr>
        <p:txBody>
          <a:bodyPr>
            <a:normAutofit fontScale="92500" lnSpcReduction="10000"/>
          </a:bodyPr>
          <a:lstStyle/>
          <a:p>
            <a:r>
              <a:rPr lang="en-GB" dirty="0"/>
              <a:t>A walk-through of the terminal application, its features and how it is used.</a:t>
            </a:r>
          </a:p>
          <a:p>
            <a:pPr lvl="1"/>
            <a:r>
              <a:rPr lang="en-GB" dirty="0"/>
              <a:t>Introduction</a:t>
            </a:r>
          </a:p>
          <a:p>
            <a:pPr lvl="1"/>
            <a:r>
              <a:rPr lang="en-GB" dirty="0"/>
              <a:t>The problem it solves</a:t>
            </a:r>
          </a:p>
          <a:p>
            <a:r>
              <a:rPr lang="en-GB" dirty="0"/>
              <a:t>A walk-through of the logic of the terminal application and code.</a:t>
            </a:r>
          </a:p>
          <a:p>
            <a:pPr lvl="1"/>
            <a:r>
              <a:rPr lang="en-GB" dirty="0"/>
              <a:t>Walk-through of the Application - how to navigate the app</a:t>
            </a:r>
          </a:p>
          <a:p>
            <a:pPr lvl="1"/>
            <a:r>
              <a:rPr lang="en-GB" dirty="0"/>
              <a:t>Key features: creating a new Memory Palace, viewing/editing a Memory Palace, and playing the mini game.</a:t>
            </a:r>
          </a:p>
          <a:p>
            <a:pPr lvl="1"/>
            <a:r>
              <a:rPr lang="en-GB" dirty="0"/>
              <a:t>Code Walk-through</a:t>
            </a:r>
          </a:p>
          <a:p>
            <a:r>
              <a:rPr lang="en-GB" dirty="0"/>
              <a:t>A review of the development/build process including challenges, ethical issues, favourite parts, etc.</a:t>
            </a:r>
          </a:p>
          <a:p>
            <a:pPr lvl="1"/>
            <a:r>
              <a:rPr lang="en-GB" dirty="0"/>
              <a:t>Overview of the development process</a:t>
            </a:r>
          </a:p>
          <a:p>
            <a:pPr lvl="1"/>
            <a:r>
              <a:rPr lang="en-AU" dirty="0"/>
              <a:t>Challenges, </a:t>
            </a:r>
            <a:r>
              <a:rPr lang="en-GB" dirty="0"/>
              <a:t>ethical issues, favourite parts</a:t>
            </a:r>
            <a:endParaRPr lang="en-AU" dirty="0"/>
          </a:p>
          <a:p>
            <a:endParaRPr lang="en-AU" dirty="0"/>
          </a:p>
        </p:txBody>
      </p:sp>
    </p:spTree>
    <p:extLst>
      <p:ext uri="{BB962C8B-B14F-4D97-AF65-F5344CB8AC3E}">
        <p14:creationId xmlns:p14="http://schemas.microsoft.com/office/powerpoint/2010/main" val="350478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3FAC-C659-D818-60AB-3B5B22AC9C39}"/>
              </a:ext>
            </a:extLst>
          </p:cNvPr>
          <p:cNvSpPr>
            <a:spLocks noGrp="1"/>
          </p:cNvSpPr>
          <p:nvPr>
            <p:ph type="title"/>
          </p:nvPr>
        </p:nvSpPr>
        <p:spPr/>
        <p:txBody>
          <a:bodyPr>
            <a:normAutofit/>
          </a:bodyPr>
          <a:lstStyle/>
          <a:p>
            <a:r>
              <a:rPr lang="en-GB" dirty="0"/>
              <a:t>Introduction</a:t>
            </a:r>
            <a:endParaRPr lang="en-AU" dirty="0"/>
          </a:p>
        </p:txBody>
      </p:sp>
      <p:sp>
        <p:nvSpPr>
          <p:cNvPr id="3" name="Content Placeholder 2">
            <a:extLst>
              <a:ext uri="{FF2B5EF4-FFF2-40B4-BE49-F238E27FC236}">
                <a16:creationId xmlns:a16="http://schemas.microsoft.com/office/drawing/2014/main" id="{68BC9B4B-AB1A-134C-E952-230BA0936A73}"/>
              </a:ext>
            </a:extLst>
          </p:cNvPr>
          <p:cNvSpPr>
            <a:spLocks noGrp="1"/>
          </p:cNvSpPr>
          <p:nvPr>
            <p:ph sz="half" idx="1"/>
          </p:nvPr>
        </p:nvSpPr>
        <p:spPr>
          <a:xfrm>
            <a:off x="913795" y="1732449"/>
            <a:ext cx="5060497" cy="4650422"/>
          </a:xfrm>
        </p:spPr>
        <p:txBody>
          <a:bodyPr>
            <a:normAutofit fontScale="92500" lnSpcReduction="10000"/>
          </a:bodyPr>
          <a:lstStyle/>
          <a:p>
            <a:r>
              <a:rPr lang="en-GB" b="0" dirty="0" err="1">
                <a:solidFill>
                  <a:srgbClr val="CCCCCC"/>
                </a:solidFill>
                <a:effectLst/>
                <a:latin typeface="Consolas" panose="020B0609020204030204" pitchFamily="49" charset="0"/>
              </a:rPr>
              <a:t>MemPal</a:t>
            </a:r>
            <a:r>
              <a:rPr lang="en-GB" b="0" dirty="0">
                <a:solidFill>
                  <a:srgbClr val="CCCCCC"/>
                </a:solidFill>
                <a:effectLst/>
                <a:latin typeface="Consolas" panose="020B0609020204030204" pitchFamily="49" charset="0"/>
              </a:rPr>
              <a:t> is a terminal application that allows users to create and manage their own memory palaces</a:t>
            </a:r>
            <a:r>
              <a:rPr lang="en-AU" b="0" dirty="0">
                <a:solidFill>
                  <a:srgbClr val="CCCCCC"/>
                </a:solidFill>
                <a:effectLst/>
                <a:latin typeface="Consolas" panose="020B0609020204030204" pitchFamily="49" charset="0"/>
              </a:rPr>
              <a:t>.</a:t>
            </a:r>
          </a:p>
          <a:p>
            <a:r>
              <a:rPr lang="en-GB" b="0" dirty="0">
                <a:solidFill>
                  <a:srgbClr val="CCCCCC"/>
                </a:solidFill>
                <a:effectLst/>
                <a:latin typeface="Consolas" panose="020B0609020204030204" pitchFamily="49" charset="0"/>
              </a:rPr>
              <a:t>A memory palace is a memory technique that involves associating information with specific locations in a familiar environment</a:t>
            </a:r>
            <a:r>
              <a:rPr lang="en-GB" dirty="0">
                <a:solidFill>
                  <a:srgbClr val="CCCCCC"/>
                </a:solidFill>
                <a:effectLst/>
                <a:latin typeface="Consolas" panose="020B0609020204030204" pitchFamily="49" charset="0"/>
              </a:rPr>
              <a:t>.</a:t>
            </a:r>
          </a:p>
          <a:p>
            <a:r>
              <a:rPr lang="en-GB" b="0" dirty="0">
                <a:solidFill>
                  <a:srgbClr val="CCCCCC"/>
                </a:solidFill>
                <a:effectLst/>
                <a:latin typeface="Consolas" panose="020B0609020204030204" pitchFamily="49" charset="0"/>
              </a:rPr>
              <a:t>The problem is that </a:t>
            </a:r>
            <a:r>
              <a:rPr lang="en-GB" dirty="0">
                <a:solidFill>
                  <a:srgbClr val="CCCCCC"/>
                </a:solidFill>
                <a:effectLst/>
                <a:latin typeface="Consolas" panose="020B0609020204030204" pitchFamily="49" charset="0"/>
              </a:rPr>
              <a:t>for memory palace user, they don’t have a tool to store their memory palaces, and to test their memory palace with a simple game app. </a:t>
            </a:r>
            <a:r>
              <a:rPr lang="en-GB" dirty="0" err="1">
                <a:solidFill>
                  <a:srgbClr val="CCCCCC"/>
                </a:solidFill>
                <a:effectLst/>
                <a:latin typeface="Consolas" panose="020B0609020204030204" pitchFamily="49" charset="0"/>
              </a:rPr>
              <a:t>MemPal</a:t>
            </a:r>
            <a:r>
              <a:rPr lang="en-GB" dirty="0">
                <a:solidFill>
                  <a:srgbClr val="CCCCCC"/>
                </a:solidFill>
                <a:effectLst/>
                <a:latin typeface="Consolas" panose="020B0609020204030204" pitchFamily="49" charset="0"/>
              </a:rPr>
              <a:t> is the one to do just those 3 problems.</a:t>
            </a:r>
            <a:endParaRPr lang="en-GB" b="0" dirty="0">
              <a:solidFill>
                <a:srgbClr val="CCCCCC"/>
              </a:solidFill>
              <a:effectLst/>
              <a:latin typeface="Consolas" panose="020B0609020204030204" pitchFamily="49" charset="0"/>
            </a:endParaRPr>
          </a:p>
        </p:txBody>
      </p:sp>
      <p:pic>
        <p:nvPicPr>
          <p:cNvPr id="8" name="Content Placeholder 7">
            <a:extLst>
              <a:ext uri="{FF2B5EF4-FFF2-40B4-BE49-F238E27FC236}">
                <a16:creationId xmlns:a16="http://schemas.microsoft.com/office/drawing/2014/main" id="{D766D1A3-71F5-2292-9B88-8AB62891116E}"/>
              </a:ext>
            </a:extLst>
          </p:cNvPr>
          <p:cNvPicPr>
            <a:picLocks noGrp="1" noChangeAspect="1"/>
          </p:cNvPicPr>
          <p:nvPr>
            <p:ph sz="half" idx="2"/>
          </p:nvPr>
        </p:nvPicPr>
        <p:blipFill>
          <a:blip r:embed="rId2"/>
          <a:stretch>
            <a:fillRect/>
          </a:stretch>
        </p:blipFill>
        <p:spPr>
          <a:xfrm>
            <a:off x="6202363" y="1389529"/>
            <a:ext cx="5694362" cy="4290352"/>
          </a:xfrm>
        </p:spPr>
      </p:pic>
    </p:spTree>
    <p:extLst>
      <p:ext uri="{BB962C8B-B14F-4D97-AF65-F5344CB8AC3E}">
        <p14:creationId xmlns:p14="http://schemas.microsoft.com/office/powerpoint/2010/main" val="38298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ACA7-819F-6E8B-555A-1481CFE9019A}"/>
              </a:ext>
            </a:extLst>
          </p:cNvPr>
          <p:cNvSpPr>
            <a:spLocks noGrp="1"/>
          </p:cNvSpPr>
          <p:nvPr>
            <p:ph type="title"/>
          </p:nvPr>
        </p:nvSpPr>
        <p:spPr/>
        <p:txBody>
          <a:bodyPr/>
          <a:lstStyle/>
          <a:p>
            <a:r>
              <a:rPr lang="en-GB" dirty="0"/>
              <a:t>Walk-through of the Application</a:t>
            </a:r>
            <a:endParaRPr lang="en-AU" dirty="0"/>
          </a:p>
        </p:txBody>
      </p:sp>
      <p:sp>
        <p:nvSpPr>
          <p:cNvPr id="3" name="Content Placeholder 2">
            <a:extLst>
              <a:ext uri="{FF2B5EF4-FFF2-40B4-BE49-F238E27FC236}">
                <a16:creationId xmlns:a16="http://schemas.microsoft.com/office/drawing/2014/main" id="{E8A60BDF-6734-6E21-A92E-31DC358F93DA}"/>
              </a:ext>
            </a:extLst>
          </p:cNvPr>
          <p:cNvSpPr>
            <a:spLocks noGrp="1"/>
          </p:cNvSpPr>
          <p:nvPr>
            <p:ph sz="half" idx="1"/>
          </p:nvPr>
        </p:nvSpPr>
        <p:spPr/>
        <p:txBody>
          <a:bodyPr/>
          <a:lstStyle/>
          <a:p>
            <a:r>
              <a:rPr lang="en-GB" dirty="0"/>
              <a:t>how to navigate the app</a:t>
            </a:r>
          </a:p>
          <a:p>
            <a:r>
              <a:rPr lang="en-GB" dirty="0"/>
              <a:t>Key features: creating a new Memory Palace, viewing/editing a Memory Palace, and playing the mini game.</a:t>
            </a:r>
          </a:p>
          <a:p>
            <a:r>
              <a:rPr lang="en-GB" dirty="0"/>
              <a:t>Code Walk-through</a:t>
            </a:r>
          </a:p>
          <a:p>
            <a:endParaRPr lang="en-GB" dirty="0"/>
          </a:p>
          <a:p>
            <a:endParaRPr lang="en-AU" dirty="0"/>
          </a:p>
        </p:txBody>
      </p:sp>
      <p:sp>
        <p:nvSpPr>
          <p:cNvPr id="4" name="Content Placeholder 3">
            <a:extLst>
              <a:ext uri="{FF2B5EF4-FFF2-40B4-BE49-F238E27FC236}">
                <a16:creationId xmlns:a16="http://schemas.microsoft.com/office/drawing/2014/main" id="{D242A279-57DC-0C69-9F22-0E4BF8301D3E}"/>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255790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1DA30CE-5A9C-D9CC-C2B1-9DA18C3350B4}"/>
              </a:ext>
            </a:extLst>
          </p:cNvPr>
          <p:cNvPicPr>
            <a:picLocks noGrp="1" noChangeAspect="1"/>
          </p:cNvPicPr>
          <p:nvPr>
            <p:ph sz="half" idx="2"/>
          </p:nvPr>
        </p:nvPicPr>
        <p:blipFill>
          <a:blip r:embed="rId2"/>
          <a:stretch>
            <a:fillRect/>
          </a:stretch>
        </p:blipFill>
        <p:spPr>
          <a:xfrm>
            <a:off x="3361766" y="111773"/>
            <a:ext cx="5593976" cy="6634454"/>
          </a:xfrm>
        </p:spPr>
      </p:pic>
    </p:spTree>
    <p:extLst>
      <p:ext uri="{BB962C8B-B14F-4D97-AF65-F5344CB8AC3E}">
        <p14:creationId xmlns:p14="http://schemas.microsoft.com/office/powerpoint/2010/main" val="251548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19F385-9C15-8227-E624-1750AA671C0E}"/>
              </a:ext>
            </a:extLst>
          </p:cNvPr>
          <p:cNvPicPr>
            <a:picLocks noGrp="1" noChangeAspect="1"/>
          </p:cNvPicPr>
          <p:nvPr>
            <p:ph sz="half" idx="1"/>
          </p:nvPr>
        </p:nvPicPr>
        <p:blipFill>
          <a:blip r:embed="rId2"/>
          <a:stretch>
            <a:fillRect/>
          </a:stretch>
        </p:blipFill>
        <p:spPr>
          <a:xfrm>
            <a:off x="221146" y="1355931"/>
            <a:ext cx="5768490" cy="4551810"/>
          </a:xfrm>
        </p:spPr>
      </p:pic>
      <p:pic>
        <p:nvPicPr>
          <p:cNvPr id="12" name="Content Placeholder 11">
            <a:extLst>
              <a:ext uri="{FF2B5EF4-FFF2-40B4-BE49-F238E27FC236}">
                <a16:creationId xmlns:a16="http://schemas.microsoft.com/office/drawing/2014/main" id="{6797EAC1-7169-1462-2444-5BAA6FD58A49}"/>
              </a:ext>
            </a:extLst>
          </p:cNvPr>
          <p:cNvPicPr>
            <a:picLocks noGrp="1" noChangeAspect="1"/>
          </p:cNvPicPr>
          <p:nvPr>
            <p:ph sz="half" idx="2"/>
          </p:nvPr>
        </p:nvPicPr>
        <p:blipFill>
          <a:blip r:embed="rId3"/>
          <a:stretch>
            <a:fillRect/>
          </a:stretch>
        </p:blipFill>
        <p:spPr>
          <a:xfrm>
            <a:off x="6202365" y="2395836"/>
            <a:ext cx="5397964" cy="2292704"/>
          </a:xfrm>
        </p:spPr>
      </p:pic>
      <p:sp>
        <p:nvSpPr>
          <p:cNvPr id="13" name="Title 1">
            <a:extLst>
              <a:ext uri="{FF2B5EF4-FFF2-40B4-BE49-F238E27FC236}">
                <a16:creationId xmlns:a16="http://schemas.microsoft.com/office/drawing/2014/main" id="{2A17C345-7A31-126D-8F75-9A0D670331B5}"/>
              </a:ext>
            </a:extLst>
          </p:cNvPr>
          <p:cNvSpPr>
            <a:spLocks noGrp="1"/>
          </p:cNvSpPr>
          <p:nvPr>
            <p:ph type="title"/>
          </p:nvPr>
        </p:nvSpPr>
        <p:spPr>
          <a:xfrm>
            <a:off x="919120" y="385481"/>
            <a:ext cx="10353762" cy="970450"/>
          </a:xfrm>
        </p:spPr>
        <p:txBody>
          <a:bodyPr/>
          <a:lstStyle/>
          <a:p>
            <a:r>
              <a:rPr lang="en-AU" dirty="0"/>
              <a:t>Add and ‘Create New’ function</a:t>
            </a:r>
          </a:p>
        </p:txBody>
      </p:sp>
    </p:spTree>
    <p:extLst>
      <p:ext uri="{BB962C8B-B14F-4D97-AF65-F5344CB8AC3E}">
        <p14:creationId xmlns:p14="http://schemas.microsoft.com/office/powerpoint/2010/main" val="21683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BFF0-C69C-2600-E224-AB22BA6C90A7}"/>
              </a:ext>
            </a:extLst>
          </p:cNvPr>
          <p:cNvSpPr>
            <a:spLocks noGrp="1"/>
          </p:cNvSpPr>
          <p:nvPr>
            <p:ph type="title"/>
          </p:nvPr>
        </p:nvSpPr>
        <p:spPr>
          <a:xfrm>
            <a:off x="919119" y="15668"/>
            <a:ext cx="10353762" cy="567038"/>
          </a:xfrm>
        </p:spPr>
        <p:txBody>
          <a:bodyPr>
            <a:normAutofit fontScale="90000"/>
          </a:bodyPr>
          <a:lstStyle/>
          <a:p>
            <a:r>
              <a:rPr lang="en-AU" dirty="0"/>
              <a:t>View and Edit Function</a:t>
            </a:r>
          </a:p>
        </p:txBody>
      </p:sp>
      <p:pic>
        <p:nvPicPr>
          <p:cNvPr id="6" name="Content Placeholder 5">
            <a:extLst>
              <a:ext uri="{FF2B5EF4-FFF2-40B4-BE49-F238E27FC236}">
                <a16:creationId xmlns:a16="http://schemas.microsoft.com/office/drawing/2014/main" id="{F0E9D1A6-CC3C-78E6-C1F7-1A5D3E5F84AD}"/>
              </a:ext>
            </a:extLst>
          </p:cNvPr>
          <p:cNvPicPr>
            <a:picLocks noGrp="1" noChangeAspect="1"/>
          </p:cNvPicPr>
          <p:nvPr>
            <p:ph sz="half" idx="1"/>
          </p:nvPr>
        </p:nvPicPr>
        <p:blipFill>
          <a:blip r:embed="rId2"/>
          <a:stretch>
            <a:fillRect/>
          </a:stretch>
        </p:blipFill>
        <p:spPr>
          <a:xfrm>
            <a:off x="0" y="582706"/>
            <a:ext cx="6140784" cy="6042212"/>
          </a:xfrm>
        </p:spPr>
      </p:pic>
      <p:pic>
        <p:nvPicPr>
          <p:cNvPr id="8" name="Content Placeholder 7">
            <a:extLst>
              <a:ext uri="{FF2B5EF4-FFF2-40B4-BE49-F238E27FC236}">
                <a16:creationId xmlns:a16="http://schemas.microsoft.com/office/drawing/2014/main" id="{C5ECCD2A-41E7-3422-562A-AF1DF0F1C05A}"/>
              </a:ext>
            </a:extLst>
          </p:cNvPr>
          <p:cNvPicPr>
            <a:picLocks noGrp="1" noChangeAspect="1"/>
          </p:cNvPicPr>
          <p:nvPr>
            <p:ph sz="half" idx="2"/>
          </p:nvPr>
        </p:nvPicPr>
        <p:blipFill>
          <a:blip r:embed="rId3"/>
          <a:stretch>
            <a:fillRect/>
          </a:stretch>
        </p:blipFill>
        <p:spPr>
          <a:xfrm>
            <a:off x="6140784" y="582706"/>
            <a:ext cx="5880887" cy="6123172"/>
          </a:xfrm>
        </p:spPr>
      </p:pic>
    </p:spTree>
    <p:extLst>
      <p:ext uri="{BB962C8B-B14F-4D97-AF65-F5344CB8AC3E}">
        <p14:creationId xmlns:p14="http://schemas.microsoft.com/office/powerpoint/2010/main" val="71624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9703-378A-CD85-84EC-5E5D99442D6E}"/>
              </a:ext>
            </a:extLst>
          </p:cNvPr>
          <p:cNvSpPr>
            <a:spLocks noGrp="1"/>
          </p:cNvSpPr>
          <p:nvPr>
            <p:ph type="title"/>
          </p:nvPr>
        </p:nvSpPr>
        <p:spPr>
          <a:xfrm>
            <a:off x="913795" y="0"/>
            <a:ext cx="10353762" cy="546847"/>
          </a:xfrm>
        </p:spPr>
        <p:txBody>
          <a:bodyPr>
            <a:normAutofit fontScale="90000"/>
          </a:bodyPr>
          <a:lstStyle/>
          <a:p>
            <a:r>
              <a:rPr lang="en-AU" dirty="0"/>
              <a:t>Minigame function</a:t>
            </a:r>
          </a:p>
        </p:txBody>
      </p:sp>
      <p:pic>
        <p:nvPicPr>
          <p:cNvPr id="6" name="Content Placeholder 5">
            <a:extLst>
              <a:ext uri="{FF2B5EF4-FFF2-40B4-BE49-F238E27FC236}">
                <a16:creationId xmlns:a16="http://schemas.microsoft.com/office/drawing/2014/main" id="{93DE3C14-A1DB-147D-BB9F-C5B011270F7B}"/>
              </a:ext>
            </a:extLst>
          </p:cNvPr>
          <p:cNvPicPr>
            <a:picLocks noGrp="1" noChangeAspect="1"/>
          </p:cNvPicPr>
          <p:nvPr>
            <p:ph sz="half" idx="1"/>
          </p:nvPr>
        </p:nvPicPr>
        <p:blipFill>
          <a:blip r:embed="rId2"/>
          <a:stretch>
            <a:fillRect/>
          </a:stretch>
        </p:blipFill>
        <p:spPr>
          <a:xfrm>
            <a:off x="924443" y="546847"/>
            <a:ext cx="9653910" cy="6101378"/>
          </a:xfrm>
        </p:spPr>
      </p:pic>
    </p:spTree>
    <p:extLst>
      <p:ext uri="{BB962C8B-B14F-4D97-AF65-F5344CB8AC3E}">
        <p14:creationId xmlns:p14="http://schemas.microsoft.com/office/powerpoint/2010/main" val="56257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52890-269E-532F-2D09-9D26AECED5B0}"/>
              </a:ext>
            </a:extLst>
          </p:cNvPr>
          <p:cNvSpPr>
            <a:spLocks noGrp="1"/>
          </p:cNvSpPr>
          <p:nvPr>
            <p:ph type="title"/>
          </p:nvPr>
        </p:nvSpPr>
        <p:spPr>
          <a:xfrm>
            <a:off x="913795" y="609600"/>
            <a:ext cx="8006087" cy="970450"/>
          </a:xfrm>
        </p:spPr>
        <p:txBody>
          <a:bodyPr>
            <a:normAutofit fontScale="90000"/>
          </a:bodyPr>
          <a:lstStyle/>
          <a:p>
            <a:r>
              <a:rPr lang="en-GB" dirty="0"/>
              <a:t>Overview of the development process</a:t>
            </a:r>
          </a:p>
        </p:txBody>
      </p:sp>
      <p:sp>
        <p:nvSpPr>
          <p:cNvPr id="7" name="Content Placeholder 6">
            <a:extLst>
              <a:ext uri="{FF2B5EF4-FFF2-40B4-BE49-F238E27FC236}">
                <a16:creationId xmlns:a16="http://schemas.microsoft.com/office/drawing/2014/main" id="{F8080265-6556-A5A5-6F0D-4D08BCFDDB96}"/>
              </a:ext>
            </a:extLst>
          </p:cNvPr>
          <p:cNvSpPr>
            <a:spLocks noGrp="1"/>
          </p:cNvSpPr>
          <p:nvPr>
            <p:ph sz="half" idx="1"/>
          </p:nvPr>
        </p:nvSpPr>
        <p:spPr>
          <a:xfrm>
            <a:off x="913795" y="1732448"/>
            <a:ext cx="6455193" cy="4775927"/>
          </a:xfrm>
        </p:spPr>
        <p:txBody>
          <a:bodyPr>
            <a:normAutofit/>
          </a:bodyPr>
          <a:lstStyle/>
          <a:p>
            <a:r>
              <a:rPr lang="en-AU" dirty="0"/>
              <a:t>1.	Start with the idea</a:t>
            </a:r>
          </a:p>
          <a:p>
            <a:r>
              <a:rPr lang="en-AU" dirty="0"/>
              <a:t>2.	Then the ideal features</a:t>
            </a:r>
          </a:p>
          <a:p>
            <a:r>
              <a:rPr lang="en-AU" dirty="0"/>
              <a:t>3.	Make use of Trello</a:t>
            </a:r>
          </a:p>
          <a:p>
            <a:r>
              <a:rPr lang="en-AU" dirty="0"/>
              <a:t>4.	Start coding</a:t>
            </a:r>
          </a:p>
          <a:p>
            <a:pPr lvl="1"/>
            <a:r>
              <a:rPr lang="en-AU" dirty="0"/>
              <a:t>a.	Folder/directory structure: follow the basic requirements of Docs, PPT and SRC.</a:t>
            </a:r>
          </a:p>
          <a:p>
            <a:pPr lvl="1"/>
            <a:r>
              <a:rPr lang="en-AU" dirty="0"/>
              <a:t>b.	Create a simple Readme file with simple framework to follow/update. And </a:t>
            </a:r>
            <a:r>
              <a:rPr lang="en-GB" dirty="0"/>
              <a:t>create a simple Implementation plan to follow/update.</a:t>
            </a:r>
            <a:endParaRPr lang="en-AU" dirty="0"/>
          </a:p>
          <a:p>
            <a:pPr lvl="1"/>
            <a:r>
              <a:rPr lang="en-AU" dirty="0"/>
              <a:t>c. Start coding with menu, file name</a:t>
            </a:r>
          </a:p>
          <a:p>
            <a:pPr lvl="1"/>
            <a:r>
              <a:rPr lang="en-AU" dirty="0"/>
              <a:t>Testing</a:t>
            </a:r>
          </a:p>
          <a:p>
            <a:endParaRPr lang="en-AU" dirty="0"/>
          </a:p>
        </p:txBody>
      </p:sp>
      <p:sp>
        <p:nvSpPr>
          <p:cNvPr id="4" name="Content Placeholder 6">
            <a:extLst>
              <a:ext uri="{FF2B5EF4-FFF2-40B4-BE49-F238E27FC236}">
                <a16:creationId xmlns:a16="http://schemas.microsoft.com/office/drawing/2014/main" id="{1695E044-AB23-368E-A3AE-2C7962C7E498}"/>
              </a:ext>
            </a:extLst>
          </p:cNvPr>
          <p:cNvSpPr txBox="1">
            <a:spLocks/>
          </p:cNvSpPr>
          <p:nvPr/>
        </p:nvSpPr>
        <p:spPr>
          <a:xfrm>
            <a:off x="7476565" y="1732449"/>
            <a:ext cx="4616824" cy="3386398"/>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AU" dirty="0"/>
              <a:t>CODE REQUIREMENTS</a:t>
            </a:r>
          </a:p>
          <a:p>
            <a:pPr marL="36900" indent="0">
              <a:buNone/>
            </a:pPr>
            <a:r>
              <a:rPr lang="en-AU" dirty="0"/>
              <a:t>- variables and variable scope</a:t>
            </a:r>
          </a:p>
          <a:p>
            <a:pPr marL="36900" indent="0">
              <a:buNone/>
            </a:pPr>
            <a:r>
              <a:rPr lang="en-AU" dirty="0"/>
              <a:t>- loops and conditional control structures</a:t>
            </a:r>
          </a:p>
          <a:p>
            <a:pPr marL="36900" indent="0">
              <a:buNone/>
            </a:pPr>
            <a:r>
              <a:rPr lang="en-AU" dirty="0"/>
              <a:t>- write and utilise simple functions</a:t>
            </a:r>
          </a:p>
          <a:p>
            <a:pPr marL="36900" indent="0">
              <a:buNone/>
            </a:pPr>
            <a:r>
              <a:rPr lang="en-AU" dirty="0"/>
              <a:t>- error handling</a:t>
            </a:r>
          </a:p>
          <a:p>
            <a:pPr marL="36900" indent="0">
              <a:buNone/>
            </a:pPr>
            <a:r>
              <a:rPr lang="en-AU" dirty="0"/>
              <a:t>- input and output</a:t>
            </a:r>
          </a:p>
          <a:p>
            <a:pPr marL="36900" indent="0">
              <a:buNone/>
            </a:pPr>
            <a:r>
              <a:rPr lang="en-AU" dirty="0"/>
              <a:t>- importing a Python package</a:t>
            </a:r>
          </a:p>
          <a:p>
            <a:pPr marL="36900" indent="0">
              <a:buNone/>
            </a:pPr>
            <a:r>
              <a:rPr lang="en-AU" dirty="0"/>
              <a:t>- using functions from a Python package</a:t>
            </a:r>
          </a:p>
          <a:p>
            <a:pPr marL="36900" indent="0">
              <a:buNone/>
            </a:pPr>
            <a:r>
              <a:rPr lang="en-AU" dirty="0"/>
              <a:t>- Apply DRY (Don’t Repeat Yourself) coding principles</a:t>
            </a:r>
          </a:p>
        </p:txBody>
      </p:sp>
    </p:spTree>
    <p:extLst>
      <p:ext uri="{BB962C8B-B14F-4D97-AF65-F5344CB8AC3E}">
        <p14:creationId xmlns:p14="http://schemas.microsoft.com/office/powerpoint/2010/main" val="1170400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1031</TotalTime>
  <Words>614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Consolas</vt:lpstr>
      <vt:lpstr>Wingdings 2</vt:lpstr>
      <vt:lpstr>Slate</vt:lpstr>
      <vt:lpstr>MemPal – Memory App</vt:lpstr>
      <vt:lpstr>Topics</vt:lpstr>
      <vt:lpstr>Introduction</vt:lpstr>
      <vt:lpstr>Walk-through of the Application</vt:lpstr>
      <vt:lpstr>PowerPoint Presentation</vt:lpstr>
      <vt:lpstr>Add and ‘Create New’ function</vt:lpstr>
      <vt:lpstr>View and Edit Function</vt:lpstr>
      <vt:lpstr>Minigame function</vt:lpstr>
      <vt:lpstr>Overview of the development process</vt:lpstr>
      <vt:lpstr>Challenges, ethical issues, and favorite parts</vt:lpstr>
      <vt:lpstr>That is the end of my presentation! I hope you enjoy, and 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Leo Portfolio</dc:title>
  <dc:creator>Lap Tran</dc:creator>
  <cp:lastModifiedBy>Xuan Lap Tran</cp:lastModifiedBy>
  <cp:revision>2</cp:revision>
  <dcterms:created xsi:type="dcterms:W3CDTF">2023-11-20T23:00:02Z</dcterms:created>
  <dcterms:modified xsi:type="dcterms:W3CDTF">2023-12-25T05:30:38Z</dcterms:modified>
</cp:coreProperties>
</file>