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63" r:id="rId5"/>
    <p:sldId id="260" r:id="rId6"/>
    <p:sldId id="261" r:id="rId7"/>
    <p:sldId id="262" r:id="rId8"/>
    <p:sldId id="264" r:id="rId9"/>
    <p:sldId id="265" r:id="rId1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870" autoAdjust="0"/>
    <p:restoredTop sz="94660"/>
  </p:normalViewPr>
  <p:slideViewPr>
    <p:cSldViewPr>
      <p:cViewPr varScale="1">
        <p:scale>
          <a:sx n="104" d="100"/>
          <a:sy n="104" d="100"/>
        </p:scale>
        <p:origin x="-43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D74647-8DAF-45D6-BF46-67CA76C92B2F}" type="datetimeFigureOut">
              <a:rPr lang="pt-BR" smtClean="0"/>
              <a:t>7/6/2016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948E67-D163-48C1-825C-B634A864E84A}"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9A948E67-D163-48C1-825C-B634A864E84A}" type="slidenum">
              <a:rPr lang="pt-BR" smtClean="0"/>
              <a:t>4</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ítu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28154BCA-8457-4EEE-BDB0-6DDB106BC050}" type="datetimeFigureOut">
              <a:rPr lang="pt-BR" smtClean="0"/>
              <a:pPr/>
              <a:t>7/6/2016</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D45ACB18-499F-4C57-9959-484D13E3812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8154BCA-8457-4EEE-BDB0-6DDB106BC050}" type="datetimeFigureOut">
              <a:rPr lang="pt-BR" smtClean="0"/>
              <a:pPr/>
              <a:t>7/6/2016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45ACB18-499F-4C57-9959-484D13E38121}" type="slidenum">
              <a:rPr lang="pt-BR" smtClean="0"/>
              <a:pPr/>
              <a:t>‹nº›</a:t>
            </a:fld>
            <a:endParaRPr lang="pt-B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8154BCA-8457-4EEE-BDB0-6DDB106BC050}" type="datetimeFigureOut">
              <a:rPr lang="pt-BR" smtClean="0"/>
              <a:pPr/>
              <a:t>7/6/2016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45ACB18-499F-4C57-9959-484D13E38121}" type="slidenum">
              <a:rPr lang="pt-BR" smtClean="0"/>
              <a:pPr/>
              <a:t>‹nº›</a:t>
            </a:fld>
            <a:endParaRPr lang="pt-B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8154BCA-8457-4EEE-BDB0-6DDB106BC050}" type="datetimeFigureOut">
              <a:rPr lang="pt-BR" smtClean="0"/>
              <a:pPr/>
              <a:t>7/6/2016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45ACB18-499F-4C57-9959-484D13E38121}" type="slidenum">
              <a:rPr lang="pt-BR" smtClean="0"/>
              <a:pPr/>
              <a:t>‹nº›</a:t>
            </a:fld>
            <a:endParaRPr lang="pt-B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ítu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28154BCA-8457-4EEE-BDB0-6DDB106BC050}" type="datetimeFigureOut">
              <a:rPr lang="pt-BR" smtClean="0"/>
              <a:pPr/>
              <a:t>7/6/2016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45ACB18-499F-4C57-9959-484D13E3812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8154BCA-8457-4EEE-BDB0-6DDB106BC050}" type="datetimeFigureOut">
              <a:rPr lang="pt-BR" smtClean="0"/>
              <a:pPr/>
              <a:t>7/6/2016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45ACB18-499F-4C57-9959-484D13E38121}" type="slidenum">
              <a:rPr lang="pt-BR" smtClean="0"/>
              <a:pPr/>
              <a:t>‹nº›</a:t>
            </a:fld>
            <a:endParaRPr lang="pt-B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28154BCA-8457-4EEE-BDB0-6DDB106BC050}" type="datetimeFigureOut">
              <a:rPr lang="pt-BR" smtClean="0"/>
              <a:pPr/>
              <a:t>7/6/2016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45ACB18-499F-4C57-9959-484D13E38121}" type="slidenum">
              <a:rPr lang="pt-BR" smtClean="0"/>
              <a:pPr/>
              <a:t>‹nº›</a:t>
            </a:fld>
            <a:endParaRPr lang="pt-B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320"/>
            <a:ext cx="7470648" cy="1143000"/>
          </a:xfrm>
        </p:spPr>
        <p:txBody>
          <a:bodyPr anchor="ctr"/>
          <a:lstStyle>
            <a:lvl1pPr algn="l">
              <a:defRPr sz="4600"/>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28154BCA-8457-4EEE-BDB0-6DDB106BC050}" type="datetimeFigureOut">
              <a:rPr lang="pt-BR" smtClean="0"/>
              <a:pPr/>
              <a:t>7/6/2016</a:t>
            </a:fld>
            <a:endParaRPr lang="pt-BR"/>
          </a:p>
        </p:txBody>
      </p:sp>
      <p:sp>
        <p:nvSpPr>
          <p:cNvPr id="8" name="Espaço Reservado para Número de Slide 7"/>
          <p:cNvSpPr>
            <a:spLocks noGrp="1"/>
          </p:cNvSpPr>
          <p:nvPr>
            <p:ph type="sldNum" sz="quarter" idx="11"/>
          </p:nvPr>
        </p:nvSpPr>
        <p:spPr/>
        <p:txBody>
          <a:bodyPr/>
          <a:lstStyle/>
          <a:p>
            <a:fld id="{D45ACB18-499F-4C57-9959-484D13E38121}" type="slidenum">
              <a:rPr lang="pt-BR" smtClean="0"/>
              <a:pPr/>
              <a:t>‹nº›</a:t>
            </a:fld>
            <a:endParaRPr lang="pt-BR"/>
          </a:p>
        </p:txBody>
      </p:sp>
      <p:sp>
        <p:nvSpPr>
          <p:cNvPr id="9" name="Espaço Reservado para Rodapé 8"/>
          <p:cNvSpPr>
            <a:spLocks noGrp="1"/>
          </p:cNvSpPr>
          <p:nvPr>
            <p:ph type="ftr" sz="quarter" idx="12"/>
          </p:nvPr>
        </p:nvSpPr>
        <p:spPr/>
        <p:txBody>
          <a:bodyPr/>
          <a:lstStyle/>
          <a:p>
            <a:endParaRPr lang="pt-B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8154BCA-8457-4EEE-BDB0-6DDB106BC050}" type="datetimeFigureOut">
              <a:rPr lang="pt-BR" smtClean="0"/>
              <a:pPr/>
              <a:t>7/6/2016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45ACB18-499F-4C57-9959-484D13E38121}" type="slidenum">
              <a:rPr lang="pt-BR" smtClean="0"/>
              <a:pPr/>
              <a:t>‹nº›</a:t>
            </a:fld>
            <a:endParaRPr lang="pt-B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8154BCA-8457-4EEE-BDB0-6DDB106BC050}" type="datetimeFigureOut">
              <a:rPr lang="pt-BR" smtClean="0"/>
              <a:pPr/>
              <a:t>7/6/2016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156448" y="6422064"/>
            <a:ext cx="762000" cy="365125"/>
          </a:xfrm>
        </p:spPr>
        <p:txBody>
          <a:bodyPr/>
          <a:lstStyle/>
          <a:p>
            <a:fld id="{D45ACB18-499F-4C57-9959-484D13E38121}" type="slidenum">
              <a:rPr lang="pt-BR" smtClean="0"/>
              <a:pPr/>
              <a:t>‹nº›</a:t>
            </a:fld>
            <a:endParaRPr lang="pt-B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a:xfrm>
            <a:off x="457200" y="6422064"/>
            <a:ext cx="2133600" cy="365125"/>
          </a:xfrm>
        </p:spPr>
        <p:txBody>
          <a:bodyPr/>
          <a:lstStyle/>
          <a:p>
            <a:fld id="{28154BCA-8457-4EEE-BDB0-6DDB106BC050}" type="datetimeFigureOut">
              <a:rPr lang="pt-BR" smtClean="0"/>
              <a:pPr/>
              <a:t>7/6/2016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45ACB18-499F-4C57-9959-484D13E38121}" type="slidenum">
              <a:rPr lang="pt-BR" smtClean="0"/>
              <a:pPr/>
              <a:t>‹nº›</a:t>
            </a:fld>
            <a:endParaRPr lang="pt-B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a liv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a liv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ço Reservado para Títu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8154BCA-8457-4EEE-BDB0-6DDB106BC050}" type="datetimeFigureOut">
              <a:rPr lang="pt-BR" smtClean="0"/>
              <a:pPr/>
              <a:t>7/6/2016</a:t>
            </a:fld>
            <a:endParaRPr lang="pt-BR"/>
          </a:p>
        </p:txBody>
      </p:sp>
      <p:sp>
        <p:nvSpPr>
          <p:cNvPr id="22" name="Espaço Reservado para Rodapé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pt-BR"/>
          </a:p>
        </p:txBody>
      </p:sp>
      <p:sp>
        <p:nvSpPr>
          <p:cNvPr id="18" name="Espaço Reservado para Número de Slid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45ACB18-499F-4C57-9959-484D13E38121}"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00034" y="1857364"/>
            <a:ext cx="6480048" cy="2301240"/>
          </a:xfrm>
        </p:spPr>
        <p:txBody>
          <a:bodyPr>
            <a:scene3d>
              <a:camera prst="orthographicFront"/>
              <a:lightRig rig="threePt" dir="t"/>
            </a:scene3d>
            <a:sp3d extrusionH="57150">
              <a:bevelT w="57150" h="38100" prst="artDeco"/>
            </a:sp3d>
          </a:bodyPr>
          <a:lstStyle/>
          <a:p>
            <a:r>
              <a:rPr lang="pt-BR" dirty="0" smtClean="0">
                <a:effectLst>
                  <a:glow rad="63500">
                    <a:schemeClr val="accent1">
                      <a:satMod val="175000"/>
                      <a:alpha val="40000"/>
                    </a:schemeClr>
                  </a:glow>
                  <a:innerShdw blurRad="63500" dist="50800">
                    <a:prstClr val="black">
                      <a:alpha val="50000"/>
                    </a:prstClr>
                  </a:innerShdw>
                </a:effectLst>
              </a:rPr>
              <a:t> Região Centro-Oeste</a:t>
            </a:r>
            <a:endParaRPr lang="pt-BR" dirty="0">
              <a:effectLst>
                <a:glow rad="63500">
                  <a:schemeClr val="accent1">
                    <a:satMod val="175000"/>
                    <a:alpha val="40000"/>
                  </a:schemeClr>
                </a:glow>
                <a:innerShdw blurRad="63500" dist="50800">
                  <a:prstClr val="black">
                    <a:alpha val="50000"/>
                  </a:prstClr>
                </a:innerShdw>
              </a:effectLst>
            </a:endParaRPr>
          </a:p>
        </p:txBody>
      </p:sp>
      <p:sp>
        <p:nvSpPr>
          <p:cNvPr id="3" name="Subtítulo 2"/>
          <p:cNvSpPr>
            <a:spLocks noGrp="1"/>
          </p:cNvSpPr>
          <p:nvPr>
            <p:ph type="subTitle" idx="1"/>
          </p:nvPr>
        </p:nvSpPr>
        <p:spPr>
          <a:xfrm>
            <a:off x="4143372" y="3886200"/>
            <a:ext cx="3629028" cy="1752600"/>
          </a:xfrm>
        </p:spPr>
        <p:txBody>
          <a:bodyPr>
            <a:normAutofit fontScale="77500" lnSpcReduction="20000"/>
          </a:bodyPr>
          <a:lstStyle/>
          <a:p>
            <a:r>
              <a:rPr lang="pt-BR" dirty="0" smtClean="0"/>
              <a:t>Leonardo Vinicius</a:t>
            </a:r>
          </a:p>
          <a:p>
            <a:r>
              <a:rPr lang="pt-BR" dirty="0" smtClean="0"/>
              <a:t>Felipe Pimentel</a:t>
            </a:r>
          </a:p>
          <a:p>
            <a:r>
              <a:rPr lang="pt-BR" dirty="0" smtClean="0"/>
              <a:t>Pedro Henrique</a:t>
            </a:r>
          </a:p>
          <a:p>
            <a:r>
              <a:rPr lang="pt-BR" dirty="0" smtClean="0"/>
              <a:t>Matheus </a:t>
            </a:r>
            <a:r>
              <a:rPr lang="pt-BR" dirty="0" smtClean="0"/>
              <a:t>Felipe</a:t>
            </a:r>
          </a:p>
          <a:p>
            <a:r>
              <a:rPr lang="pt-BR" dirty="0" smtClean="0"/>
              <a:t>Nicolas</a:t>
            </a:r>
            <a:r>
              <a:rPr lang="pt-BR" dirty="0" smtClean="0"/>
              <a:t> Olivier</a:t>
            </a:r>
            <a:endParaRPr lang="pt-BR" dirty="0" smtClean="0"/>
          </a:p>
          <a:p>
            <a:r>
              <a:rPr lang="pt-BR" dirty="0" err="1" smtClean="0"/>
              <a:t>2ºE</a:t>
            </a:r>
            <a:endParaRPr lang="pt-BR" dirty="0" smtClean="0"/>
          </a:p>
          <a:p>
            <a:r>
              <a:rPr lang="pt-BR" dirty="0" smtClean="0"/>
              <a:t>Padre Simon </a:t>
            </a:r>
            <a:r>
              <a:rPr lang="pt-BR" dirty="0" err="1" smtClean="0"/>
              <a:t>Switzar</a:t>
            </a:r>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2910" y="785794"/>
            <a:ext cx="8001056" cy="1143000"/>
          </a:xfrm>
        </p:spPr>
        <p:txBody>
          <a:bodyPr>
            <a:normAutofit fontScale="90000"/>
          </a:bodyPr>
          <a:lstStyle/>
          <a:p>
            <a:pPr algn="ctr" fontAlgn="ctr"/>
            <a:r>
              <a:rPr lang="pt-BR" dirty="0" smtClean="0"/>
              <a:t>Região Centro-Oeste do Brasil/Área</a:t>
            </a:r>
            <a:br>
              <a:rPr lang="pt-BR" dirty="0" smtClean="0"/>
            </a:br>
            <a:r>
              <a:rPr lang="pt-BR" dirty="0" smtClean="0"/>
              <a:t>1.612.000 km²</a:t>
            </a:r>
            <a:br>
              <a:rPr lang="pt-BR" dirty="0" smtClean="0"/>
            </a:br>
            <a:endParaRPr lang="pt-BR" dirty="0"/>
          </a:p>
        </p:txBody>
      </p:sp>
      <p:pic>
        <p:nvPicPr>
          <p:cNvPr id="15" name="Espaço Reservado para Conteúdo 14" descr="mapa_centro.png"/>
          <p:cNvPicPr>
            <a:picLocks noGrp="1" noChangeAspect="1"/>
          </p:cNvPicPr>
          <p:nvPr>
            <p:ph idx="1"/>
          </p:nvPr>
        </p:nvPicPr>
        <p:blipFill>
          <a:blip r:embed="rId2"/>
          <a:stretch>
            <a:fillRect/>
          </a:stretch>
        </p:blipFill>
        <p:spPr>
          <a:xfrm>
            <a:off x="4000496" y="1571612"/>
            <a:ext cx="4211660" cy="4525963"/>
          </a:xfrm>
        </p:spPr>
      </p:pic>
      <p:sp>
        <p:nvSpPr>
          <p:cNvPr id="16" name="CaixaDeTexto 15"/>
          <p:cNvSpPr txBox="1"/>
          <p:nvPr/>
        </p:nvSpPr>
        <p:spPr>
          <a:xfrm>
            <a:off x="142844" y="4143380"/>
            <a:ext cx="4071966" cy="1200329"/>
          </a:xfrm>
          <a:prstGeom prst="rect">
            <a:avLst/>
          </a:prstGeom>
          <a:noFill/>
        </p:spPr>
        <p:txBody>
          <a:bodyPr wrap="square" rtlCol="0">
            <a:spAutoFit/>
          </a:bodyPr>
          <a:lstStyle/>
          <a:p>
            <a:r>
              <a:rPr lang="pt-BR" dirty="0" smtClean="0"/>
              <a:t>Mato Grosso – Cuiabá</a:t>
            </a:r>
          </a:p>
          <a:p>
            <a:r>
              <a:rPr lang="pt-BR" dirty="0" smtClean="0"/>
              <a:t>Mato Grosso do Sul  - Campo Grande</a:t>
            </a:r>
          </a:p>
          <a:p>
            <a:r>
              <a:rPr lang="pt-BR" dirty="0" smtClean="0"/>
              <a:t>Goiás – Goiânia</a:t>
            </a:r>
          </a:p>
          <a:p>
            <a:r>
              <a:rPr lang="pt-BR" dirty="0" smtClean="0"/>
              <a:t>Distrito Federal</a:t>
            </a:r>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2910" y="0"/>
            <a:ext cx="7467600" cy="1143000"/>
          </a:xfrm>
        </p:spPr>
        <p:txBody>
          <a:bodyPr/>
          <a:lstStyle/>
          <a:p>
            <a:pPr algn="ctr"/>
            <a:r>
              <a:rPr lang="pt-BR" b="1" dirty="0" smtClean="0"/>
              <a:t>População</a:t>
            </a:r>
            <a:endParaRPr lang="pt-BR" b="1" dirty="0"/>
          </a:p>
        </p:txBody>
      </p:sp>
      <p:sp>
        <p:nvSpPr>
          <p:cNvPr id="3" name="Espaço Reservado para Conteúdo 2"/>
          <p:cNvSpPr>
            <a:spLocks noGrp="1"/>
          </p:cNvSpPr>
          <p:nvPr>
            <p:ph idx="1"/>
          </p:nvPr>
        </p:nvSpPr>
        <p:spPr>
          <a:xfrm>
            <a:off x="642910" y="5000612"/>
            <a:ext cx="7467600" cy="1857388"/>
          </a:xfrm>
        </p:spPr>
        <p:txBody>
          <a:bodyPr/>
          <a:lstStyle/>
          <a:p>
            <a:pPr algn="ctr" fontAlgn="ctr">
              <a:buNone/>
            </a:pPr>
            <a:r>
              <a:rPr lang="pt-BR" dirty="0" smtClean="0"/>
              <a:t>Região Centro-Oeste do Brasil/População</a:t>
            </a:r>
          </a:p>
          <a:p>
            <a:pPr algn="ctr">
              <a:buNone/>
            </a:pPr>
            <a:r>
              <a:rPr lang="pt-BR" dirty="0" smtClean="0"/>
              <a:t>15,21 milhões</a:t>
            </a:r>
          </a:p>
          <a:p>
            <a:pPr algn="ctr">
              <a:buNone/>
            </a:pPr>
            <a:r>
              <a:rPr lang="pt-BR" dirty="0" smtClean="0"/>
              <a:t>IBGE - 2014</a:t>
            </a:r>
          </a:p>
          <a:p>
            <a:pPr>
              <a:buNone/>
            </a:pPr>
            <a:endParaRPr lang="pt-BR" dirty="0"/>
          </a:p>
        </p:txBody>
      </p:sp>
      <p:pic>
        <p:nvPicPr>
          <p:cNvPr id="4" name="Imagem 3" descr="tabela_popilacao.bmp"/>
          <p:cNvPicPr>
            <a:picLocks noChangeAspect="1"/>
          </p:cNvPicPr>
          <p:nvPr/>
        </p:nvPicPr>
        <p:blipFill>
          <a:blip r:embed="rId2"/>
          <a:stretch>
            <a:fillRect/>
          </a:stretch>
        </p:blipFill>
        <p:spPr>
          <a:xfrm>
            <a:off x="214282" y="1142984"/>
            <a:ext cx="5072066" cy="3783177"/>
          </a:xfrm>
          <a:prstGeom prst="rect">
            <a:avLst/>
          </a:prstGeom>
        </p:spPr>
      </p:pic>
      <p:pic>
        <p:nvPicPr>
          <p:cNvPr id="5" name="Imagem 4" descr="tabela densidade demo.JPG"/>
          <p:cNvPicPr>
            <a:picLocks noChangeAspect="1"/>
          </p:cNvPicPr>
          <p:nvPr/>
        </p:nvPicPr>
        <p:blipFill>
          <a:blip r:embed="rId3"/>
          <a:stretch>
            <a:fillRect/>
          </a:stretch>
        </p:blipFill>
        <p:spPr>
          <a:xfrm>
            <a:off x="5357818" y="2071678"/>
            <a:ext cx="3571900" cy="130559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7467600" cy="725470"/>
          </a:xfrm>
        </p:spPr>
        <p:txBody>
          <a:bodyPr>
            <a:normAutofit fontScale="90000"/>
          </a:bodyPr>
          <a:lstStyle/>
          <a:p>
            <a:pPr algn="ctr"/>
            <a:r>
              <a:rPr lang="pt-BR" sz="6700" dirty="0" smtClean="0"/>
              <a:t>Economia</a:t>
            </a:r>
            <a:r>
              <a:rPr lang="pt-BR" dirty="0" smtClean="0"/>
              <a:t/>
            </a:r>
            <a:br>
              <a:rPr lang="pt-BR" dirty="0" smtClean="0"/>
            </a:br>
            <a:r>
              <a:rPr lang="pt-BR" sz="3600" dirty="0" smtClean="0"/>
              <a:t>Setor </a:t>
            </a:r>
            <a:r>
              <a:rPr lang="pt-BR" sz="3600" dirty="0" smtClean="0"/>
              <a:t>Primário </a:t>
            </a:r>
            <a:endParaRPr lang="pt-BR" sz="3600" dirty="0"/>
          </a:p>
        </p:txBody>
      </p:sp>
      <p:sp>
        <p:nvSpPr>
          <p:cNvPr id="3" name="Espaço Reservado para Conteúdo 2"/>
          <p:cNvSpPr>
            <a:spLocks noGrp="1"/>
          </p:cNvSpPr>
          <p:nvPr>
            <p:ph idx="1"/>
          </p:nvPr>
        </p:nvSpPr>
        <p:spPr>
          <a:xfrm>
            <a:off x="142844" y="1357298"/>
            <a:ext cx="4643470" cy="4857784"/>
          </a:xfrm>
        </p:spPr>
        <p:txBody>
          <a:bodyPr>
            <a:normAutofit fontScale="92500" lnSpcReduction="20000"/>
          </a:bodyPr>
          <a:lstStyle/>
          <a:p>
            <a:r>
              <a:rPr lang="pt-BR" sz="2000" b="1" u="sng" dirty="0" smtClean="0"/>
              <a:t>Agricultura: </a:t>
            </a:r>
            <a:r>
              <a:rPr lang="pt-BR" sz="2000" dirty="0" smtClean="0"/>
              <a:t>A agricultura de subsistência, com </a:t>
            </a:r>
            <a:r>
              <a:rPr lang="pt-BR" sz="2000" dirty="0" err="1" smtClean="0"/>
              <a:t>ocultivo</a:t>
            </a:r>
            <a:r>
              <a:rPr lang="pt-BR" sz="2000" dirty="0" smtClean="0"/>
              <a:t> de milho, mandioca, abóbora, feijão e arroz, através de técnicas primitivas, sempre se constituiu em atividade complementar à pecuária e ao extrativismo.</a:t>
            </a:r>
          </a:p>
          <a:p>
            <a:r>
              <a:rPr lang="pt-BR" sz="2000" b="1" u="sng" dirty="0" smtClean="0"/>
              <a:t>Pecuária: </a:t>
            </a:r>
            <a:r>
              <a:rPr lang="pt-BR" sz="2000" dirty="0" smtClean="0"/>
              <a:t>Possuindo em média mais de quatro cabeças de gado para cada habitante, o Centro-Oeste dispõe de um enorme rebanho, destacando-se o gado bovino, criado geralmente solto, o que caracteriza a pecuária extensiva. Esse tipo de criação dificulta o aproveitamento do leite e, assim, praticamente todo o rebanho é destinado ao corte e absorvido pelo mercado consumidor paulista e pelos frigoríficos do oeste do estado de São Paulo.</a:t>
            </a:r>
            <a:endParaRPr lang="pt-BR" sz="2000" dirty="0"/>
          </a:p>
        </p:txBody>
      </p:sp>
      <p:sp>
        <p:nvSpPr>
          <p:cNvPr id="4" name="CaixaDeTexto 3"/>
          <p:cNvSpPr txBox="1"/>
          <p:nvPr/>
        </p:nvSpPr>
        <p:spPr>
          <a:xfrm>
            <a:off x="4857752" y="1214422"/>
            <a:ext cx="4143372" cy="5047536"/>
          </a:xfrm>
          <a:prstGeom prst="rect">
            <a:avLst/>
          </a:prstGeom>
          <a:noFill/>
        </p:spPr>
        <p:txBody>
          <a:bodyPr wrap="square" rtlCol="0">
            <a:spAutoFit/>
          </a:bodyPr>
          <a:lstStyle/>
          <a:p>
            <a:pPr>
              <a:buFont typeface="Arial" pitchFamily="34" charset="0"/>
              <a:buChar char="•"/>
            </a:pPr>
            <a:r>
              <a:rPr lang="pt-BR" sz="1400" b="1" u="sng" dirty="0"/>
              <a:t>Extrativismo </a:t>
            </a:r>
            <a:r>
              <a:rPr lang="pt-BR" sz="1400" b="1" u="sng" dirty="0" smtClean="0"/>
              <a:t>mineral: </a:t>
            </a:r>
            <a:r>
              <a:rPr lang="pt-BR" sz="1400" dirty="0" smtClean="0"/>
              <a:t>As </a:t>
            </a:r>
            <a:r>
              <a:rPr lang="pt-BR" sz="1400" dirty="0"/>
              <a:t>riquezas minerais do Centro-Oeste são ainda mal conhecidas, mas mesmo assim a região se projeta como possuidora de excelentes reservas de ferro, manganês, níquel, cristal de rocha, ouro e diamante</a:t>
            </a:r>
          </a:p>
          <a:p>
            <a:pPr>
              <a:buFont typeface="Arial" pitchFamily="34" charset="0"/>
              <a:buChar char="•"/>
            </a:pPr>
            <a:r>
              <a:rPr lang="pt-BR" sz="1400" b="1" u="sng" dirty="0"/>
              <a:t>Extrativismo </a:t>
            </a:r>
            <a:r>
              <a:rPr lang="pt-BR" sz="1400" b="1" u="sng" dirty="0" smtClean="0"/>
              <a:t>vegetal</a:t>
            </a:r>
            <a:r>
              <a:rPr lang="pt-BR" sz="1400" b="1" dirty="0" smtClean="0"/>
              <a:t>: </a:t>
            </a:r>
            <a:r>
              <a:rPr lang="pt-BR" sz="1400" dirty="0" smtClean="0"/>
              <a:t>O</a:t>
            </a:r>
            <a:r>
              <a:rPr lang="pt-BR" sz="1400" dirty="0"/>
              <a:t> extrativismo vegetal é uma atividade econômica importante sobretudo em áreas mais distantes dos grandes centros. Da imensa Floresta Amazônica, que recobre a parte norte da região, extraem-se borracha e madeiras de lei, como mogno, cedro, imbuia e outras</a:t>
            </a:r>
          </a:p>
          <a:p>
            <a:pPr>
              <a:buFont typeface="Arial" pitchFamily="34" charset="0"/>
              <a:buChar char="•"/>
            </a:pPr>
            <a:r>
              <a:rPr lang="pt-BR" sz="1400" b="1" u="sng" dirty="0"/>
              <a:t>Extrativismo </a:t>
            </a:r>
            <a:r>
              <a:rPr lang="pt-BR" sz="1400" b="1" u="sng" dirty="0" smtClean="0"/>
              <a:t>animal</a:t>
            </a:r>
            <a:r>
              <a:rPr lang="pt-BR" sz="1400" b="1" dirty="0" smtClean="0"/>
              <a:t>: </a:t>
            </a:r>
            <a:r>
              <a:rPr lang="pt-BR" sz="1400" dirty="0" smtClean="0"/>
              <a:t>O</a:t>
            </a:r>
            <a:r>
              <a:rPr lang="pt-BR" sz="1400" dirty="0"/>
              <a:t> extrativismo animal, representado pela caça, não possui expressão comercial regular e oficializada. Entretanto, praticam-se intensamente as atividades extrativas ilegais. A </a:t>
            </a:r>
            <a:r>
              <a:rPr lang="pt-BR" sz="1400" dirty="0" smtClean="0"/>
              <a:t>caça predatória </a:t>
            </a:r>
            <a:r>
              <a:rPr lang="pt-BR" sz="1400" dirty="0"/>
              <a:t>tem como consequência a matança indiscriminada de jacarés e a extinção de inúmeras outras espécies de aves e animais terrestres, ocasionando grave desequilíbrio ecológico na região.</a:t>
            </a:r>
          </a:p>
          <a:p>
            <a:endParaRPr lang="pt-BR" sz="1400" dirty="0"/>
          </a:p>
        </p:txBody>
      </p:sp>
      <p:sp>
        <p:nvSpPr>
          <p:cNvPr id="5" name="CaixaDeTexto 4"/>
          <p:cNvSpPr txBox="1"/>
          <p:nvPr/>
        </p:nvSpPr>
        <p:spPr>
          <a:xfrm>
            <a:off x="0" y="6211669"/>
            <a:ext cx="9144000" cy="646331"/>
          </a:xfrm>
          <a:prstGeom prst="rect">
            <a:avLst/>
          </a:prstGeom>
          <a:noFill/>
        </p:spPr>
        <p:txBody>
          <a:bodyPr wrap="square" rtlCol="0">
            <a:spAutoFit/>
          </a:bodyPr>
          <a:lstStyle/>
          <a:p>
            <a:r>
              <a:rPr lang="pt-BR" u="sng" dirty="0" smtClean="0"/>
              <a:t>Setor Secundário</a:t>
            </a:r>
            <a:r>
              <a:rPr lang="pt-BR" dirty="0" smtClean="0"/>
              <a:t>: </a:t>
            </a:r>
            <a:r>
              <a:rPr lang="pt-BR" dirty="0" smtClean="0"/>
              <a:t>Industria                                                 </a:t>
            </a:r>
            <a:r>
              <a:rPr lang="pt-BR" u="sng" dirty="0" smtClean="0"/>
              <a:t>Setor </a:t>
            </a:r>
            <a:r>
              <a:rPr lang="pt-BR" u="sng" dirty="0" smtClean="0"/>
              <a:t>Terciário: </a:t>
            </a:r>
            <a:r>
              <a:rPr lang="pt-BR" dirty="0" smtClean="0"/>
              <a:t>Transporte</a:t>
            </a:r>
          </a:p>
          <a:p>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Relevo</a:t>
            </a:r>
            <a:endParaRPr lang="pt-BR" b="1" dirty="0"/>
          </a:p>
        </p:txBody>
      </p:sp>
      <p:pic>
        <p:nvPicPr>
          <p:cNvPr id="4" name="Espaço Reservado para Conteúdo 3" descr="Brazil_CentroOeste_physical_map.png"/>
          <p:cNvPicPr>
            <a:picLocks noGrp="1" noChangeAspect="1"/>
          </p:cNvPicPr>
          <p:nvPr>
            <p:ph idx="1"/>
          </p:nvPr>
        </p:nvPicPr>
        <p:blipFill>
          <a:blip r:embed="rId2"/>
          <a:stretch>
            <a:fillRect/>
          </a:stretch>
        </p:blipFill>
        <p:spPr>
          <a:xfrm>
            <a:off x="357158" y="1357298"/>
            <a:ext cx="4509054" cy="4525963"/>
          </a:xfrm>
        </p:spPr>
      </p:pic>
      <p:sp>
        <p:nvSpPr>
          <p:cNvPr id="5" name="CaixaDeTexto 4"/>
          <p:cNvSpPr txBox="1"/>
          <p:nvPr/>
        </p:nvSpPr>
        <p:spPr>
          <a:xfrm>
            <a:off x="5000628" y="1214422"/>
            <a:ext cx="4143372" cy="6463308"/>
          </a:xfrm>
          <a:prstGeom prst="rect">
            <a:avLst/>
          </a:prstGeom>
          <a:noFill/>
        </p:spPr>
        <p:txBody>
          <a:bodyPr wrap="square" rtlCol="0">
            <a:spAutoFit/>
          </a:bodyPr>
          <a:lstStyle/>
          <a:p>
            <a:pPr>
              <a:buFont typeface="Arial" pitchFamily="34" charset="0"/>
              <a:buChar char="•"/>
            </a:pPr>
            <a:r>
              <a:rPr lang="pt-BR" b="1" u="sng" dirty="0"/>
              <a:t>Planalto </a:t>
            </a:r>
            <a:r>
              <a:rPr lang="pt-BR" b="1" u="sng" dirty="0" smtClean="0"/>
              <a:t>Central:</a:t>
            </a:r>
            <a:endParaRPr lang="pt-BR" b="1" u="sng" dirty="0"/>
          </a:p>
          <a:p>
            <a:r>
              <a:rPr lang="pt-BR" dirty="0"/>
              <a:t>O Planalto Central é um grande bloco rochoso, formado por rochas cristalinas, sobre as quais se </a:t>
            </a:r>
            <a:r>
              <a:rPr lang="pt-BR" dirty="0" smtClean="0"/>
              <a:t>apóiam </a:t>
            </a:r>
            <a:r>
              <a:rPr lang="pt-BR" dirty="0"/>
              <a:t>camadas </a:t>
            </a:r>
            <a:r>
              <a:rPr lang="pt-BR" dirty="0" smtClean="0"/>
              <a:t>de rochas sedimentares.</a:t>
            </a:r>
          </a:p>
          <a:p>
            <a:pPr>
              <a:buFont typeface="Arial" pitchFamily="34" charset="0"/>
              <a:buChar char="•"/>
            </a:pPr>
            <a:r>
              <a:rPr lang="pt-BR" b="1" u="sng" dirty="0"/>
              <a:t>Planície do </a:t>
            </a:r>
            <a:r>
              <a:rPr lang="pt-BR" b="1" u="sng" dirty="0" smtClean="0"/>
              <a:t>Pantanal:</a:t>
            </a:r>
            <a:endParaRPr lang="pt-BR" b="1" u="sng" dirty="0"/>
          </a:p>
          <a:p>
            <a:r>
              <a:rPr lang="pt-BR" dirty="0"/>
              <a:t>Período de cheia no Pantanal.</a:t>
            </a:r>
          </a:p>
          <a:p>
            <a:r>
              <a:rPr lang="pt-BR" dirty="0"/>
              <a:t>O Pantanal é uma planície inundável de formação recente, cuja altitude média é de aproximadamente 110 metros. É, portanto, uma depressão relativa situada entre os planaltos Central, </a:t>
            </a:r>
            <a:r>
              <a:rPr lang="pt-BR" dirty="0" smtClean="0"/>
              <a:t>Meridional.</a:t>
            </a:r>
          </a:p>
          <a:p>
            <a:pPr>
              <a:buFont typeface="Arial" pitchFamily="34" charset="0"/>
              <a:buChar char="•"/>
            </a:pPr>
            <a:r>
              <a:rPr lang="pt-BR" b="1" u="sng" dirty="0"/>
              <a:t>Planalto </a:t>
            </a:r>
            <a:r>
              <a:rPr lang="pt-BR" b="1" u="sng" dirty="0" smtClean="0"/>
              <a:t>Meridional:</a:t>
            </a:r>
            <a:endParaRPr lang="pt-BR" b="1" u="sng" dirty="0"/>
          </a:p>
          <a:p>
            <a:r>
              <a:rPr lang="pt-BR" dirty="0" smtClean="0"/>
              <a:t>O</a:t>
            </a:r>
            <a:r>
              <a:rPr lang="pt-BR" dirty="0"/>
              <a:t> Planalto Meridional se estende da Região Sul até os estados de Mato Grosso do Sul e Goiás. Nele são encontrados os solos mais férteis de todo o Centro-Oeste</a:t>
            </a:r>
          </a:p>
          <a:p>
            <a:endParaRPr lang="pt-BR" dirty="0" smtClean="0"/>
          </a:p>
          <a:p>
            <a:endParaRPr lang="pt-BR" dirty="0"/>
          </a:p>
          <a:p>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Clima</a:t>
            </a:r>
            <a:endParaRPr lang="pt-BR" b="1" dirty="0"/>
          </a:p>
        </p:txBody>
      </p:sp>
      <p:pic>
        <p:nvPicPr>
          <p:cNvPr id="4" name="Espaço Reservado para Conteúdo 3" descr="mapa clima.png"/>
          <p:cNvPicPr>
            <a:picLocks noGrp="1" noChangeAspect="1"/>
          </p:cNvPicPr>
          <p:nvPr>
            <p:ph idx="1"/>
          </p:nvPr>
        </p:nvPicPr>
        <p:blipFill>
          <a:blip r:embed="rId2"/>
          <a:stretch>
            <a:fillRect/>
          </a:stretch>
        </p:blipFill>
        <p:spPr>
          <a:xfrm>
            <a:off x="0" y="1500174"/>
            <a:ext cx="4539889" cy="4525963"/>
          </a:xfrm>
        </p:spPr>
      </p:pic>
      <p:sp>
        <p:nvSpPr>
          <p:cNvPr id="7" name="CaixaDeTexto 6"/>
          <p:cNvSpPr txBox="1"/>
          <p:nvPr/>
        </p:nvSpPr>
        <p:spPr>
          <a:xfrm>
            <a:off x="4714876" y="1643050"/>
            <a:ext cx="4429124" cy="2862322"/>
          </a:xfrm>
          <a:prstGeom prst="rect">
            <a:avLst/>
          </a:prstGeom>
          <a:noFill/>
        </p:spPr>
        <p:txBody>
          <a:bodyPr wrap="square" rtlCol="0">
            <a:spAutoFit/>
          </a:bodyPr>
          <a:lstStyle/>
          <a:p>
            <a:r>
              <a:rPr lang="pt-BR" dirty="0"/>
              <a:t>O clima da região Centro-Oeste do Brasil é o tropical, quente e chuvoso, sempre presente nos estados de Mato Grosso, Mato Grosso do Sul e Goiás. A característica mais marcante deste clima quente é a presença de um </a:t>
            </a:r>
            <a:r>
              <a:rPr lang="pt-BR" dirty="0" smtClean="0"/>
              <a:t>verão chuvoso</a:t>
            </a:r>
            <a:r>
              <a:rPr lang="pt-BR" dirty="0"/>
              <a:t>, entre os meses de outubro a abril, e um inverno seco, entre os meses de maio a setembro.</a:t>
            </a:r>
          </a:p>
          <a:p>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Vegetação</a:t>
            </a:r>
            <a:endParaRPr lang="pt-BR" b="1" dirty="0"/>
          </a:p>
        </p:txBody>
      </p:sp>
      <p:pic>
        <p:nvPicPr>
          <p:cNvPr id="4" name="Espaço Reservado para Conteúdo 3" descr="mapa vegetacao.jpg"/>
          <p:cNvPicPr>
            <a:picLocks noGrp="1" noChangeAspect="1"/>
          </p:cNvPicPr>
          <p:nvPr>
            <p:ph idx="1"/>
          </p:nvPr>
        </p:nvPicPr>
        <p:blipFill>
          <a:blip r:embed="rId2"/>
          <a:stretch>
            <a:fillRect/>
          </a:stretch>
        </p:blipFill>
        <p:spPr>
          <a:xfrm>
            <a:off x="1357290" y="1714488"/>
            <a:ext cx="5915025" cy="3876675"/>
          </a:xfr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Cultura</a:t>
            </a:r>
            <a:endParaRPr lang="pt-BR" b="1" dirty="0"/>
          </a:p>
        </p:txBody>
      </p:sp>
      <p:sp>
        <p:nvSpPr>
          <p:cNvPr id="3" name="Espaço Reservado para Conteúdo 2"/>
          <p:cNvSpPr>
            <a:spLocks noGrp="1"/>
          </p:cNvSpPr>
          <p:nvPr>
            <p:ph idx="1"/>
          </p:nvPr>
        </p:nvSpPr>
        <p:spPr>
          <a:xfrm>
            <a:off x="428596" y="1285860"/>
            <a:ext cx="8258204" cy="4972072"/>
          </a:xfrm>
        </p:spPr>
        <p:txBody>
          <a:bodyPr>
            <a:noAutofit/>
          </a:bodyPr>
          <a:lstStyle/>
          <a:p>
            <a:r>
              <a:rPr lang="pt-BR" sz="1600" dirty="0" smtClean="0"/>
              <a:t>As principais manifestações culturais no estado de Goiás são: a Procissão do Fogaréu e as Cavalhadas. </a:t>
            </a:r>
            <a:endParaRPr lang="pt-BR" sz="1600" dirty="0" smtClean="0"/>
          </a:p>
          <a:p>
            <a:r>
              <a:rPr lang="pt-BR" sz="1600" dirty="0" smtClean="0"/>
              <a:t>A culinária destaca-se pelos pratos típicos, como a galinhada com pequi e guariroba, o empadão goiano e os diversos frutos do cerrado. </a:t>
            </a:r>
            <a:endParaRPr lang="pt-BR" sz="1600" dirty="0" smtClean="0"/>
          </a:p>
          <a:p>
            <a:r>
              <a:rPr lang="pt-BR" sz="1600" dirty="0" smtClean="0"/>
              <a:t>O </a:t>
            </a:r>
            <a:r>
              <a:rPr lang="pt-BR" sz="1600" dirty="0" smtClean="0"/>
              <a:t>Mato Grosso apresenta como manifestação cultural o cururu, que pode ser dançado ou em forma de desafio entre violeiros. A dança é realizada somente por homens em círculos, ao som da viola de cocho, o reco-reco e o ganzá. Já os desafios são feitos por dois repentistas, e o tempo é determinado pelo público. É um evento realizado, principalmente, durante as festas do Divino e de São Benedito.</a:t>
            </a:r>
          </a:p>
          <a:p>
            <a:r>
              <a:rPr lang="pt-BR" sz="1600" dirty="0" smtClean="0"/>
              <a:t>Destacam-se como elementos da culinária mato-grossense: o bolo de arroz, mojica de pintado, Maria Isael e farofa de banana. </a:t>
            </a:r>
            <a:endParaRPr lang="pt-BR" sz="1600" dirty="0" smtClean="0"/>
          </a:p>
          <a:p>
            <a:r>
              <a:rPr lang="pt-BR" sz="1600" dirty="0" smtClean="0"/>
              <a:t>O artesanato é bem diversificado, destacam-se os objetos produzidos através da cerâmica, as redes bordadas, as bolsas elaboradas com capim-dourado, a viola-de-cocho, entre outros. </a:t>
            </a:r>
          </a:p>
          <a:p>
            <a:r>
              <a:rPr lang="pt-BR" sz="1600" dirty="0" smtClean="0"/>
              <a:t>O Distrito Federal tem sua população composta por imigrantes de todas as regiões do Brasil, esse fato interfere diretamente na sua construção cultural. Apresenta grande diversidade na culinária, sotaques, costumes, comidas típicas e músicas. São principalmente nordestinos, goianos, mineiros e paulistas, os responsáveis pela caracterização cultural do Distrito Federal.</a:t>
            </a:r>
          </a:p>
          <a:p>
            <a:endParaRPr lang="pt-BR" sz="1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Cultura</a:t>
            </a:r>
            <a:endParaRPr lang="pt-BR" b="1" dirty="0"/>
          </a:p>
        </p:txBody>
      </p:sp>
      <p:pic>
        <p:nvPicPr>
          <p:cNvPr id="4" name="Espaço Reservado para Conteúdo 3" descr="cururu.jpg"/>
          <p:cNvPicPr>
            <a:picLocks noGrp="1" noChangeAspect="1"/>
          </p:cNvPicPr>
          <p:nvPr>
            <p:ph idx="1"/>
          </p:nvPr>
        </p:nvPicPr>
        <p:blipFill>
          <a:blip r:embed="rId2"/>
          <a:stretch>
            <a:fillRect/>
          </a:stretch>
        </p:blipFill>
        <p:spPr>
          <a:xfrm>
            <a:off x="500034" y="1285860"/>
            <a:ext cx="2952750" cy="1981200"/>
          </a:xfrm>
        </p:spPr>
      </p:pic>
      <p:pic>
        <p:nvPicPr>
          <p:cNvPr id="5" name="Imagem 4" descr="cavalhadas.jpg"/>
          <p:cNvPicPr>
            <a:picLocks noChangeAspect="1"/>
          </p:cNvPicPr>
          <p:nvPr/>
        </p:nvPicPr>
        <p:blipFill>
          <a:blip r:embed="rId3"/>
          <a:stretch>
            <a:fillRect/>
          </a:stretch>
        </p:blipFill>
        <p:spPr>
          <a:xfrm>
            <a:off x="5786446" y="1214422"/>
            <a:ext cx="2867025" cy="2152650"/>
          </a:xfrm>
          <a:prstGeom prst="rect">
            <a:avLst/>
          </a:prstGeom>
        </p:spPr>
      </p:pic>
      <p:sp>
        <p:nvSpPr>
          <p:cNvPr id="6" name="CaixaDeTexto 5"/>
          <p:cNvSpPr txBox="1"/>
          <p:nvPr/>
        </p:nvSpPr>
        <p:spPr>
          <a:xfrm>
            <a:off x="1428728" y="3500438"/>
            <a:ext cx="954107" cy="369332"/>
          </a:xfrm>
          <a:prstGeom prst="rect">
            <a:avLst/>
          </a:prstGeom>
          <a:noFill/>
        </p:spPr>
        <p:txBody>
          <a:bodyPr wrap="none" rtlCol="0">
            <a:spAutoFit/>
          </a:bodyPr>
          <a:lstStyle/>
          <a:p>
            <a:r>
              <a:rPr lang="pt-BR" b="1" u="sng" dirty="0" smtClean="0"/>
              <a:t>Cururu</a:t>
            </a:r>
            <a:endParaRPr lang="pt-BR" b="1" u="sng" dirty="0"/>
          </a:p>
        </p:txBody>
      </p:sp>
      <p:sp>
        <p:nvSpPr>
          <p:cNvPr id="7" name="CaixaDeTexto 6"/>
          <p:cNvSpPr txBox="1"/>
          <p:nvPr/>
        </p:nvSpPr>
        <p:spPr>
          <a:xfrm>
            <a:off x="6500826" y="3571876"/>
            <a:ext cx="1467068" cy="369332"/>
          </a:xfrm>
          <a:prstGeom prst="rect">
            <a:avLst/>
          </a:prstGeom>
          <a:noFill/>
        </p:spPr>
        <p:txBody>
          <a:bodyPr wrap="none" rtlCol="0">
            <a:spAutoFit/>
          </a:bodyPr>
          <a:lstStyle/>
          <a:p>
            <a:r>
              <a:rPr lang="pt-BR" b="1" u="sng" dirty="0" smtClean="0"/>
              <a:t>Cavalhadas</a:t>
            </a:r>
            <a:endParaRPr lang="pt-BR" b="1" u="sng" dirty="0"/>
          </a:p>
        </p:txBody>
      </p:sp>
      <p:pic>
        <p:nvPicPr>
          <p:cNvPr id="8" name="Imagem 7" descr="culinaria_01.jpg"/>
          <p:cNvPicPr>
            <a:picLocks noChangeAspect="1"/>
          </p:cNvPicPr>
          <p:nvPr/>
        </p:nvPicPr>
        <p:blipFill>
          <a:blip r:embed="rId4"/>
          <a:stretch>
            <a:fillRect/>
          </a:stretch>
        </p:blipFill>
        <p:spPr>
          <a:xfrm>
            <a:off x="3143240" y="3786190"/>
            <a:ext cx="2595560" cy="1946670"/>
          </a:xfrm>
          <a:prstGeom prst="rect">
            <a:avLst/>
          </a:prstGeom>
        </p:spPr>
      </p:pic>
      <p:sp>
        <p:nvSpPr>
          <p:cNvPr id="9" name="CaixaDeTexto 8"/>
          <p:cNvSpPr txBox="1"/>
          <p:nvPr/>
        </p:nvSpPr>
        <p:spPr>
          <a:xfrm>
            <a:off x="3428992" y="5929330"/>
            <a:ext cx="2018501" cy="369332"/>
          </a:xfrm>
          <a:prstGeom prst="rect">
            <a:avLst/>
          </a:prstGeom>
          <a:noFill/>
        </p:spPr>
        <p:txBody>
          <a:bodyPr wrap="none" rtlCol="0">
            <a:spAutoFit/>
          </a:bodyPr>
          <a:lstStyle/>
          <a:p>
            <a:r>
              <a:rPr lang="pt-BR" b="1" u="sng" dirty="0" smtClean="0"/>
              <a:t>Comidas Típicas</a:t>
            </a:r>
            <a:endParaRPr lang="pt-BR" b="1" u="sng"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Lst>
  </p:timing>
</p:sld>
</file>

<file path=ppt/theme/theme1.xml><?xml version="1.0" encoding="utf-8"?>
<a:theme xmlns:a="http://schemas.openxmlformats.org/drawingml/2006/main" name="Técnica">
  <a:themeElements>
    <a:clrScheme name="Técnic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132</TotalTime>
  <Words>114</Words>
  <Application>Microsoft Office PowerPoint</Application>
  <PresentationFormat>Apresentação na tela (4:3)</PresentationFormat>
  <Paragraphs>48</Paragraphs>
  <Slides>9</Slides>
  <Notes>1</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Técnica</vt:lpstr>
      <vt:lpstr> Região Centro-Oeste</vt:lpstr>
      <vt:lpstr>Região Centro-Oeste do Brasil/Área 1.612.000 km² </vt:lpstr>
      <vt:lpstr>População</vt:lpstr>
      <vt:lpstr>Economia Setor Primário </vt:lpstr>
      <vt:lpstr>Relevo</vt:lpstr>
      <vt:lpstr>Clima</vt:lpstr>
      <vt:lpstr>Vegetação</vt:lpstr>
      <vt:lpstr>Cultura</vt:lpstr>
      <vt:lpstr>Cultura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Região Centro-Oeste</dc:title>
  <dc:creator>LABORATORIO</dc:creator>
  <cp:lastModifiedBy>LABORATORIO</cp:lastModifiedBy>
  <cp:revision>17</cp:revision>
  <dcterms:created xsi:type="dcterms:W3CDTF">2016-06-06T02:03:24Z</dcterms:created>
  <dcterms:modified xsi:type="dcterms:W3CDTF">2016-06-07T18:02:53Z</dcterms:modified>
</cp:coreProperties>
</file>