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9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1E629-A7FF-774E-9C75-F4512E2E9B67}" type="datetimeFigureOut">
              <a:rPr lang="es-ES" smtClean="0"/>
              <a:t>20/08/13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D3E0C-46F7-5043-BB4D-F3A64A6F8CC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6437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1pPr>
            <a:lvl2pPr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2pPr>
            <a:lvl3pPr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3pPr>
            <a:lvl4pPr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4pPr>
            <a:lvl5pPr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5pPr>
            <a:lvl6pPr marL="2256602" indent="-205146" defTabSz="403169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6pPr>
            <a:lvl7pPr marL="2666893" indent="-205146" defTabSz="403169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7pPr>
            <a:lvl8pPr marL="3077185" indent="-205146" defTabSz="403169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8pPr>
            <a:lvl9pPr marL="3487476" indent="-205146" defTabSz="403169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bg1"/>
                </a:solidFill>
                <a:latin typeface="Arial" charset="0"/>
                <a:ea typeface="SimSun" pitchFamily="2" charset="-122"/>
              </a:defRPr>
            </a:lvl9pPr>
          </a:lstStyle>
          <a:p>
            <a:pPr eaLnBrk="1"/>
            <a:fld id="{918F4023-5172-4DFD-B481-EF32E08F723C}" type="slidenum">
              <a:rPr lang="es-CO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eaLnBrk="1"/>
              <a:t>3</a:t>
            </a:fld>
            <a:endParaRPr lang="es-CO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66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BCCA-B078-954D-BAA0-414DC71B777D}" type="datetimeFigureOut">
              <a:rPr lang="es-ES" smtClean="0"/>
              <a:t>20/08/13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F54F-1705-FC4E-B943-B0C7E72649D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824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BCCA-B078-954D-BAA0-414DC71B777D}" type="datetimeFigureOut">
              <a:rPr lang="es-ES" smtClean="0"/>
              <a:t>20/08/13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F54F-1705-FC4E-B943-B0C7E72649D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67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BCCA-B078-954D-BAA0-414DC71B777D}" type="datetimeFigureOut">
              <a:rPr lang="es-ES" smtClean="0"/>
              <a:t>20/08/13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F54F-1705-FC4E-B943-B0C7E72649D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013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67638" cy="14652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O"/>
              <a:t>6/04/13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21389-F4ED-4EA7-A2A0-25C45A8E69A7}" type="slidenum">
              <a:rPr lang="es-CO"/>
              <a:pPr>
                <a:defRPr/>
              </a:pPr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261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BCCA-B078-954D-BAA0-414DC71B777D}" type="datetimeFigureOut">
              <a:rPr lang="es-ES" smtClean="0"/>
              <a:t>20/08/13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F54F-1705-FC4E-B943-B0C7E72649D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309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BCCA-B078-954D-BAA0-414DC71B777D}" type="datetimeFigureOut">
              <a:rPr lang="es-ES" smtClean="0"/>
              <a:t>20/08/13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F54F-1705-FC4E-B943-B0C7E72649D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84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BCCA-B078-954D-BAA0-414DC71B777D}" type="datetimeFigureOut">
              <a:rPr lang="es-ES" smtClean="0"/>
              <a:t>20/08/13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F54F-1705-FC4E-B943-B0C7E72649D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55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BCCA-B078-954D-BAA0-414DC71B777D}" type="datetimeFigureOut">
              <a:rPr lang="es-ES" smtClean="0"/>
              <a:t>20/08/13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F54F-1705-FC4E-B943-B0C7E72649D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117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BCCA-B078-954D-BAA0-414DC71B777D}" type="datetimeFigureOut">
              <a:rPr lang="es-ES" smtClean="0"/>
              <a:t>20/08/13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F54F-1705-FC4E-B943-B0C7E72649D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27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BCCA-B078-954D-BAA0-414DC71B777D}" type="datetimeFigureOut">
              <a:rPr lang="es-ES" smtClean="0"/>
              <a:t>20/08/13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F54F-1705-FC4E-B943-B0C7E72649D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956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BCCA-B078-954D-BAA0-414DC71B777D}" type="datetimeFigureOut">
              <a:rPr lang="es-ES" smtClean="0"/>
              <a:t>20/08/13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F54F-1705-FC4E-B943-B0C7E72649D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445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BCCA-B078-954D-BAA0-414DC71B777D}" type="datetimeFigureOut">
              <a:rPr lang="es-ES" smtClean="0"/>
              <a:t>20/08/13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F54F-1705-FC4E-B943-B0C7E72649D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07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BCCA-B078-954D-BAA0-414DC71B777D}" type="datetimeFigureOut">
              <a:rPr lang="es-ES" smtClean="0"/>
              <a:t>20/08/13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EF54F-1705-FC4E-B943-B0C7E72649D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90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4" Type="http://schemas.openxmlformats.org/officeDocument/2006/relationships/image" Target="../media/image15.png"/><Relationship Id="rId5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eonardo.camargo@bios.co" TargetMode="Externa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787791" y="2105826"/>
            <a:ext cx="7893985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 smtClean="0"/>
              <a:t>Programación concurrente y distribuida</a:t>
            </a:r>
          </a:p>
          <a:p>
            <a:endParaRPr lang="es-ES" dirty="0"/>
          </a:p>
          <a:p>
            <a:endParaRPr lang="es-ES" dirty="0" smtClean="0"/>
          </a:p>
          <a:p>
            <a:pPr algn="ctr"/>
            <a:r>
              <a:rPr lang="es-ES" sz="3200" i="1" dirty="0" smtClean="0"/>
              <a:t>Leonardo Camargo Forero, M.Sc</a:t>
            </a:r>
          </a:p>
          <a:p>
            <a:endParaRPr lang="es-ES" dirty="0"/>
          </a:p>
          <a:p>
            <a:endParaRPr lang="es-ES" dirty="0" smtClean="0"/>
          </a:p>
          <a:p>
            <a:pPr algn="ctr"/>
            <a:r>
              <a:rPr lang="es-ES" sz="3600" b="1" dirty="0" smtClean="0"/>
              <a:t>Sesión </a:t>
            </a:r>
            <a:r>
              <a:rPr lang="es-ES" sz="3600" b="1" dirty="0" smtClean="0"/>
              <a:t>III</a:t>
            </a:r>
            <a:endParaRPr lang="es-ES" sz="36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460" y="379826"/>
            <a:ext cx="1508537" cy="140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3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31" y="1865260"/>
            <a:ext cx="7187637" cy="440928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57052" y="1279245"/>
            <a:ext cx="757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 smtClean="0">
                <a:solidFill>
                  <a:srgbClr val="0066CC"/>
                </a:solidFill>
              </a:rPr>
              <a:t>Grid</a:t>
            </a:r>
            <a:r>
              <a:rPr lang="es-ES" sz="3200" b="1" dirty="0" smtClean="0">
                <a:solidFill>
                  <a:srgbClr val="0066CC"/>
                </a:solidFill>
              </a:rPr>
              <a:t> </a:t>
            </a:r>
            <a:r>
              <a:rPr lang="es-ES" sz="3200" b="1" dirty="0" err="1" smtClean="0">
                <a:solidFill>
                  <a:srgbClr val="0066CC"/>
                </a:solidFill>
              </a:rPr>
              <a:t>Layers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2351314" y="6392091"/>
            <a:ext cx="4032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 err="1" smtClean="0"/>
              <a:t>Taken</a:t>
            </a:r>
            <a:r>
              <a:rPr lang="es-MX" sz="800" b="1" dirty="0" smtClean="0"/>
              <a:t> </a:t>
            </a:r>
            <a:r>
              <a:rPr lang="es-MX" sz="800" b="1" dirty="0" err="1" smtClean="0"/>
              <a:t>from</a:t>
            </a:r>
            <a:r>
              <a:rPr lang="es-MX" sz="800" b="1" dirty="0" smtClean="0"/>
              <a:t> Johan </a:t>
            </a:r>
            <a:r>
              <a:rPr lang="es-MX" sz="800" b="1" dirty="0" err="1" smtClean="0"/>
              <a:t>Montagnat’s</a:t>
            </a:r>
            <a:r>
              <a:rPr lang="es-MX" sz="800" b="1" dirty="0" smtClean="0"/>
              <a:t> </a:t>
            </a:r>
            <a:r>
              <a:rPr lang="es-MX" sz="800" b="1" dirty="0" err="1" smtClean="0"/>
              <a:t>Lectures</a:t>
            </a:r>
            <a:r>
              <a:rPr lang="es-MX" sz="800" b="1" dirty="0" smtClean="0"/>
              <a:t> in Master IFI </a:t>
            </a:r>
            <a:r>
              <a:rPr lang="es-MX" sz="800" b="1" dirty="0" err="1" smtClean="0"/>
              <a:t>Ubinet</a:t>
            </a:r>
            <a:r>
              <a:rPr lang="es-MX" sz="800" b="1" dirty="0" smtClean="0"/>
              <a:t> 2011 - 2012</a:t>
            </a:r>
            <a:endParaRPr lang="es-CO" sz="800" b="1" dirty="0"/>
          </a:p>
        </p:txBody>
      </p:sp>
    </p:spTree>
    <p:extLst>
      <p:ext uri="{BB962C8B-B14F-4D97-AF65-F5344CB8AC3E}">
        <p14:creationId xmlns:p14="http://schemas.microsoft.com/office/powerpoint/2010/main" val="1040384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79192" y="1514051"/>
            <a:ext cx="75708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 smtClean="0">
                <a:solidFill>
                  <a:srgbClr val="0066CC"/>
                </a:solidFill>
              </a:rPr>
              <a:t>Transport</a:t>
            </a:r>
            <a:r>
              <a:rPr lang="es-ES" sz="3200" b="1" dirty="0" smtClean="0">
                <a:solidFill>
                  <a:srgbClr val="0066CC"/>
                </a:solidFill>
              </a:rPr>
              <a:t> </a:t>
            </a:r>
            <a:r>
              <a:rPr lang="es-ES" sz="3200" b="1" dirty="0" err="1" smtClean="0">
                <a:solidFill>
                  <a:srgbClr val="0066CC"/>
                </a:solidFill>
              </a:rPr>
              <a:t>layer</a:t>
            </a:r>
            <a:r>
              <a:rPr lang="es-ES" sz="3200" b="1" dirty="0" smtClean="0">
                <a:solidFill>
                  <a:srgbClr val="0066CC"/>
                </a:solidFill>
              </a:rPr>
              <a:t> (i.e. Network </a:t>
            </a:r>
            <a:r>
              <a:rPr lang="es-ES" sz="3200" b="1" dirty="0" err="1" smtClean="0">
                <a:solidFill>
                  <a:srgbClr val="0066CC"/>
                </a:solidFill>
              </a:rPr>
              <a:t>Connectivity</a:t>
            </a:r>
            <a:r>
              <a:rPr lang="es-ES" sz="3200" b="1" dirty="0" smtClean="0">
                <a:solidFill>
                  <a:srgbClr val="0066CC"/>
                </a:solidFill>
              </a:rPr>
              <a:t>)</a:t>
            </a:r>
          </a:p>
          <a:p>
            <a:endParaRPr lang="es-ES" sz="3200" b="1" dirty="0" smtClean="0"/>
          </a:p>
          <a:p>
            <a:endParaRPr lang="es-ES" dirty="0"/>
          </a:p>
          <a:p>
            <a:r>
              <a:rPr lang="es-ES" b="1" dirty="0" err="1" smtClean="0"/>
              <a:t>Inside</a:t>
            </a:r>
            <a:r>
              <a:rPr lang="es-ES" b="1" dirty="0" smtClean="0"/>
              <a:t> </a:t>
            </a:r>
            <a:r>
              <a:rPr lang="es-ES" b="1" dirty="0" err="1" smtClean="0"/>
              <a:t>computing</a:t>
            </a:r>
            <a:r>
              <a:rPr lang="es-ES" b="1" dirty="0" smtClean="0"/>
              <a:t> </a:t>
            </a:r>
            <a:r>
              <a:rPr lang="es-ES" b="1" dirty="0" err="1" smtClean="0"/>
              <a:t>resources</a:t>
            </a:r>
            <a:r>
              <a:rPr lang="es-ES" b="1" dirty="0" smtClean="0"/>
              <a:t>: </a:t>
            </a:r>
          </a:p>
          <a:p>
            <a:r>
              <a:rPr lang="es-ES" dirty="0"/>
              <a:t>	</a:t>
            </a:r>
            <a:r>
              <a:rPr lang="es-ES" dirty="0" smtClean="0"/>
              <a:t>			</a:t>
            </a:r>
          </a:p>
          <a:p>
            <a:r>
              <a:rPr lang="es-ES" dirty="0"/>
              <a:t>	</a:t>
            </a:r>
            <a:r>
              <a:rPr lang="es-ES" dirty="0" smtClean="0"/>
              <a:t>			</a:t>
            </a:r>
            <a:r>
              <a:rPr lang="es-ES" dirty="0" err="1" smtClean="0"/>
              <a:t>Same</a:t>
            </a:r>
            <a:r>
              <a:rPr lang="es-ES" dirty="0" smtClean="0"/>
              <a:t> as Cluster Computing</a:t>
            </a:r>
          </a:p>
          <a:p>
            <a:endParaRPr lang="es-ES" dirty="0"/>
          </a:p>
          <a:p>
            <a:r>
              <a:rPr lang="es-ES" b="1" dirty="0" err="1" smtClean="0"/>
              <a:t>Between</a:t>
            </a:r>
            <a:r>
              <a:rPr lang="es-ES" b="1" dirty="0" smtClean="0"/>
              <a:t> </a:t>
            </a:r>
            <a:r>
              <a:rPr lang="es-ES" b="1" dirty="0" err="1" smtClean="0"/>
              <a:t>different</a:t>
            </a:r>
            <a:r>
              <a:rPr lang="es-ES" b="1" dirty="0" smtClean="0"/>
              <a:t> </a:t>
            </a:r>
            <a:r>
              <a:rPr lang="es-ES" b="1" dirty="0" err="1" smtClean="0"/>
              <a:t>organizations</a:t>
            </a:r>
            <a:r>
              <a:rPr lang="es-ES" b="1" dirty="0" smtClean="0"/>
              <a:t>: </a:t>
            </a:r>
          </a:p>
          <a:p>
            <a:r>
              <a:rPr lang="es-ES" dirty="0"/>
              <a:t>	</a:t>
            </a:r>
            <a:r>
              <a:rPr lang="es-ES" dirty="0" smtClean="0"/>
              <a:t>			</a:t>
            </a:r>
          </a:p>
          <a:p>
            <a:r>
              <a:rPr lang="es-ES" dirty="0"/>
              <a:t>	</a:t>
            </a:r>
            <a:r>
              <a:rPr lang="es-ES" dirty="0" smtClean="0"/>
              <a:t>			Renata (Colombia), </a:t>
            </a:r>
            <a:r>
              <a:rPr lang="es-ES" dirty="0" err="1" smtClean="0"/>
              <a:t>Renater</a:t>
            </a:r>
            <a:r>
              <a:rPr lang="es-ES" dirty="0" smtClean="0"/>
              <a:t> (France), Internet</a:t>
            </a:r>
            <a:endParaRPr lang="es-ES" dirty="0"/>
          </a:p>
          <a:p>
            <a:pPr lvl="1"/>
            <a:endParaRPr lang="es-ES" dirty="0" smtClean="0"/>
          </a:p>
          <a:p>
            <a:endParaRPr lang="es-ES" dirty="0"/>
          </a:p>
          <a:p>
            <a:pPr marL="285750" indent="-285750">
              <a:buFont typeface="Arial"/>
              <a:buChar char="•"/>
            </a:pPr>
            <a:endParaRPr lang="es-ES" dirty="0"/>
          </a:p>
          <a:p>
            <a:pPr marL="285750" indent="-285750">
              <a:buFont typeface="Arial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6278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79192" y="1514051"/>
            <a:ext cx="757081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 smtClean="0">
                <a:solidFill>
                  <a:srgbClr val="0066CC"/>
                </a:solidFill>
              </a:rPr>
              <a:t>Fabric</a:t>
            </a:r>
            <a:r>
              <a:rPr lang="es-ES" sz="3200" b="1" dirty="0" smtClean="0">
                <a:solidFill>
                  <a:srgbClr val="0066CC"/>
                </a:solidFill>
              </a:rPr>
              <a:t> </a:t>
            </a:r>
            <a:r>
              <a:rPr lang="es-ES" sz="3200" b="1" dirty="0" err="1" smtClean="0">
                <a:solidFill>
                  <a:srgbClr val="0066CC"/>
                </a:solidFill>
              </a:rPr>
              <a:t>layer</a:t>
            </a:r>
            <a:r>
              <a:rPr lang="es-ES" sz="3200" b="1" dirty="0" smtClean="0">
                <a:solidFill>
                  <a:srgbClr val="0066CC"/>
                </a:solidFill>
              </a:rPr>
              <a:t> (i.e. Computing </a:t>
            </a:r>
            <a:r>
              <a:rPr lang="es-ES" sz="3200" b="1" dirty="0" err="1" smtClean="0">
                <a:solidFill>
                  <a:srgbClr val="0066CC"/>
                </a:solidFill>
              </a:rPr>
              <a:t>resources</a:t>
            </a:r>
            <a:r>
              <a:rPr lang="es-ES" sz="3200" b="1" dirty="0" smtClean="0">
                <a:solidFill>
                  <a:srgbClr val="0066CC"/>
                </a:solidFill>
              </a:rPr>
              <a:t>)</a:t>
            </a:r>
          </a:p>
          <a:p>
            <a:endParaRPr lang="es-ES" sz="3200" b="1" dirty="0" smtClean="0"/>
          </a:p>
          <a:p>
            <a:endParaRPr lang="es-ES" dirty="0"/>
          </a:p>
          <a:p>
            <a:pPr lvl="1"/>
            <a:r>
              <a:rPr lang="es-ES" dirty="0" smtClean="0"/>
              <a:t>Cluster Computing</a:t>
            </a:r>
          </a:p>
          <a:p>
            <a:pPr lvl="1"/>
            <a:r>
              <a:rPr lang="es-ES" dirty="0" smtClean="0"/>
              <a:t>Data </a:t>
            </a:r>
            <a:r>
              <a:rPr lang="es-ES" dirty="0" err="1" smtClean="0"/>
              <a:t>storage</a:t>
            </a:r>
            <a:endParaRPr lang="es-ES" dirty="0" smtClean="0"/>
          </a:p>
          <a:p>
            <a:pPr lvl="1"/>
            <a:r>
              <a:rPr lang="es-ES" dirty="0" smtClean="0"/>
              <a:t>Sensor Access</a:t>
            </a:r>
          </a:p>
          <a:p>
            <a:pPr lvl="1"/>
            <a:r>
              <a:rPr lang="es-ES" dirty="0" smtClean="0"/>
              <a:t>Etc. </a:t>
            </a:r>
          </a:p>
          <a:p>
            <a:endParaRPr lang="es-ES" dirty="0"/>
          </a:p>
          <a:p>
            <a:pPr marL="285750" indent="-285750">
              <a:buFont typeface="Arial"/>
              <a:buChar char="•"/>
            </a:pPr>
            <a:endParaRPr lang="es-ES" dirty="0"/>
          </a:p>
          <a:p>
            <a:pPr marL="285750" indent="-285750">
              <a:buFont typeface="Arial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93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60567" y="5083325"/>
            <a:ext cx="5550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 smtClean="0">
                <a:solidFill>
                  <a:srgbClr val="0066CC"/>
                </a:solidFill>
              </a:rPr>
              <a:t>Core</a:t>
            </a:r>
            <a:r>
              <a:rPr lang="es-ES" sz="3200" b="1" dirty="0" smtClean="0">
                <a:solidFill>
                  <a:srgbClr val="0066CC"/>
                </a:solidFill>
              </a:rPr>
              <a:t> </a:t>
            </a:r>
            <a:r>
              <a:rPr lang="es-ES" sz="3200" b="1" dirty="0" err="1" smtClean="0">
                <a:solidFill>
                  <a:srgbClr val="0066CC"/>
                </a:solidFill>
              </a:rPr>
              <a:t>service</a:t>
            </a:r>
            <a:r>
              <a:rPr lang="es-ES" sz="3200" b="1" dirty="0" smtClean="0">
                <a:solidFill>
                  <a:srgbClr val="0066CC"/>
                </a:solidFill>
              </a:rPr>
              <a:t> </a:t>
            </a:r>
            <a:r>
              <a:rPr lang="es-ES" sz="3200" b="1" dirty="0" err="1" smtClean="0">
                <a:solidFill>
                  <a:srgbClr val="0066CC"/>
                </a:solidFill>
              </a:rPr>
              <a:t>layer</a:t>
            </a:r>
            <a:r>
              <a:rPr lang="es-ES" sz="3200" b="1" dirty="0" smtClean="0">
                <a:solidFill>
                  <a:srgbClr val="0066CC"/>
                </a:solidFill>
              </a:rPr>
              <a:t> - Middleware</a:t>
            </a:r>
            <a:endParaRPr lang="es-ES" dirty="0"/>
          </a:p>
        </p:txBody>
      </p:sp>
      <p:pic>
        <p:nvPicPr>
          <p:cNvPr id="1026" name="Picture 2" descr="http://www.technotec.com/images/midd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12" y="178073"/>
            <a:ext cx="48577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188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79192" y="1514051"/>
            <a:ext cx="757081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0066CC"/>
                </a:solidFill>
              </a:rPr>
              <a:t>Middleware</a:t>
            </a:r>
            <a:endParaRPr lang="es-ES" sz="3200" b="1" dirty="0" smtClean="0"/>
          </a:p>
          <a:p>
            <a:endParaRPr lang="es-ES" dirty="0" smtClean="0"/>
          </a:p>
          <a:p>
            <a:r>
              <a:rPr lang="es-ES" i="1" dirty="0" err="1" smtClean="0"/>
              <a:t>Connects</a:t>
            </a:r>
            <a:r>
              <a:rPr lang="es-ES" i="1" dirty="0" smtClean="0"/>
              <a:t> </a:t>
            </a:r>
            <a:r>
              <a:rPr lang="es-ES" i="1" dirty="0" err="1" smtClean="0"/>
              <a:t>applications</a:t>
            </a:r>
            <a:r>
              <a:rPr lang="es-ES" i="1" dirty="0" smtClean="0"/>
              <a:t> (i.e. </a:t>
            </a:r>
            <a:r>
              <a:rPr lang="es-ES" i="1" dirty="0" err="1" smtClean="0"/>
              <a:t>distributed</a:t>
            </a:r>
            <a:r>
              <a:rPr lang="es-ES" i="1" dirty="0" smtClean="0"/>
              <a:t>, </a:t>
            </a:r>
            <a:r>
              <a:rPr lang="es-ES" i="1" dirty="0" err="1" smtClean="0"/>
              <a:t>parallel</a:t>
            </a:r>
            <a:r>
              <a:rPr lang="es-ES" i="1" dirty="0" smtClean="0"/>
              <a:t>, </a:t>
            </a:r>
            <a:r>
              <a:rPr lang="es-ES" i="1" dirty="0" err="1" smtClean="0"/>
              <a:t>sequential</a:t>
            </a:r>
            <a:r>
              <a:rPr lang="es-ES" i="1" dirty="0" smtClean="0"/>
              <a:t>, etc.) </a:t>
            </a:r>
            <a:r>
              <a:rPr lang="es-ES" i="1" dirty="0" err="1" smtClean="0"/>
              <a:t>with</a:t>
            </a:r>
            <a:r>
              <a:rPr lang="es-ES" i="1" dirty="0" smtClean="0"/>
              <a:t> </a:t>
            </a:r>
            <a:r>
              <a:rPr lang="es-ES" i="1" dirty="0" err="1" smtClean="0"/>
              <a:t>distributed</a:t>
            </a:r>
            <a:r>
              <a:rPr lang="es-ES" i="1" dirty="0" smtClean="0"/>
              <a:t> </a:t>
            </a:r>
            <a:r>
              <a:rPr lang="es-ES" i="1" dirty="0" err="1" smtClean="0"/>
              <a:t>resources</a:t>
            </a:r>
            <a:endParaRPr lang="es-ES" i="1" dirty="0"/>
          </a:p>
          <a:p>
            <a:endParaRPr lang="es-ES" dirty="0" smtClean="0"/>
          </a:p>
          <a:p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features</a:t>
            </a:r>
            <a:r>
              <a:rPr lang="es-ES" dirty="0" smtClean="0"/>
              <a:t>:</a:t>
            </a:r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Transparency</a:t>
            </a:r>
            <a:r>
              <a:rPr lang="es-ES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Heterogeneity</a:t>
            </a:r>
            <a:r>
              <a:rPr lang="es-ES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Reliability</a:t>
            </a:r>
            <a:r>
              <a:rPr lang="es-ES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Performance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Scalability</a:t>
            </a:r>
            <a:r>
              <a:rPr lang="es-ES" dirty="0" smtClean="0"/>
              <a:t> </a:t>
            </a:r>
          </a:p>
          <a:p>
            <a:endParaRPr lang="es-ES" dirty="0"/>
          </a:p>
          <a:p>
            <a:pPr marL="285750" indent="-285750">
              <a:buFont typeface="Arial"/>
              <a:buChar char="•"/>
            </a:pPr>
            <a:endParaRPr lang="es-ES" dirty="0"/>
          </a:p>
          <a:p>
            <a:pPr marL="285750" indent="-285750">
              <a:buFont typeface="Arial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0427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79192" y="1514051"/>
            <a:ext cx="7570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 smtClean="0">
                <a:solidFill>
                  <a:srgbClr val="0066CC"/>
                </a:solidFill>
              </a:rPr>
              <a:t>Famous</a:t>
            </a:r>
            <a:r>
              <a:rPr lang="es-ES" sz="3200" b="1" dirty="0" smtClean="0">
                <a:solidFill>
                  <a:srgbClr val="0066CC"/>
                </a:solidFill>
              </a:rPr>
              <a:t> middlewares</a:t>
            </a:r>
            <a:endParaRPr lang="es-ES" dirty="0"/>
          </a:p>
        </p:txBody>
      </p:sp>
      <p:pic>
        <p:nvPicPr>
          <p:cNvPr id="1026" name="Picture 2" descr="http://glite.web.cern.ch/glite/images/gLite_top_left_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92" y="2790960"/>
            <a:ext cx="407670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liv.ac.uk/csd/csd_images/escience/CondorTit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92" y="4880081"/>
            <a:ext cx="4794957" cy="9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valon.ens-lyon.fr/software/diet-1/image_min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329" y="4619838"/>
            <a:ext cx="190500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156648" y="405778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http://glite.web.cern.ch/glite/images/gLite_top_left_big.jpg</a:t>
            </a:r>
          </a:p>
        </p:txBody>
      </p:sp>
      <p:pic>
        <p:nvPicPr>
          <p:cNvPr id="1032" name="Picture 8" descr="http://www.mcs.anl.gov/uploads/cels/images/research/globus_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278" y="2286786"/>
            <a:ext cx="1707678" cy="142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5472956" y="3602129"/>
            <a:ext cx="32181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http://www.mcs.anl.gov/uploads/cels/images/research/globus_logo.gif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860130" y="5683478"/>
            <a:ext cx="28330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http://www.liv.ac.uk/csd/csd_images/escience/CondorTitle.gif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051278" y="5213154"/>
            <a:ext cx="249500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http://avalon.ens-lyon.fr/software/diet-1/image_mini</a:t>
            </a:r>
          </a:p>
        </p:txBody>
      </p:sp>
    </p:spTree>
    <p:extLst>
      <p:ext uri="{BB962C8B-B14F-4D97-AF65-F5344CB8AC3E}">
        <p14:creationId xmlns:p14="http://schemas.microsoft.com/office/powerpoint/2010/main" val="161732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liv.ac.uk/csd/csd_images/escience/CondorTit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92" y="852797"/>
            <a:ext cx="4794957" cy="9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696981" y="2354412"/>
            <a:ext cx="816241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Cluster of </a:t>
            </a:r>
            <a:r>
              <a:rPr lang="es-ES" dirty="0" err="1" smtClean="0"/>
              <a:t>computers</a:t>
            </a:r>
            <a:endParaRPr lang="es-ES" dirty="0" smtClean="0"/>
          </a:p>
          <a:p>
            <a:pPr marL="285750" indent="-285750">
              <a:buFont typeface="Arial"/>
              <a:buChar char="•"/>
            </a:pPr>
            <a:r>
              <a:rPr lang="es-ES" dirty="0" err="1" smtClean="0"/>
              <a:t>Opportunistic</a:t>
            </a:r>
            <a:r>
              <a:rPr lang="es-ES" dirty="0" smtClean="0"/>
              <a:t> </a:t>
            </a:r>
            <a:r>
              <a:rPr lang="es-ES" dirty="0" err="1" smtClean="0"/>
              <a:t>computing</a:t>
            </a:r>
            <a:endParaRPr lang="es-ES" dirty="0" smtClean="0"/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Grid </a:t>
            </a:r>
            <a:r>
              <a:rPr lang="es-ES" dirty="0" err="1" smtClean="0"/>
              <a:t>computing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sz="3200" i="1" dirty="0" err="1" smtClean="0"/>
              <a:t>Focused</a:t>
            </a:r>
            <a:r>
              <a:rPr lang="es-ES" sz="3200" i="1" dirty="0" smtClean="0"/>
              <a:t> </a:t>
            </a:r>
            <a:r>
              <a:rPr lang="es-ES" sz="3200" i="1" dirty="0" err="1" smtClean="0"/>
              <a:t>on</a:t>
            </a:r>
            <a:r>
              <a:rPr lang="es-ES" sz="3200" i="1" dirty="0" smtClean="0"/>
              <a:t> High </a:t>
            </a:r>
            <a:r>
              <a:rPr lang="es-ES" sz="3200" i="1" dirty="0" err="1" smtClean="0"/>
              <a:t>throughput</a:t>
            </a:r>
            <a:r>
              <a:rPr lang="es-ES" sz="3200" i="1" dirty="0" smtClean="0"/>
              <a:t> Computing (24/7/365)</a:t>
            </a:r>
            <a:endParaRPr lang="es-ES" sz="3200" i="1" dirty="0"/>
          </a:p>
        </p:txBody>
      </p:sp>
    </p:spTree>
    <p:extLst>
      <p:ext uri="{BB962C8B-B14F-4D97-AF65-F5344CB8AC3E}">
        <p14:creationId xmlns:p14="http://schemas.microsoft.com/office/powerpoint/2010/main" val="109164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79192" y="1514051"/>
            <a:ext cx="7570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 smtClean="0">
                <a:solidFill>
                  <a:srgbClr val="0066CC"/>
                </a:solidFill>
              </a:rPr>
              <a:t>Collective</a:t>
            </a:r>
            <a:r>
              <a:rPr lang="es-ES" sz="3200" b="1" dirty="0" smtClean="0">
                <a:solidFill>
                  <a:srgbClr val="0066CC"/>
                </a:solidFill>
              </a:rPr>
              <a:t> </a:t>
            </a:r>
            <a:r>
              <a:rPr lang="es-ES" sz="3200" b="1" dirty="0" err="1" smtClean="0">
                <a:solidFill>
                  <a:srgbClr val="0066CC"/>
                </a:solidFill>
              </a:rPr>
              <a:t>services</a:t>
            </a:r>
            <a:r>
              <a:rPr lang="es-ES" sz="3200" b="1" dirty="0" smtClean="0">
                <a:solidFill>
                  <a:srgbClr val="0066CC"/>
                </a:solidFill>
              </a:rPr>
              <a:t> </a:t>
            </a:r>
            <a:r>
              <a:rPr lang="es-ES" sz="3200" b="1" dirty="0" err="1" smtClean="0">
                <a:solidFill>
                  <a:srgbClr val="0066CC"/>
                </a:solidFill>
              </a:rPr>
              <a:t>layer</a:t>
            </a:r>
            <a:r>
              <a:rPr lang="es-ES" sz="3200" b="1" dirty="0" smtClean="0">
                <a:solidFill>
                  <a:srgbClr val="0066CC"/>
                </a:solidFill>
              </a:rPr>
              <a:t> and </a:t>
            </a:r>
            <a:r>
              <a:rPr lang="es-ES" sz="3200" b="1" dirty="0" err="1" smtClean="0">
                <a:solidFill>
                  <a:srgbClr val="0066CC"/>
                </a:solidFill>
              </a:rPr>
              <a:t>applications</a:t>
            </a:r>
            <a:r>
              <a:rPr lang="es-ES" sz="3200" b="1" dirty="0" smtClean="0">
                <a:solidFill>
                  <a:srgbClr val="0066CC"/>
                </a:solidFill>
              </a:rPr>
              <a:t> </a:t>
            </a:r>
            <a:r>
              <a:rPr lang="es-ES" sz="3200" b="1" dirty="0" err="1" smtClean="0">
                <a:solidFill>
                  <a:srgbClr val="0066CC"/>
                </a:solidFill>
              </a:rPr>
              <a:t>layer</a:t>
            </a:r>
            <a:endParaRPr lang="es-ES" dirty="0"/>
          </a:p>
        </p:txBody>
      </p:sp>
      <p:pic>
        <p:nvPicPr>
          <p:cNvPr id="2050" name="Picture 2" descr="http://deterritorialsupportgroup.files.wordpress.com/2011/07/nap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107" y="5429023"/>
            <a:ext cx="4527901" cy="116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data:image/jpeg;base64,/9j/4AAQSkZJRgABAQAAAQABAAD/2wCEAAkGBxMTEhMQEhQUFRQXGRUWFhUVFhQWFxgVFRQWGhgSFRUYHCggGBolHBUUITEhJSkrLi4uFx8zODMsNygtLisBCgoKDg0OGxAQGywkICQsLCwsLCwsLCwsLCwvLCwsLCwsLCwsLCwsLCwsLCwsLCwsLCwsLCwtLCwsLDQsLCwsLP/AABEIALQBGQMBEQACEQEDEQH/xAAbAAEAAgMBAQAAAAAAAAAAAAAABQYCAwQBB//EAEEQAAIBAgMEBwQHBwMFAQAAAAECAAMRBBIhBQYxQRNRYXGBkaEiMlKxB3KCorLBwhRCYpLR4fAjM9IWJFNj8RX/xAAaAQEAAgMBAAAAAAAAAAAAAAAAAgMBBAUG/8QANREAAgECBAMFCAEEAwEAAAAAAAECAxEEEiExBUFRMmFxgZETIqGxwdHh8EIUI1LxFZLSM//aAAwDAQACEQMRAD8A+4w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DlxG0aNM5Xq00bjlZ1BsedibycKc59lN+BGU4x7Tsc/8A1Bhb26elf6wt58Jd/R17XyP0Kv6mj/kvUj8XvtgqbFGq6g2Nla3g1rHvBlkOH15K9reLsRli6UdLmOH33wb8GYduUkfdvLZcKxMeS9fuQWOovr6EHi/pQRGYfsmIIBID+zlIB0YZcxseOomY8Nn/ADdvK/1MSxsf46+djRh/pZoVQVpoOlIIpqWaxe2gPsA27pn/AI6Lfu1Phb7kf62SV5Q+JwYn6QtoqCxwuHygEko9RjYdjATYjwyK3Tfg19ip45vsu3ivybNifSlVrMUOGsQMxvdBYEDjdtdYfC4Xs80fFL8B42cVfR+BdN3N4WxLMppZMoBJD5hqdB7o6j5TSxeCWHSea9+631NnD4l1m1a1u8npoG2IAgCAIAgHjMALnQTKV9jDaWrORMbn/wBuxGoLHQAi2luJ4+nKWulk7ZUqufsepCY7aTZ8i1CbaEj2QTzsBy75u0qEct3E5lfEyz5Yy28ia2eT0akkknW55zSq2zux0MO26abOgaCV7l2yNC4pT7ri/UQZY6bW6NVYqm9Iy9TVgdsU6jZD7L/Cef1TzkquGnBZt0Rw3EKVZ5dpdOvgSM1zfEA1VMSi+8yjvYD5yShJ7Iw5Jbs9o11cXRlYdakEeYiUZRdpKwUk9iP2zvFhsKUXEVVpl75Ab3bLa9rDtHnJ06M6jtH7fMjOpGCvIj6m++EHBnbuQ/nabkeFYh8l6ms8fRXX0NuC3wwlTTOaZ6qgy/eFx6yNThmIhyv4ftzMMbRlzt4kDvX9J1HB4j9n6I1fYV+kV1y+1fTgb6AHTrldLDKXbbXl+UTqV2uyk/P/AGcOG+lLpTaktK55MzX8iBOhT4bQl/N+ljTnjasd4peZ2Yvfis1O1OmqVbizE51tzFtCPWSXCoqV8116Fb4ndbWfqQGK35xikhnsR8Cp+Yl0cHh4u0ofFkf6qrNXjL4HfsvfHElVcOHU8nRb9xsQZKpw7Dvlbwf+yr/kasHZu/l/opW82IxtG9dcXWcVKhujMSq58zWAJICi1rdUwsO4WVP5IlDFKs3m08zHdXa+Jq1irkABSxdCVbQgAaHtmxaqvdqxViqq4wWaDdyd2psSliW6SuDUewXOzNmsOAzXvpK3Sp/4peGhSsXV6lGwVOoHWmtWqDmVNHNr5gPdOk6EsHThTzRk9F1L3VvukfRXor1TVUmaibKM1S+IVxwNRSO7ONPKb8Kmeg10LnG3oXh1miiCKfuxgaZrCoqr7Ck3HWRlA07C3lNrFUqMbZEr9xa5zatJln2h/tVPqP8AhMojLK1LoYSvoQe5jB0esAQCQgvb90XJHZ7Q8pZWxCrNNbIlKm4OzPr+4uFy0GqHi7H+VdB65vOeb4pUzVVHovn+o62Bhanm6lknNN0QBAEAQDGrUCgsxAABJJ4ADiTMpOTsjDaSuym7U2vUYtVcOtBbZKQAzVC17NU1uvDhbS/Xe3VoUaelODTk93yVuS5Px+m/MrVamtSaaitl173zXhyMKuJfC4Q6BXZyDbUWYnUdWgAk4RhicTpqkiubnhsN0bfzNm6+CDqK9S+pug5Gx949et9OyMdWyS9nHz+xHBYZTj7SXl9yy4VnF87Buqy5bCc2eV9lWOnDOu07+Rr2rislJ2AvpbuB0vJUKeaok2V4qbjSk0iDw1QurFTkekbvcWIB4W5k6HTtm9NKMlfVS2OLGnKcG4u0oPXwf+tivY3Hhje/cw0PfOjTo2RxJSu7lp3V3h6X/Rqn/UHut8YH6h6zlY7Bez/uQ25934PS8L4i6v8Aaq9rk+v5+ZCfSXRZalKoCcrKVIubXQ34dZDekxgKrimkb2KpqVrlHBGa1tbX9e7u856ChVdSNzi4lKi1zudeFxD0zmpsyHrViD42teWTpKatJJ+RrRxUou8dCt/SFtOtXq0WrNmy08qmwH75Jvbn7vkJx8Rh4UZe4rJnWwmJnXhee6ODdYuaygMwUBiVvoQBbhw4kTZwdOXavp0K8bNRhpuXVfHzM37I5GeT5ld32w90p1ByYqe5hf5r6zSxdPMlbqb/AA+paUk+lyP3So3rj+FWbxtl/VNinBQgooni5Xj4l5WSOaV7GPmdj2n00mpN3kzrUo2gkSuwD/pkdTMPM5v1S6LukaWIVqhp3vH/AGxPUyH1t+cspytK4w/bsc24lK9OpV+JgoPWEFyR4sR4TFWopvQniNGolplRQih7Kok7UqJ+7Taq9uz92/i6mZdec/c5I35xSoKXN2/fgW/atbLSduyw720Hzg1qau0Uk6EHqIPkZOlPLddVY2ZK6L8eMwa6KzuFg8mGzka1GJ+yvsj9R8ZCntc2cRK87dCerWZGtwKn1Bk3sVLcjt1sIaeFopb2ioYj+Jzmt6gTEFaJbVeabaPtmzsN0VKnTH7qgeNtT53nla1T2lRy6s7tOGSCj0OmVkxAEAQBAKlvrtwU6lHD8jerV7KaAkeq3+z2zp4LCOpSnUW/Zj4vT6/E0MViFGrGn5vwX78CnbI2+XxhJtaoQozfuouYqoHC5NvXrnVxWAVPBpLeKu7c27Xfhuc/D4tzxLb2lprySvYuvTAixsR1HWedTad0dtpPc2UaoUBQAANABoAByAmXJyd2YSSVkZYjFuEY0wC9jlB0BPK/ZM08rklN2XMxPNleRa8iIG22wxcVR7FsynMLmoRdkQHVludDy1uZ0Vho4lJ03rs9OXJvknb16HPeIlhnJVFputefNLnb5dSsV956rB1UIgfRrC7FdbIWa+gzGdiGApxabu7fPrZHEqY2pJNKyvv1t0u/E4KDM7BFBZjoAOJMvmowWaWiNKNOU5ZYq7ZI0MJVRyNVrKq1KQt75BUkITxIUsbDjlImvKrTnG+8W7Pu8fM2Y4WpCb5SSvHv8PBFr3jrDGbNXELxUq5HUQcrj1J8J5/2Tw+IdN/vQ9PCssRh1UX6+Z83fRkPaV8GH9VWdjBTtJx6/T9ZzcdDNSv0OoTpHGIDfGjdKb9TEHuYX/TNPFUs9jo4Cplcl3GO51H/AHKnco+Z/TLaexjGy2XmWcSZonDvBRz4eqOYGYfZN/kDITdk2X4d2qIhdw1zdNU+qo9Sf0yqlPMmzaxyy5Y+ZdMLRLuqDizKo72IH5yVSWWLl0Rp04Z5qPVpFWrUyrMp4qSD3g2M007q52GrOxJ7vN/uL2q3mCP0zYp7Ghil7yZnvdTzYOv2KG/lZW/KKmxjCu1WJ07u4PosNSp8woJ+s3tH1MJWRCtLPNs7qFYOCV4XZfFWKn1BmTFrEVs/AZcZiq1veFIA/Z9r8KyKWrZfOd6cY9LmG81b2FTrN/Bf7kSTM0VrcrNYaHuPymEXl8DcDJmqjhqWw+HsOFNAB2kCw8zJwjdpE73d2ebFN8PS+oB5C35TD3Zl7k/u1hOkxNJLaKcx7k1HqAPGauMqezoSfl6mxhYZ6qXn6H06eYO6IAgCAIAgHxDfzFmpjap14lB3J7NvT1ntuGQVPDRT8fXU8vjJOdeTXh9DPZ+y1NMVFRzVB1RmyjRuZt71hw7dZpYjiElVdOUkoNaNK/Lx27/Q3KODi4Z0nmXK9vpuXFa882dk2rVgG1aszYxcpG09qjGMlJKIWoWsHLC5Fj7JNhpz8J6nC4R4KMpzneNtrfk87icQsW1CMLO+9yfw+6aLaxzGzEmoLoRoMlhqDqSGGvsmacuJTnvp4b+P3ReuHQh3+O3h+TXQ3eanUWvTOX2SyAkMBU5IzED2GB0Nr6yVTHRnTdOeutny06pa6rmQpYFwqKpDTS6569L9Hy5kPtuti0ak9d7kMWQXBysCp4DTmPKbeEWFqKUaK5Wffua2K/qYOMqr53XdsWXcGqayYzCuLBxntawHSqQ1hyHukTm8XpqDp1I+Hp+s3+EzclUhLx9f1FExdMgMpHtLy/iU8PMRSnlkpF9SGaLizoQ3AI4HXzncPOEdvRSzYapbitm/lIv6XlFe+R2NnBu1Zd+g3UoZcMl+LXc+J09AJiirQRnFyzVX3aEsagBVTxa9vAXMsbKFFtXNjLcEHgdD3GYYTtqQ+5+C6Kgynj0lT7jZP0SmlHLGxtYypnqX7l8r/Uu26WHz4ql/Ddz9kaepE1uITy0Jd+hZw6GbELu1KrvZh+jxmJT/ANjEdz+0PxSjDyvSi+46NZWm0adhNaqR1ofusP8AkZuUzQxS0TJzE0A6NTbgwIPcZNo1Itxd0e4mvkRn+EE27hoJgzGN3YiN0q16LKeIdvvAN8yZlovrL3iZLTKRUkQ29mGyrh6v/kFW3cjqPzMoz3qSj0t8TehDLBPrf4aFbc6GSuZsXbDVLoh61X5CXJGtbUgt8MblprTvqxue5f7keUw6mR6FtOGY7d2aubDUz9ceTtCebUxNWlY+g7gYXWrW6rIPm36ZyeK1NIw8/wB+J0OHw3l5FznGOmIAgHl4AvAPYB8lwmzc2IrvUX3Kj5b/AB5yb27iDftnosdiUsPCnTlule3S1vnc42FoP20pzWzfre53vccZwWmjrJpmSVIQZvWpJIizclSWxjcg2UittSzs1BEpX0BABcDgSG5X7OueshhbwUa0nLz09OdjzNTGWm3TSj38xs/adRXWrmLOpuM5LciOZ7TJ1cPCUHC1k+hqqtUjUU73a66kvj97K7qoWyMDcsvMa6FTf/BNOnw2jFu+q6M3HxKtKKS0fVfYjhWbEZhUdmqWJp34Ege0gUaAkDS3MdsucIYazgko31+jv3P4GFOeJupu75fVea2LZ9FuId+kzG6KqqvgSSPvCcnjkIRlG27u38Pszq8IlNxlfZWSIHfPB9FjKo5MekH29T97NNWhLNTRtVVabIbBH2bfCSvgDp6WnoKMs1NM85iYZaskbMVRDo6Hgysv8wI/OTkrqxXCWWSl0Zsw1IKqoOCgDyFpjYSd22cW0j7aP/4zm8D733Zq1alqkV+6m9h6WajLv+hKCbJomSgD/Os3mDJb/o9oXerU+FVUfaJJ/CPOcbi0/djHzOzwiGspeC/fgVf6TsPlxxb40RvEXX9IkcFK9LwZs4pWqFc2Y9qyduYeak/MCdCluaGIV4FjzzYsaFiK2/iwtO1/ePoNf6Sus8sTZw8LyODdjFXaqB1IfxA/pkaEsyLcRC1mTVStNtRNclPpI2cRQwdNPfpI1weHtZbm/wBZTynnqOIbqTmluzt1KKUIx6I+W4payn2lPeNRL/b33KvZFkwOOPR0wPhXh9UTqqvSjFXa2NB0qjk7JnFtbZTVmDFiDawHVx5eM59epKc80djeoU1GFnuTO72yK6UlTMuW7EHW9ixPD+8lDEyUbZV6/ghOjFyvc+rbokU6CoQb3Yk9ZJ49nAeU42MqSnVbkdHDQUaaSLCDNUvPYAgGMAQDy8ApW2Fy16o1FzcdRuAdPP0myuwv3mUvtM4GeZRExzDskrIXZkCJJRRG7IHezFsAlMaK1yTfjb931vO3wijBuU+a/bnL4lUmkorZlcWpO40cRxNtJpCSMNHv7QDoIyMmomaVipDqbFSCD1EcJGUFJOMtmWQbi1Jbo+o/R0hNFqpULmOgHaSSfHQ+M8hxOyruKd7afvhsenwV3SzWtfUjvpQwetGuP4qZ/Ev65XhJbxJ4hbMoeHNnYdYDeI0P6Z38FK8WjhcQh7ykdYM3bHPsZAzFjJHYg3LX538uHynJrSvNs7dCGWmkdeArZqanibWPeuh9QZ0oPNFM5NWGWbR055KxGx9G3BoZcNn+N2bwFlH4T5zzfFJ5q9uiS+v1PRcNhloX6tv6fQqP0w1FFSgy6uFcEdmYWN/5pXhKygmmXYim5NNHzPD7QIq07i3tL+ITo0at5o0qtL3Gi3VMTadpQOVYitq4LpwDci17ePE/KcjHzvNRi9kdPCQtFtrc5thbKrpVOQZgVI0IHMWJv/msjha3s280W/D82J4ilnSs/Ut2ytmVelptVC5QykgG5NiNOFpfXxc/ZyyxS0fPUppYeGdXbeq5Fh27VFaq3ZZfLj6kzk4eNqaOhVd5ENU2PfgOMusV3JmlsUKLAAW6haWKpFLQrs3uRuK2SOkItqSLeIEt9olC5JIsdHZQUADgAB5TVdYzlJ/ZmFARfH5mc6u7zbN2l2Ed4EqLD2AIBjAPIB4YBX96sGCvTEaKLP8AUBuG8Lnz7JfRlK6jHe+nj08yqqopOT25/vcVpusajr4+sns7MiaiZm5g9BmbmLEdtvZnTAFTZlvYcjfl2HTjOlw/HLDyaktH8DTxeF9srrdFbXZla5Xo3uOOmnnwM9A8bh7Xzo5H9JWvbKzu/wDwK4XMQvMkZhcAC+vLymsuJ4eUsqb9Nyx8PrJX09SNXrm+zTSJDZOA6WolLr1I7ByHeSB4zTxmJ9hSc1vsvH91NrC0fa1FF7c/A+17LwYpUlpjkNbdfOeJlJyd2epSsrEXvxg+kwdSwuUtUH2eP3S0sw8ss0Qqq8T4y+KXOliL3IPcR/ULO9gqiVXL1OPjKeanfodgqzs5Tk5TZR9tlQcWIX+Y2/OV1Zezg5vkmyynSzyUersR++WLL4msaQypmIy92hN+8TylOs8qTPSTpq90c+wMZ7LIx1Bvr1N/cGd/ATUqXgcbG07VL9SVTFqTYans1l8sRRj/ACXlr8imOGqv+L+XzPsuxaPR4ajTHJFvbXUi5PmTPI4ip7SrKXVs9JRhkpxj0R8936pdJiWHwhV9Ln8UzBaCe5WaGw1qOiFeJHhrxl9LtKxVU7LLfQ3ZojXJc9bEt8zN6Uk+1r4tv5mim1tp4Kxy7V2XleygAEA6Cw5j8pFWbui6F7akhu7smys5HEgDuHH5+kTqZXYxPUnaeDAINuGvlKZVLpoR0aZGpQDEtzJJ8zeZg1ayLJJ31O7B4W7qOrU+HD1tE5Wi2YsTIw81M5mxwjAXxF+pQfHgP87JPP7lyXKxJpREpcmLHXRFhKpO7Nqn2TZIkxAEA8gHhgGDGAaahBBBsQdCDwIPIwD5ZvBgKuAqF6V3wzHQG9kPwE/u9h5989LQlR4jTyz0qLn17+/vXI4tWNTBzzR1g+XT7Huz9ppWW66HgVPG/Z1iczF4SeHlaWq6/uxvUK8a0br0OsNNS5fYzBmbmLGamLixu0IOa1rG9+Fud5ODldZd+RiSVtdijuq9JZQSCTkQAliC1lW3+cJ7ODl7NZ3qkrvltqeYkk5PJtfT6H0rcrdnof8AuKxHSkCy8l7O8fPunl+I4/27yQ7K+Ped7BYP2SzS3Za6+LCzknQKdvrtGocPVAYgEW0094gfnJR3MPY+PVMCwOZRqDe3dN6hWyTUnyZq1aanFomqGDrtwpnx0npJcQh/CDfw+f2OKsG/5SS+JM7H2a9KoK1W1ku1geYU2vOfjcVVqUZRskn33f0NrC0acKqd236IiP2QsbnUnU95nES5I6pPbv7BQhnZAdbC46hr85vUoRive1NKvUleyZZcPs0DQKB3AD5S32iWxr2b3LfspLU17reWn5Tj1V77OvRd4JlCxidJUep8TMfM6S1KyIM7NhbOBq3I90E+J0/OTi7alVZ+7Ysi4QTLqM1rEZtzC2yEDrHyP9ZZSqPUtpolcBhMtNV7Ne86mUTqXkzDV2dPQCQzMykV6nhtZatWbDJjZdH3m8P89IrS2RW0d9tfCUcjKQFPUnmbDyv/AFmL6WM5T1BxhiKNycJBmxDYymCQgCAeGAYsYBz1aloBH4jE2gENj8UCCrAEEWIOoI6iJmMnF3i7Mw0mrM+f7X2CoYvRNueUnh9Vv6+c7+F41pkrrzX1X29DlV+G65qT8vszDYVeuKopuXy2OhGbW3xcpPHRwlSj7Sllvps7fAjhXXjUyVL279fiWdJw3Y6htUzFxY8eqNRcd0kqlrGMpGbN2GtMh0q1UqjQVFy8DxGRgRb17ZvYri1Wu2nFZen50NahgYUlo9epP0K2OHCtQqD+Ok6N4sjkfdmjmoveLXg/uvqbVprmjpXE408aOGPdXqD0NGMtD/KXov8A0YvU6L1f2Ijej9p6IK9KioZh7tZ2OgPI0hpwk4RoX7Uv+q/9EJyq22Xq/sVvD4F2YDKmpH7zf8ZfCNBySTl6L7sqk6qi27fH8FnTA1/ioj7Dt+oTourDo/X8Ghll1/fU3jZmJIIz0CCCLdFUHHt6QyidWDVrP1/BmKkne5CDBVkJvSR7fBU9rT+F1A+9KadOmtbs3XOb5Fm2HXpELR9pKts3R1FKMb6kqDo414qSImpJZlqupqyd5ak8lCazmZsdbvlo1OwG3iNPWa8leRv0H/bKumGlpkmti4awZusgeX/2Yk7FNRXZJW1tIEVE1YvD5go6mBPdzmYTsSSsb6g0MitzNjMCYJKJFtQsT3n5zYi7IkSOGp2UefnKJyuwkeofah7GbGwjqkCSRjQQi8zJpmVE3CQJpWPYMiAIB4YBrqGARuLqwCBxuIgELia8A4CpY2gGjFFaY7eXWZfSouo7L1KqlRQWpnSRhxY37CbDsAmJW2RlX3Ztyk8ST4mQJGynSmQSOGHZBgl8NbQSLRJMmcNTEiZITe8gtSQA6KT/ADED9MspkJEXszCE1AQtrXOvdNmj2rs16z90nVoHmQJsOa5I1LG9KHax7hIOfgZykXjdmE1fecZrEDTx7OuYzXRfB2iSGOwodOjrJnTlyZSODKyn2WHIixiMknmi7MpyX03PdnV61Omy1FatlayOhTpGpkAg1FJAzjVTYm9gdL2EJxjN3Ty9b3tfu0ehLI4ra/hb7naarVaVwjoWPuOArWUnkCeyVTioStdO3NbF9Btwu1a/J7nClHWZirljdiZwdOyDz85Co7yKrGZ94SPImom60iZsa6szEzlNijQSLM2NFWgb9hlimrGcp1BZVckojIOMXZLKjKYFhBkQBAEAQDwwDTVgEPjzAK7jIBF1UgGVQBEJP+dktpwcnlRCclFXZArd6qk8yPAX4CdZwVOk0uhz1JzqJsnFpTknQN9PCmAdtDBwDZSrqGystgDa/dNt4X3FJM11X95xaJRDSBHtLrzBBt3yhU5NXLXNImcJiVAsAzdyN8yLSuVN93qTU0Qu1vbqljcWAFtLi3cbc5OMYpbkJNt7GWAw41OolsWktCirckadIDUD/O+Rcmyoypm4vMMNWMKlC7K/w39RCeljKdk0QW9+0ujRbA+8Ce6xv6H0lsad146LxEHZ3JLdZi3tXuCL9fiJpzb2e5vxS5FiIkCVjgxmG1zDnL6c+RTONtTqUStkUGTnCZZl0M7SISPSg5xcmloehYuLI9mDIgCAIAgCAIAgCAIBpqiARONSAQmJoQDk/ZrAseAk6cHOSiiM5ZU2yKxlBnNz4DkJ3KVKNNWRy51HN3ZzDZ8sIFppYCcF7nWOylgeyYB3UMD2TIOLE4O1Ru/8hN+nU/to59Ve+ztwJy2UgFSdQQJTVV9eZKnUa0exOKLaTR3OilYrtWnmdm6yT6y9bFTO7B0rLMtlFTVnR0cjcjGOp4tK0y5E5x1DU4TK8pW95tnmpTY8lsT4m35y91LQsSpx1ufNE36xOAYU6YV0IIs17hlYggHq0v4zZq4eFRRntdEIVpQbj0JNfphxJGmHp/zH/jMR4Zm/l8DLxtuR2YbfbG4gU6hKJTWrTzqi6lQ4uCSTp3Wm9DhlCENbuTTtc0KnEZyqZNEj64EnnLnaUEjKYLBAEAQBAEAQBAEAQBAEAQBANbiAcGJpwDgqYeAasZQtS4cSPn/abOE/+lyjEdg4P2cHlOlnaNGx3U9g9dh3CUPGdC9YfqS1HBAAADgLTRlK7uzZSsrHSmHtIZiVjcqSLZlI49oULkEcTxl9KdlqamJik0zWlC0k5mukdeHY8DwlM0jbozk9HsR60pO5bY7qKWAkW9SprU2oJBsnBanrrCZOUTzLFyGW5i+GBVlPBhY90ZicYWR8a3x3BrGoSlmFybHQ3J94HXjOtQxUcijJXXyNKrRk5XT1InZ25+ITQ0we9h/SdKlxCjTVkn8PuaNXB1Z7NFy3f3QrNdWy00JBbLdjYdVwLHzmviOKLdLUzR4a8ycnc+oATzp3hAEAQBAEAQBAEAQBAEAQBAEAxYQDRUSAc5pQDbRwq6ki9+R1k1NpJIhlV22baWGVfdAESm5bsKKWxuyyNyVhaYFj2DJ5mHXM2I5o9TmrEE6SyOiNOtJSldGNpkrsbqaSDZs04XseVqPMeMxFl7RkqQ2QUGZqsxcnGNjKYJCAIBhUpBuIBmVJrYi4p7moYJOOUSftZdSPs4m9VA0Eg3cmklsezBkQBAEAQBAEAQBAEAQBAEAQBAEAwYQDDJAPcvlMoi9zaJgkIAgHNiah4SyEeZq15vso0iWGpYyEiSRsRbzDZbCLb0OhRK2bkVY9mCQgCAIAgCAIAgCAIAgCAIAgCAIAgCAIAgCAIAgCAIAgHloAIgw1cAwE+TPYMiAaq1K+snGViirSzao0BD1SdzWyS6GxKfXIuRbCl1N4ErNlJHsEhAEAQBAEAQBAEAQBAEAQBAEAQBAEAQBAEAQBAEAQBAEAQBAEA8EGEewZEAwNPnJZip0tbmQWYuTUT2YJCAIAgCAIAgCAIAgCAIAgCAIAgCAIAgCAIAgCAIAgCAIAgCAIAgCAIAgCAIAgCAIAgCAIAgCAIAgCAIAgCAIAgCAIAgCAIAgCAIAg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://www.uhm.org.mt/wp-content/uploads/2013/06/ww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41" y="3046759"/>
            <a:ext cx="2723366" cy="174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198741" y="4588562"/>
            <a:ext cx="3026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http://www.uhm.org.mt/wp-content/uploads/2013/06/www.jpg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962225" y="6382529"/>
            <a:ext cx="348778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http://deterritorialsupportgroup.files.wordpress.com/2011/07/napster.jpg</a:t>
            </a:r>
          </a:p>
        </p:txBody>
      </p:sp>
    </p:spTree>
    <p:extLst>
      <p:ext uri="{BB962C8B-B14F-4D97-AF65-F5344CB8AC3E}">
        <p14:creationId xmlns:p14="http://schemas.microsoft.com/office/powerpoint/2010/main" val="1237424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916727"/>
            <a:ext cx="7297783" cy="520551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351314" y="6392091"/>
            <a:ext cx="4032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 err="1" smtClean="0"/>
              <a:t>Taken</a:t>
            </a:r>
            <a:r>
              <a:rPr lang="es-MX" sz="800" b="1" dirty="0" smtClean="0"/>
              <a:t> </a:t>
            </a:r>
            <a:r>
              <a:rPr lang="es-MX" sz="800" b="1" dirty="0" err="1" smtClean="0"/>
              <a:t>from</a:t>
            </a:r>
            <a:r>
              <a:rPr lang="es-MX" sz="800" b="1" dirty="0" smtClean="0"/>
              <a:t> Johan </a:t>
            </a:r>
            <a:r>
              <a:rPr lang="es-MX" sz="800" b="1" dirty="0" err="1" smtClean="0"/>
              <a:t>Montagnat’s</a:t>
            </a:r>
            <a:r>
              <a:rPr lang="es-MX" sz="800" b="1" dirty="0" smtClean="0"/>
              <a:t> </a:t>
            </a:r>
            <a:r>
              <a:rPr lang="es-MX" sz="800" b="1" dirty="0" err="1" smtClean="0"/>
              <a:t>Lectures</a:t>
            </a:r>
            <a:r>
              <a:rPr lang="es-MX" sz="800" b="1" dirty="0" smtClean="0"/>
              <a:t> in Master IFI </a:t>
            </a:r>
            <a:r>
              <a:rPr lang="es-MX" sz="800" b="1" dirty="0" err="1" smtClean="0"/>
              <a:t>Ubinet</a:t>
            </a:r>
            <a:r>
              <a:rPr lang="es-MX" sz="800" b="1" dirty="0" smtClean="0"/>
              <a:t> 2011 - 2012</a:t>
            </a:r>
            <a:endParaRPr lang="es-CO" sz="800" b="1" dirty="0"/>
          </a:p>
        </p:txBody>
      </p:sp>
    </p:spTree>
    <p:extLst>
      <p:ext uri="{BB962C8B-B14F-4D97-AF65-F5344CB8AC3E}">
        <p14:creationId xmlns:p14="http://schemas.microsoft.com/office/powerpoint/2010/main" val="1331539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net.cs.uni-bonn.de/uploads/pics/logo_grid_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36869" cy="383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860567" y="4608057"/>
            <a:ext cx="5550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66CC"/>
                </a:solidFill>
              </a:rPr>
              <a:t>Grid</a:t>
            </a:r>
            <a:r>
              <a:rPr lang="es-ES" sz="3200" b="1" dirty="0" smtClean="0">
                <a:solidFill>
                  <a:srgbClr val="0066CC"/>
                </a:solidFill>
              </a:rPr>
              <a:t> </a:t>
            </a:r>
            <a:r>
              <a:rPr lang="es-ES" sz="3200" b="1" dirty="0" err="1" smtClean="0">
                <a:solidFill>
                  <a:srgbClr val="0066CC"/>
                </a:solidFill>
              </a:rPr>
              <a:t>Elements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918755" y="3896004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http://net.cs.uni-bonn.de/uploads/pics/logo_grid_04.gif</a:t>
            </a:r>
          </a:p>
        </p:txBody>
      </p:sp>
    </p:spTree>
    <p:extLst>
      <p:ext uri="{BB962C8B-B14F-4D97-AF65-F5344CB8AC3E}">
        <p14:creationId xmlns:p14="http://schemas.microsoft.com/office/powerpoint/2010/main" val="2463888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5819" y="846138"/>
            <a:ext cx="8229600" cy="1143000"/>
          </a:xfrm>
        </p:spPr>
        <p:txBody>
          <a:bodyPr/>
          <a:lstStyle/>
          <a:p>
            <a:r>
              <a:rPr lang="es-ES" dirty="0" smtClean="0"/>
              <a:t>Contacto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>
              <a:hlinkClick r:id="rId2"/>
            </a:endParaRPr>
          </a:p>
          <a:p>
            <a:pPr marL="0" indent="0">
              <a:buNone/>
            </a:pPr>
            <a:r>
              <a:rPr lang="es-ES" dirty="0" smtClean="0"/>
              <a:t>Leonardo Camargo Forero, M.Sc </a:t>
            </a:r>
          </a:p>
          <a:p>
            <a:pPr marL="0" indent="0">
              <a:buNone/>
            </a:pPr>
            <a:r>
              <a:rPr lang="es-ES" sz="2800" dirty="0" smtClean="0"/>
              <a:t>Administrador HPC Centro de Bioinformática y Biología Computacional. Ecoparque los Yarumos</a:t>
            </a:r>
            <a:r>
              <a:rPr lang="es-ES" sz="2800" dirty="0"/>
              <a:t> </a:t>
            </a:r>
            <a:r>
              <a:rPr lang="es-ES" sz="2800" dirty="0" smtClean="0"/>
              <a:t>- Ed. BIOS</a:t>
            </a:r>
            <a:endParaRPr lang="es-ES" sz="2800" dirty="0" smtClean="0">
              <a:hlinkClick r:id="rId2"/>
            </a:endParaRPr>
          </a:p>
          <a:p>
            <a:pPr marL="0" indent="0">
              <a:buNone/>
            </a:pPr>
            <a:endParaRPr lang="es-ES" dirty="0" smtClean="0">
              <a:hlinkClick r:id=""/>
            </a:endParaRPr>
          </a:p>
          <a:p>
            <a:pPr marL="0" indent="0">
              <a:buNone/>
            </a:pPr>
            <a:r>
              <a:rPr lang="es-ES" dirty="0" smtClean="0">
                <a:hlinkClick r:id=""/>
              </a:rPr>
              <a:t>leonardo.camargo@bios.co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460" y="379826"/>
            <a:ext cx="1508537" cy="140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5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60567" y="5083325"/>
            <a:ext cx="5550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rgbClr val="0066CC"/>
                </a:solidFill>
              </a:rPr>
              <a:t>Virtual </a:t>
            </a:r>
            <a:r>
              <a:rPr lang="es-ES" sz="3200" b="1" dirty="0" err="1" smtClean="0">
                <a:solidFill>
                  <a:srgbClr val="0066CC"/>
                </a:solidFill>
              </a:rPr>
              <a:t>organizations</a:t>
            </a:r>
            <a:endParaRPr lang="es-ES" dirty="0"/>
          </a:p>
        </p:txBody>
      </p:sp>
      <p:pic>
        <p:nvPicPr>
          <p:cNvPr id="5" name="Picture 2" descr="http://stephenmarkus.files.wordpress.com/2011/06/virtual-te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27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3130732" y="3985401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http://stephenmarkus.files.wordpress.com/2011/06/virtual-team.jpg</a:t>
            </a:r>
          </a:p>
        </p:txBody>
      </p:sp>
    </p:spTree>
    <p:extLst>
      <p:ext uri="{BB962C8B-B14F-4D97-AF65-F5344CB8AC3E}">
        <p14:creationId xmlns:p14="http://schemas.microsoft.com/office/powerpoint/2010/main" val="301866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79192" y="1514051"/>
            <a:ext cx="75708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0066CC"/>
                </a:solidFill>
              </a:rPr>
              <a:t>Virtual </a:t>
            </a:r>
            <a:r>
              <a:rPr lang="es-ES" sz="3200" b="1" dirty="0" err="1" smtClean="0">
                <a:solidFill>
                  <a:srgbClr val="0066CC"/>
                </a:solidFill>
              </a:rPr>
              <a:t>organizations</a:t>
            </a:r>
            <a:endParaRPr lang="es-ES" sz="3200" b="1" dirty="0" smtClean="0"/>
          </a:p>
          <a:p>
            <a:endParaRPr lang="es-ES" dirty="0" smtClean="0"/>
          </a:p>
          <a:p>
            <a:r>
              <a:rPr lang="es-ES" i="1" dirty="0" err="1" smtClean="0"/>
              <a:t>Gathering</a:t>
            </a:r>
            <a:r>
              <a:rPr lang="es-ES" i="1" dirty="0" smtClean="0"/>
              <a:t> of </a:t>
            </a:r>
            <a:r>
              <a:rPr lang="es-ES" i="1" dirty="0" err="1" smtClean="0"/>
              <a:t>people</a:t>
            </a:r>
            <a:r>
              <a:rPr lang="es-ES" i="1" dirty="0" smtClean="0"/>
              <a:t> (i.e. </a:t>
            </a:r>
            <a:r>
              <a:rPr lang="es-ES" i="1" dirty="0" err="1" smtClean="0"/>
              <a:t>scientists</a:t>
            </a:r>
            <a:r>
              <a:rPr lang="es-ES" i="1" dirty="0" smtClean="0"/>
              <a:t>, </a:t>
            </a:r>
            <a:r>
              <a:rPr lang="es-ES" i="1" dirty="0" err="1" smtClean="0"/>
              <a:t>engineers</a:t>
            </a:r>
            <a:r>
              <a:rPr lang="es-ES" i="1" dirty="0" smtClean="0"/>
              <a:t>, </a:t>
            </a:r>
            <a:r>
              <a:rPr lang="es-ES" i="1" dirty="0" err="1" smtClean="0"/>
              <a:t>etc</a:t>
            </a:r>
            <a:r>
              <a:rPr lang="es-ES" i="1" dirty="0" smtClean="0"/>
              <a:t>) </a:t>
            </a:r>
            <a:r>
              <a:rPr lang="es-ES" i="1" dirty="0" err="1" smtClean="0"/>
              <a:t>interested</a:t>
            </a:r>
            <a:r>
              <a:rPr lang="es-ES" i="1" dirty="0" smtClean="0"/>
              <a:t> in a particular </a:t>
            </a:r>
            <a:r>
              <a:rPr lang="es-ES" i="1" dirty="0" err="1" smtClean="0"/>
              <a:t>topic</a:t>
            </a:r>
            <a:r>
              <a:rPr lang="es-ES" i="1" dirty="0" smtClean="0"/>
              <a:t> (</a:t>
            </a:r>
            <a:r>
              <a:rPr lang="es-ES" i="1" dirty="0" err="1" smtClean="0"/>
              <a:t>Physics</a:t>
            </a:r>
            <a:r>
              <a:rPr lang="es-ES" i="1" dirty="0" smtClean="0"/>
              <a:t>, </a:t>
            </a:r>
            <a:r>
              <a:rPr lang="es-ES" i="1" dirty="0" err="1" smtClean="0"/>
              <a:t>Aerospace</a:t>
            </a:r>
            <a:r>
              <a:rPr lang="es-ES" i="1" dirty="0" smtClean="0"/>
              <a:t> </a:t>
            </a:r>
            <a:r>
              <a:rPr lang="es-ES" i="1" dirty="0" err="1" smtClean="0"/>
              <a:t>engineering</a:t>
            </a:r>
            <a:r>
              <a:rPr lang="es-ES" i="1" dirty="0" smtClean="0"/>
              <a:t>, </a:t>
            </a:r>
            <a:r>
              <a:rPr lang="es-ES" i="1" dirty="0" err="1" smtClean="0"/>
              <a:t>Bioinformatics</a:t>
            </a:r>
            <a:r>
              <a:rPr lang="es-ES" i="1" dirty="0" smtClean="0"/>
              <a:t>, etc.) </a:t>
            </a:r>
            <a:endParaRPr lang="es-ES" dirty="0" smtClean="0"/>
          </a:p>
          <a:p>
            <a:endParaRPr lang="es-ES" dirty="0"/>
          </a:p>
          <a:p>
            <a:pPr marL="285750" indent="-285750">
              <a:buFont typeface="Arial"/>
              <a:buChar char="•"/>
            </a:pPr>
            <a:endParaRPr lang="es-ES" dirty="0"/>
          </a:p>
          <a:p>
            <a:pPr marL="285750" indent="-285750">
              <a:buFont typeface="Arial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850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860567" y="4608057"/>
            <a:ext cx="5550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66CC"/>
                </a:solidFill>
              </a:rPr>
              <a:t>Some</a:t>
            </a:r>
            <a:r>
              <a:rPr lang="es-ES" sz="3200" b="1" dirty="0" smtClean="0">
                <a:solidFill>
                  <a:srgbClr val="0066CC"/>
                </a:solidFill>
              </a:rPr>
              <a:t> </a:t>
            </a:r>
            <a:r>
              <a:rPr lang="es-ES" sz="3200" b="1" dirty="0" err="1" smtClean="0">
                <a:solidFill>
                  <a:srgbClr val="0066CC"/>
                </a:solidFill>
              </a:rPr>
              <a:t>Grids</a:t>
            </a:r>
            <a:endParaRPr lang="es-ES" dirty="0"/>
          </a:p>
        </p:txBody>
      </p:sp>
      <p:pic>
        <p:nvPicPr>
          <p:cNvPr id="6146" name="Picture 2" descr="http://www.renci.org/wp-content/themes/renci2.0/images/sections/focus-areas/computing-technology/open-science-grid-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59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2669177" y="359664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http://www.renci.org/wp-content/themes/renci2.0/images/sections/focus-areas/computing-technology/open-science-grid-b.jpg</a:t>
            </a:r>
          </a:p>
        </p:txBody>
      </p:sp>
    </p:spTree>
    <p:extLst>
      <p:ext uri="{BB962C8B-B14F-4D97-AF65-F5344CB8AC3E}">
        <p14:creationId xmlns:p14="http://schemas.microsoft.com/office/powerpoint/2010/main" val="113204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question_mar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4953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58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684213" y="1389600"/>
            <a:ext cx="7620000" cy="3599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marL="285750" indent="-280988">
              <a:buSzPct val="100000"/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</a:pPr>
            <a:r>
              <a:rPr lang="es-CO" sz="4800" b="1" dirty="0">
                <a:solidFill>
                  <a:srgbClr val="0066CC"/>
                </a:solidFill>
                <a:latin typeface="Calibri" pitchFamily="34" charset="0"/>
              </a:rPr>
              <a:t>Agenda</a:t>
            </a:r>
          </a:p>
          <a:p>
            <a:pPr marL="285750" indent="-280988">
              <a:buSzPct val="100000"/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</a:pPr>
            <a:endParaRPr lang="es-CO" dirty="0">
              <a:solidFill>
                <a:srgbClr val="000000"/>
              </a:solidFill>
              <a:latin typeface="Calibri" pitchFamily="34" charset="0"/>
            </a:endParaRPr>
          </a:p>
          <a:p>
            <a:pPr marL="285750" indent="-280988">
              <a:buClr>
                <a:srgbClr val="000000"/>
              </a:buClr>
              <a:buSzPct val="45000"/>
              <a:buFont typeface="Arial" charset="0"/>
              <a:buChar char="•"/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</a:pPr>
            <a:endParaRPr lang="es-CO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85750" indent="-280988">
              <a:buClr>
                <a:srgbClr val="000000"/>
              </a:buClr>
              <a:buSzPct val="45000"/>
              <a:buFont typeface="Arial" charset="0"/>
              <a:buChar char="•"/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</a:pPr>
            <a:r>
              <a:rPr lang="es-CO" dirty="0" smtClean="0">
                <a:solidFill>
                  <a:srgbClr val="000000"/>
                </a:solidFill>
                <a:latin typeface="Calibri" pitchFamily="34" charset="0"/>
              </a:rPr>
              <a:t>Grid computing</a:t>
            </a:r>
          </a:p>
          <a:p>
            <a:pPr marL="742950" lvl="1" indent="-280988">
              <a:buClr>
                <a:srgbClr val="000000"/>
              </a:buClr>
              <a:buSzPct val="45000"/>
              <a:buFont typeface="Arial" charset="0"/>
              <a:buChar char="•"/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</a:pPr>
            <a:r>
              <a:rPr lang="es-MX" dirty="0" smtClean="0">
                <a:solidFill>
                  <a:srgbClr val="000000"/>
                </a:solidFill>
                <a:latin typeface="Calibri" pitchFamily="34" charset="0"/>
              </a:rPr>
              <a:t>What to share</a:t>
            </a:r>
          </a:p>
          <a:p>
            <a:pPr marL="742950" lvl="1" indent="-280988">
              <a:buClr>
                <a:srgbClr val="000000"/>
              </a:buClr>
              <a:buSzPct val="45000"/>
              <a:buFont typeface="Arial" charset="0"/>
              <a:buChar char="•"/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</a:pPr>
            <a:r>
              <a:rPr lang="es-MX" dirty="0" smtClean="0">
                <a:solidFill>
                  <a:srgbClr val="000000"/>
                </a:solidFill>
                <a:latin typeface="Calibri" pitchFamily="34" charset="0"/>
              </a:rPr>
              <a:t>Grid layers and the hourglass model</a:t>
            </a:r>
          </a:p>
          <a:p>
            <a:pPr marL="742950" lvl="1" indent="-280988">
              <a:buClr>
                <a:srgbClr val="000000"/>
              </a:buClr>
              <a:buSzPct val="45000"/>
              <a:buFont typeface="Arial" charset="0"/>
              <a:buChar char="•"/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</a:pPr>
            <a:r>
              <a:rPr lang="es-MX" dirty="0" smtClean="0">
                <a:solidFill>
                  <a:srgbClr val="000000"/>
                </a:solidFill>
                <a:latin typeface="Calibri" pitchFamily="34" charset="0"/>
              </a:rPr>
              <a:t>Grid elements</a:t>
            </a:r>
          </a:p>
          <a:p>
            <a:pPr marL="742950" lvl="1" indent="-280988">
              <a:buClr>
                <a:srgbClr val="000000"/>
              </a:buClr>
              <a:buSzPct val="45000"/>
              <a:buFont typeface="Arial" charset="0"/>
              <a:buChar char="•"/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</a:pPr>
            <a:r>
              <a:rPr lang="es-MX" dirty="0" smtClean="0">
                <a:solidFill>
                  <a:srgbClr val="000000"/>
                </a:solidFill>
                <a:latin typeface="Calibri" pitchFamily="34" charset="0"/>
              </a:rPr>
              <a:t>Virtual organizations</a:t>
            </a:r>
          </a:p>
          <a:p>
            <a:pPr marL="742950" lvl="1" indent="-280988">
              <a:buClr>
                <a:srgbClr val="000000"/>
              </a:buClr>
              <a:buSzPct val="45000"/>
              <a:buFont typeface="Arial" charset="0"/>
              <a:buChar char="•"/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</a:pPr>
            <a:r>
              <a:rPr lang="es-MX" dirty="0" smtClean="0">
                <a:solidFill>
                  <a:srgbClr val="000000"/>
                </a:solidFill>
                <a:latin typeface="Calibri" pitchFamily="34" charset="0"/>
              </a:rPr>
              <a:t>Some grids</a:t>
            </a:r>
          </a:p>
          <a:p>
            <a:pPr marL="742950" lvl="1" indent="-280988">
              <a:buClr>
                <a:srgbClr val="000000"/>
              </a:buClr>
              <a:buSzPct val="45000"/>
              <a:buFont typeface="Arial" charset="0"/>
              <a:buChar char="•"/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</a:pPr>
            <a:r>
              <a:rPr lang="es-MX" dirty="0" smtClean="0">
                <a:solidFill>
                  <a:srgbClr val="000000"/>
                </a:solidFill>
                <a:latin typeface="Calibri" pitchFamily="34" charset="0"/>
              </a:rPr>
              <a:t>Some applications</a:t>
            </a:r>
            <a:endParaRPr lang="es-CO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85750" indent="-280988">
              <a:buClr>
                <a:srgbClr val="000000"/>
              </a:buClr>
              <a:buSzPct val="45000"/>
              <a:buFont typeface="Arial" charset="0"/>
              <a:buChar char="•"/>
              <a:tabLst>
                <a:tab pos="285750" algn="l"/>
                <a:tab pos="733425" algn="l"/>
                <a:tab pos="1182688" algn="l"/>
                <a:tab pos="1631950" algn="l"/>
                <a:tab pos="2081213" algn="l"/>
                <a:tab pos="2530475" algn="l"/>
                <a:tab pos="2979738" algn="l"/>
                <a:tab pos="3429000" algn="l"/>
                <a:tab pos="3878263" algn="l"/>
                <a:tab pos="4327525" algn="l"/>
                <a:tab pos="4776788" algn="l"/>
                <a:tab pos="5226050" algn="l"/>
                <a:tab pos="5675313" algn="l"/>
                <a:tab pos="6124575" algn="l"/>
                <a:tab pos="6573838" algn="l"/>
                <a:tab pos="7023100" algn="l"/>
                <a:tab pos="7472363" algn="l"/>
                <a:tab pos="7921625" algn="l"/>
                <a:tab pos="8370888" algn="l"/>
                <a:tab pos="8820150" algn="l"/>
                <a:tab pos="9269413" algn="l"/>
              </a:tabLst>
            </a:pPr>
            <a:r>
              <a:rPr lang="es-MX" dirty="0" smtClean="0">
                <a:solidFill>
                  <a:srgbClr val="000000"/>
                </a:solidFill>
                <a:latin typeface="Calibri" pitchFamily="34" charset="0"/>
              </a:rPr>
              <a:t>Questions</a:t>
            </a:r>
            <a:endParaRPr lang="es-CO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460" y="379826"/>
            <a:ext cx="1508537" cy="140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734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78788" y="4554364"/>
            <a:ext cx="7408003" cy="64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/>
          <a:p>
            <a:pPr algn="ct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CO" sz="3600" b="1" dirty="0" smtClean="0">
                <a:solidFill>
                  <a:srgbClr val="000000"/>
                </a:solidFill>
                <a:latin typeface="Calibri" pitchFamily="34" charset="0"/>
              </a:rPr>
              <a:t>Grid Computing</a:t>
            </a:r>
            <a:endParaRPr lang="es-CO" sz="36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163313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2286000" y="3796469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http://</a:t>
            </a:r>
            <a:r>
              <a:rPr lang="en-US" sz="800" dirty="0" err="1">
                <a:solidFill>
                  <a:schemeClr val="bg1"/>
                </a:solidFill>
              </a:rPr>
              <a:t>www.ep.ph.bham.ac.uk</a:t>
            </a:r>
            <a:r>
              <a:rPr lang="en-US" sz="800" dirty="0">
                <a:solidFill>
                  <a:schemeClr val="bg1"/>
                </a:solidFill>
              </a:rPr>
              <a:t>/</a:t>
            </a:r>
            <a:r>
              <a:rPr lang="en-US" sz="800" dirty="0" err="1">
                <a:solidFill>
                  <a:schemeClr val="bg1"/>
                </a:solidFill>
              </a:rPr>
              <a:t>DiscoveringParticles</a:t>
            </a:r>
            <a:r>
              <a:rPr lang="en-US" sz="800" dirty="0">
                <a:solidFill>
                  <a:schemeClr val="bg1"/>
                </a:solidFill>
              </a:rPr>
              <a:t>/</a:t>
            </a:r>
            <a:r>
              <a:rPr lang="en-US" sz="800" dirty="0" err="1">
                <a:solidFill>
                  <a:schemeClr val="bg1"/>
                </a:solidFill>
              </a:rPr>
              <a:t>lhc</a:t>
            </a:r>
            <a:r>
              <a:rPr lang="en-US" sz="800" dirty="0">
                <a:solidFill>
                  <a:schemeClr val="bg1"/>
                </a:solidFill>
              </a:rPr>
              <a:t>/analysis/images/grid-</a:t>
            </a:r>
            <a:r>
              <a:rPr lang="en-US" sz="800" dirty="0" err="1">
                <a:solidFill>
                  <a:schemeClr val="bg1"/>
                </a:solidFill>
              </a:rPr>
              <a:t>computing.jpg</a:t>
            </a:r>
            <a:endParaRPr lang="es-E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97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1713" y="1855265"/>
            <a:ext cx="75242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b="1" dirty="0" smtClean="0">
                <a:solidFill>
                  <a:srgbClr val="0066CC"/>
                </a:solidFill>
              </a:rPr>
              <a:t>Definición</a:t>
            </a:r>
          </a:p>
          <a:p>
            <a:pPr algn="just"/>
            <a:endParaRPr lang="es-ES" sz="3200" i="1" dirty="0"/>
          </a:p>
          <a:p>
            <a:pPr algn="just"/>
            <a:r>
              <a:rPr lang="en-US" sz="3200" i="1" dirty="0" smtClean="0"/>
              <a:t>Computational, scientific and data  resources shared between different organization geographically distributed</a:t>
            </a:r>
            <a:r>
              <a:rPr lang="es-ES" sz="3200" i="1" dirty="0" smtClean="0"/>
              <a:t>. </a:t>
            </a:r>
            <a:endParaRPr lang="es-ES" sz="3200" i="1" dirty="0"/>
          </a:p>
        </p:txBody>
      </p:sp>
    </p:spTree>
    <p:extLst>
      <p:ext uri="{BB962C8B-B14F-4D97-AF65-F5344CB8AC3E}">
        <p14:creationId xmlns:p14="http://schemas.microsoft.com/office/powerpoint/2010/main" val="3192631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1713" y="1855265"/>
            <a:ext cx="75242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b="1" dirty="0" err="1" smtClean="0">
                <a:solidFill>
                  <a:srgbClr val="0066CC"/>
                </a:solidFill>
              </a:rPr>
              <a:t>What</a:t>
            </a:r>
            <a:r>
              <a:rPr lang="es-ES" sz="3200" b="1" dirty="0" smtClean="0">
                <a:solidFill>
                  <a:srgbClr val="0066CC"/>
                </a:solidFill>
              </a:rPr>
              <a:t> </a:t>
            </a:r>
            <a:r>
              <a:rPr lang="es-ES" sz="3200" b="1" dirty="0" err="1" smtClean="0">
                <a:solidFill>
                  <a:srgbClr val="0066CC"/>
                </a:solidFill>
              </a:rPr>
              <a:t>to</a:t>
            </a:r>
            <a:r>
              <a:rPr lang="es-ES" sz="3200" b="1" dirty="0" smtClean="0">
                <a:solidFill>
                  <a:srgbClr val="0066CC"/>
                </a:solidFill>
              </a:rPr>
              <a:t> share? </a:t>
            </a:r>
            <a:endParaRPr lang="es-ES" sz="3200" b="1" dirty="0" smtClean="0">
              <a:solidFill>
                <a:srgbClr val="0066CC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3" y="3010717"/>
            <a:ext cx="3175000" cy="25527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919" y="2205498"/>
            <a:ext cx="4000500" cy="2032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571935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https://encrypted-tbn2.gstatic.com/</a:t>
            </a:r>
            <a:r>
              <a:rPr lang="en-US" sz="800" dirty="0" err="1"/>
              <a:t>images?q</a:t>
            </a:r>
            <a:r>
              <a:rPr lang="en-US" sz="800" dirty="0"/>
              <a:t>=tbn:ANd9GcQrhOy58-7FZURZ9mNHWpampmnyR8-dO_09-Nll-rm-w7ZWwZpzg4xWnO9F</a:t>
            </a:r>
            <a:endParaRPr lang="es-ES" sz="800" dirty="0"/>
          </a:p>
        </p:txBody>
      </p:sp>
      <p:sp>
        <p:nvSpPr>
          <p:cNvPr id="6" name="Rectángulo 5"/>
          <p:cNvSpPr/>
          <p:nvPr/>
        </p:nvSpPr>
        <p:spPr>
          <a:xfrm>
            <a:off x="4572000" y="434522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thegenesisblock.com</a:t>
            </a:r>
            <a:r>
              <a:rPr lang="en-US" sz="800" dirty="0"/>
              <a:t>/</a:t>
            </a:r>
            <a:r>
              <a:rPr lang="en-US" sz="800" dirty="0" err="1"/>
              <a:t>wp</a:t>
            </a:r>
            <a:r>
              <a:rPr lang="en-US" sz="800" dirty="0"/>
              <a:t>-content/uploads/2013/05/super-computer-</a:t>
            </a:r>
            <a:r>
              <a:rPr lang="en-US" sz="800" dirty="0" err="1"/>
              <a:t>room.jpg</a:t>
            </a:r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4252493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1713" y="1855265"/>
            <a:ext cx="75242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b="1" dirty="0" err="1">
                <a:solidFill>
                  <a:srgbClr val="0066CC"/>
                </a:solidFill>
              </a:rPr>
              <a:t>What</a:t>
            </a:r>
            <a:r>
              <a:rPr lang="es-ES" sz="3200" b="1" dirty="0">
                <a:solidFill>
                  <a:srgbClr val="0066CC"/>
                </a:solidFill>
              </a:rPr>
              <a:t> </a:t>
            </a:r>
            <a:r>
              <a:rPr lang="es-ES" sz="3200" b="1" dirty="0" err="1">
                <a:solidFill>
                  <a:srgbClr val="0066CC"/>
                </a:solidFill>
              </a:rPr>
              <a:t>to</a:t>
            </a:r>
            <a:r>
              <a:rPr lang="es-ES" sz="3200" b="1" dirty="0">
                <a:solidFill>
                  <a:srgbClr val="0066CC"/>
                </a:solidFill>
              </a:rPr>
              <a:t> share?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89" y="2920387"/>
            <a:ext cx="3289300" cy="24638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80908" y="5807561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www.wbginvestmentclimate.org</a:t>
            </a:r>
            <a:r>
              <a:rPr lang="en-US" sz="800" dirty="0"/>
              <a:t>/advisory-services/regulatory-simplification/business-regulation/images/network_1.jpg</a:t>
            </a:r>
            <a:endParaRPr lang="es-ES" sz="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008" y="1144641"/>
            <a:ext cx="2590800" cy="25908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811790" y="3735441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https://encrypted-tbn3.gstatic.com/</a:t>
            </a:r>
            <a:r>
              <a:rPr lang="en-US" sz="800" dirty="0" err="1"/>
              <a:t>images?q</a:t>
            </a:r>
            <a:r>
              <a:rPr lang="en-US" sz="800" dirty="0"/>
              <a:t>=tbn:ANd9GcS6GF8IZRI5FfDcsBhLW64y6ZTwV7ZXIrGBERtG2-kbBQYkyzQ53dmmByjF</a:t>
            </a:r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1355790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71713" y="1855265"/>
            <a:ext cx="75242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b="1" dirty="0" err="1">
                <a:solidFill>
                  <a:srgbClr val="0066CC"/>
                </a:solidFill>
              </a:rPr>
              <a:t>What</a:t>
            </a:r>
            <a:r>
              <a:rPr lang="es-ES" sz="3200" b="1" dirty="0">
                <a:solidFill>
                  <a:srgbClr val="0066CC"/>
                </a:solidFill>
              </a:rPr>
              <a:t> </a:t>
            </a:r>
            <a:r>
              <a:rPr lang="es-ES" sz="3200" b="1" dirty="0" err="1">
                <a:solidFill>
                  <a:srgbClr val="0066CC"/>
                </a:solidFill>
              </a:rPr>
              <a:t>to</a:t>
            </a:r>
            <a:r>
              <a:rPr lang="es-ES" sz="3200" b="1" dirty="0">
                <a:solidFill>
                  <a:srgbClr val="0066CC"/>
                </a:solidFill>
              </a:rPr>
              <a:t> share?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69" y="3222411"/>
            <a:ext cx="3187700" cy="25527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863142" y="609245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www.opticscentral.com.au</a:t>
            </a:r>
            <a:r>
              <a:rPr lang="en-US" sz="800" dirty="0"/>
              <a:t>/media/catalog/product/s/a/saxon_novo_705_az3_refractor_telescope_705az3_1.jpg</a:t>
            </a:r>
            <a:endParaRPr lang="es-ES" sz="8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837" y="784256"/>
            <a:ext cx="2438155" cy="2438155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572000" y="3351357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www.scopetekk.com</a:t>
            </a:r>
            <a:r>
              <a:rPr lang="en-US" sz="800" dirty="0"/>
              <a:t>/</a:t>
            </a:r>
            <a:r>
              <a:rPr lang="en-US" sz="800" dirty="0" err="1"/>
              <a:t>sitebuildercontent</a:t>
            </a:r>
            <a:r>
              <a:rPr lang="en-US" sz="800" dirty="0"/>
              <a:t>/</a:t>
            </a:r>
            <a:r>
              <a:rPr lang="en-US" sz="800" dirty="0" err="1"/>
              <a:t>sitebuilderpictures</a:t>
            </a:r>
            <a:r>
              <a:rPr lang="en-US" sz="800" dirty="0"/>
              <a:t>/</a:t>
            </a:r>
            <a:r>
              <a:rPr lang="en-US" sz="800" dirty="0" err="1"/>
              <a:t>webassets</a:t>
            </a:r>
            <a:r>
              <a:rPr lang="en-US" sz="800" dirty="0"/>
              <a:t>/</a:t>
            </a:r>
            <a:r>
              <a:rPr lang="en-US" sz="800" dirty="0" err="1"/>
              <a:t>Microscope.jpg</a:t>
            </a:r>
            <a:endParaRPr lang="es-ES" sz="8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14" y="4035050"/>
            <a:ext cx="3949700" cy="205740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4420409" y="5859368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https://encrypted-tbn0.gstatic.com/</a:t>
            </a:r>
            <a:r>
              <a:rPr lang="en-US" sz="800" dirty="0" err="1"/>
              <a:t>images?q</a:t>
            </a:r>
            <a:r>
              <a:rPr lang="en-US" sz="800" dirty="0"/>
              <a:t>=tbn:ANd9GcSPZJxbBmnEjuXFnORXg1pB-cBy_VEf9FoHQieImoie0RjKe4fq</a:t>
            </a:r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3606155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14068" y="4342672"/>
            <a:ext cx="7408003" cy="64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/>
          <a:p>
            <a:pPr algn="ct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b="1" dirty="0" smtClean="0">
                <a:solidFill>
                  <a:srgbClr val="000000"/>
                </a:solidFill>
                <a:latin typeface="Calibri" pitchFamily="34" charset="0"/>
              </a:rPr>
              <a:t>Grid Layers and the hourglass Model</a:t>
            </a:r>
            <a:endParaRPr lang="en-US" sz="36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2" descr="http://2.bp.blogspot.com/_pZAalKBvaN4/TDc6tUGzUYI/AAAAAAAAABg/q-aL0TY-3eo/s1600/prin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364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451463" y="343344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800" dirty="0"/>
              <a:t>http://2.bp.blogspot.com/_pZAalKBvaN4/TDc6tUGzUYI/AAAAAAAAABg/q-aL0TY-3eo/s1600/print1.jpg</a:t>
            </a:r>
          </a:p>
        </p:txBody>
      </p:sp>
    </p:spTree>
    <p:extLst>
      <p:ext uri="{BB962C8B-B14F-4D97-AF65-F5344CB8AC3E}">
        <p14:creationId xmlns:p14="http://schemas.microsoft.com/office/powerpoint/2010/main" val="1157727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561</Words>
  <Application>Microsoft Macintosh PowerPoint</Application>
  <PresentationFormat>Presentación en pantalla (4:3)</PresentationFormat>
  <Paragraphs>105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Presentación de PowerPoint</vt:lpstr>
      <vt:lpstr>Contacto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Camargo Forero</dc:creator>
  <cp:lastModifiedBy>Leonardo Camargo Forero</cp:lastModifiedBy>
  <cp:revision>3</cp:revision>
  <dcterms:created xsi:type="dcterms:W3CDTF">2013-08-21T00:32:20Z</dcterms:created>
  <dcterms:modified xsi:type="dcterms:W3CDTF">2013-08-21T12:05:15Z</dcterms:modified>
</cp:coreProperties>
</file>