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109" y="-2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084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1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62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22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51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50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21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32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74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692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15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A69E-C7C0-4BED-A8FB-4761B582D87C}" type="datetimeFigureOut">
              <a:rPr lang="it-IT" smtClean="0"/>
              <a:t>11/12/2016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1FB73-1170-4EAB-93CF-6D7F482ACE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12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1660121" y="412173"/>
            <a:ext cx="3050424" cy="2448790"/>
            <a:chOff x="0" y="0"/>
            <a:chExt cx="1872000" cy="2448790"/>
          </a:xfrm>
        </p:grpSpPr>
        <p:sp>
          <p:nvSpPr>
            <p:cNvPr id="5" name="Rettangolo con angoli arrotondati sullo stesso lato 4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ClientReqDisp </a:t>
              </a:r>
              <a:r>
                <a:rPr lang="en-US" sz="1200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/ ClientInterface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ttangolo con angoli arrotondati sullo stesso lato 5"/>
            <p:cNvSpPr/>
            <p:nvPr/>
          </p:nvSpPr>
          <p:spPr>
            <a:xfrm>
              <a:off x="0" y="342900"/>
              <a:ext cx="1872000" cy="2105890"/>
            </a:xfrm>
            <a:prstGeom prst="round2SameRect">
              <a:avLst>
                <a:gd name="adj1" fmla="val 0"/>
                <a:gd name="adj2" fmla="val 2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 (String mail, String password)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register (RegisteredUser candidate)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update (String username, RegistereUser newData)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getMapMarks (Location center, int range, boolean parks)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reserveCar (Car which, String user)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getTimer (Reservation forWhat)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askUnlock (Reservation context, Location position)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askAssistance (String user, String message, Ride context)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shareRide (Reservation which, String user)</a:t>
              </a:r>
              <a:endParaRPr lang="it-IT" sz="1000"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confirmPosition (String user, Location pos)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askLock (String user, Location pos)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retrieveRidesList()</a:t>
              </a:r>
              <a:endParaRPr lang="en-US" sz="100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ttangolo arrotondato 6"/>
          <p:cNvSpPr/>
          <p:nvPr/>
        </p:nvSpPr>
        <p:spPr>
          <a:xfrm>
            <a:off x="173181" y="1603663"/>
            <a:ext cx="1136073" cy="4087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>
                <a:latin typeface="Univers 47 CondensedLight" panose="020B0506000000000000" pitchFamily="34" charset="0"/>
              </a:rPr>
              <a:t>Client</a:t>
            </a:r>
          </a:p>
        </p:txBody>
      </p:sp>
      <p:cxnSp>
        <p:nvCxnSpPr>
          <p:cNvPr id="9" name="Connettore diritto 8"/>
          <p:cNvCxnSpPr>
            <a:stCxn id="7" idx="3"/>
            <a:endCxn id="6" idx="2"/>
          </p:cNvCxnSpPr>
          <p:nvPr/>
        </p:nvCxnSpPr>
        <p:spPr>
          <a:xfrm>
            <a:off x="1309254" y="1808018"/>
            <a:ext cx="350867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arrotondato 10"/>
          <p:cNvSpPr/>
          <p:nvPr/>
        </p:nvSpPr>
        <p:spPr>
          <a:xfrm>
            <a:off x="5112329" y="412173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UsersManagement</a:t>
            </a:r>
          </a:p>
        </p:txBody>
      </p:sp>
      <p:sp>
        <p:nvSpPr>
          <p:cNvPr id="12" name="Rettangolo arrotondato 11"/>
          <p:cNvSpPr/>
          <p:nvPr/>
        </p:nvSpPr>
        <p:spPr>
          <a:xfrm>
            <a:off x="5112329" y="903142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>
                <a:latin typeface="Univers 47 CondensedLight" panose="020B0506000000000000" pitchFamily="34" charset="0"/>
              </a:rPr>
              <a:t>ReservationManager</a:t>
            </a:r>
          </a:p>
        </p:txBody>
      </p:sp>
      <p:sp>
        <p:nvSpPr>
          <p:cNvPr id="13" name="Rettangolo arrotondato 12"/>
          <p:cNvSpPr/>
          <p:nvPr/>
        </p:nvSpPr>
        <p:spPr>
          <a:xfrm>
            <a:off x="5112329" y="1397440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latin typeface="Univers 47 CondensedLight" panose="020B0506000000000000" pitchFamily="34" charset="0"/>
              </a:rPr>
              <a:t>RideController</a:t>
            </a:r>
          </a:p>
        </p:txBody>
      </p:sp>
      <p:cxnSp>
        <p:nvCxnSpPr>
          <p:cNvPr id="14" name="Connettore diritto 13"/>
          <p:cNvCxnSpPr/>
          <p:nvPr/>
        </p:nvCxnSpPr>
        <p:spPr>
          <a:xfrm>
            <a:off x="4710545" y="616527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/>
        </p:nvCxnSpPr>
        <p:spPr>
          <a:xfrm>
            <a:off x="4710545" y="1107495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>
            <a:off x="4710545" y="1601792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arrotondato 18"/>
          <p:cNvSpPr/>
          <p:nvPr/>
        </p:nvSpPr>
        <p:spPr>
          <a:xfrm>
            <a:off x="5112329" y="1891037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AssistanceProvider</a:t>
            </a:r>
          </a:p>
        </p:txBody>
      </p:sp>
      <p:cxnSp>
        <p:nvCxnSpPr>
          <p:cNvPr id="20" name="Connettore diritto 19"/>
          <p:cNvCxnSpPr/>
          <p:nvPr/>
        </p:nvCxnSpPr>
        <p:spPr>
          <a:xfrm>
            <a:off x="4710545" y="2095391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20"/>
          <p:cNvGrpSpPr/>
          <p:nvPr/>
        </p:nvGrpSpPr>
        <p:grpSpPr>
          <a:xfrm>
            <a:off x="1660121" y="3359719"/>
            <a:ext cx="3050424" cy="2260896"/>
            <a:chOff x="0" y="0"/>
            <a:chExt cx="1872000" cy="2260896"/>
          </a:xfrm>
        </p:grpSpPr>
        <p:sp>
          <p:nvSpPr>
            <p:cNvPr id="22" name="Rettangolo con angoli arrotondati sullo stesso lato 21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SysManReqDisp </a:t>
              </a:r>
              <a:r>
                <a:rPr lang="en-US" sz="1200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/ SystemManInt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ttangolo con angoli arrotondati sullo stesso lato 22"/>
            <p:cNvSpPr/>
            <p:nvPr/>
          </p:nvSpPr>
          <p:spPr>
            <a:xfrm>
              <a:off x="0" y="342900"/>
              <a:ext cx="1872000" cy="1917996"/>
            </a:xfrm>
            <a:prstGeom prst="round2SameRect">
              <a:avLst>
                <a:gd name="adj1" fmla="val 0"/>
                <a:gd name="adj2" fmla="val 2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getCarsInFleet (List&lt;Status&gt; filter, String plateFilter)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getParkingAreas (Location center, int range)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updatePark (ParkingArea oldArea, List&lt;Location&gt; newBounds, String newName, bool plugArea)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addPark (String name, List &lt;Location&gt; bounds, bool plug)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removePark (String name)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addCar (String newCarPlate)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removeCar (String oldCarPlate)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getAssistanceList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forwardToOperators (AssistanceRequest request)</a:t>
              </a:r>
              <a:endParaRPr lang="it-IT" sz="1000"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markSolved (AssistanceRequest request)</a:t>
              </a:r>
              <a:endParaRPr lang="en-US" sz="100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ttangolo arrotondato 23"/>
          <p:cNvSpPr/>
          <p:nvPr/>
        </p:nvSpPr>
        <p:spPr>
          <a:xfrm>
            <a:off x="170754" y="4457262"/>
            <a:ext cx="1136073" cy="4087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b="1">
                <a:latin typeface="Univers 47 CondensedLight" panose="020B0506000000000000" pitchFamily="34" charset="0"/>
              </a:rPr>
              <a:t>SystemManager</a:t>
            </a:r>
          </a:p>
        </p:txBody>
      </p:sp>
      <p:cxnSp>
        <p:nvCxnSpPr>
          <p:cNvPr id="25" name="Connettore diritto 24"/>
          <p:cNvCxnSpPr>
            <a:stCxn id="24" idx="3"/>
            <a:endCxn id="23" idx="2"/>
          </p:cNvCxnSpPr>
          <p:nvPr/>
        </p:nvCxnSpPr>
        <p:spPr>
          <a:xfrm>
            <a:off x="1306827" y="4661617"/>
            <a:ext cx="3532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arrotondato 26"/>
          <p:cNvSpPr/>
          <p:nvPr/>
        </p:nvSpPr>
        <p:spPr>
          <a:xfrm>
            <a:off x="5112329" y="3964994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FleetParkOrganizer</a:t>
            </a:r>
          </a:p>
        </p:txBody>
      </p:sp>
      <p:cxnSp>
        <p:nvCxnSpPr>
          <p:cNvPr id="30" name="Connettore diritto 29"/>
          <p:cNvCxnSpPr/>
          <p:nvPr/>
        </p:nvCxnSpPr>
        <p:spPr>
          <a:xfrm>
            <a:off x="4710545" y="4169347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arrotondato 31"/>
          <p:cNvSpPr/>
          <p:nvPr/>
        </p:nvSpPr>
        <p:spPr>
          <a:xfrm>
            <a:off x="5112329" y="4723532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AssistanceProvider</a:t>
            </a:r>
          </a:p>
        </p:txBody>
      </p:sp>
      <p:cxnSp>
        <p:nvCxnSpPr>
          <p:cNvPr id="33" name="Connettore diritto 32"/>
          <p:cNvCxnSpPr/>
          <p:nvPr/>
        </p:nvCxnSpPr>
        <p:spPr>
          <a:xfrm>
            <a:off x="4710545" y="4927886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po 39"/>
          <p:cNvGrpSpPr/>
          <p:nvPr/>
        </p:nvGrpSpPr>
        <p:grpSpPr>
          <a:xfrm>
            <a:off x="1660121" y="5931472"/>
            <a:ext cx="3050424" cy="1539569"/>
            <a:chOff x="0" y="0"/>
            <a:chExt cx="1872000" cy="1539569"/>
          </a:xfrm>
        </p:grpSpPr>
        <p:sp>
          <p:nvSpPr>
            <p:cNvPr id="41" name="Rettangolo con angoli arrotondati sullo stesso lato 40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OperatorReqDisp </a:t>
              </a:r>
              <a:r>
                <a:rPr lang="en-US" sz="1200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/ OperatorsInt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ttangolo con angoli arrotondati sullo stesso lato 41"/>
            <p:cNvSpPr/>
            <p:nvPr/>
          </p:nvSpPr>
          <p:spPr>
            <a:xfrm>
              <a:off x="0" y="342901"/>
              <a:ext cx="1872000" cy="1196668"/>
            </a:xfrm>
            <a:prstGeom prst="round2SameRect">
              <a:avLst>
                <a:gd name="adj1" fmla="val 0"/>
                <a:gd name="adj2" fmla="val 427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</a:t>
              </a: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UnavailableCars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getAssistanceRequests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takeChargeOfCar (Car car)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takeChargeOfAssistanceRequest (AssistanceRequest as)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markIssueSolved (Car car)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markRequestSolved (AssistanceRequest as)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Rettangolo arrotondato 42"/>
          <p:cNvSpPr/>
          <p:nvPr/>
        </p:nvSpPr>
        <p:spPr>
          <a:xfrm>
            <a:off x="170754" y="6664241"/>
            <a:ext cx="1136073" cy="4087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>
                <a:latin typeface="Univers 47 CondensedLight" panose="020B0506000000000000" pitchFamily="34" charset="0"/>
              </a:rPr>
              <a:t>Operator</a:t>
            </a:r>
          </a:p>
        </p:txBody>
      </p:sp>
      <p:cxnSp>
        <p:nvCxnSpPr>
          <p:cNvPr id="44" name="Connettore diritto 43"/>
          <p:cNvCxnSpPr>
            <a:stCxn id="43" idx="3"/>
            <a:endCxn id="42" idx="2"/>
          </p:cNvCxnSpPr>
          <p:nvPr/>
        </p:nvCxnSpPr>
        <p:spPr>
          <a:xfrm>
            <a:off x="1306827" y="6868596"/>
            <a:ext cx="353294" cy="4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arrotondato 44"/>
          <p:cNvSpPr/>
          <p:nvPr/>
        </p:nvSpPr>
        <p:spPr>
          <a:xfrm>
            <a:off x="5112329" y="6173910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>
                <a:latin typeface="Univers 47 CondensedLight" panose="020B0506000000000000" pitchFamily="34" charset="0"/>
              </a:rPr>
              <a:t>CarMaintenanceHandler</a:t>
            </a:r>
          </a:p>
        </p:txBody>
      </p:sp>
      <p:cxnSp>
        <p:nvCxnSpPr>
          <p:cNvPr id="46" name="Connettore diritto 45"/>
          <p:cNvCxnSpPr/>
          <p:nvPr/>
        </p:nvCxnSpPr>
        <p:spPr>
          <a:xfrm>
            <a:off x="4710545" y="6378263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arrotondato 46"/>
          <p:cNvSpPr/>
          <p:nvPr/>
        </p:nvSpPr>
        <p:spPr>
          <a:xfrm>
            <a:off x="5112329" y="6932448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AssistanceProvider</a:t>
            </a:r>
          </a:p>
        </p:txBody>
      </p:sp>
      <p:cxnSp>
        <p:nvCxnSpPr>
          <p:cNvPr id="48" name="Connettore diritto 47"/>
          <p:cNvCxnSpPr/>
          <p:nvPr/>
        </p:nvCxnSpPr>
        <p:spPr>
          <a:xfrm>
            <a:off x="4710545" y="7136802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o 50"/>
          <p:cNvGrpSpPr/>
          <p:nvPr/>
        </p:nvGrpSpPr>
        <p:grpSpPr>
          <a:xfrm>
            <a:off x="1660121" y="8078919"/>
            <a:ext cx="3050424" cy="1838317"/>
            <a:chOff x="0" y="0"/>
            <a:chExt cx="1872000" cy="1838317"/>
          </a:xfrm>
        </p:grpSpPr>
        <p:sp>
          <p:nvSpPr>
            <p:cNvPr id="52" name="Rettangolo con angoli arrotondati sullo stesso lato 51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CarDataService </a:t>
              </a:r>
              <a:r>
                <a:rPr lang="en-US" sz="1200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/ CarInterface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ettangolo con angoli arrotondati sullo stesso lato 52"/>
            <p:cNvSpPr/>
            <p:nvPr/>
          </p:nvSpPr>
          <p:spPr>
            <a:xfrm>
              <a:off x="0" y="342900"/>
              <a:ext cx="1872000" cy="1495417"/>
            </a:xfrm>
            <a:prstGeom prst="round2SameRect">
              <a:avLst>
                <a:gd name="adj1" fmla="val 0"/>
                <a:gd name="adj2" fmla="val 25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reportStatus (Status status, CarLeftConditions conditions)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queryRideStatus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reEnableAfterCharge (int newBatteryLevel)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unlock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lock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reportIgnited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reportParked (ParkingArea where)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getIgnitionStatus()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getPosition()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Rettangolo arrotondato 53"/>
          <p:cNvSpPr/>
          <p:nvPr/>
        </p:nvSpPr>
        <p:spPr>
          <a:xfrm>
            <a:off x="170754" y="8871220"/>
            <a:ext cx="1136073" cy="4087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>
                <a:latin typeface="Univers 47 CondensedLight" panose="020B0506000000000000" pitchFamily="34" charset="0"/>
              </a:rPr>
              <a:t>Car</a:t>
            </a:r>
          </a:p>
        </p:txBody>
      </p:sp>
      <p:cxnSp>
        <p:nvCxnSpPr>
          <p:cNvPr id="55" name="Connettore diritto 54"/>
          <p:cNvCxnSpPr>
            <a:stCxn id="54" idx="3"/>
          </p:cNvCxnSpPr>
          <p:nvPr/>
        </p:nvCxnSpPr>
        <p:spPr>
          <a:xfrm>
            <a:off x="1306827" y="9075575"/>
            <a:ext cx="353294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tangolo arrotondato 55"/>
          <p:cNvSpPr/>
          <p:nvPr/>
        </p:nvSpPr>
        <p:spPr>
          <a:xfrm>
            <a:off x="5112329" y="8331350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>
                <a:latin typeface="Univers 47 CondensedLight" panose="020B0506000000000000" pitchFamily="34" charset="0"/>
              </a:rPr>
              <a:t>CarMaintenanceHandler</a:t>
            </a:r>
          </a:p>
        </p:txBody>
      </p:sp>
      <p:cxnSp>
        <p:nvCxnSpPr>
          <p:cNvPr id="57" name="Connettore diritto 56"/>
          <p:cNvCxnSpPr/>
          <p:nvPr/>
        </p:nvCxnSpPr>
        <p:spPr>
          <a:xfrm>
            <a:off x="4710545" y="8535703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ttangolo arrotondato 57"/>
          <p:cNvSpPr/>
          <p:nvPr/>
        </p:nvSpPr>
        <p:spPr>
          <a:xfrm>
            <a:off x="5112329" y="8864754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RideController</a:t>
            </a:r>
          </a:p>
        </p:txBody>
      </p:sp>
      <p:cxnSp>
        <p:nvCxnSpPr>
          <p:cNvPr id="59" name="Connettore diritto 58"/>
          <p:cNvCxnSpPr/>
          <p:nvPr/>
        </p:nvCxnSpPr>
        <p:spPr>
          <a:xfrm>
            <a:off x="4710545" y="9069108"/>
            <a:ext cx="401783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arrotondato 59"/>
          <p:cNvSpPr/>
          <p:nvPr/>
        </p:nvSpPr>
        <p:spPr>
          <a:xfrm>
            <a:off x="5112329" y="9403339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61" name="Connettore diritto 60"/>
          <p:cNvCxnSpPr/>
          <p:nvPr/>
        </p:nvCxnSpPr>
        <p:spPr>
          <a:xfrm>
            <a:off x="4710545" y="9611176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arrotondato 48"/>
          <p:cNvSpPr/>
          <p:nvPr/>
        </p:nvSpPr>
        <p:spPr>
          <a:xfrm>
            <a:off x="5112329" y="2383785"/>
            <a:ext cx="1482436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latin typeface="Univers 47 CondensedLight" panose="020B0506000000000000" pitchFamily="34" charset="0"/>
              </a:rPr>
              <a:t>CarDataService</a:t>
            </a:r>
          </a:p>
        </p:txBody>
      </p:sp>
      <p:cxnSp>
        <p:nvCxnSpPr>
          <p:cNvPr id="50" name="Connettore diritto 49"/>
          <p:cNvCxnSpPr/>
          <p:nvPr/>
        </p:nvCxnSpPr>
        <p:spPr>
          <a:xfrm>
            <a:off x="4710545" y="2588139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2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/>
          <p:cNvGrpSpPr/>
          <p:nvPr/>
        </p:nvGrpSpPr>
        <p:grpSpPr>
          <a:xfrm>
            <a:off x="1660121" y="218643"/>
            <a:ext cx="3050424" cy="1551897"/>
            <a:chOff x="0" y="0"/>
            <a:chExt cx="1872000" cy="1551897"/>
          </a:xfrm>
        </p:grpSpPr>
        <p:sp>
          <p:nvSpPr>
            <p:cNvPr id="5" name="Rettangolo con angoli arrotondati sullo stesso lato 4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UsersManagement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ttangolo con angoli arrotondati sullo stesso lato 5"/>
            <p:cNvSpPr/>
            <p:nvPr/>
          </p:nvSpPr>
          <p:spPr>
            <a:xfrm>
              <a:off x="0" y="342898"/>
              <a:ext cx="1872000" cy="1208999"/>
            </a:xfrm>
            <a:prstGeom prst="round2SameRect">
              <a:avLst>
                <a:gd name="adj1" fmla="val 0"/>
                <a:gd name="adj2" fmla="val 463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attemptL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ogin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mail, String password)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askRegistration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RegisteredUser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candidate)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askUpdate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username,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RegistereUser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newData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getCompleteUserData</a:t>
              </a:r>
              <a:r>
                <a:rPr lang="en-US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username)</a:t>
              </a:r>
              <a:endParaRPr lang="it-IT" sz="1000" dirty="0"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disableInsolventUser</a:t>
              </a:r>
              <a:r>
                <a:rPr lang="it-IT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it-IT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String</a:t>
              </a:r>
              <a:r>
                <a:rPr lang="it-IT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username)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enableUser</a:t>
              </a:r>
              <a:r>
                <a:rPr lang="it-IT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</a:t>
              </a:r>
              <a:r>
                <a:rPr lang="it-IT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String</a:t>
              </a:r>
              <a:r>
                <a:rPr lang="it-IT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it-IT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username)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positionShare (String username)</a:t>
              </a:r>
              <a:endParaRPr lang="en-US" sz="1000" dirty="0">
                <a:solidFill>
                  <a:srgbClr val="000000"/>
                </a:solidFill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ttangolo arrotondato 6"/>
          <p:cNvSpPr/>
          <p:nvPr/>
        </p:nvSpPr>
        <p:spPr>
          <a:xfrm>
            <a:off x="170751" y="287344"/>
            <a:ext cx="1136073" cy="26897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latin typeface="Univers 47 CondensedLight" panose="020B0506000000000000" pitchFamily="34" charset="0"/>
              </a:rPr>
              <a:t>ClientReqDisp</a:t>
            </a:r>
            <a:endParaRPr lang="it-IT" sz="12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9" name="Connettore diritto 8"/>
          <p:cNvCxnSpPr>
            <a:stCxn id="7" idx="3"/>
          </p:cNvCxnSpPr>
          <p:nvPr/>
        </p:nvCxnSpPr>
        <p:spPr>
          <a:xfrm>
            <a:off x="1306824" y="421829"/>
            <a:ext cx="3532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arrotondato 12"/>
          <p:cNvSpPr/>
          <p:nvPr/>
        </p:nvSpPr>
        <p:spPr>
          <a:xfrm>
            <a:off x="5112329" y="654403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18" name="Connettore diritto 17"/>
          <p:cNvCxnSpPr/>
          <p:nvPr/>
        </p:nvCxnSpPr>
        <p:spPr>
          <a:xfrm>
            <a:off x="4710545" y="861348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o 20"/>
          <p:cNvGrpSpPr/>
          <p:nvPr/>
        </p:nvGrpSpPr>
        <p:grpSpPr>
          <a:xfrm>
            <a:off x="1660121" y="1872742"/>
            <a:ext cx="3050424" cy="1836590"/>
            <a:chOff x="0" y="0"/>
            <a:chExt cx="1872000" cy="1836590"/>
          </a:xfrm>
        </p:grpSpPr>
        <p:sp>
          <p:nvSpPr>
            <p:cNvPr id="22" name="Rettangolo con angoli arrotondati sullo stesso lato 21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ReservationManager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ttangolo con angoli arrotondati sullo stesso lato 22"/>
            <p:cNvSpPr/>
            <p:nvPr/>
          </p:nvSpPr>
          <p:spPr>
            <a:xfrm>
              <a:off x="0" y="342900"/>
              <a:ext cx="1872000" cy="1493690"/>
            </a:xfrm>
            <a:prstGeom prst="round2SameRect">
              <a:avLst>
                <a:gd name="adj1" fmla="val 0"/>
                <a:gd name="adj2" fmla="val 393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getReservableCars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(Location center, </a:t>
              </a: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range)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getParkingAreas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(Location center, </a:t>
              </a: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range)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stopReservationTimer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(Reservation reservation)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createReservation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Car car)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checkReservationStatus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(Reservation reservation)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addSharedUser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Reservation </a:t>
              </a: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reservation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marL="809625" lvl="0" indent="-809625"/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	 String </a:t>
              </a: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userSharing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it-IT" sz="9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markSucceded</a:t>
              </a:r>
              <a:r>
                <a:rPr lang="en-US" sz="9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Reservation reservation)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cancelReservation</a:t>
              </a:r>
              <a:r>
                <a:rPr lang="en-US" sz="9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Reservation </a:t>
              </a:r>
              <a:r>
                <a:rPr lang="en-US" sz="9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reservation)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9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getActiveReservations ()</a:t>
              </a:r>
              <a:endParaRPr lang="en-US" sz="900" dirty="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Rettangolo arrotondato 23"/>
          <p:cNvSpPr/>
          <p:nvPr/>
        </p:nvSpPr>
        <p:spPr>
          <a:xfrm>
            <a:off x="170753" y="2636687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ClientReqDisp</a:t>
            </a:r>
          </a:p>
        </p:txBody>
      </p:sp>
      <p:cxnSp>
        <p:nvCxnSpPr>
          <p:cNvPr id="25" name="Connettore diritto 24"/>
          <p:cNvCxnSpPr>
            <a:stCxn id="24" idx="3"/>
          </p:cNvCxnSpPr>
          <p:nvPr/>
        </p:nvCxnSpPr>
        <p:spPr>
          <a:xfrm>
            <a:off x="1306826" y="2841042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arrotondato 26"/>
          <p:cNvSpPr/>
          <p:nvPr/>
        </p:nvSpPr>
        <p:spPr>
          <a:xfrm>
            <a:off x="5112329" y="2343337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RideController</a:t>
            </a:r>
          </a:p>
        </p:txBody>
      </p:sp>
      <p:cxnSp>
        <p:nvCxnSpPr>
          <p:cNvPr id="30" name="Connettore diritto 29"/>
          <p:cNvCxnSpPr/>
          <p:nvPr/>
        </p:nvCxnSpPr>
        <p:spPr>
          <a:xfrm>
            <a:off x="4710545" y="2547690"/>
            <a:ext cx="401783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arrotondato 31"/>
          <p:cNvSpPr/>
          <p:nvPr/>
        </p:nvSpPr>
        <p:spPr>
          <a:xfrm>
            <a:off x="5112329" y="3295063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33" name="Connettore diritto 32"/>
          <p:cNvCxnSpPr/>
          <p:nvPr/>
        </p:nvCxnSpPr>
        <p:spPr>
          <a:xfrm>
            <a:off x="4710545" y="3499417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o 68"/>
          <p:cNvGrpSpPr/>
          <p:nvPr/>
        </p:nvGrpSpPr>
        <p:grpSpPr>
          <a:xfrm>
            <a:off x="1660121" y="4011747"/>
            <a:ext cx="3050424" cy="1633548"/>
            <a:chOff x="0" y="0"/>
            <a:chExt cx="1872000" cy="1633548"/>
          </a:xfrm>
        </p:grpSpPr>
        <p:sp>
          <p:nvSpPr>
            <p:cNvPr id="70" name="Rettangolo con angoli arrotondati sullo stesso lato 69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RideController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Rettangolo con angoli arrotondati sullo stesso lato 70"/>
            <p:cNvSpPr/>
            <p:nvPr/>
          </p:nvSpPr>
          <p:spPr>
            <a:xfrm>
              <a:off x="0" y="342900"/>
              <a:ext cx="1872000" cy="1290648"/>
            </a:xfrm>
            <a:prstGeom prst="round2SameRect">
              <a:avLst>
                <a:gd name="adj1" fmla="val 0"/>
                <a:gd name="adj2" fmla="val 442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createRideForRes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Reservation res, List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shUs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getRideTime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(Ride ride)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RidePrice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(Ride ride)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getAllRidesForUser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termRide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Ride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rd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ParkingArea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pa,</a:t>
              </a:r>
            </a:p>
            <a:p>
              <a:pPr lvl="0" indent="628650"/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CarLeftConditions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clc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startCounting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(Ride ride)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stopCounting</a:t>
              </a:r>
              <a:r>
                <a:rPr lang="en-US" sz="1000" dirty="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(Ride ride)</a:t>
              </a:r>
              <a:endParaRPr lang="en-US" sz="1000" dirty="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Rettangolo arrotondato 71"/>
          <p:cNvSpPr/>
          <p:nvPr/>
        </p:nvSpPr>
        <p:spPr>
          <a:xfrm>
            <a:off x="170753" y="4389530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ClientReqDisp</a:t>
            </a:r>
          </a:p>
        </p:txBody>
      </p:sp>
      <p:cxnSp>
        <p:nvCxnSpPr>
          <p:cNvPr id="73" name="Connettore diritto 72"/>
          <p:cNvCxnSpPr>
            <a:stCxn id="72" idx="3"/>
          </p:cNvCxnSpPr>
          <p:nvPr/>
        </p:nvCxnSpPr>
        <p:spPr>
          <a:xfrm>
            <a:off x="1306826" y="4593885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tangolo arrotondato 73"/>
          <p:cNvSpPr/>
          <p:nvPr/>
        </p:nvSpPr>
        <p:spPr>
          <a:xfrm>
            <a:off x="5112329" y="3958630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>
                <a:latin typeface="Univers 47 CondensedLight" panose="020B0506000000000000" pitchFamily="34" charset="0"/>
              </a:rPr>
              <a:t>ReservationManager</a:t>
            </a:r>
          </a:p>
        </p:txBody>
      </p:sp>
      <p:cxnSp>
        <p:nvCxnSpPr>
          <p:cNvPr id="75" name="Connettore diritto 74"/>
          <p:cNvCxnSpPr/>
          <p:nvPr/>
        </p:nvCxnSpPr>
        <p:spPr>
          <a:xfrm>
            <a:off x="4710545" y="4162983"/>
            <a:ext cx="401783" cy="1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tangolo arrotondato 75"/>
          <p:cNvSpPr/>
          <p:nvPr/>
        </p:nvSpPr>
        <p:spPr>
          <a:xfrm>
            <a:off x="5112329" y="5293908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77" name="Connettore diritto 76"/>
          <p:cNvCxnSpPr/>
          <p:nvPr/>
        </p:nvCxnSpPr>
        <p:spPr>
          <a:xfrm>
            <a:off x="4710545" y="5498262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tangolo arrotondato 77"/>
          <p:cNvSpPr/>
          <p:nvPr/>
        </p:nvSpPr>
        <p:spPr>
          <a:xfrm>
            <a:off x="170753" y="4965994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>
                <a:latin typeface="Univers 47 CondensedLight" panose="020B0506000000000000" pitchFamily="34" charset="0"/>
              </a:rPr>
              <a:t>CarDataService</a:t>
            </a:r>
          </a:p>
        </p:txBody>
      </p:sp>
      <p:cxnSp>
        <p:nvCxnSpPr>
          <p:cNvPr id="79" name="Connettore diritto 78"/>
          <p:cNvCxnSpPr>
            <a:stCxn id="78" idx="3"/>
          </p:cNvCxnSpPr>
          <p:nvPr/>
        </p:nvCxnSpPr>
        <p:spPr>
          <a:xfrm>
            <a:off x="1306826" y="5170349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po 81"/>
          <p:cNvGrpSpPr/>
          <p:nvPr/>
        </p:nvGrpSpPr>
        <p:grpSpPr>
          <a:xfrm>
            <a:off x="1660121" y="5943365"/>
            <a:ext cx="3050424" cy="1540041"/>
            <a:chOff x="0" y="0"/>
            <a:chExt cx="1872000" cy="1540041"/>
          </a:xfrm>
        </p:grpSpPr>
        <p:sp>
          <p:nvSpPr>
            <p:cNvPr id="83" name="Rettangolo con angoli arrotondati sullo stesso lato 82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AssistanceProvider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Rettangolo con angoli arrotondati sullo stesso lato 83"/>
            <p:cNvSpPr/>
            <p:nvPr/>
          </p:nvSpPr>
          <p:spPr>
            <a:xfrm>
              <a:off x="0" y="342900"/>
              <a:ext cx="1872000" cy="1197141"/>
            </a:xfrm>
            <a:prstGeom prst="round2SameRect">
              <a:avLst>
                <a:gd name="adj1" fmla="val 0"/>
                <a:gd name="adj2" fmla="val 427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createAssistanceRequest (RegisteredUser who, String message, int time, Ride forWhat)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flagRequestAsTaken (AssistanceRequest ar, User byWho)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flagRequestForOperators</a:t>
              </a: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(AssistanceRequest ar)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getAssistanceRequestsForManagers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getAssistanceRequestsForOperators</a:t>
              </a: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flagRequestSolved ()</a:t>
              </a:r>
            </a:p>
          </p:txBody>
        </p:sp>
      </p:grpSp>
      <p:sp>
        <p:nvSpPr>
          <p:cNvPr id="85" name="Rettangolo arrotondato 84"/>
          <p:cNvSpPr/>
          <p:nvPr/>
        </p:nvSpPr>
        <p:spPr>
          <a:xfrm>
            <a:off x="170753" y="5942500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ClientReqDisp</a:t>
            </a:r>
          </a:p>
        </p:txBody>
      </p:sp>
      <p:cxnSp>
        <p:nvCxnSpPr>
          <p:cNvPr id="86" name="Connettore diritto 85"/>
          <p:cNvCxnSpPr>
            <a:stCxn id="85" idx="3"/>
          </p:cNvCxnSpPr>
          <p:nvPr/>
        </p:nvCxnSpPr>
        <p:spPr>
          <a:xfrm>
            <a:off x="1306826" y="6146855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arrotondato 88"/>
          <p:cNvSpPr/>
          <p:nvPr/>
        </p:nvSpPr>
        <p:spPr>
          <a:xfrm>
            <a:off x="5112329" y="6548610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90" name="Connettore diritto 89"/>
          <p:cNvCxnSpPr/>
          <p:nvPr/>
        </p:nvCxnSpPr>
        <p:spPr>
          <a:xfrm>
            <a:off x="4710545" y="6752964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tangolo arrotondato 90"/>
          <p:cNvSpPr/>
          <p:nvPr/>
        </p:nvSpPr>
        <p:spPr>
          <a:xfrm>
            <a:off x="170752" y="6549065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b="1">
                <a:latin typeface="Univers 47 CondensedLight" panose="020B0506000000000000" pitchFamily="34" charset="0"/>
              </a:rPr>
              <a:t>SysManReqDisp</a:t>
            </a:r>
          </a:p>
        </p:txBody>
      </p:sp>
      <p:cxnSp>
        <p:nvCxnSpPr>
          <p:cNvPr id="92" name="Connettore diritto 91"/>
          <p:cNvCxnSpPr>
            <a:stCxn id="91" idx="3"/>
          </p:cNvCxnSpPr>
          <p:nvPr/>
        </p:nvCxnSpPr>
        <p:spPr>
          <a:xfrm>
            <a:off x="1306825" y="6753420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ttangolo arrotondato 92"/>
          <p:cNvSpPr/>
          <p:nvPr/>
        </p:nvSpPr>
        <p:spPr>
          <a:xfrm>
            <a:off x="170752" y="7156926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>
                <a:latin typeface="Univers 47 CondensedLight" panose="020B0506000000000000" pitchFamily="34" charset="0"/>
              </a:rPr>
              <a:t>OperatorsReqDisp</a:t>
            </a:r>
          </a:p>
        </p:txBody>
      </p:sp>
      <p:cxnSp>
        <p:nvCxnSpPr>
          <p:cNvPr id="94" name="Connettore diritto 93"/>
          <p:cNvCxnSpPr/>
          <p:nvPr/>
        </p:nvCxnSpPr>
        <p:spPr>
          <a:xfrm>
            <a:off x="1306825" y="7359985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o 94"/>
          <p:cNvGrpSpPr/>
          <p:nvPr/>
        </p:nvGrpSpPr>
        <p:grpSpPr>
          <a:xfrm>
            <a:off x="1660119" y="7682554"/>
            <a:ext cx="3050424" cy="2004560"/>
            <a:chOff x="0" y="0"/>
            <a:chExt cx="1872000" cy="2004560"/>
          </a:xfrm>
        </p:grpSpPr>
        <p:sp>
          <p:nvSpPr>
            <p:cNvPr id="96" name="Rettangolo con angoli arrotondati sullo stesso lato 95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FleetParkOrganizer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ttangolo con angoli arrotondati sullo stesso lato 96"/>
            <p:cNvSpPr/>
            <p:nvPr/>
          </p:nvSpPr>
          <p:spPr>
            <a:xfrm>
              <a:off x="0" y="342899"/>
              <a:ext cx="1872000" cy="1661661"/>
            </a:xfrm>
            <a:prstGeom prst="round2SameRect">
              <a:avLst>
                <a:gd name="adj1" fmla="val 0"/>
                <a:gd name="adj2" fmla="val 345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createParkingArea</a:t>
              </a: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(ParkingArea newArea)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removeParkingArea (ParkingArea area)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editParkingArea (ParkingArea oldArea, newArea)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getParkingAreasList ()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getParkingAreaByName (String name)</a:t>
              </a:r>
              <a:endParaRPr lang="en-US" sz="100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getCarList ()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getCarByPlate (String plate)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addCar (Car newCar)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removeCar (Car car)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editCarPlate (Car car, String newPlate)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8" name="Rettangolo arrotondato 97"/>
          <p:cNvSpPr/>
          <p:nvPr/>
        </p:nvSpPr>
        <p:spPr>
          <a:xfrm>
            <a:off x="170752" y="8651928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b="1">
                <a:latin typeface="Univers 47 CondensedLight" panose="020B0506000000000000" pitchFamily="34" charset="0"/>
              </a:rPr>
              <a:t>SysManReqDisp</a:t>
            </a:r>
          </a:p>
        </p:txBody>
      </p:sp>
      <p:cxnSp>
        <p:nvCxnSpPr>
          <p:cNvPr id="99" name="Connettore diritto 98"/>
          <p:cNvCxnSpPr>
            <a:stCxn id="98" idx="3"/>
            <a:endCxn id="97" idx="2"/>
          </p:cNvCxnSpPr>
          <p:nvPr/>
        </p:nvCxnSpPr>
        <p:spPr>
          <a:xfrm>
            <a:off x="1306825" y="8856283"/>
            <a:ext cx="353294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arrotondato 99"/>
          <p:cNvSpPr/>
          <p:nvPr/>
        </p:nvSpPr>
        <p:spPr>
          <a:xfrm>
            <a:off x="5112327" y="8648854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101" name="Connettore diritto 100"/>
          <p:cNvCxnSpPr/>
          <p:nvPr/>
        </p:nvCxnSpPr>
        <p:spPr>
          <a:xfrm>
            <a:off x="4710543" y="8853206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arrotondato 54"/>
          <p:cNvSpPr/>
          <p:nvPr/>
        </p:nvSpPr>
        <p:spPr>
          <a:xfrm>
            <a:off x="170751" y="584387"/>
            <a:ext cx="1136073" cy="2689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err="1">
                <a:latin typeface="Univers 47 CondensedLight" panose="020B0506000000000000" pitchFamily="34" charset="0"/>
              </a:rPr>
              <a:t>PaymentProcessor</a:t>
            </a:r>
            <a:endParaRPr lang="it-IT" sz="9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56" name="Connettore diritto 55"/>
          <p:cNvCxnSpPr>
            <a:stCxn id="55" idx="3"/>
          </p:cNvCxnSpPr>
          <p:nvPr/>
        </p:nvCxnSpPr>
        <p:spPr>
          <a:xfrm>
            <a:off x="1306824" y="718872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arrotondato 56"/>
          <p:cNvSpPr/>
          <p:nvPr/>
        </p:nvSpPr>
        <p:spPr>
          <a:xfrm>
            <a:off x="5112326" y="4405859"/>
            <a:ext cx="1482437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latin typeface="Univers 47 CondensedLight" panose="020B0506000000000000" pitchFamily="34" charset="0"/>
              </a:rPr>
              <a:t>PaymentProcessor</a:t>
            </a:r>
            <a:endParaRPr lang="it-IT" sz="12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58" name="Connettore diritto 57"/>
          <p:cNvCxnSpPr/>
          <p:nvPr/>
        </p:nvCxnSpPr>
        <p:spPr>
          <a:xfrm>
            <a:off x="4710542" y="4598265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arrotondato 58"/>
          <p:cNvSpPr/>
          <p:nvPr/>
        </p:nvSpPr>
        <p:spPr>
          <a:xfrm>
            <a:off x="5112325" y="2824597"/>
            <a:ext cx="1482437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latin typeface="Univers 47 CondensedLight" panose="020B0506000000000000" pitchFamily="34" charset="0"/>
              </a:rPr>
              <a:t>PaymentProcessor</a:t>
            </a:r>
            <a:endParaRPr lang="it-IT" sz="12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60" name="Connettore diritto 59"/>
          <p:cNvCxnSpPr/>
          <p:nvPr/>
        </p:nvCxnSpPr>
        <p:spPr>
          <a:xfrm>
            <a:off x="4710541" y="3017003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ttangolo arrotondato 54"/>
          <p:cNvSpPr/>
          <p:nvPr/>
        </p:nvSpPr>
        <p:spPr>
          <a:xfrm>
            <a:off x="170751" y="885073"/>
            <a:ext cx="1136073" cy="2689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 dirty="0" err="1">
                <a:latin typeface="Univers 47 CondensedLight" panose="020B0506000000000000" pitchFamily="34" charset="0"/>
              </a:rPr>
              <a:t>AssistanceProvider</a:t>
            </a:r>
            <a:endParaRPr lang="it-IT" sz="9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62" name="Connettore diritto 61"/>
          <p:cNvCxnSpPr/>
          <p:nvPr/>
        </p:nvCxnSpPr>
        <p:spPr>
          <a:xfrm>
            <a:off x="1306824" y="1024807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arrotondato 54"/>
          <p:cNvSpPr/>
          <p:nvPr/>
        </p:nvSpPr>
        <p:spPr>
          <a:xfrm>
            <a:off x="170751" y="1174221"/>
            <a:ext cx="1136073" cy="2689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err="1">
                <a:latin typeface="Univers 47 CondensedLight" panose="020B0506000000000000" pitchFamily="34" charset="0"/>
              </a:rPr>
              <a:t>ReservationManager</a:t>
            </a:r>
            <a:endParaRPr lang="it-IT" sz="8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64" name="Connettore diritto 63"/>
          <p:cNvCxnSpPr/>
          <p:nvPr/>
        </p:nvCxnSpPr>
        <p:spPr>
          <a:xfrm>
            <a:off x="1306824" y="1308706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tangolo arrotondato 58"/>
          <p:cNvSpPr/>
          <p:nvPr/>
        </p:nvSpPr>
        <p:spPr>
          <a:xfrm>
            <a:off x="5112325" y="1866882"/>
            <a:ext cx="1482437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latin typeface="Univers 47 CondensedLight" panose="020B0506000000000000" pitchFamily="34" charset="0"/>
              </a:rPr>
              <a:t>UsersManagement</a:t>
            </a:r>
            <a:endParaRPr lang="it-IT" sz="12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66" name="Connettore diritto 65"/>
          <p:cNvCxnSpPr/>
          <p:nvPr/>
        </p:nvCxnSpPr>
        <p:spPr>
          <a:xfrm>
            <a:off x="4710541" y="2059288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ttangolo arrotondato 54"/>
          <p:cNvSpPr/>
          <p:nvPr/>
        </p:nvSpPr>
        <p:spPr>
          <a:xfrm>
            <a:off x="170751" y="1469693"/>
            <a:ext cx="1136073" cy="268970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err="1">
                <a:latin typeface="Univers 47 CondensedLight" panose="020B0506000000000000" pitchFamily="34" charset="0"/>
              </a:rPr>
              <a:t>RideController</a:t>
            </a:r>
            <a:endParaRPr lang="it-IT" sz="8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103" name="Connettore diritto 102"/>
          <p:cNvCxnSpPr/>
          <p:nvPr/>
        </p:nvCxnSpPr>
        <p:spPr>
          <a:xfrm flipV="1">
            <a:off x="1306823" y="1600261"/>
            <a:ext cx="3532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tangolo arrotondato 56"/>
          <p:cNvSpPr/>
          <p:nvPr/>
        </p:nvSpPr>
        <p:spPr>
          <a:xfrm>
            <a:off x="5112325" y="4845183"/>
            <a:ext cx="1482437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latin typeface="Univers 47 CondensedLight" panose="020B0506000000000000" pitchFamily="34" charset="0"/>
              </a:rPr>
              <a:t>UsersManagement</a:t>
            </a:r>
            <a:endParaRPr lang="it-IT" sz="12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105" name="Connettore diritto 104"/>
          <p:cNvCxnSpPr/>
          <p:nvPr/>
        </p:nvCxnSpPr>
        <p:spPr>
          <a:xfrm>
            <a:off x="4710541" y="5037589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28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/>
          <p:cNvGrpSpPr/>
          <p:nvPr/>
        </p:nvGrpSpPr>
        <p:grpSpPr>
          <a:xfrm>
            <a:off x="1660121" y="1522285"/>
            <a:ext cx="3050424" cy="1511860"/>
            <a:chOff x="0" y="0"/>
            <a:chExt cx="1872000" cy="1511860"/>
          </a:xfrm>
        </p:grpSpPr>
        <p:sp>
          <p:nvSpPr>
            <p:cNvPr id="3" name="Rettangolo con angoli arrotondati sullo stesso lato 2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CarMaintenanceHandler</a:t>
              </a:r>
              <a:endParaRPr lang="it-IT" sz="12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ttangolo con angoli arrotondati sullo stesso lato 3"/>
            <p:cNvSpPr/>
            <p:nvPr/>
          </p:nvSpPr>
          <p:spPr>
            <a:xfrm>
              <a:off x="0" y="342900"/>
              <a:ext cx="1872000" cy="1168960"/>
            </a:xfrm>
            <a:prstGeom prst="round2SameRect">
              <a:avLst>
                <a:gd name="adj1" fmla="val 0"/>
                <a:gd name="adj2" fmla="val 372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getLowBatteryCars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getOutOfOrderCars ()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markCarAssigned (Car car, Operator who)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makeCarAvailable (Car car, int battery, boolean plugged)</a:t>
              </a:r>
              <a:endParaRPr lang="it-IT" sz="100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markCarOutOfOrder (Car car)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it-IT" sz="1000">
                  <a:solidFill>
                    <a:srgbClr val="000000"/>
                  </a:solidFill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markCarLowBattery (Car car)</a:t>
              </a:r>
              <a:endParaRPr lang="en-US" sz="1000">
                <a:solidFill>
                  <a:srgbClr val="000000"/>
                </a:solidFill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ttangolo arrotondato 4"/>
          <p:cNvSpPr/>
          <p:nvPr/>
        </p:nvSpPr>
        <p:spPr>
          <a:xfrm>
            <a:off x="170753" y="1865185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b="1">
                <a:latin typeface="Univers 47 CondensedLight" panose="020B0506000000000000" pitchFamily="34" charset="0"/>
              </a:rPr>
              <a:t>OperatorsReqDisp</a:t>
            </a:r>
          </a:p>
        </p:txBody>
      </p:sp>
      <p:cxnSp>
        <p:nvCxnSpPr>
          <p:cNvPr id="6" name="Connettore diritto 5"/>
          <p:cNvCxnSpPr>
            <a:stCxn id="5" idx="3"/>
          </p:cNvCxnSpPr>
          <p:nvPr/>
        </p:nvCxnSpPr>
        <p:spPr>
          <a:xfrm>
            <a:off x="1306826" y="2069540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arrotondato 8"/>
          <p:cNvSpPr/>
          <p:nvPr/>
        </p:nvSpPr>
        <p:spPr>
          <a:xfrm>
            <a:off x="5112329" y="2144001"/>
            <a:ext cx="1482436" cy="408709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DBMS</a:t>
            </a:r>
          </a:p>
        </p:txBody>
      </p:sp>
      <p:cxnSp>
        <p:nvCxnSpPr>
          <p:cNvPr id="10" name="Connettore diritto 9"/>
          <p:cNvCxnSpPr/>
          <p:nvPr/>
        </p:nvCxnSpPr>
        <p:spPr>
          <a:xfrm>
            <a:off x="4710545" y="2348355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arrotondato 10"/>
          <p:cNvSpPr/>
          <p:nvPr/>
        </p:nvSpPr>
        <p:spPr>
          <a:xfrm>
            <a:off x="170753" y="2478249"/>
            <a:ext cx="1136073" cy="40870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>
                <a:latin typeface="Univers 47 CondensedLight" panose="020B0506000000000000" pitchFamily="34" charset="0"/>
              </a:rPr>
              <a:t>CarDataService</a:t>
            </a:r>
          </a:p>
        </p:txBody>
      </p:sp>
      <p:cxnSp>
        <p:nvCxnSpPr>
          <p:cNvPr id="12" name="Connettore diritto 11"/>
          <p:cNvCxnSpPr>
            <a:stCxn id="11" idx="3"/>
          </p:cNvCxnSpPr>
          <p:nvPr/>
        </p:nvCxnSpPr>
        <p:spPr>
          <a:xfrm>
            <a:off x="1306826" y="2682604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/>
          <p:cNvGrpSpPr/>
          <p:nvPr/>
        </p:nvGrpSpPr>
        <p:grpSpPr>
          <a:xfrm>
            <a:off x="1660121" y="3517315"/>
            <a:ext cx="3050424" cy="1028559"/>
            <a:chOff x="0" y="0"/>
            <a:chExt cx="1872000" cy="1028559"/>
          </a:xfrm>
        </p:grpSpPr>
        <p:sp>
          <p:nvSpPr>
            <p:cNvPr id="14" name="Rettangolo con angoli arrotondati sullo stesso lato 13"/>
            <p:cNvSpPr/>
            <p:nvPr/>
          </p:nvSpPr>
          <p:spPr>
            <a:xfrm>
              <a:off x="0" y="0"/>
              <a:ext cx="1872000" cy="342900"/>
            </a:xfrm>
            <a:prstGeom prst="round2Same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 err="1"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PaymentProcessor</a:t>
              </a:r>
              <a:endParaRPr lang="it-IT" sz="12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ttangolo con angoli arrotondati sullo stesso lato 14"/>
            <p:cNvSpPr/>
            <p:nvPr/>
          </p:nvSpPr>
          <p:spPr>
            <a:xfrm>
              <a:off x="0" y="342900"/>
              <a:ext cx="1872000" cy="685659"/>
            </a:xfrm>
            <a:prstGeom prst="round2SameRect">
              <a:avLst>
                <a:gd name="adj1" fmla="val 0"/>
                <a:gd name="adj2" fmla="val 62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executeTransaction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user, Ride </a:t>
              </a: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ride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float amount)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payFee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(Reservation reservation)</a:t>
              </a:r>
              <a:endParaRPr lang="it-IT" sz="1000" dirty="0">
                <a:effectLst/>
                <a:latin typeface="Univers 47 CondensedLight" panose="020B0506000000000000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en-US" sz="1000" dirty="0" err="1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getPaymentResult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Univers 47 CondensedLight" panose="020B0506000000000000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(String username)</a:t>
              </a:r>
            </a:p>
          </p:txBody>
        </p:sp>
      </p:grpSp>
      <p:sp>
        <p:nvSpPr>
          <p:cNvPr id="16" name="Rettangolo arrotondato 15"/>
          <p:cNvSpPr/>
          <p:nvPr/>
        </p:nvSpPr>
        <p:spPr>
          <a:xfrm>
            <a:off x="170753" y="3525231"/>
            <a:ext cx="1136073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err="1">
                <a:latin typeface="Univers 47 CondensedLight" panose="020B0506000000000000" pitchFamily="34" charset="0"/>
              </a:rPr>
              <a:t>ReservationManager</a:t>
            </a:r>
            <a:endParaRPr lang="it-IT" sz="8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17" name="Connettore diritto 16"/>
          <p:cNvCxnSpPr>
            <a:stCxn id="16" idx="3"/>
          </p:cNvCxnSpPr>
          <p:nvPr/>
        </p:nvCxnSpPr>
        <p:spPr>
          <a:xfrm>
            <a:off x="1306826" y="3729586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arrotondato 17"/>
          <p:cNvSpPr/>
          <p:nvPr/>
        </p:nvSpPr>
        <p:spPr>
          <a:xfrm>
            <a:off x="5112329" y="3525231"/>
            <a:ext cx="1482436" cy="408709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Univers 47 CondensedLight" panose="020B0506000000000000" pitchFamily="34" charset="0"/>
              </a:rPr>
              <a:t>PaymentHandler</a:t>
            </a:r>
          </a:p>
        </p:txBody>
      </p:sp>
      <p:cxnSp>
        <p:nvCxnSpPr>
          <p:cNvPr id="19" name="Connettore diritto 18"/>
          <p:cNvCxnSpPr/>
          <p:nvPr/>
        </p:nvCxnSpPr>
        <p:spPr>
          <a:xfrm>
            <a:off x="4710545" y="3729585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arrotondato 19"/>
          <p:cNvSpPr/>
          <p:nvPr/>
        </p:nvSpPr>
        <p:spPr>
          <a:xfrm>
            <a:off x="170753" y="4138295"/>
            <a:ext cx="1136073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err="1">
                <a:latin typeface="Univers 47 CondensedLight" panose="020B0506000000000000" pitchFamily="34" charset="0"/>
              </a:rPr>
              <a:t>RideController</a:t>
            </a:r>
            <a:endParaRPr lang="it-IT" sz="1100" b="1" dirty="0">
              <a:latin typeface="Univers 47 CondensedLight" panose="020B0506000000000000" pitchFamily="34" charset="0"/>
            </a:endParaRPr>
          </a:p>
        </p:txBody>
      </p:sp>
      <p:cxnSp>
        <p:nvCxnSpPr>
          <p:cNvPr id="21" name="Connettore diritto 20"/>
          <p:cNvCxnSpPr>
            <a:stCxn id="20" idx="3"/>
          </p:cNvCxnSpPr>
          <p:nvPr/>
        </p:nvCxnSpPr>
        <p:spPr>
          <a:xfrm>
            <a:off x="1306826" y="4342650"/>
            <a:ext cx="3532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arrotondato 22"/>
          <p:cNvSpPr/>
          <p:nvPr/>
        </p:nvSpPr>
        <p:spPr>
          <a:xfrm>
            <a:off x="5112329" y="4137165"/>
            <a:ext cx="1482436" cy="408709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>
                <a:latin typeface="Univers 47 CondensedLight" panose="020B0506000000000000" pitchFamily="34" charset="0"/>
              </a:rPr>
              <a:t>UsersManagement</a:t>
            </a:r>
          </a:p>
        </p:txBody>
      </p:sp>
      <p:cxnSp>
        <p:nvCxnSpPr>
          <p:cNvPr id="24" name="Connettore diritto 23"/>
          <p:cNvCxnSpPr/>
          <p:nvPr/>
        </p:nvCxnSpPr>
        <p:spPr>
          <a:xfrm>
            <a:off x="4710545" y="4341519"/>
            <a:ext cx="40178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926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</TotalTime>
  <Words>552</Words>
  <Application>Microsoft Office PowerPoint</Application>
  <PresentationFormat>A4 (21x29,7 cm)</PresentationFormat>
  <Paragraphs>144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Univers 47 CondensedLight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Leonardo Chiappalupi</dc:creator>
  <cp:lastModifiedBy>Leonardo Chiappalupi</cp:lastModifiedBy>
  <cp:revision>32</cp:revision>
  <dcterms:created xsi:type="dcterms:W3CDTF">2016-12-04T16:15:28Z</dcterms:created>
  <dcterms:modified xsi:type="dcterms:W3CDTF">2016-12-11T22:03:14Z</dcterms:modified>
</cp:coreProperties>
</file>