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602" autoAdjust="0"/>
  </p:normalViewPr>
  <p:slideViewPr>
    <p:cSldViewPr snapToGrid="0">
      <p:cViewPr>
        <p:scale>
          <a:sx n="25" d="100"/>
          <a:sy n="25" d="100"/>
        </p:scale>
        <p:origin x="228" y="252"/>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err="1"/>
              <a:t>Factores</a:t>
            </a:r>
            <a:r>
              <a:rPr lang="en-US" baseline="0" dirty="0"/>
              <a:t> mas  </a:t>
            </a:r>
            <a:r>
              <a:rPr lang="en-US" baseline="0" dirty="0" err="1"/>
              <a:t>releveantes</a:t>
            </a:r>
            <a:r>
              <a:rPr lang="en-US" baseline="0" dirty="0"/>
              <a:t> </a:t>
            </a:r>
            <a:r>
              <a:rPr lang="en-US" baseline="0" dirty="0" err="1"/>
              <a:t>en</a:t>
            </a:r>
            <a:r>
              <a:rPr lang="en-US" baseline="0" dirty="0"/>
              <a:t> el </a:t>
            </a:r>
            <a:r>
              <a:rPr lang="en-US" baseline="0" dirty="0" err="1"/>
              <a:t>modelo</a:t>
            </a:r>
            <a:r>
              <a:rPr lang="en-US" baseline="0" dirty="0"/>
              <a:t> </a:t>
            </a:r>
            <a:r>
              <a:rPr lang="en-US" baseline="0" dirty="0" err="1"/>
              <a:t>RandomForest</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CO"/>
        </a:p>
      </c:txPr>
    </c:title>
    <c:autoTitleDeleted val="0"/>
    <c:plotArea>
      <c:layout>
        <c:manualLayout>
          <c:layoutTarget val="inner"/>
          <c:xMode val="edge"/>
          <c:yMode val="edge"/>
          <c:x val="0.27059623634231394"/>
          <c:y val="8.508150222032955E-2"/>
          <c:w val="0.47007760328699583"/>
          <c:h val="0.85643689624129749"/>
        </c:manualLayout>
      </c:layout>
      <c:pieChart>
        <c:varyColors val="1"/>
        <c:ser>
          <c:idx val="0"/>
          <c:order val="0"/>
          <c:tx>
            <c:strRef>
              <c:f>Hoja1!$B$1</c:f>
              <c:strCache>
                <c:ptCount val="1"/>
                <c:pt idx="0">
                  <c:v>Puntaje</c:v>
                </c:pt>
              </c:strCache>
            </c:strRef>
          </c:tx>
          <c:dPt>
            <c:idx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4A7-42C8-AB8E-E97F95D830F6}"/>
              </c:ext>
            </c:extLst>
          </c:dPt>
          <c:dPt>
            <c:idx val="1"/>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4A7-42C8-AB8E-E97F95D830F6}"/>
              </c:ext>
            </c:extLst>
          </c:dPt>
          <c:dPt>
            <c:idx val="2"/>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94A7-42C8-AB8E-E97F95D830F6}"/>
              </c:ext>
            </c:extLst>
          </c:dPt>
          <c:dPt>
            <c:idx val="3"/>
            <c:bubble3D val="0"/>
            <c:spPr>
              <a:gradFill rotWithShape="1">
                <a:gsLst>
                  <a:gs pos="0">
                    <a:schemeClr val="accent2">
                      <a:lumMod val="60000"/>
                      <a:tint val="100000"/>
                      <a:shade val="100000"/>
                      <a:satMod val="130000"/>
                    </a:schemeClr>
                  </a:gs>
                  <a:gs pos="100000">
                    <a:schemeClr val="accent2">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4A7-42C8-AB8E-E97F95D830F6}"/>
              </c:ext>
            </c:extLst>
          </c:dPt>
          <c:dPt>
            <c:idx val="4"/>
            <c:bubble3D val="0"/>
            <c:spPr>
              <a:gradFill rotWithShape="1">
                <a:gsLst>
                  <a:gs pos="0">
                    <a:schemeClr val="accent4">
                      <a:lumMod val="60000"/>
                      <a:tint val="100000"/>
                      <a:shade val="100000"/>
                      <a:satMod val="130000"/>
                    </a:schemeClr>
                  </a:gs>
                  <a:gs pos="100000">
                    <a:schemeClr val="accent4">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94A7-42C8-AB8E-E97F95D830F6}"/>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s-CO"/>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Hoja1!$A$2:$A$6</c:f>
              <c:strCache>
                <c:ptCount val="5"/>
                <c:pt idx="0">
                  <c:v>concave points mean</c:v>
                </c:pt>
                <c:pt idx="1">
                  <c:v>perimeter mean</c:v>
                </c:pt>
                <c:pt idx="2">
                  <c:v>area mean</c:v>
                </c:pt>
                <c:pt idx="3">
                  <c:v>radio mean</c:v>
                </c:pt>
                <c:pt idx="4">
                  <c:v>compactness mean</c:v>
                </c:pt>
              </c:strCache>
            </c:strRef>
          </c:cat>
          <c:val>
            <c:numRef>
              <c:f>Hoja1!$B$2:$B$6</c:f>
              <c:numCache>
                <c:formatCode>General</c:formatCode>
                <c:ptCount val="5"/>
                <c:pt idx="0">
                  <c:v>0.30892999999999998</c:v>
                </c:pt>
                <c:pt idx="1">
                  <c:v>0.23639399999999999</c:v>
                </c:pt>
                <c:pt idx="2">
                  <c:v>0.19983600000000001</c:v>
                </c:pt>
                <c:pt idx="3">
                  <c:v>0.16841600000000001</c:v>
                </c:pt>
                <c:pt idx="4">
                  <c:v>8.6425000000000002E-2</c:v>
                </c:pt>
              </c:numCache>
            </c:numRef>
          </c:val>
          <c:extLst>
            <c:ext xmlns:c16="http://schemas.microsoft.com/office/drawing/2014/chart" uri="{C3380CC4-5D6E-409C-BE32-E72D297353CC}">
              <c16:uniqueId val="{00000000-F8BF-49D1-B224-11FD4C8898D1}"/>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9991516" y="-185889"/>
            <a:ext cx="26556910" cy="3018496"/>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5400" b="1" dirty="0">
                <a:solidFill>
                  <a:srgbClr val="EAF1DD"/>
                </a:solidFill>
                <a:latin typeface="Candara" panose="020E0502030303020204" pitchFamily="34" charset="0"/>
                <a:cs typeface="Calibri"/>
                <a:sym typeface="Calibri"/>
              </a:rPr>
              <a:t>Identificación de los </a:t>
            </a:r>
            <a:r>
              <a:rPr lang="es-CO" sz="5400" b="1" dirty="0" err="1">
                <a:solidFill>
                  <a:srgbClr val="EAF1DD"/>
                </a:solidFill>
                <a:latin typeface="Candara" panose="020E0502030303020204" pitchFamily="34" charset="0"/>
                <a:cs typeface="Calibri"/>
                <a:sym typeface="Calibri"/>
              </a:rPr>
              <a:t>caracteristicas</a:t>
            </a:r>
            <a:r>
              <a:rPr lang="es-CO" sz="5400" b="1" dirty="0">
                <a:solidFill>
                  <a:srgbClr val="EAF1DD"/>
                </a:solidFill>
                <a:latin typeface="Candara" panose="020E0502030303020204" pitchFamily="34" charset="0"/>
                <a:cs typeface="Calibri"/>
                <a:sym typeface="Calibri"/>
              </a:rPr>
              <a:t> mas influyentes en la predicción de cáncer de mama a partir de mediciones a muestras obtenidas mediante la técnica FNA</a:t>
            </a:r>
            <a:endParaRPr lang="es-CO" sz="5400" dirty="0">
              <a:latin typeface="Candara" panose="020E0502030303020204" pitchFamily="34" charset="0"/>
            </a:endParaRPr>
          </a:p>
        </p:txBody>
      </p:sp>
      <p:sp>
        <p:nvSpPr>
          <p:cNvPr id="41" name="Google Shape;41;p4"/>
          <p:cNvSpPr txBox="1"/>
          <p:nvPr/>
        </p:nvSpPr>
        <p:spPr>
          <a:xfrm>
            <a:off x="11963754" y="228600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Leonardo Hernando Dallos Martínez</a:t>
            </a:r>
            <a:endParaRPr lang="es-CO" dirty="0">
              <a:latin typeface="Candara" panose="020E0502030303020204" pitchFamily="34" charset="0"/>
            </a:endParaRP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22971 – Inteligencia Artificial I – H1 </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Leonardo Hernando Dallos Martínez, Email: leo3,14@hotmail.com</a:t>
            </a:r>
          </a:p>
          <a:p>
            <a:pPr marL="0" marR="0" lvl="0" indent="0" algn="just" rtl="0">
              <a:lnSpc>
                <a:spcPct val="90000"/>
              </a:lnSpc>
              <a:spcBef>
                <a:spcPts val="0"/>
              </a:spcBef>
              <a:spcAft>
                <a:spcPts val="0"/>
              </a:spcAft>
              <a:buNone/>
            </a:pP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Clr>
                <a:schemeClr val="dk1"/>
              </a:buClr>
              <a:buFont typeface="Arial"/>
              <a:buNone/>
            </a:pPr>
            <a:r>
              <a:rPr lang="en-US" sz="2800" dirty="0">
                <a:solidFill>
                  <a:schemeClr val="bg1"/>
                </a:solidFill>
                <a:latin typeface="Candara" panose="020E0502030303020204" pitchFamily="34" charset="0"/>
                <a:ea typeface="Calibri"/>
                <a:cs typeface="Calibri"/>
                <a:sym typeface="Calibri"/>
              </a:rPr>
              <a:t>Fabio Martínez Carrillo, Email: farmacar@saber.uis.edu.co</a:t>
            </a:r>
            <a:endParaRPr sz="2800" dirty="0">
              <a:solidFill>
                <a:schemeClr val="bg1"/>
              </a:solidFill>
              <a:latin typeface="Candara" panose="020E0502030303020204" pitchFamily="34" charset="0"/>
              <a:ea typeface="Calibri"/>
              <a:cs typeface="Calibri"/>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a:t>
            </a:r>
            <a:r>
              <a:rPr lang="en-US" sz="4400" b="1">
                <a:solidFill>
                  <a:schemeClr val="bg1"/>
                </a:solidFill>
                <a:latin typeface="Candara" panose="020E0502030303020204" pitchFamily="34" charset="0"/>
                <a:ea typeface="Calibri"/>
                <a:cs typeface="Calibri"/>
                <a:sym typeface="Calibri"/>
              </a:rPr>
              <a:t>de </a:t>
            </a:r>
            <a:r>
              <a:rPr lang="es-CO" sz="4400" b="1">
                <a:solidFill>
                  <a:schemeClr val="bg1"/>
                </a:solidFill>
                <a:latin typeface="Candara" panose="020E0502030303020204" pitchFamily="34" charset="0"/>
                <a:ea typeface="Calibri"/>
                <a:cs typeface="Calibri"/>
                <a:sym typeface="Calibri"/>
              </a:rPr>
              <a:t>contacto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lvl="0" indent="-342842">
              <a:buClr>
                <a:schemeClr val="dk1"/>
              </a:buClr>
              <a:buSzPts val="1600"/>
              <a:buFont typeface="Calibri"/>
              <a:buAutoNum type="arabicPeriod"/>
            </a:pPr>
            <a:r>
              <a:rPr lang="es-ES" sz="1600" dirty="0" err="1">
                <a:solidFill>
                  <a:schemeClr val="bg1"/>
                </a:solidFill>
                <a:latin typeface="Calibri"/>
                <a:ea typeface="Calibri"/>
                <a:cs typeface="Calibri"/>
                <a:sym typeface="Calibri"/>
              </a:rPr>
              <a:t>Breiman</a:t>
            </a:r>
            <a:r>
              <a:rPr lang="es-ES" sz="1600" dirty="0">
                <a:solidFill>
                  <a:schemeClr val="bg1"/>
                </a:solidFill>
                <a:latin typeface="Calibri"/>
                <a:ea typeface="Calibri"/>
                <a:cs typeface="Calibri"/>
                <a:sym typeface="Calibri"/>
              </a:rPr>
              <a:t>, L. </a:t>
            </a:r>
            <a:r>
              <a:rPr lang="es-ES" sz="1600" dirty="0" err="1">
                <a:solidFill>
                  <a:schemeClr val="bg1"/>
                </a:solidFill>
                <a:latin typeface="Calibri"/>
                <a:ea typeface="Calibri"/>
                <a:cs typeface="Calibri"/>
                <a:sym typeface="Calibri"/>
              </a:rPr>
              <a:t>Random</a:t>
            </a:r>
            <a:r>
              <a:rPr lang="es-ES" sz="1600" dirty="0">
                <a:solidFill>
                  <a:schemeClr val="bg1"/>
                </a:solidFill>
                <a:latin typeface="Calibri"/>
                <a:ea typeface="Calibri"/>
                <a:cs typeface="Calibri"/>
                <a:sym typeface="Calibri"/>
              </a:rPr>
              <a:t> Forest. </a:t>
            </a:r>
            <a:r>
              <a:rPr lang="es-ES" sz="1600" dirty="0" err="1">
                <a:solidFill>
                  <a:schemeClr val="bg1"/>
                </a:solidFill>
                <a:latin typeface="Calibri"/>
                <a:ea typeface="Calibri"/>
                <a:cs typeface="Calibri"/>
                <a:sym typeface="Calibri"/>
              </a:rPr>
              <a:t>Machie</a:t>
            </a:r>
            <a:r>
              <a:rPr lang="es-ES" sz="1600" dirty="0">
                <a:solidFill>
                  <a:schemeClr val="bg1"/>
                </a:solidFill>
                <a:latin typeface="Calibri"/>
                <a:ea typeface="Calibri"/>
                <a:cs typeface="Calibri"/>
                <a:sym typeface="Calibri"/>
              </a:rPr>
              <a:t> </a:t>
            </a:r>
            <a:r>
              <a:rPr lang="es-ES" sz="1600" dirty="0" err="1">
                <a:solidFill>
                  <a:schemeClr val="bg1"/>
                </a:solidFill>
                <a:latin typeface="Calibri"/>
                <a:ea typeface="Calibri"/>
                <a:cs typeface="Calibri"/>
                <a:sym typeface="Calibri"/>
              </a:rPr>
              <a:t>Learning</a:t>
            </a:r>
            <a:r>
              <a:rPr lang="es-ES" sz="1600" dirty="0">
                <a:solidFill>
                  <a:schemeClr val="bg1"/>
                </a:solidFill>
                <a:latin typeface="Calibri"/>
                <a:ea typeface="Calibri"/>
                <a:cs typeface="Calibri"/>
                <a:sym typeface="Calibri"/>
              </a:rPr>
              <a:t> 45, 5-32 (2001), recuperado de : </a:t>
            </a:r>
            <a:r>
              <a:rPr lang="es-CO" dirty="0">
                <a:solidFill>
                  <a:schemeClr val="bg1"/>
                </a:solidFill>
              </a:rPr>
              <a:t>https://doi.org/10.1023/A:1010933404324</a:t>
            </a:r>
            <a:endParaRPr lang="es-ES"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cs typeface="Calibri"/>
                <a:sym typeface="Calibri"/>
              </a:rPr>
              <a:t>Instituto Nacional de </a:t>
            </a:r>
            <a:r>
              <a:rPr lang="en-US" sz="1600" dirty="0" err="1">
                <a:solidFill>
                  <a:schemeClr val="bg1"/>
                </a:solidFill>
                <a:latin typeface="Calibri"/>
                <a:cs typeface="Calibri"/>
                <a:sym typeface="Calibri"/>
              </a:rPr>
              <a:t>cancerología</a:t>
            </a:r>
            <a:r>
              <a:rPr lang="en-US" sz="1600" dirty="0">
                <a:solidFill>
                  <a:schemeClr val="bg1"/>
                </a:solidFill>
                <a:latin typeface="Calibri"/>
                <a:cs typeface="Calibri"/>
                <a:sym typeface="Calibri"/>
              </a:rPr>
              <a:t>, ESE., Grupo de </a:t>
            </a:r>
            <a:r>
              <a:rPr lang="en-US" sz="1600" dirty="0" err="1">
                <a:solidFill>
                  <a:schemeClr val="bg1"/>
                </a:solidFill>
                <a:latin typeface="Calibri"/>
                <a:cs typeface="Calibri"/>
                <a:sym typeface="Calibri"/>
              </a:rPr>
              <a:t>vigilancia</a:t>
            </a:r>
            <a:r>
              <a:rPr lang="en-US" sz="1600" dirty="0">
                <a:solidFill>
                  <a:schemeClr val="bg1"/>
                </a:solidFill>
                <a:latin typeface="Calibri"/>
                <a:cs typeface="Calibri"/>
                <a:sym typeface="Calibri"/>
              </a:rPr>
              <a:t> </a:t>
            </a:r>
            <a:r>
              <a:rPr lang="en-US" sz="1600" dirty="0" err="1">
                <a:solidFill>
                  <a:schemeClr val="bg1"/>
                </a:solidFill>
                <a:latin typeface="Calibri"/>
                <a:cs typeface="Calibri"/>
                <a:sym typeface="Calibri"/>
              </a:rPr>
              <a:t>Epidemiologica</a:t>
            </a:r>
            <a:r>
              <a:rPr lang="en-US" sz="1600" dirty="0">
                <a:solidFill>
                  <a:schemeClr val="bg1"/>
                </a:solidFill>
                <a:latin typeface="Calibri"/>
                <a:cs typeface="Calibri"/>
                <a:sym typeface="Calibri"/>
              </a:rPr>
              <a:t> del </a:t>
            </a:r>
            <a:r>
              <a:rPr lang="en-US" sz="1600" dirty="0" err="1">
                <a:solidFill>
                  <a:schemeClr val="bg1"/>
                </a:solidFill>
                <a:latin typeface="Calibri"/>
                <a:cs typeface="Calibri"/>
                <a:sym typeface="Calibri"/>
              </a:rPr>
              <a:t>Cáncer</a:t>
            </a:r>
            <a:r>
              <a:rPr lang="en-US" sz="1600" dirty="0">
                <a:solidFill>
                  <a:schemeClr val="bg1"/>
                </a:solidFill>
                <a:latin typeface="Calibri"/>
                <a:cs typeface="Calibri"/>
                <a:sym typeface="Calibri"/>
              </a:rPr>
              <a:t>. Cancer de mam, Colombia 2002-2006.</a:t>
            </a:r>
            <a:endParaRPr dirty="0">
              <a:solidFill>
                <a:schemeClr val="bg1"/>
              </a:solidFill>
            </a:endParaRPr>
          </a:p>
          <a:p>
            <a:pPr marL="342842" indent="-342842">
              <a:buClr>
                <a:schemeClr val="dk1"/>
              </a:buClr>
              <a:buSzPts val="1600"/>
              <a:buFont typeface="Calibri"/>
              <a:buAutoNum type="arabicPeriod"/>
            </a:pPr>
            <a:r>
              <a:rPr lang="es-ES" dirty="0" err="1">
                <a:solidFill>
                  <a:schemeClr val="bg1"/>
                </a:solidFill>
                <a:latin typeface="Calibri"/>
                <a:ea typeface="Calibri"/>
                <a:cs typeface="Calibri"/>
                <a:sym typeface="Calibri"/>
              </a:rPr>
              <a:t>Dataset</a:t>
            </a:r>
            <a:r>
              <a:rPr lang="es-ES" dirty="0">
                <a:solidFill>
                  <a:schemeClr val="bg1"/>
                </a:solidFill>
                <a:latin typeface="Calibri"/>
                <a:ea typeface="Calibri"/>
                <a:cs typeface="Calibri"/>
                <a:sym typeface="Calibri"/>
              </a:rPr>
              <a:t> Recuperado en 30 de Julio de 2020, públicamente de </a:t>
            </a:r>
            <a:r>
              <a:rPr lang="es-CO" dirty="0">
                <a:solidFill>
                  <a:schemeClr val="bg1"/>
                </a:solidFill>
              </a:rPr>
              <a:t>https://www.kaggle.com/uciml/breast-cancer-wisconsin-data</a:t>
            </a:r>
            <a:r>
              <a:rPr lang="en-US" sz="1600" dirty="0">
                <a:solidFill>
                  <a:schemeClr val="bg1"/>
                </a:solidFill>
                <a:latin typeface="Calibri"/>
                <a:ea typeface="Calibri"/>
                <a:cs typeface="Calibri"/>
                <a:sym typeface="Calibri"/>
              </a:rPr>
              <a:t> </a:t>
            </a:r>
            <a:endParaRPr dirty="0">
              <a:solidFill>
                <a:schemeClr val="bg1"/>
              </a:solidFill>
            </a:endParaRPr>
          </a:p>
          <a:p>
            <a:pPr marL="342842" lvl="0" indent="-342842">
              <a:buClr>
                <a:schemeClr val="dk1"/>
              </a:buClr>
              <a:buSzPts val="1600"/>
              <a:buFont typeface="Calibri"/>
              <a:buAutoNum type="arabicPeriod"/>
            </a:pPr>
            <a:r>
              <a:rPr lang="en-US" sz="1600" dirty="0" err="1">
                <a:solidFill>
                  <a:schemeClr val="bg1"/>
                </a:solidFill>
                <a:latin typeface="Calibri"/>
                <a:cs typeface="Calibri"/>
                <a:sym typeface="Calibri"/>
              </a:rPr>
              <a:t>Arboles</a:t>
            </a:r>
            <a:r>
              <a:rPr lang="en-US" sz="1600" dirty="0">
                <a:solidFill>
                  <a:schemeClr val="bg1"/>
                </a:solidFill>
                <a:latin typeface="Calibri"/>
                <a:cs typeface="Calibri"/>
                <a:sym typeface="Calibri"/>
              </a:rPr>
              <a:t> de decision y Random Forest classification. </a:t>
            </a:r>
            <a:r>
              <a:rPr lang="en-US" sz="1600" dirty="0" err="1">
                <a:solidFill>
                  <a:schemeClr val="bg1"/>
                </a:solidFill>
                <a:latin typeface="Calibri"/>
                <a:cs typeface="Calibri"/>
                <a:sym typeface="Calibri"/>
              </a:rPr>
              <a:t>Recuperado</a:t>
            </a:r>
            <a:r>
              <a:rPr lang="en-US" sz="1600" dirty="0">
                <a:solidFill>
                  <a:schemeClr val="bg1"/>
                </a:solidFill>
                <a:latin typeface="Calibri"/>
                <a:cs typeface="Calibri"/>
                <a:sym typeface="Calibri"/>
              </a:rPr>
              <a:t> de https://uc-r.github.io/random_forests</a:t>
            </a:r>
            <a:endParaRPr dirty="0">
              <a:solidFill>
                <a:schemeClr val="bg1"/>
              </a:solidFill>
            </a:endParaRPr>
          </a:p>
          <a:p>
            <a:pPr marL="342842" lvl="0" indent="-342842">
              <a:buClr>
                <a:schemeClr val="dk1"/>
              </a:buClr>
              <a:buSzPts val="1600"/>
              <a:buFont typeface="Calibri"/>
              <a:buAutoNum type="arabicPeriod"/>
            </a:pPr>
            <a:r>
              <a:rPr lang="en-US" dirty="0">
                <a:solidFill>
                  <a:schemeClr val="bg1"/>
                </a:solidFill>
              </a:rPr>
              <a:t>Caruana, Rich; </a:t>
            </a:r>
            <a:r>
              <a:rPr lang="en-US" dirty="0" err="1">
                <a:solidFill>
                  <a:schemeClr val="bg1"/>
                </a:solidFill>
              </a:rPr>
              <a:t>Karampatziakis</a:t>
            </a:r>
            <a:r>
              <a:rPr lang="en-US" dirty="0">
                <a:solidFill>
                  <a:schemeClr val="bg1"/>
                </a:solidFill>
              </a:rPr>
              <a:t>, Nikos; </a:t>
            </a:r>
            <a:r>
              <a:rPr lang="en-US" dirty="0" err="1">
                <a:solidFill>
                  <a:schemeClr val="bg1"/>
                </a:solidFill>
              </a:rPr>
              <a:t>Yessenalina</a:t>
            </a:r>
            <a:r>
              <a:rPr lang="en-US" dirty="0">
                <a:solidFill>
                  <a:schemeClr val="bg1"/>
                </a:solidFill>
              </a:rPr>
              <a:t>, </a:t>
            </a:r>
            <a:r>
              <a:rPr lang="en-US" dirty="0" err="1">
                <a:solidFill>
                  <a:schemeClr val="bg1"/>
                </a:solidFill>
              </a:rPr>
              <a:t>Ainur</a:t>
            </a:r>
            <a:r>
              <a:rPr lang="en-US" dirty="0">
                <a:solidFill>
                  <a:schemeClr val="bg1"/>
                </a:solidFill>
              </a:rPr>
              <a:t> (2008). </a:t>
            </a:r>
            <a:r>
              <a:rPr lang="en-US" i="1" dirty="0">
                <a:solidFill>
                  <a:schemeClr val="bg1"/>
                </a:solidFill>
              </a:rPr>
              <a:t>An empirical evaluation of supervised learning in high dimensions</a:t>
            </a:r>
            <a:endParaRPr dirty="0">
              <a:solidFill>
                <a:schemeClr val="bg1"/>
              </a:solidFill>
            </a:endParaRPr>
          </a:p>
          <a:p>
            <a:pPr marR="0" lvl="0" algn="l" rtl="0">
              <a:spcBef>
                <a:spcPts val="0"/>
              </a:spcBef>
              <a:spcAft>
                <a:spcPts val="0"/>
              </a:spcAft>
              <a:buClr>
                <a:schemeClr val="dk1"/>
              </a:buClr>
              <a:buSzPts val="1600"/>
            </a:pPr>
            <a:endParaRPr dirty="0">
              <a:solidFill>
                <a:schemeClr val="bg1"/>
              </a:solidFill>
            </a:endParaRPr>
          </a:p>
          <a:p>
            <a:pPr marR="0" lvl="0" algn="l" rtl="0">
              <a:spcBef>
                <a:spcPts val="0"/>
              </a:spcBef>
              <a:spcAft>
                <a:spcPts val="0"/>
              </a:spcAft>
              <a:buClr>
                <a:schemeClr val="dk1"/>
              </a:buClr>
              <a:buSzPts val="1600"/>
            </a:pP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endParaRPr dirty="0">
              <a:solidFill>
                <a:schemeClr val="bg1"/>
              </a:solidFill>
              <a:latin typeface="Candara" panose="020E0502030303020204" pitchFamily="34" charset="0"/>
            </a:endParaRPr>
          </a:p>
        </p:txBody>
      </p:sp>
      <p:sp>
        <p:nvSpPr>
          <p:cNvPr id="46" name="Google Shape;46;p4"/>
          <p:cNvSpPr txBox="1"/>
          <p:nvPr/>
        </p:nvSpPr>
        <p:spPr>
          <a:xfrm>
            <a:off x="1280160" y="5486399"/>
            <a:ext cx="9144000" cy="957301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lvl="0" algn="just"/>
            <a:r>
              <a:rPr lang="es-CO" sz="3200" dirty="0">
                <a:solidFill>
                  <a:schemeClr val="dk1"/>
                </a:solidFill>
                <a:latin typeface="Calibri"/>
                <a:ea typeface="Calibri"/>
                <a:cs typeface="Calibri"/>
                <a:sym typeface="Calibri"/>
              </a:rPr>
              <a:t>En este trabajo se encontrara un estudio hecho con el uso de herramientas de machine learning (ML) , el objetivo es identificar los factores mas influyentes en la predicción de cáncer de mama a partir de mediciones hechas a muestras de tejido sospechoso obtenido con la técnica FNA (biopsia por aspiración fina con aguja.</a:t>
            </a: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Los datos para el estudio se obtienen a partir de un dataset de Wisconsin en el cual se detallan características de mediciones para cada muestra como lo son el radio,  perímetro, área, suavidad... Y una clase discriminadora para saber si es benigna o maligna.</a:t>
            </a: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Con los datos se prueban diferente modelos matemáticos para aprendizaje y predicción. El objetivo es seleccionar el mejor de los modelos y en base a el identificar los factores mas influyentes y así realizar una predicción mas acertada.</a:t>
            </a: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475720" y="14547915"/>
            <a:ext cx="20848320" cy="6128203"/>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algn="just"/>
            <a:r>
              <a:rPr lang="es-CO" sz="3200" dirty="0">
                <a:solidFill>
                  <a:schemeClr val="dk1"/>
                </a:solidFill>
                <a:latin typeface="Calibri"/>
                <a:ea typeface="Calibri"/>
                <a:cs typeface="Calibri"/>
                <a:sym typeface="Calibri"/>
              </a:rPr>
              <a:t>El método con el que mejor se pueden modelar los datos para la creación de un modelo predictivo resulto ser el modelo clasificatorio RandomForest, este modelo mostro un mejor resultado en puntuación y un menor error en predicciones en comparación con los demás.</a:t>
            </a:r>
          </a:p>
          <a:p>
            <a:pPr algn="just"/>
            <a:br>
              <a:rPr lang="es-CO" sz="3200" dirty="0">
                <a:solidFill>
                  <a:schemeClr val="dk1"/>
                </a:solidFill>
                <a:latin typeface="Calibri"/>
                <a:ea typeface="Calibri"/>
                <a:cs typeface="Calibri"/>
                <a:sym typeface="Calibri"/>
              </a:rPr>
            </a:br>
            <a:r>
              <a:rPr lang="es-CO" sz="3200" dirty="0">
                <a:solidFill>
                  <a:schemeClr val="dk1"/>
                </a:solidFill>
                <a:latin typeface="Calibri"/>
                <a:ea typeface="Calibri"/>
                <a:cs typeface="Calibri"/>
                <a:sym typeface="Calibri"/>
              </a:rPr>
              <a:t>De acuerdo con el modelo que ha sido seleccionado se identificaron los factores mas influyentes en el y por lo tanto para nuestro estudio, los cuales fueron : 1. putos cóncavos,  2. perímetro, 3. área. 4. radio. 5. compactividad.</a:t>
            </a:r>
          </a:p>
          <a:p>
            <a:pPr algn="just"/>
            <a:endParaRPr lang="es-CO" sz="3200" dirty="0">
              <a:solidFill>
                <a:schemeClr val="dk1"/>
              </a:solidFill>
              <a:latin typeface="Calibri"/>
              <a:ea typeface="Calibri"/>
              <a:cs typeface="Calibri"/>
              <a:sym typeface="Calibri"/>
            </a:endParaRPr>
          </a:p>
          <a:p>
            <a:pPr marL="457200" indent="-457200" algn="just">
              <a:buFontTx/>
              <a:buChar char="-"/>
            </a:pPr>
            <a:r>
              <a:rPr lang="es-CO" sz="3200" dirty="0">
                <a:solidFill>
                  <a:schemeClr val="dk1"/>
                </a:solidFill>
                <a:latin typeface="Calibri"/>
                <a:ea typeface="Calibri"/>
                <a:cs typeface="Calibri"/>
                <a:sym typeface="Calibri"/>
              </a:rPr>
              <a:t>En el preprocesamiento de datos se eliminaron algunos parámetros irrelevantes para el estudio.</a:t>
            </a:r>
          </a:p>
          <a:p>
            <a:pPr marL="457200" indent="-457200" algn="just">
              <a:buFontTx/>
              <a:buChar char="-"/>
            </a:pPr>
            <a:r>
              <a:rPr lang="es-CO" sz="3200" dirty="0">
                <a:solidFill>
                  <a:schemeClr val="dk1"/>
                </a:solidFill>
                <a:latin typeface="Calibri"/>
                <a:ea typeface="Calibri"/>
                <a:cs typeface="Calibri"/>
                <a:sym typeface="Calibri"/>
              </a:rPr>
              <a:t>Para la realización de las pruebas con los distintos modelos se uso un 70 % de los datos para aprendizaje y el restante para el testeo.</a:t>
            </a:r>
          </a:p>
          <a:p>
            <a:pPr marL="457200" indent="-457200" algn="just">
              <a:buFontTx/>
              <a:buChar char="-"/>
            </a:pPr>
            <a:r>
              <a:rPr lang="es-CO" sz="3200" dirty="0">
                <a:solidFill>
                  <a:schemeClr val="dk1"/>
                </a:solidFill>
                <a:latin typeface="Calibri"/>
                <a:ea typeface="Calibri"/>
                <a:cs typeface="Calibri"/>
                <a:sym typeface="Calibri"/>
              </a:rPr>
              <a:t>Para los casos en que se uso PCA se tomo la totalidad de los parámetros con el fin de tener una reducción de componentes a partir de todos los iniciales.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 </a:t>
            </a:r>
          </a:p>
        </p:txBody>
      </p:sp>
      <p:sp>
        <p:nvSpPr>
          <p:cNvPr id="49" name="Google Shape;49;p4"/>
          <p:cNvSpPr/>
          <p:nvPr/>
        </p:nvSpPr>
        <p:spPr>
          <a:xfrm>
            <a:off x="1280160" y="15059417"/>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Introducción</a:t>
            </a:r>
            <a:endParaRPr lang="es-CO" dirty="0"/>
          </a:p>
        </p:txBody>
      </p:sp>
      <p:sp>
        <p:nvSpPr>
          <p:cNvPr id="50" name="Google Shape;50;p4"/>
          <p:cNvSpPr txBox="1"/>
          <p:nvPr/>
        </p:nvSpPr>
        <p:spPr>
          <a:xfrm>
            <a:off x="11521440" y="5486400"/>
            <a:ext cx="20848320" cy="8358502"/>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25400">
              <a:buClr>
                <a:schemeClr val="dk1"/>
              </a:buClr>
              <a:buSzPts val="3200"/>
            </a:pPr>
            <a:r>
              <a:rPr lang="es-CO" sz="3200" dirty="0">
                <a:solidFill>
                  <a:schemeClr val="dk1"/>
                </a:solidFill>
                <a:latin typeface="Calibri"/>
                <a:ea typeface="Calibri"/>
                <a:cs typeface="Calibri"/>
                <a:sym typeface="Calibri"/>
              </a:rPr>
              <a:t>Se quiere realizar un análisis predictivo a partir de un data set clasificado del diagnostico de cáncer de mama en Wisconsin.</a:t>
            </a:r>
          </a:p>
          <a:p>
            <a:pPr marL="25400">
              <a:buClr>
                <a:schemeClr val="dk1"/>
              </a:buClr>
              <a:buSzPts val="3200"/>
            </a:pPr>
            <a:r>
              <a:rPr lang="es-CO" sz="3200" dirty="0">
                <a:solidFill>
                  <a:schemeClr val="dk1"/>
                </a:solidFill>
                <a:latin typeface="Calibri"/>
                <a:ea typeface="Calibri"/>
                <a:cs typeface="Calibri"/>
                <a:sym typeface="Calibri"/>
              </a:rPr>
              <a:t>Con el uso de algunos modelos matemáticos de clasificación y también por aprendizaje por redes neuronales, los cuales me sirven para crear modelos predictivos a partir de unos datos mediante aprendizaje y testeo, se probaron los datos de estudio para luego seleccionar el mejor de estos modelos en estos datos y luego definir las características mas relevantes en el.</a:t>
            </a:r>
          </a:p>
          <a:p>
            <a:pPr marL="457200" marR="0" lvl="0" indent="-431800"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Modelos usados: - Modelos de clasificación: </a:t>
            </a:r>
            <a:r>
              <a:rPr lang="es-CO" sz="3200" dirty="0" err="1">
                <a:solidFill>
                  <a:schemeClr val="dk1"/>
                </a:solidFill>
                <a:latin typeface="Calibri"/>
                <a:ea typeface="Calibri"/>
                <a:cs typeface="Calibri"/>
                <a:sym typeface="Calibri"/>
              </a:rPr>
              <a:t>GaussianNB</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DecisionTreeClassifier</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RandomForestClasifier</a:t>
            </a:r>
            <a:r>
              <a:rPr lang="es-CO" sz="3200" dirty="0">
                <a:solidFill>
                  <a:schemeClr val="dk1"/>
                </a:solidFill>
                <a:latin typeface="Calibri"/>
                <a:ea typeface="Calibri"/>
                <a:cs typeface="Calibri"/>
                <a:sym typeface="Calibri"/>
              </a:rPr>
              <a:t>, SVC. </a:t>
            </a:r>
            <a:br>
              <a:rPr lang="es-CO" sz="3200" dirty="0">
                <a:solidFill>
                  <a:schemeClr val="dk1"/>
                </a:solidFill>
                <a:latin typeface="Calibri"/>
                <a:ea typeface="Calibri"/>
                <a:cs typeface="Calibri"/>
                <a:sym typeface="Calibri"/>
              </a:rPr>
            </a:br>
            <a:r>
              <a:rPr lang="es-CO" sz="3200" dirty="0">
                <a:solidFill>
                  <a:schemeClr val="dk1"/>
                </a:solidFill>
                <a:latin typeface="Calibri"/>
                <a:ea typeface="Calibri"/>
                <a:cs typeface="Calibri"/>
                <a:sym typeface="Calibri"/>
              </a:rPr>
              <a:t>                               - Redes neuronales profundas (DNN).</a:t>
            </a: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 </a:t>
            </a:r>
          </a:p>
          <a:p>
            <a:pPr marL="457200" marR="0" lvl="0" indent="-431800"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Análisis estadístico :</a:t>
            </a:r>
            <a:br>
              <a:rPr lang="es-CO" sz="3200" dirty="0">
                <a:solidFill>
                  <a:schemeClr val="dk1"/>
                </a:solidFill>
                <a:latin typeface="Calibri"/>
                <a:ea typeface="Calibri"/>
                <a:cs typeface="Calibri"/>
                <a:sym typeface="Calibri"/>
              </a:rPr>
            </a:br>
            <a:r>
              <a:rPr lang="es-CO" sz="3200" dirty="0">
                <a:solidFill>
                  <a:schemeClr val="dk1"/>
                </a:solidFill>
                <a:latin typeface="Calibri"/>
                <a:ea typeface="Calibri"/>
                <a:cs typeface="Calibri"/>
                <a:sym typeface="Calibri"/>
              </a:rPr>
              <a:t>- Preprocesamiento de datos.</a:t>
            </a:r>
            <a:br>
              <a:rPr lang="es-CO" sz="3200" dirty="0">
                <a:solidFill>
                  <a:schemeClr val="dk1"/>
                </a:solidFill>
                <a:latin typeface="Calibri"/>
                <a:ea typeface="Calibri"/>
                <a:cs typeface="Calibri"/>
                <a:sym typeface="Calibri"/>
              </a:rPr>
            </a:br>
            <a:r>
              <a:rPr lang="es-CO" sz="3200" dirty="0">
                <a:solidFill>
                  <a:schemeClr val="dk1"/>
                </a:solidFill>
                <a:latin typeface="Calibri"/>
                <a:ea typeface="Calibri"/>
                <a:cs typeface="Calibri"/>
                <a:sym typeface="Calibri"/>
              </a:rPr>
              <a:t>- Testeos con los modelos de clasificación con el uso de</a:t>
            </a:r>
            <a:br>
              <a:rPr lang="es-CO" sz="3200" dirty="0">
                <a:solidFill>
                  <a:schemeClr val="dk1"/>
                </a:solidFill>
                <a:latin typeface="Calibri"/>
                <a:ea typeface="Calibri"/>
                <a:cs typeface="Calibri"/>
                <a:sym typeface="Calibri"/>
              </a:rPr>
            </a:br>
            <a:r>
              <a:rPr lang="es-CO" sz="3200" dirty="0">
                <a:solidFill>
                  <a:schemeClr val="dk1"/>
                </a:solidFill>
                <a:latin typeface="Calibri"/>
                <a:ea typeface="Calibri"/>
                <a:cs typeface="Calibri"/>
                <a:sym typeface="Calibri"/>
              </a:rPr>
              <a:t>   herramientas tales como: PCA, </a:t>
            </a:r>
            <a:r>
              <a:rPr lang="es-CO" sz="3200" dirty="0" err="1">
                <a:solidFill>
                  <a:schemeClr val="dk1"/>
                </a:solidFill>
                <a:latin typeface="Calibri"/>
                <a:ea typeface="Calibri"/>
                <a:cs typeface="Calibri"/>
                <a:sym typeface="Calibri"/>
              </a:rPr>
              <a:t>cross-validation</a:t>
            </a:r>
            <a:br>
              <a:rPr lang="es-CO" sz="3200" dirty="0">
                <a:solidFill>
                  <a:schemeClr val="dk1"/>
                </a:solidFill>
                <a:latin typeface="Calibri"/>
                <a:ea typeface="Calibri"/>
                <a:cs typeface="Calibri"/>
                <a:sym typeface="Calibri"/>
              </a:rPr>
            </a:br>
            <a:r>
              <a:rPr lang="es-CO" sz="3200" dirty="0">
                <a:solidFill>
                  <a:schemeClr val="dk1"/>
                </a:solidFill>
                <a:latin typeface="Calibri"/>
                <a:ea typeface="Calibri"/>
                <a:cs typeface="Calibri"/>
                <a:sym typeface="Calibri"/>
              </a:rPr>
              <a:t>- Testeos con DNN.</a:t>
            </a:r>
            <a:br>
              <a:rPr lang="es-CO" sz="3200" dirty="0">
                <a:solidFill>
                  <a:schemeClr val="dk1"/>
                </a:solidFill>
                <a:latin typeface="Calibri"/>
                <a:ea typeface="Calibri"/>
                <a:cs typeface="Calibri"/>
                <a:sym typeface="Calibri"/>
              </a:rPr>
            </a:br>
            <a:r>
              <a:rPr lang="es-CO" sz="3200" dirty="0">
                <a:solidFill>
                  <a:schemeClr val="dk1"/>
                </a:solidFill>
                <a:latin typeface="Calibri"/>
                <a:ea typeface="Calibri"/>
                <a:cs typeface="Calibri"/>
                <a:sym typeface="Calibri"/>
              </a:rPr>
              <a:t>- Selección del modelo con el mejor comportamiento.</a:t>
            </a:r>
            <a:br>
              <a:rPr lang="es-CO" sz="3200" dirty="0">
                <a:solidFill>
                  <a:schemeClr val="dk1"/>
                </a:solidFill>
                <a:latin typeface="Calibri"/>
                <a:ea typeface="Calibri"/>
                <a:cs typeface="Calibri"/>
                <a:sym typeface="Calibri"/>
              </a:rPr>
            </a:br>
            <a:r>
              <a:rPr lang="es-CO" sz="3200" dirty="0">
                <a:solidFill>
                  <a:schemeClr val="dk1"/>
                </a:solidFill>
                <a:latin typeface="Calibri"/>
                <a:ea typeface="Calibri"/>
                <a:cs typeface="Calibri"/>
                <a:sym typeface="Calibri"/>
              </a:rPr>
              <a:t>- Determinación de las características mas influyentes para el</a:t>
            </a:r>
            <a:br>
              <a:rPr lang="es-CO" sz="3200" dirty="0">
                <a:solidFill>
                  <a:schemeClr val="dk1"/>
                </a:solidFill>
                <a:latin typeface="Calibri"/>
                <a:ea typeface="Calibri"/>
                <a:cs typeface="Calibri"/>
                <a:sym typeface="Calibri"/>
              </a:rPr>
            </a:br>
            <a:r>
              <a:rPr lang="es-CO" sz="3200" dirty="0">
                <a:solidFill>
                  <a:schemeClr val="dk1"/>
                </a:solidFill>
                <a:latin typeface="Calibri"/>
                <a:ea typeface="Calibri"/>
                <a:cs typeface="Calibri"/>
                <a:sym typeface="Calibri"/>
              </a:rPr>
              <a:t>  modelo seleccionado.</a:t>
            </a:r>
            <a:br>
              <a:rPr lang="es-CO" sz="3200" dirty="0">
                <a:solidFill>
                  <a:schemeClr val="dk1"/>
                </a:solidFill>
                <a:latin typeface="Calibri"/>
                <a:ea typeface="Calibri"/>
                <a:cs typeface="Calibri"/>
                <a:sym typeface="Calibri"/>
              </a:rPr>
            </a:br>
            <a:r>
              <a:rPr lang="es-CO" sz="3200" dirty="0">
                <a:solidFill>
                  <a:schemeClr val="dk1"/>
                </a:solidFill>
                <a:latin typeface="Calibri"/>
                <a:ea typeface="Calibri"/>
                <a:cs typeface="Calibri"/>
                <a:sym typeface="Calibri"/>
              </a:rPr>
              <a:t> </a:t>
            </a: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1. Para el testeo de los distintos modelos matemáticos se debe modificar correctamente el dataset para quitarle información que no aporte y no corresponda para el estudio y así tener un resultados mas acertados.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2. El algoritmo seleccionado RandomForest no es un algoritmo perfecto pero bien muestra un error bajo en sus predicciones.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3. El modelo de redes neuronales profundas (DNN) mostro un comportamiento similar al modelo de clasificación seleccionado (RandomForest) y bien podría también ser seleccionado como modelo para el análisis con un mayor estudio de su configuración para su uso.</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4. Escalar la información en el modelo por red neuronal profunda permite generar una mejor versión del modelo, resultando en un menor error y mejor puntuación.</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5. Las características mas relevantes identificadas (perímetro, área, radio, compactividad) según el modelo seleccionado vemos que son las mediciones mas notorias en una muestra FNA.</a:t>
            </a:r>
            <a:endParaRPr sz="32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graphicFrame>
        <p:nvGraphicFramePr>
          <p:cNvPr id="56" name="Google Shape;56;p4" descr="Sample table with 4 columns, 7 rows." title="Sample Table"/>
          <p:cNvGraphicFramePr/>
          <p:nvPr>
            <p:extLst>
              <p:ext uri="{D42A27DB-BD31-4B8C-83A1-F6EECF244321}">
                <p14:modId xmlns:p14="http://schemas.microsoft.com/office/powerpoint/2010/main" val="951084046"/>
              </p:ext>
            </p:extLst>
          </p:nvPr>
        </p:nvGraphicFramePr>
        <p:xfrm>
          <a:off x="11521440" y="20875503"/>
          <a:ext cx="9921239" cy="4777185"/>
        </p:xfrm>
        <a:graphic>
          <a:graphicData uri="http://schemas.openxmlformats.org/drawingml/2006/table">
            <a:tbl>
              <a:tblPr firstRow="1" bandRow="1">
                <a:noFill/>
                <a:tableStyleId>{F465C773-4D00-42AC-B78A-3E36279DA8F0}</a:tableStyleId>
              </a:tblPr>
              <a:tblGrid>
                <a:gridCol w="3678662">
                  <a:extLst>
                    <a:ext uri="{9D8B030D-6E8A-4147-A177-3AD203B41FA5}">
                      <a16:colId xmlns:a16="http://schemas.microsoft.com/office/drawing/2014/main" val="20000"/>
                    </a:ext>
                  </a:extLst>
                </a:gridCol>
                <a:gridCol w="2080859">
                  <a:extLst>
                    <a:ext uri="{9D8B030D-6E8A-4147-A177-3AD203B41FA5}">
                      <a16:colId xmlns:a16="http://schemas.microsoft.com/office/drawing/2014/main" val="20001"/>
                    </a:ext>
                  </a:extLst>
                </a:gridCol>
                <a:gridCol w="2080859">
                  <a:extLst>
                    <a:ext uri="{9D8B030D-6E8A-4147-A177-3AD203B41FA5}">
                      <a16:colId xmlns:a16="http://schemas.microsoft.com/office/drawing/2014/main" val="1576078063"/>
                    </a:ext>
                  </a:extLst>
                </a:gridCol>
                <a:gridCol w="2080859">
                  <a:extLst>
                    <a:ext uri="{9D8B030D-6E8A-4147-A177-3AD203B41FA5}">
                      <a16:colId xmlns:a16="http://schemas.microsoft.com/office/drawing/2014/main" val="2892199490"/>
                    </a:ext>
                  </a:extLst>
                </a:gridCol>
              </a:tblGrid>
              <a:tr h="777125">
                <a:tc rowSpan="2">
                  <a:txBody>
                    <a:bodyPr/>
                    <a:lstStyle/>
                    <a:p>
                      <a:pPr marL="0" marR="0" lvl="0" indent="0" algn="ctr" rtl="0">
                        <a:spcBef>
                          <a:spcPts val="0"/>
                        </a:spcBef>
                        <a:spcAft>
                          <a:spcPts val="0"/>
                        </a:spcAft>
                        <a:buNone/>
                      </a:pPr>
                      <a:r>
                        <a:rPr lang="en-US" sz="2700" dirty="0" err="1"/>
                        <a:t>Modelo</a:t>
                      </a:r>
                      <a:endParaRPr sz="2700" dirty="0"/>
                    </a:p>
                  </a:txBody>
                  <a:tcPr marL="121925" marR="121925" marT="34300" marB="34300" anchor="ctr">
                    <a:solidFill>
                      <a:srgbClr val="030340"/>
                    </a:solidFill>
                  </a:tcPr>
                </a:tc>
                <a:tc gridSpan="3">
                  <a:txBody>
                    <a:bodyPr/>
                    <a:lstStyle/>
                    <a:p>
                      <a:pPr marL="0" lvl="0" indent="0" algn="ctr" rtl="0">
                        <a:spcBef>
                          <a:spcPts val="0"/>
                        </a:spcBef>
                        <a:spcAft>
                          <a:spcPts val="0"/>
                        </a:spcAft>
                        <a:buClr>
                          <a:schemeClr val="dk1"/>
                        </a:buClr>
                        <a:buFont typeface="Arial"/>
                        <a:buNone/>
                      </a:pPr>
                      <a:r>
                        <a:rPr lang="en-US" sz="2700" dirty="0"/>
                        <a:t>Score</a:t>
                      </a:r>
                      <a:endParaRPr dirty="0"/>
                    </a:p>
                  </a:txBody>
                  <a:tcPr marL="121925" marR="121925" marT="34300" marB="34300" anchor="ctr">
                    <a:solidFill>
                      <a:srgbClr val="030340"/>
                    </a:solidFill>
                  </a:tcPr>
                </a:tc>
                <a:tc hMerge="1">
                  <a:txBody>
                    <a:bodyPr/>
                    <a:lstStyle/>
                    <a:p>
                      <a:pPr marL="0" lvl="0" indent="0" algn="ctr" rtl="0">
                        <a:spcBef>
                          <a:spcPts val="0"/>
                        </a:spcBef>
                        <a:spcAft>
                          <a:spcPts val="0"/>
                        </a:spcAft>
                        <a:buClr>
                          <a:schemeClr val="dk1"/>
                        </a:buClr>
                        <a:buFont typeface="Arial"/>
                        <a:buNone/>
                      </a:pPr>
                      <a:endParaRPr dirty="0"/>
                    </a:p>
                  </a:txBody>
                  <a:tcPr marL="121925" marR="121925" marT="34300" marB="34300" anchor="ctr">
                    <a:solidFill>
                      <a:srgbClr val="030340"/>
                    </a:solidFill>
                  </a:tcPr>
                </a:tc>
                <a:tc hMerge="1">
                  <a:txBody>
                    <a:bodyPr/>
                    <a:lstStyle/>
                    <a:p>
                      <a:pPr marL="0" lvl="0" indent="0" algn="ctr" rtl="0">
                        <a:spcBef>
                          <a:spcPts val="0"/>
                        </a:spcBef>
                        <a:spcAft>
                          <a:spcPts val="0"/>
                        </a:spcAft>
                        <a:buClr>
                          <a:schemeClr val="dk1"/>
                        </a:buClr>
                        <a:buFont typeface="Arial"/>
                        <a:buNone/>
                      </a:pPr>
                      <a:endParaRPr dirty="0"/>
                    </a:p>
                  </a:txBody>
                  <a:tcPr marL="121925" marR="121925" marT="34300" marB="34300" anchor="ctr">
                    <a:solidFill>
                      <a:srgbClr val="030340"/>
                    </a:solidFill>
                  </a:tcPr>
                </a:tc>
                <a:extLst>
                  <a:ext uri="{0D108BD9-81ED-4DB2-BD59-A6C34878D82A}">
                    <a16:rowId xmlns:a16="http://schemas.microsoft.com/office/drawing/2014/main" val="10000"/>
                  </a:ext>
                </a:extLst>
              </a:tr>
              <a:tr h="777125">
                <a:tc vMerge="1">
                  <a:txBody>
                    <a:bodyPr/>
                    <a:lstStyle/>
                    <a:p>
                      <a:pPr marL="0" marR="0" lvl="0" indent="0" algn="ctr" rtl="0">
                        <a:spcBef>
                          <a:spcPts val="0"/>
                        </a:spcBef>
                        <a:spcAft>
                          <a:spcPts val="0"/>
                        </a:spcAft>
                        <a:buNone/>
                      </a:pPr>
                      <a:endParaRPr sz="2700" dirty="0"/>
                    </a:p>
                  </a:txBody>
                  <a:tcPr marL="121925" marR="121925" marT="34300" marB="34300" anchor="ctr">
                    <a:solidFill>
                      <a:srgbClr val="030340"/>
                    </a:solidFill>
                  </a:tcPr>
                </a:tc>
                <a:tc>
                  <a:txBody>
                    <a:bodyPr/>
                    <a:lstStyle/>
                    <a:p>
                      <a:pPr marL="0" lvl="0" indent="0" algn="ctr" rtl="0">
                        <a:spcBef>
                          <a:spcPts val="0"/>
                        </a:spcBef>
                        <a:spcAft>
                          <a:spcPts val="0"/>
                        </a:spcAft>
                        <a:buClr>
                          <a:schemeClr val="dk1"/>
                        </a:buClr>
                        <a:buFont typeface="Arial"/>
                        <a:buNone/>
                      </a:pPr>
                      <a:r>
                        <a:rPr lang="es-CO" sz="2700" dirty="0" err="1">
                          <a:solidFill>
                            <a:schemeClr val="bg1"/>
                          </a:solidFill>
                        </a:rPr>
                        <a:t>crosval</a:t>
                      </a:r>
                      <a:endParaRPr sz="2700" dirty="0">
                        <a:solidFill>
                          <a:schemeClr val="bg1"/>
                        </a:solidFill>
                      </a:endParaRPr>
                    </a:p>
                  </a:txBody>
                  <a:tcPr marL="121925" marR="121925" marT="34300" marB="34300" anchor="ctr">
                    <a:solidFill>
                      <a:srgbClr val="030340"/>
                    </a:solidFill>
                  </a:tcPr>
                </a:tc>
                <a:tc>
                  <a:txBody>
                    <a:bodyPr/>
                    <a:lstStyle/>
                    <a:p>
                      <a:pPr marL="0" lvl="0" indent="0" algn="ctr" rtl="0">
                        <a:spcBef>
                          <a:spcPts val="0"/>
                        </a:spcBef>
                        <a:spcAft>
                          <a:spcPts val="0"/>
                        </a:spcAft>
                        <a:buClr>
                          <a:schemeClr val="dk1"/>
                        </a:buClr>
                        <a:buFont typeface="Arial"/>
                        <a:buNone/>
                      </a:pPr>
                      <a:r>
                        <a:rPr lang="es-CO" sz="2700" dirty="0">
                          <a:solidFill>
                            <a:schemeClr val="bg1"/>
                          </a:solidFill>
                        </a:rPr>
                        <a:t>PCA</a:t>
                      </a:r>
                      <a:endParaRPr sz="2700" dirty="0">
                        <a:solidFill>
                          <a:schemeClr val="bg1"/>
                        </a:solidFill>
                      </a:endParaRPr>
                    </a:p>
                  </a:txBody>
                  <a:tcPr marL="121925" marR="121925" marT="34300" marB="34300" anchor="ctr">
                    <a:solidFill>
                      <a:srgbClr val="030340"/>
                    </a:solidFill>
                  </a:tcPr>
                </a:tc>
                <a:tc>
                  <a:txBody>
                    <a:bodyPr/>
                    <a:lstStyle/>
                    <a:p>
                      <a:pPr marL="0" lvl="0" indent="0" algn="ctr" rtl="0">
                        <a:spcBef>
                          <a:spcPts val="0"/>
                        </a:spcBef>
                        <a:spcAft>
                          <a:spcPts val="0"/>
                        </a:spcAft>
                        <a:buClr>
                          <a:schemeClr val="dk1"/>
                        </a:buClr>
                        <a:buFont typeface="Arial"/>
                        <a:buNone/>
                      </a:pPr>
                      <a:r>
                        <a:rPr lang="es-CO" sz="2700" dirty="0">
                          <a:solidFill>
                            <a:schemeClr val="bg1"/>
                          </a:solidFill>
                        </a:rPr>
                        <a:t>PCA y </a:t>
                      </a:r>
                      <a:r>
                        <a:rPr lang="es-CO" sz="2700" dirty="0" err="1">
                          <a:solidFill>
                            <a:schemeClr val="bg1"/>
                          </a:solidFill>
                        </a:rPr>
                        <a:t>crossval</a:t>
                      </a:r>
                      <a:endParaRPr sz="2700" dirty="0">
                        <a:solidFill>
                          <a:schemeClr val="bg1"/>
                        </a:solidFill>
                      </a:endParaRPr>
                    </a:p>
                  </a:txBody>
                  <a:tcPr marL="121925" marR="121925" marT="34300" marB="34300" anchor="ctr">
                    <a:solidFill>
                      <a:srgbClr val="030340"/>
                    </a:solidFill>
                  </a:tcPr>
                </a:tc>
                <a:extLst>
                  <a:ext uri="{0D108BD9-81ED-4DB2-BD59-A6C34878D82A}">
                    <a16:rowId xmlns:a16="http://schemas.microsoft.com/office/drawing/2014/main" val="543292042"/>
                  </a:ext>
                </a:extLst>
              </a:tr>
              <a:tr h="777125">
                <a:tc>
                  <a:txBody>
                    <a:bodyPr/>
                    <a:lstStyle/>
                    <a:p>
                      <a:pPr marL="0" marR="0" lvl="0" indent="0" algn="ctr" rtl="0">
                        <a:spcBef>
                          <a:spcPts val="0"/>
                        </a:spcBef>
                        <a:spcAft>
                          <a:spcPts val="0"/>
                        </a:spcAft>
                        <a:buNone/>
                      </a:pPr>
                      <a:r>
                        <a:rPr lang="en-US" sz="2700" dirty="0" err="1"/>
                        <a:t>GaussianNB</a:t>
                      </a:r>
                      <a:endParaRPr sz="2700" dirty="0"/>
                    </a:p>
                  </a:txBody>
                  <a:tcPr marL="121925" marR="121925" marT="34300" marB="34300" anchor="ctr"/>
                </a:tc>
                <a:tc>
                  <a:txBody>
                    <a:bodyPr/>
                    <a:lstStyle/>
                    <a:p>
                      <a:pPr marL="0" marR="0" lvl="0" indent="0" algn="ctr" rtl="0">
                        <a:spcBef>
                          <a:spcPts val="0"/>
                        </a:spcBef>
                        <a:spcAft>
                          <a:spcPts val="0"/>
                        </a:spcAft>
                        <a:buNone/>
                      </a:pPr>
                      <a:r>
                        <a:rPr lang="es-CO" sz="2700" dirty="0"/>
                        <a:t>0,905</a:t>
                      </a:r>
                      <a:endParaRPr sz="2700" dirty="0"/>
                    </a:p>
                  </a:txBody>
                  <a:tcPr marL="121925" marR="121925" marT="34300" marB="34300" anchor="ctr"/>
                </a:tc>
                <a:tc>
                  <a:txBody>
                    <a:bodyPr/>
                    <a:lstStyle/>
                    <a:p>
                      <a:pPr marL="0" marR="0" lvl="0" indent="0" algn="ctr" rtl="0">
                        <a:spcBef>
                          <a:spcPts val="0"/>
                        </a:spcBef>
                        <a:spcAft>
                          <a:spcPts val="0"/>
                        </a:spcAft>
                        <a:buNone/>
                      </a:pPr>
                      <a:r>
                        <a:rPr lang="es-CO" sz="2700" dirty="0"/>
                        <a:t>0,918</a:t>
                      </a:r>
                      <a:endParaRPr sz="2700" dirty="0"/>
                    </a:p>
                  </a:txBody>
                  <a:tcPr marL="121925" marR="121925" marT="34300" marB="34300" anchor="ctr"/>
                </a:tc>
                <a:tc>
                  <a:txBody>
                    <a:bodyPr/>
                    <a:lstStyle/>
                    <a:p>
                      <a:pPr marL="0" marR="0" lvl="0" indent="0" algn="ctr" rtl="0">
                        <a:spcBef>
                          <a:spcPts val="0"/>
                        </a:spcBef>
                        <a:spcAft>
                          <a:spcPts val="0"/>
                        </a:spcAft>
                        <a:buNone/>
                      </a:pPr>
                      <a:r>
                        <a:rPr lang="es-CO" sz="2700" dirty="0"/>
                        <a:t>0,896</a:t>
                      </a:r>
                      <a:endParaRPr sz="2700" dirty="0"/>
                    </a:p>
                  </a:txBody>
                  <a:tcPr marL="121925" marR="121925" marT="34300" marB="34300" anchor="ctr"/>
                </a:tc>
                <a:extLst>
                  <a:ext uri="{0D108BD9-81ED-4DB2-BD59-A6C34878D82A}">
                    <a16:rowId xmlns:a16="http://schemas.microsoft.com/office/drawing/2014/main" val="10001"/>
                  </a:ext>
                </a:extLst>
              </a:tr>
              <a:tr h="777125">
                <a:tc>
                  <a:txBody>
                    <a:bodyPr/>
                    <a:lstStyle/>
                    <a:p>
                      <a:pPr marL="0" marR="0" lvl="0" indent="0" algn="ctr" rtl="0">
                        <a:spcBef>
                          <a:spcPts val="0"/>
                        </a:spcBef>
                        <a:spcAft>
                          <a:spcPts val="0"/>
                        </a:spcAft>
                        <a:buNone/>
                      </a:pPr>
                      <a:r>
                        <a:rPr lang="en-US" sz="2700" dirty="0" err="1"/>
                        <a:t>DecisionTreeClasifier</a:t>
                      </a:r>
                      <a:endParaRPr dirty="0"/>
                    </a:p>
                  </a:txBody>
                  <a:tcPr marL="121925" marR="121925" marT="34300" marB="34300" anchor="ctr"/>
                </a:tc>
                <a:tc>
                  <a:txBody>
                    <a:bodyPr/>
                    <a:lstStyle/>
                    <a:p>
                      <a:pPr marL="0" marR="0" lvl="0" indent="0" algn="ctr" rtl="0">
                        <a:spcBef>
                          <a:spcPts val="0"/>
                        </a:spcBef>
                        <a:spcAft>
                          <a:spcPts val="0"/>
                        </a:spcAft>
                        <a:buNone/>
                      </a:pPr>
                      <a:r>
                        <a:rPr lang="en-US" sz="2700" dirty="0"/>
                        <a:t>0,896</a:t>
                      </a:r>
                      <a:endParaRPr sz="2700" dirty="0"/>
                    </a:p>
                  </a:txBody>
                  <a:tcPr marL="121925" marR="121925" marT="34300" marB="34300" anchor="ctr"/>
                </a:tc>
                <a:tc>
                  <a:txBody>
                    <a:bodyPr/>
                    <a:lstStyle/>
                    <a:p>
                      <a:pPr marL="0" marR="0" lvl="0" indent="0" algn="ctr" rtl="0">
                        <a:spcBef>
                          <a:spcPts val="0"/>
                        </a:spcBef>
                        <a:spcAft>
                          <a:spcPts val="0"/>
                        </a:spcAft>
                        <a:buNone/>
                      </a:pPr>
                      <a:r>
                        <a:rPr lang="es-CO" sz="2700" dirty="0"/>
                        <a:t>0,877</a:t>
                      </a:r>
                      <a:endParaRPr sz="2700" dirty="0"/>
                    </a:p>
                  </a:txBody>
                  <a:tcPr marL="121925" marR="121925" marT="34300" marB="34300" anchor="ctr"/>
                </a:tc>
                <a:tc>
                  <a:txBody>
                    <a:bodyPr/>
                    <a:lstStyle/>
                    <a:p>
                      <a:pPr marL="0" marR="0" lvl="0" indent="0" algn="ctr" rtl="0">
                        <a:spcBef>
                          <a:spcPts val="0"/>
                        </a:spcBef>
                        <a:spcAft>
                          <a:spcPts val="0"/>
                        </a:spcAft>
                        <a:buNone/>
                      </a:pPr>
                      <a:r>
                        <a:rPr lang="es-CO" sz="2700" dirty="0"/>
                        <a:t>0,901</a:t>
                      </a:r>
                      <a:endParaRPr sz="2700" dirty="0"/>
                    </a:p>
                  </a:txBody>
                  <a:tcPr marL="121925" marR="121925" marT="34300" marB="34300" anchor="ctr"/>
                </a:tc>
                <a:extLst>
                  <a:ext uri="{0D108BD9-81ED-4DB2-BD59-A6C34878D82A}">
                    <a16:rowId xmlns:a16="http://schemas.microsoft.com/office/drawing/2014/main" val="10002"/>
                  </a:ext>
                </a:extLst>
              </a:tr>
              <a:tr h="777125">
                <a:tc>
                  <a:txBody>
                    <a:bodyPr/>
                    <a:lstStyle/>
                    <a:p>
                      <a:pPr marL="0" marR="0" lvl="0" indent="0" algn="ctr" rtl="0">
                        <a:spcBef>
                          <a:spcPts val="0"/>
                        </a:spcBef>
                        <a:spcAft>
                          <a:spcPts val="0"/>
                        </a:spcAft>
                        <a:buNone/>
                      </a:pPr>
                      <a:r>
                        <a:rPr lang="en-US" sz="2700" dirty="0" err="1"/>
                        <a:t>RandomForest</a:t>
                      </a:r>
                      <a:endParaRPr dirty="0"/>
                    </a:p>
                  </a:txBody>
                  <a:tcPr marL="121925" marR="121925" marT="34300" marB="34300" anchor="ctr">
                    <a:solidFill>
                      <a:srgbClr val="FFFF00"/>
                    </a:solidFill>
                  </a:tcPr>
                </a:tc>
                <a:tc>
                  <a:txBody>
                    <a:bodyPr/>
                    <a:lstStyle/>
                    <a:p>
                      <a:pPr marL="0" marR="0" lvl="0" indent="0" algn="ctr" rtl="0">
                        <a:spcBef>
                          <a:spcPts val="0"/>
                        </a:spcBef>
                        <a:spcAft>
                          <a:spcPts val="0"/>
                        </a:spcAft>
                        <a:buNone/>
                      </a:pPr>
                      <a:r>
                        <a:rPr lang="en-US" sz="2700" dirty="0"/>
                        <a:t>0,914</a:t>
                      </a:r>
                      <a:endParaRPr sz="2700" dirty="0"/>
                    </a:p>
                  </a:txBody>
                  <a:tcPr marL="121925" marR="121925" marT="34300" marB="34300" anchor="ctr">
                    <a:solidFill>
                      <a:srgbClr val="FFFF00"/>
                    </a:solidFill>
                  </a:tcPr>
                </a:tc>
                <a:tc>
                  <a:txBody>
                    <a:bodyPr/>
                    <a:lstStyle/>
                    <a:p>
                      <a:pPr marL="0" marR="0" lvl="0" indent="0" algn="ctr" rtl="0">
                        <a:spcBef>
                          <a:spcPts val="0"/>
                        </a:spcBef>
                        <a:spcAft>
                          <a:spcPts val="0"/>
                        </a:spcAft>
                        <a:buNone/>
                      </a:pPr>
                      <a:r>
                        <a:rPr lang="es-CO" sz="2700" dirty="0"/>
                        <a:t>0,953</a:t>
                      </a:r>
                      <a:endParaRPr sz="2700" dirty="0"/>
                    </a:p>
                  </a:txBody>
                  <a:tcPr marL="121925" marR="121925" marT="34300" marB="34300" anchor="ctr">
                    <a:solidFill>
                      <a:srgbClr val="FFFF00"/>
                    </a:solidFill>
                  </a:tcPr>
                </a:tc>
                <a:tc>
                  <a:txBody>
                    <a:bodyPr/>
                    <a:lstStyle/>
                    <a:p>
                      <a:pPr marL="0" marR="0" lvl="0" indent="0" algn="ctr" rtl="0">
                        <a:spcBef>
                          <a:spcPts val="0"/>
                        </a:spcBef>
                        <a:spcAft>
                          <a:spcPts val="0"/>
                        </a:spcAft>
                        <a:buNone/>
                      </a:pPr>
                      <a:r>
                        <a:rPr lang="es-CO" sz="2700" dirty="0"/>
                        <a:t>0,912</a:t>
                      </a:r>
                      <a:endParaRPr sz="2700" dirty="0"/>
                    </a:p>
                  </a:txBody>
                  <a:tcPr marL="121925" marR="121925" marT="34300" marB="34300" anchor="ctr">
                    <a:solidFill>
                      <a:srgbClr val="FFFF00"/>
                    </a:solidFill>
                  </a:tcPr>
                </a:tc>
                <a:extLst>
                  <a:ext uri="{0D108BD9-81ED-4DB2-BD59-A6C34878D82A}">
                    <a16:rowId xmlns:a16="http://schemas.microsoft.com/office/drawing/2014/main" val="10003"/>
                  </a:ext>
                </a:extLst>
              </a:tr>
              <a:tr h="777125">
                <a:tc>
                  <a:txBody>
                    <a:bodyPr/>
                    <a:lstStyle/>
                    <a:p>
                      <a:pPr marL="0" marR="0" lvl="0" indent="0" algn="ctr" rtl="0">
                        <a:spcBef>
                          <a:spcPts val="0"/>
                        </a:spcBef>
                        <a:spcAft>
                          <a:spcPts val="0"/>
                        </a:spcAft>
                        <a:buNone/>
                      </a:pPr>
                      <a:r>
                        <a:rPr lang="en-US" sz="2700" dirty="0"/>
                        <a:t>SVC</a:t>
                      </a:r>
                      <a:endParaRPr dirty="0"/>
                    </a:p>
                  </a:txBody>
                  <a:tcPr marL="121925" marR="121925" marT="34300" marB="34300" anchor="ctr"/>
                </a:tc>
                <a:tc>
                  <a:txBody>
                    <a:bodyPr/>
                    <a:lstStyle/>
                    <a:p>
                      <a:pPr marL="0" marR="0" lvl="0" indent="0" algn="ctr" rtl="0">
                        <a:spcBef>
                          <a:spcPts val="0"/>
                        </a:spcBef>
                        <a:spcAft>
                          <a:spcPts val="0"/>
                        </a:spcAft>
                        <a:buNone/>
                      </a:pPr>
                      <a:r>
                        <a:rPr lang="en-US" sz="2700" dirty="0"/>
                        <a:t>0,898</a:t>
                      </a:r>
                      <a:endParaRPr sz="2700" dirty="0"/>
                    </a:p>
                  </a:txBody>
                  <a:tcPr marL="121925" marR="121925" marT="34300" marB="34300" anchor="ctr"/>
                </a:tc>
                <a:tc>
                  <a:txBody>
                    <a:bodyPr/>
                    <a:lstStyle/>
                    <a:p>
                      <a:pPr marL="0" marR="0" lvl="0" indent="0" algn="ctr" rtl="0">
                        <a:spcBef>
                          <a:spcPts val="0"/>
                        </a:spcBef>
                        <a:spcAft>
                          <a:spcPts val="0"/>
                        </a:spcAft>
                        <a:buNone/>
                      </a:pPr>
                      <a:r>
                        <a:rPr lang="es-CO" sz="2700" dirty="0"/>
                        <a:t>0,959</a:t>
                      </a:r>
                      <a:endParaRPr sz="2700" dirty="0"/>
                    </a:p>
                  </a:txBody>
                  <a:tcPr marL="121925" marR="121925" marT="34300" marB="34300" anchor="ctr"/>
                </a:tc>
                <a:tc>
                  <a:txBody>
                    <a:bodyPr/>
                    <a:lstStyle/>
                    <a:p>
                      <a:pPr marL="0" marR="0" lvl="0" indent="0" algn="ctr" rtl="0">
                        <a:spcBef>
                          <a:spcPts val="0"/>
                        </a:spcBef>
                        <a:spcAft>
                          <a:spcPts val="0"/>
                        </a:spcAft>
                        <a:buNone/>
                      </a:pPr>
                      <a:r>
                        <a:rPr lang="es-CO" sz="2700" dirty="0"/>
                        <a:t>0,877</a:t>
                      </a:r>
                      <a:endParaRPr sz="2700" dirty="0"/>
                    </a:p>
                  </a:txBody>
                  <a:tcPr marL="121925" marR="121925" marT="34300" marB="34300" anchor="ctr"/>
                </a:tc>
                <a:extLst>
                  <a:ext uri="{0D108BD9-81ED-4DB2-BD59-A6C34878D82A}">
                    <a16:rowId xmlns:a16="http://schemas.microsoft.com/office/drawing/2014/main" val="10004"/>
                  </a:ext>
                </a:extLst>
              </a:tr>
            </a:tbl>
          </a:graphicData>
        </a:graphic>
      </p:graphicFrame>
      <p:sp>
        <p:nvSpPr>
          <p:cNvPr id="57" name="Google Shape;57;p4"/>
          <p:cNvSpPr txBox="1"/>
          <p:nvPr/>
        </p:nvSpPr>
        <p:spPr>
          <a:xfrm>
            <a:off x="1280160" y="15797399"/>
            <a:ext cx="9144000" cy="119487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lvl="0" algn="just"/>
            <a:r>
              <a:rPr lang="es-CO" sz="3200" dirty="0">
                <a:solidFill>
                  <a:schemeClr val="dk1"/>
                </a:solidFill>
                <a:latin typeface="Calibri"/>
                <a:ea typeface="Calibri"/>
                <a:cs typeface="Calibri"/>
                <a:sym typeface="Calibri"/>
              </a:rPr>
              <a:t>El cáncer de mama es el segundo tipo de cáncer que mas afecta a mujeres en el mundo. Su temprana identificación es clave en la lucha por la mortandad que este genera, pues se ha visto que la tasa de supervivencia a 5 años de mujeres con cáncer de mama invasivo en fase 1 (masa solo en la mama) es del 90%, si este se ha diseminado a los ganglios linfáticos la tasa es del 85% y si se ha diseminado a otra parte mas lejana es del 27%; solo al 62% de las personas que tienen cáncer de mama se les diagnostica en fase 1. Para tener un temprano y confiable diagnostico se suelen hacer pequeñas biopsias como la FNA (biopsia por aspiración fina con aguja). El interpretar y establecer patrones correctamente en estas pruebas es de gran relevancia pues nos aportara información de algunas características que toma la aparición de este cáncer, para ello se debe hacer una relación entre los diversos y mas importantes aspectos medidos a partir de la prueba, y el uso de modelos estadísticos y de ML son de gran ayuda con este objetivo.</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58" name="Google Shape;58;p4"/>
          <p:cNvSpPr/>
          <p:nvPr/>
        </p:nvSpPr>
        <p:spPr>
          <a:xfrm>
            <a:off x="11475720" y="13820861"/>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1" name="Google Shape;61;p4"/>
          <p:cNvSpPr txBox="1"/>
          <p:nvPr/>
        </p:nvSpPr>
        <p:spPr>
          <a:xfrm>
            <a:off x="22936554" y="13114657"/>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biopsia</a:t>
            </a: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FNA</a:t>
            </a:r>
            <a:endParaRPr b="1" dirty="0"/>
          </a:p>
        </p:txBody>
      </p:sp>
      <p:sp>
        <p:nvSpPr>
          <p:cNvPr id="63" name="Google Shape;63;p4"/>
          <p:cNvSpPr txBox="1"/>
          <p:nvPr/>
        </p:nvSpPr>
        <p:spPr>
          <a:xfrm>
            <a:off x="11426025" y="25852073"/>
            <a:ext cx="7423053" cy="553237"/>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Tabla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Modelos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mátematicos</a:t>
            </a:r>
            <a:r>
              <a:rPr lang="en-US" sz="2400" dirty="0">
                <a:solidFill>
                  <a:schemeClr val="dk1"/>
                </a:solidFill>
                <a:latin typeface="Calibri"/>
                <a:ea typeface="Calibri"/>
                <a:cs typeface="Calibri"/>
                <a:sym typeface="Calibri"/>
              </a:rPr>
              <a:t> - </a:t>
            </a:r>
            <a:r>
              <a:rPr lang="en-US" sz="2400" dirty="0" err="1">
                <a:solidFill>
                  <a:schemeClr val="dk1"/>
                </a:solidFill>
                <a:latin typeface="Calibri"/>
                <a:ea typeface="Calibri"/>
                <a:cs typeface="Calibri"/>
                <a:sym typeface="Calibri"/>
              </a:rPr>
              <a:t>puntaje</a:t>
            </a:r>
            <a:endParaRPr dirty="0"/>
          </a:p>
        </p:txBody>
      </p:sp>
      <p:sp>
        <p:nvSpPr>
          <p:cNvPr id="65" name="Google Shape;65;p4"/>
          <p:cNvSpPr txBox="1"/>
          <p:nvPr/>
        </p:nvSpPr>
        <p:spPr>
          <a:xfrm>
            <a:off x="22539959" y="27300291"/>
            <a:ext cx="57669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Relevancia</a:t>
            </a:r>
            <a:r>
              <a:rPr lang="en-US" sz="2400" dirty="0">
                <a:solidFill>
                  <a:schemeClr val="dk1"/>
                </a:solidFill>
                <a:latin typeface="Calibri"/>
                <a:ea typeface="Calibri"/>
                <a:cs typeface="Calibri"/>
                <a:sym typeface="Calibri"/>
              </a:rPr>
              <a:t>  de los </a:t>
            </a:r>
            <a:r>
              <a:rPr lang="en-US" sz="2400" dirty="0" err="1">
                <a:solidFill>
                  <a:schemeClr val="dk1"/>
                </a:solidFill>
                <a:latin typeface="Calibri"/>
                <a:ea typeface="Calibri"/>
                <a:cs typeface="Calibri"/>
                <a:sym typeface="Calibri"/>
              </a:rPr>
              <a:t>factores</a:t>
            </a:r>
            <a:r>
              <a:rPr lang="en-US" sz="2400" dirty="0">
                <a:solidFill>
                  <a:schemeClr val="dk1"/>
                </a:solidFill>
                <a:latin typeface="Calibri"/>
                <a:ea typeface="Calibri"/>
                <a:cs typeface="Calibri"/>
                <a:sym typeface="Calibri"/>
              </a:rPr>
              <a:t>.</a:t>
            </a:r>
            <a:endParaRPr dirty="0"/>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cs typeface="Calibri"/>
                <a:sym typeface="Calibri"/>
              </a:rPr>
              <a:t>Realizar la comparación con mas modelos matemáticos de clasificación.</a:t>
            </a:r>
          </a:p>
          <a:p>
            <a:pPr marL="0" marR="0" lvl="0" indent="0" algn="just" rtl="0">
              <a:spcBef>
                <a:spcPts val="0"/>
              </a:spcBef>
              <a:spcAft>
                <a:spcPts val="0"/>
              </a:spcAft>
              <a:buNone/>
            </a:pPr>
            <a:endParaRPr lang="es-CO" sz="3200" dirty="0">
              <a:solidFill>
                <a:schemeClr val="dk1"/>
              </a:solidFill>
              <a:latin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cs typeface="Calibri"/>
                <a:sym typeface="Calibri"/>
              </a:rPr>
              <a:t>Realizar un estudio de regresión para identificar cuales serian las mediciones de los principales factores hallados en el estudio para cuando una muestra sea clasificada como maligna.</a:t>
            </a:r>
            <a:endParaRPr lang="es-CO" dirty="0"/>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7163950" y="553369"/>
            <a:ext cx="5766776" cy="2743200"/>
          </a:xfrm>
          <a:prstGeom prst="rect">
            <a:avLst/>
          </a:prstGeom>
          <a:noFill/>
          <a:ln>
            <a:noFill/>
          </a:ln>
        </p:spPr>
      </p:pic>
      <p:pic>
        <p:nvPicPr>
          <p:cNvPr id="69" name="Google Shape;69;p4"/>
          <p:cNvPicPr preferRelativeResize="0"/>
          <p:nvPr/>
        </p:nvPicPr>
        <p:blipFill rotWithShape="1">
          <a:blip r:embed="rId4">
            <a:alphaModFix/>
          </a:blip>
          <a:srcRect t="24204" b="28996"/>
          <a:stretch/>
        </p:blipFill>
        <p:spPr>
          <a:xfrm>
            <a:off x="2819754" y="532901"/>
            <a:ext cx="6556239" cy="3018497"/>
          </a:xfrm>
          <a:prstGeom prst="rect">
            <a:avLst/>
          </a:prstGeom>
          <a:noFill/>
          <a:ln>
            <a:noFill/>
          </a:ln>
        </p:spPr>
      </p:pic>
      <p:pic>
        <p:nvPicPr>
          <p:cNvPr id="4" name="Imagen 3" descr="Imagen que contiene texto, libro, mapa&#10;&#10;Descripción generada automáticamente">
            <a:extLst>
              <a:ext uri="{FF2B5EF4-FFF2-40B4-BE49-F238E27FC236}">
                <a16:creationId xmlns:a16="http://schemas.microsoft.com/office/drawing/2014/main" id="{97CF659B-9DA1-4EF3-B2BB-756B716928FB}"/>
              </a:ext>
            </a:extLst>
          </p:cNvPr>
          <p:cNvPicPr>
            <a:picLocks noChangeAspect="1"/>
          </p:cNvPicPr>
          <p:nvPr/>
        </p:nvPicPr>
        <p:blipFill>
          <a:blip r:embed="rId5"/>
          <a:stretch>
            <a:fillRect/>
          </a:stretch>
        </p:blipFill>
        <p:spPr>
          <a:xfrm>
            <a:off x="22402800" y="8811889"/>
            <a:ext cx="4120332" cy="4165896"/>
          </a:xfrm>
          <a:prstGeom prst="rect">
            <a:avLst/>
          </a:prstGeom>
        </p:spPr>
      </p:pic>
      <p:pic>
        <p:nvPicPr>
          <p:cNvPr id="6" name="Imagen 5" descr="Imagen que contiene texto, mapa, espejo&#10;&#10;Descripción generada automáticamente">
            <a:extLst>
              <a:ext uri="{FF2B5EF4-FFF2-40B4-BE49-F238E27FC236}">
                <a16:creationId xmlns:a16="http://schemas.microsoft.com/office/drawing/2014/main" id="{84271E83-ABCA-4E59-A0A0-0060FA578D7A}"/>
              </a:ext>
            </a:extLst>
          </p:cNvPr>
          <p:cNvPicPr>
            <a:picLocks noChangeAspect="1"/>
          </p:cNvPicPr>
          <p:nvPr/>
        </p:nvPicPr>
        <p:blipFill>
          <a:blip r:embed="rId6"/>
          <a:stretch>
            <a:fillRect/>
          </a:stretch>
        </p:blipFill>
        <p:spPr>
          <a:xfrm>
            <a:off x="26664775" y="9358651"/>
            <a:ext cx="5704985" cy="3072372"/>
          </a:xfrm>
          <a:prstGeom prst="rect">
            <a:avLst/>
          </a:prstGeom>
        </p:spPr>
      </p:pic>
      <p:sp>
        <p:nvSpPr>
          <p:cNvPr id="36" name="Google Shape;61;p4">
            <a:extLst>
              <a:ext uri="{FF2B5EF4-FFF2-40B4-BE49-F238E27FC236}">
                <a16:creationId xmlns:a16="http://schemas.microsoft.com/office/drawing/2014/main" id="{0BB5ACAD-4755-4588-8822-6A8CC29F58D5}"/>
              </a:ext>
            </a:extLst>
          </p:cNvPr>
          <p:cNvSpPr txBox="1"/>
          <p:nvPr/>
        </p:nvSpPr>
        <p:spPr>
          <a:xfrm>
            <a:off x="28169700" y="12850149"/>
            <a:ext cx="3847800" cy="438600"/>
          </a:xfrm>
          <a:prstGeom prst="rect">
            <a:avLst/>
          </a:prstGeom>
          <a:noFill/>
          <a:ln>
            <a:noFill/>
          </a:ln>
        </p:spPr>
        <p:txBody>
          <a:bodyPr spcFirstLastPara="1" wrap="square" lIns="68550" tIns="34275" rIns="68550" bIns="34275" anchor="t" anchorCtr="0">
            <a:noAutofit/>
          </a:bodyPr>
          <a:lstStyle/>
          <a:p>
            <a:pPr lvl="0"/>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masa </a:t>
            </a:r>
            <a:r>
              <a:rPr lang="en-US" sz="2400" dirty="0" err="1">
                <a:solidFill>
                  <a:schemeClr val="dk1"/>
                </a:solidFill>
                <a:latin typeface="Calibri"/>
                <a:ea typeface="Calibri"/>
                <a:cs typeface="Calibri"/>
                <a:sym typeface="Calibri"/>
              </a:rPr>
              <a:t>sospechosa</a:t>
            </a:r>
            <a:r>
              <a:rPr lang="en-US" sz="2400" dirty="0">
                <a:solidFill>
                  <a:schemeClr val="dk1"/>
                </a:solidFill>
                <a:latin typeface="Calibri"/>
                <a:ea typeface="Calibri"/>
                <a:cs typeface="Calibri"/>
                <a:sym typeface="Calibri"/>
              </a:rPr>
              <a:t> cancer de mama</a:t>
            </a:r>
            <a:endParaRPr b="1" dirty="0"/>
          </a:p>
        </p:txBody>
      </p:sp>
      <p:graphicFrame>
        <p:nvGraphicFramePr>
          <p:cNvPr id="37" name="Google Shape;56;p4" descr="Sample table with 4 columns, 7 rows." title="Sample Table">
            <a:extLst>
              <a:ext uri="{FF2B5EF4-FFF2-40B4-BE49-F238E27FC236}">
                <a16:creationId xmlns:a16="http://schemas.microsoft.com/office/drawing/2014/main" id="{91811732-6780-49AA-B99B-517834AA6D7B}"/>
              </a:ext>
            </a:extLst>
          </p:cNvPr>
          <p:cNvGraphicFramePr/>
          <p:nvPr>
            <p:extLst>
              <p:ext uri="{D42A27DB-BD31-4B8C-83A1-F6EECF244321}">
                <p14:modId xmlns:p14="http://schemas.microsoft.com/office/powerpoint/2010/main" val="2197084659"/>
              </p:ext>
            </p:extLst>
          </p:nvPr>
        </p:nvGraphicFramePr>
        <p:xfrm>
          <a:off x="11521440" y="26644509"/>
          <a:ext cx="9921239" cy="1266506"/>
        </p:xfrm>
        <a:graphic>
          <a:graphicData uri="http://schemas.openxmlformats.org/drawingml/2006/table">
            <a:tbl>
              <a:tblPr firstRow="1" bandRow="1">
                <a:noFill/>
                <a:tableStyleId>{F465C773-4D00-42AC-B78A-3E36279DA8F0}</a:tableStyleId>
              </a:tblPr>
              <a:tblGrid>
                <a:gridCol w="3678662">
                  <a:extLst>
                    <a:ext uri="{9D8B030D-6E8A-4147-A177-3AD203B41FA5}">
                      <a16:colId xmlns:a16="http://schemas.microsoft.com/office/drawing/2014/main" val="20000"/>
                    </a:ext>
                  </a:extLst>
                </a:gridCol>
                <a:gridCol w="6242577">
                  <a:extLst>
                    <a:ext uri="{9D8B030D-6E8A-4147-A177-3AD203B41FA5}">
                      <a16:colId xmlns:a16="http://schemas.microsoft.com/office/drawing/2014/main" val="20001"/>
                    </a:ext>
                  </a:extLst>
                </a:gridCol>
              </a:tblGrid>
              <a:tr h="786426">
                <a:tc>
                  <a:txBody>
                    <a:bodyPr/>
                    <a:lstStyle/>
                    <a:p>
                      <a:pPr marL="0" marR="0" lvl="0" indent="0" algn="ctr" rtl="0">
                        <a:spcBef>
                          <a:spcPts val="0"/>
                        </a:spcBef>
                        <a:spcAft>
                          <a:spcPts val="0"/>
                        </a:spcAft>
                        <a:buNone/>
                      </a:pPr>
                      <a:r>
                        <a:rPr lang="en-US" sz="2700" dirty="0" err="1"/>
                        <a:t>Modelo</a:t>
                      </a:r>
                      <a:endParaRPr sz="2700" dirty="0"/>
                    </a:p>
                  </a:txBody>
                  <a:tcPr marL="121925" marR="121925" marT="34300" marB="34300" anchor="ctr">
                    <a:solidFill>
                      <a:srgbClr val="030340"/>
                    </a:solidFill>
                  </a:tcPr>
                </a:tc>
                <a:tc>
                  <a:txBody>
                    <a:bodyPr/>
                    <a:lstStyle/>
                    <a:p>
                      <a:pPr marL="0" lvl="0" indent="0" algn="ctr" rtl="0">
                        <a:spcBef>
                          <a:spcPts val="0"/>
                        </a:spcBef>
                        <a:spcAft>
                          <a:spcPts val="0"/>
                        </a:spcAft>
                        <a:buClr>
                          <a:schemeClr val="dk1"/>
                        </a:buClr>
                        <a:buFont typeface="Arial"/>
                        <a:buNone/>
                      </a:pPr>
                      <a:r>
                        <a:rPr lang="en-US" sz="2700" dirty="0"/>
                        <a:t>Score</a:t>
                      </a:r>
                      <a:endParaRPr dirty="0"/>
                    </a:p>
                  </a:txBody>
                  <a:tcPr marL="121925" marR="121925" marT="34300" marB="34300" anchor="ctr">
                    <a:solidFill>
                      <a:srgbClr val="030340"/>
                    </a:solidFill>
                  </a:tcPr>
                </a:tc>
                <a:extLst>
                  <a:ext uri="{0D108BD9-81ED-4DB2-BD59-A6C34878D82A}">
                    <a16:rowId xmlns:a16="http://schemas.microsoft.com/office/drawing/2014/main" val="10000"/>
                  </a:ext>
                </a:extLst>
              </a:tr>
              <a:tr h="366247">
                <a:tc>
                  <a:txBody>
                    <a:bodyPr/>
                    <a:lstStyle/>
                    <a:p>
                      <a:pPr marL="0" marR="0" lvl="0" indent="0" algn="ctr" rtl="0">
                        <a:spcBef>
                          <a:spcPts val="0"/>
                        </a:spcBef>
                        <a:spcAft>
                          <a:spcPts val="0"/>
                        </a:spcAft>
                        <a:buNone/>
                      </a:pPr>
                      <a:r>
                        <a:rPr lang="en-US" sz="2700" dirty="0"/>
                        <a:t>DNN</a:t>
                      </a:r>
                      <a:endParaRPr sz="2700" dirty="0"/>
                    </a:p>
                  </a:txBody>
                  <a:tcPr marL="121925" marR="121925" marT="34300" marB="34300" anchor="ctr"/>
                </a:tc>
                <a:tc>
                  <a:txBody>
                    <a:bodyPr/>
                    <a:lstStyle/>
                    <a:p>
                      <a:pPr marL="0" marR="0" lvl="0" indent="0" algn="ctr" rtl="0">
                        <a:spcBef>
                          <a:spcPts val="0"/>
                        </a:spcBef>
                        <a:spcAft>
                          <a:spcPts val="0"/>
                        </a:spcAft>
                        <a:buNone/>
                      </a:pPr>
                      <a:r>
                        <a:rPr lang="es-CO" sz="2700" dirty="0"/>
                        <a:t>0,906</a:t>
                      </a:r>
                      <a:endParaRPr sz="2700" dirty="0"/>
                    </a:p>
                  </a:txBody>
                  <a:tcPr marL="121925" marR="121925" marT="34300" marB="34300" anchor="ctr"/>
                </a:tc>
                <a:extLst>
                  <a:ext uri="{0D108BD9-81ED-4DB2-BD59-A6C34878D82A}">
                    <a16:rowId xmlns:a16="http://schemas.microsoft.com/office/drawing/2014/main" val="10001"/>
                  </a:ext>
                </a:extLst>
              </a:tr>
            </a:tbl>
          </a:graphicData>
        </a:graphic>
      </p:graphicFrame>
      <p:graphicFrame>
        <p:nvGraphicFramePr>
          <p:cNvPr id="9" name="Gráfico 8">
            <a:extLst>
              <a:ext uri="{FF2B5EF4-FFF2-40B4-BE49-F238E27FC236}">
                <a16:creationId xmlns:a16="http://schemas.microsoft.com/office/drawing/2014/main" id="{5F4CBDC6-708B-4FDB-B506-CAF4BFCA61CE}"/>
              </a:ext>
            </a:extLst>
          </p:cNvPr>
          <p:cNvGraphicFramePr/>
          <p:nvPr>
            <p:extLst>
              <p:ext uri="{D42A27DB-BD31-4B8C-83A1-F6EECF244321}">
                <p14:modId xmlns:p14="http://schemas.microsoft.com/office/powerpoint/2010/main" val="3680713650"/>
              </p:ext>
            </p:extLst>
          </p:nvPr>
        </p:nvGraphicFramePr>
        <p:xfrm>
          <a:off x="21455195" y="20967765"/>
          <a:ext cx="10562305" cy="6309998"/>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BF0E178-1F1F-49D9-BA72-76510F1C1A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1028</TotalTime>
  <Words>1155</Words>
  <Application>Microsoft Office PowerPoint</Application>
  <PresentationFormat>Personalizado</PresentationFormat>
  <Paragraphs>80</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Leonardo Dallos M.</cp:lastModifiedBy>
  <cp:revision>24</cp:revision>
  <dcterms:modified xsi:type="dcterms:W3CDTF">2020-09-07T06:50:47Z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