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411694"/>
            <a:ext cx="5363879" cy="23405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Machine Learning</a:t>
            </a:r>
            <a:br>
              <a:rPr lang="en-US" sz="2800" dirty="0" smtClean="0"/>
            </a:br>
            <a:r>
              <a:rPr lang="en-US" sz="2800" dirty="0" err="1" smtClean="0"/>
              <a:t>Aprendizagem</a:t>
            </a:r>
            <a:r>
              <a:rPr lang="en-US" sz="2800" dirty="0" smtClean="0"/>
              <a:t> </a:t>
            </a:r>
            <a:r>
              <a:rPr lang="en-US" sz="2800" dirty="0" err="1" smtClean="0"/>
              <a:t>Supervisionada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750" y="4423969"/>
            <a:ext cx="8192728" cy="730043"/>
          </a:xfrm>
        </p:spPr>
        <p:txBody>
          <a:bodyPr/>
          <a:lstStyle/>
          <a:p>
            <a:r>
              <a:rPr lang="en-US" sz="1800" i="1" dirty="0" err="1" smtClean="0"/>
              <a:t>Por</a:t>
            </a:r>
            <a:r>
              <a:rPr lang="en-US" sz="1800" i="1" dirty="0" smtClean="0"/>
              <a:t> Leonardo Damasio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562708" cy="725349"/>
          </a:xfrm>
        </p:spPr>
        <p:txBody>
          <a:bodyPr>
            <a:normAutofit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49822" y="1268361"/>
            <a:ext cx="7294178" cy="41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Camadas</a:t>
            </a:r>
            <a:r>
              <a:rPr lang="en-US" sz="2000" dirty="0" smtClean="0"/>
              <a:t> de </a:t>
            </a:r>
            <a:r>
              <a:rPr lang="en-US" sz="2000" dirty="0" err="1" smtClean="0"/>
              <a:t>Perceptrons</a:t>
            </a:r>
            <a:r>
              <a:rPr lang="en-US" sz="2000" dirty="0" smtClean="0"/>
              <a:t> – Feed Forward / Back Propagation</a:t>
            </a:r>
            <a:endParaRPr lang="en-US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01" y="1975944"/>
            <a:ext cx="6609819" cy="2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Obrigado!</a:t>
            </a:r>
            <a:endParaRPr lang="pt-BR" sz="4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Machine Learning</a:t>
            </a:r>
            <a:br>
              <a:rPr lang="en-US" sz="2400" dirty="0"/>
            </a:br>
            <a:r>
              <a:rPr lang="en-US" sz="2400" dirty="0" err="1"/>
              <a:t>Aprendizagem</a:t>
            </a:r>
            <a:r>
              <a:rPr lang="en-US" sz="2400" dirty="0"/>
              <a:t> </a:t>
            </a:r>
            <a:r>
              <a:rPr lang="en-US" sz="2400" dirty="0" err="1"/>
              <a:t>Supervisionada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4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Machine Learning</a:t>
            </a:r>
            <a:br>
              <a:rPr lang="en-US" sz="2400" dirty="0"/>
            </a:br>
            <a:r>
              <a:rPr lang="en-US" sz="2400" dirty="0" err="1"/>
              <a:t>Aprendizagem</a:t>
            </a:r>
            <a:r>
              <a:rPr lang="en-US" sz="2400" dirty="0"/>
              <a:t> </a:t>
            </a:r>
            <a:r>
              <a:rPr lang="en-US" sz="2400" dirty="0" err="1"/>
              <a:t>Supervisionada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38731"/>
            <a:ext cx="8246070" cy="3465870"/>
          </a:xfrm>
        </p:spPr>
        <p:txBody>
          <a:bodyPr anchor="ctr">
            <a:normAutofit fontScale="85000" lnSpcReduction="20000"/>
          </a:bodyPr>
          <a:lstStyle/>
          <a:p>
            <a:r>
              <a:rPr lang="pt-BR" sz="2000" b="1" dirty="0"/>
              <a:t>Regressão </a:t>
            </a:r>
          </a:p>
          <a:p>
            <a:pPr lvl="1"/>
            <a:r>
              <a:rPr lang="pt-BR" sz="2000" dirty="0"/>
              <a:t>Linear</a:t>
            </a:r>
          </a:p>
          <a:p>
            <a:pPr lvl="1"/>
            <a:r>
              <a:rPr lang="pt-BR" sz="2000" dirty="0" smtClean="0"/>
              <a:t>Logística</a:t>
            </a:r>
          </a:p>
          <a:p>
            <a:endParaRPr lang="pt-BR" sz="2000" dirty="0"/>
          </a:p>
          <a:p>
            <a:r>
              <a:rPr lang="pt-BR" sz="2000" b="1" dirty="0" smtClean="0"/>
              <a:t>Classificação </a:t>
            </a:r>
          </a:p>
          <a:p>
            <a:pPr lvl="1"/>
            <a:r>
              <a:rPr lang="pt-BR" sz="2000" dirty="0" err="1" smtClean="0"/>
              <a:t>Naive</a:t>
            </a:r>
            <a:r>
              <a:rPr lang="pt-BR" sz="2000" dirty="0" smtClean="0"/>
              <a:t> </a:t>
            </a:r>
            <a:r>
              <a:rPr lang="pt-BR" sz="2000" dirty="0" err="1" smtClean="0"/>
              <a:t>Bayes</a:t>
            </a:r>
            <a:endParaRPr lang="pt-BR" sz="2000" dirty="0" smtClean="0"/>
          </a:p>
          <a:p>
            <a:pPr lvl="1"/>
            <a:r>
              <a:rPr lang="pt-BR" sz="2000" dirty="0" smtClean="0"/>
              <a:t>KNN</a:t>
            </a:r>
          </a:p>
          <a:p>
            <a:pPr lvl="1"/>
            <a:r>
              <a:rPr lang="pt-BR" sz="2000" dirty="0" err="1"/>
              <a:t>Support</a:t>
            </a:r>
            <a:r>
              <a:rPr lang="pt-BR" sz="2000" dirty="0"/>
              <a:t> Vector </a:t>
            </a:r>
            <a:r>
              <a:rPr lang="pt-BR" sz="2000" dirty="0" err="1" smtClean="0"/>
              <a:t>Machine</a:t>
            </a:r>
            <a:endParaRPr lang="pt-BR" sz="2000" dirty="0" smtClean="0"/>
          </a:p>
          <a:p>
            <a:pPr lvl="1"/>
            <a:r>
              <a:rPr lang="pt-BR" sz="2000" dirty="0" smtClean="0"/>
              <a:t>Árvore </a:t>
            </a:r>
            <a:r>
              <a:rPr lang="pt-BR" sz="2000" dirty="0"/>
              <a:t>de </a:t>
            </a:r>
            <a:r>
              <a:rPr lang="pt-BR" sz="2000" dirty="0" smtClean="0"/>
              <a:t>Decisão</a:t>
            </a:r>
          </a:p>
          <a:p>
            <a:pPr lvl="1"/>
            <a:r>
              <a:rPr lang="pt-BR" sz="2000" dirty="0" err="1" smtClean="0"/>
              <a:t>Random</a:t>
            </a:r>
            <a:r>
              <a:rPr lang="pt-BR" sz="2000" dirty="0" smtClean="0"/>
              <a:t> Forest</a:t>
            </a:r>
            <a:r>
              <a:rPr lang="pt-BR" sz="2000" dirty="0"/>
              <a:t/>
            </a:r>
            <a:br>
              <a:rPr lang="pt-BR" sz="2000" dirty="0"/>
            </a:br>
            <a:endParaRPr lang="pt-BR" sz="2000" dirty="0" smtClean="0"/>
          </a:p>
          <a:p>
            <a:r>
              <a:rPr lang="pt-BR" sz="2000" b="1" dirty="0" smtClean="0"/>
              <a:t>Redes </a:t>
            </a:r>
            <a:r>
              <a:rPr lang="pt-BR" sz="2000" b="1" dirty="0"/>
              <a:t>Neurais </a:t>
            </a:r>
            <a:r>
              <a:rPr lang="pt-BR" sz="2000" b="1" dirty="0" smtClean="0"/>
              <a:t>Artificiais</a:t>
            </a:r>
            <a:endParaRPr lang="pt-BR" sz="2000" dirty="0" smtClean="0"/>
          </a:p>
          <a:p>
            <a:pPr lvl="1"/>
            <a:r>
              <a:rPr lang="pt-BR" sz="2000" dirty="0" err="1" smtClean="0"/>
              <a:t>Multilayer</a:t>
            </a:r>
            <a:r>
              <a:rPr lang="pt-BR" sz="2000" dirty="0" smtClean="0"/>
              <a:t> </a:t>
            </a:r>
            <a:r>
              <a:rPr lang="pt-BR" sz="2000" dirty="0" err="1" smtClean="0"/>
              <a:t>Perceptron</a:t>
            </a:r>
            <a:r>
              <a:rPr lang="pt-BR" sz="2000" dirty="0"/>
              <a:t> (</a:t>
            </a:r>
            <a:r>
              <a:rPr lang="pt-BR" sz="2000" dirty="0" err="1"/>
              <a:t>Deep</a:t>
            </a:r>
            <a:r>
              <a:rPr lang="pt-BR" sz="2000" dirty="0"/>
              <a:t> </a:t>
            </a:r>
            <a:r>
              <a:rPr lang="pt-BR" sz="2000" dirty="0" smtClean="0"/>
              <a:t>Learning)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Regressão</a:t>
            </a:r>
            <a:r>
              <a:rPr lang="en-US" dirty="0" smtClean="0"/>
              <a:t> Linear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03" y="2064294"/>
            <a:ext cx="1615204" cy="27606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t="8407"/>
          <a:stretch/>
        </p:blipFill>
        <p:spPr>
          <a:xfrm>
            <a:off x="4787498" y="2049517"/>
            <a:ext cx="3221384" cy="2977224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5174274" y="2144111"/>
            <a:ext cx="2750526" cy="2426318"/>
          </a:xfrm>
          <a:custGeom>
            <a:avLst/>
            <a:gdLst>
              <a:gd name="connsiteX0" fmla="*/ 0 w 2354317"/>
              <a:gd name="connsiteY0" fmla="*/ 2081048 h 2081048"/>
              <a:gd name="connsiteX1" fmla="*/ 1334813 w 2354317"/>
              <a:gd name="connsiteY1" fmla="*/ 1492469 h 2081048"/>
              <a:gd name="connsiteX2" fmla="*/ 2354317 w 2354317"/>
              <a:gd name="connsiteY2" fmla="*/ 0 h 20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317" h="2081048">
                <a:moveTo>
                  <a:pt x="0" y="2081048"/>
                </a:moveTo>
                <a:cubicBezTo>
                  <a:pt x="471213" y="1960179"/>
                  <a:pt x="942427" y="1839310"/>
                  <a:pt x="1334813" y="1492469"/>
                </a:cubicBezTo>
                <a:cubicBezTo>
                  <a:pt x="1727199" y="1145628"/>
                  <a:pt x="2200165" y="248745"/>
                  <a:pt x="2354317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332845" y="2270232"/>
            <a:ext cx="1401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/>
              <a:t>Y = </a:t>
            </a:r>
            <a:r>
              <a:rPr lang="pt-BR" sz="3200" b="1" dirty="0" smtClean="0">
                <a:solidFill>
                  <a:srgbClr val="FF0000"/>
                </a:solidFill>
              </a:rPr>
              <a:t>ƒ</a:t>
            </a:r>
            <a:r>
              <a:rPr lang="pt-BR" sz="3200" b="1" dirty="0" smtClean="0"/>
              <a:t>(X)</a:t>
            </a:r>
            <a:endParaRPr lang="pt-BR" sz="3200" b="1" dirty="0"/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1849822" y="1268361"/>
            <a:ext cx="7294178" cy="41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Relação</a:t>
            </a:r>
            <a:r>
              <a:rPr lang="en-US" sz="2000" dirty="0" smtClean="0"/>
              <a:t> </a:t>
            </a:r>
            <a:r>
              <a:rPr lang="en-US" sz="2000" dirty="0" err="1" smtClean="0"/>
              <a:t>matemática</a:t>
            </a:r>
            <a:r>
              <a:rPr lang="en-US" sz="2000" dirty="0" smtClean="0"/>
              <a:t> entre </a:t>
            </a:r>
            <a:r>
              <a:rPr lang="en-US" sz="2000" dirty="0" err="1" smtClean="0"/>
              <a:t>variáveis</a:t>
            </a:r>
            <a:r>
              <a:rPr lang="en-US" sz="2000" dirty="0" smtClean="0"/>
              <a:t> </a:t>
            </a:r>
            <a:r>
              <a:rPr lang="en-US" sz="2000" dirty="0" err="1" smtClean="0"/>
              <a:t>numéricas</a:t>
            </a:r>
            <a:endParaRPr lang="en-US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392106" y="1702720"/>
            <a:ext cx="358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Ex.: Idade x Custo do convênio médico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  <p:bldP spid="1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Regressão</a:t>
            </a:r>
            <a:r>
              <a:rPr lang="en-US" dirty="0" smtClean="0"/>
              <a:t> </a:t>
            </a:r>
            <a:r>
              <a:rPr lang="en-US" dirty="0" err="1" smtClean="0"/>
              <a:t>Logística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49822" y="1268361"/>
            <a:ext cx="7294178" cy="41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Relação</a:t>
            </a:r>
            <a:r>
              <a:rPr lang="en-US" sz="2000" dirty="0" smtClean="0"/>
              <a:t> </a:t>
            </a:r>
            <a:r>
              <a:rPr lang="en-US" sz="2000" dirty="0" err="1" smtClean="0"/>
              <a:t>matemática</a:t>
            </a:r>
            <a:r>
              <a:rPr lang="en-US" sz="2000" dirty="0" smtClean="0"/>
              <a:t> entre </a:t>
            </a:r>
            <a:r>
              <a:rPr lang="en-US" sz="2000" dirty="0" err="1" smtClean="0"/>
              <a:t>variáveis</a:t>
            </a:r>
            <a:r>
              <a:rPr lang="en-US" sz="2000" dirty="0" smtClean="0"/>
              <a:t> </a:t>
            </a:r>
            <a:r>
              <a:rPr lang="en-US" sz="2000" dirty="0" err="1" smtClean="0"/>
              <a:t>numéricas</a:t>
            </a:r>
            <a:r>
              <a:rPr lang="en-US" sz="2000" dirty="0" smtClean="0"/>
              <a:t>, com </a:t>
            </a:r>
            <a:r>
              <a:rPr lang="en-US" sz="2000" dirty="0" err="1" smtClean="0"/>
              <a:t>resposta</a:t>
            </a:r>
            <a:r>
              <a:rPr lang="en-US" sz="2000" dirty="0" smtClean="0"/>
              <a:t> </a:t>
            </a:r>
            <a:r>
              <a:rPr lang="en-US" sz="2000" dirty="0" err="1" smtClean="0"/>
              <a:t>binária</a:t>
            </a:r>
            <a:endParaRPr lang="en-US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-1" r="1646"/>
          <a:stretch/>
        </p:blipFill>
        <p:spPr>
          <a:xfrm>
            <a:off x="2938644" y="2025418"/>
            <a:ext cx="4397576" cy="2960787"/>
          </a:xfrm>
          <a:prstGeom prst="rect">
            <a:avLst/>
          </a:prstGeom>
        </p:spPr>
      </p:pic>
      <p:cxnSp>
        <p:nvCxnSpPr>
          <p:cNvPr id="9" name="Conector em Curva 8"/>
          <p:cNvCxnSpPr/>
          <p:nvPr/>
        </p:nvCxnSpPr>
        <p:spPr>
          <a:xfrm flipV="1">
            <a:off x="3321269" y="2239064"/>
            <a:ext cx="4014951" cy="2301767"/>
          </a:xfrm>
          <a:prstGeom prst="curvedConnector3">
            <a:avLst>
              <a:gd name="adj1" fmla="val 400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392106" y="1702720"/>
            <a:ext cx="358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Ex.: B2B Minutos falados por semana x Fraude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5763769" y="3970977"/>
            <a:ext cx="1401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/>
              <a:t>Y = </a:t>
            </a:r>
            <a:r>
              <a:rPr lang="pt-BR" sz="3200" b="1" dirty="0" smtClean="0">
                <a:solidFill>
                  <a:srgbClr val="FF0000"/>
                </a:solidFill>
              </a:rPr>
              <a:t>ƒ</a:t>
            </a:r>
            <a:r>
              <a:rPr lang="pt-BR" sz="3200" b="1" dirty="0" smtClean="0"/>
              <a:t>(X)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3796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Naïve Bayes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49822" y="1268361"/>
            <a:ext cx="7294178" cy="41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Relação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atributos</a:t>
            </a:r>
            <a:r>
              <a:rPr lang="en-US" sz="2000" dirty="0" smtClean="0"/>
              <a:t> </a:t>
            </a:r>
            <a:r>
              <a:rPr lang="en-US" sz="2000" dirty="0" err="1" smtClean="0"/>
              <a:t>independentes</a:t>
            </a:r>
            <a:r>
              <a:rPr lang="en-US" sz="2000" dirty="0" smtClean="0"/>
              <a:t> - </a:t>
            </a:r>
            <a:r>
              <a:rPr lang="en-US" sz="2000" dirty="0" err="1" smtClean="0"/>
              <a:t>classe</a:t>
            </a:r>
            <a:endParaRPr lang="en-US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3" y="2098988"/>
            <a:ext cx="5104251" cy="26795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392106" y="1702720"/>
            <a:ext cx="358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Ex.: Gato x Tigre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99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KNN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49822" y="1268361"/>
            <a:ext cx="7294178" cy="41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Relação</a:t>
            </a:r>
            <a:r>
              <a:rPr lang="en-US" sz="2000" dirty="0" smtClean="0"/>
              <a:t> </a:t>
            </a:r>
            <a:r>
              <a:rPr lang="en-US" sz="2000" dirty="0" err="1" smtClean="0"/>
              <a:t>vizinhos</a:t>
            </a:r>
            <a:r>
              <a:rPr lang="en-US" sz="2000" dirty="0" smtClean="0"/>
              <a:t> - </a:t>
            </a:r>
            <a:r>
              <a:rPr lang="en-US" sz="2000" dirty="0" err="1" smtClean="0"/>
              <a:t>classe</a:t>
            </a:r>
            <a:endParaRPr lang="en-US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2944851"/>
            <a:ext cx="1821781" cy="1041502"/>
          </a:xfrm>
          <a:prstGeom prst="rect">
            <a:avLst/>
          </a:prstGeom>
        </p:spPr>
      </p:pic>
      <p:pic>
        <p:nvPicPr>
          <p:cNvPr id="1026" name="Picture 2" descr="https://i.stack.imgur.com/psDc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7"/>
          <a:stretch/>
        </p:blipFill>
        <p:spPr bwMode="auto">
          <a:xfrm>
            <a:off x="4176097" y="2062079"/>
            <a:ext cx="4499791" cy="29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392106" y="1702720"/>
            <a:ext cx="358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Ex.: Flores: </a:t>
            </a:r>
            <a:r>
              <a:rPr lang="pt-BR" sz="1400" dirty="0" err="1" smtClean="0"/>
              <a:t>Setosa</a:t>
            </a:r>
            <a:r>
              <a:rPr lang="pt-BR" sz="1400" dirty="0" smtClean="0"/>
              <a:t> x </a:t>
            </a:r>
            <a:r>
              <a:rPr lang="pt-BR" sz="1400" dirty="0" err="1" smtClean="0"/>
              <a:t>Virginica</a:t>
            </a:r>
            <a:r>
              <a:rPr lang="pt-BR" sz="1400" dirty="0" smtClean="0"/>
              <a:t> x Versicolor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861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562708" cy="72534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Support Vector Machine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49822" y="1268361"/>
            <a:ext cx="7294178" cy="41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Relação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atributo</a:t>
            </a:r>
            <a:r>
              <a:rPr lang="en-US" sz="2000" dirty="0" smtClean="0"/>
              <a:t> - </a:t>
            </a:r>
            <a:r>
              <a:rPr lang="en-US" sz="2000" dirty="0" err="1" smtClean="0"/>
              <a:t>proximidade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vetor</a:t>
            </a:r>
            <a:r>
              <a:rPr lang="en-US" sz="2000" dirty="0" smtClean="0"/>
              <a:t> de </a:t>
            </a:r>
            <a:r>
              <a:rPr lang="en-US" sz="2000" dirty="0" err="1" smtClean="0"/>
              <a:t>suporte</a:t>
            </a:r>
            <a:r>
              <a:rPr lang="en-US" sz="2000" dirty="0" smtClean="0"/>
              <a:t> da </a:t>
            </a:r>
            <a:r>
              <a:rPr lang="en-US" sz="2000" dirty="0" err="1" smtClean="0"/>
              <a:t>classe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699" r="-1132"/>
          <a:stretch/>
        </p:blipFill>
        <p:spPr>
          <a:xfrm>
            <a:off x="2771553" y="1929870"/>
            <a:ext cx="5121716" cy="29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562708" cy="725349"/>
          </a:xfrm>
        </p:spPr>
        <p:txBody>
          <a:bodyPr>
            <a:norm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49822" y="1268361"/>
            <a:ext cx="7294178" cy="41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Atributos</a:t>
            </a:r>
            <a:r>
              <a:rPr lang="en-US" sz="2000" dirty="0" smtClean="0"/>
              <a:t> </a:t>
            </a:r>
            <a:r>
              <a:rPr lang="en-US" sz="2000" dirty="0" err="1" smtClean="0"/>
              <a:t>determinantes</a:t>
            </a:r>
            <a:endParaRPr lang="en-US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4553"/>
          <a:stretch/>
        </p:blipFill>
        <p:spPr>
          <a:xfrm>
            <a:off x="2598189" y="2133599"/>
            <a:ext cx="4811603" cy="233904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392106" y="1702720"/>
            <a:ext cx="358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Ex.: Jogar tênis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340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562708" cy="725349"/>
          </a:xfrm>
        </p:spPr>
        <p:txBody>
          <a:bodyPr>
            <a:norm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Floresta</a:t>
            </a:r>
            <a:r>
              <a:rPr lang="en-US" dirty="0" smtClean="0"/>
              <a:t> </a:t>
            </a:r>
            <a:r>
              <a:rPr lang="en-US" dirty="0" err="1" smtClean="0"/>
              <a:t>Aleatória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49822" y="1268361"/>
            <a:ext cx="7294178" cy="41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Várias</a:t>
            </a:r>
            <a:r>
              <a:rPr lang="en-US" sz="2000" dirty="0" smtClean="0"/>
              <a:t> </a:t>
            </a:r>
            <a:r>
              <a:rPr lang="en-US" sz="2000" dirty="0" err="1" smtClean="0"/>
              <a:t>árvores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decisão</a:t>
            </a:r>
            <a:endParaRPr lang="en-US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67" y="1853140"/>
            <a:ext cx="5038888" cy="29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Apresentação na tela (16:9)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Machine Learning Aprendizagem Supervisionada</vt:lpstr>
      <vt:lpstr>Machine Learning Aprendizagem Supervisionada</vt:lpstr>
      <vt:lpstr>Regressão Linear</vt:lpstr>
      <vt:lpstr>Regressão Logística</vt:lpstr>
      <vt:lpstr>Classificação Naïve Bayes</vt:lpstr>
      <vt:lpstr>Classificação KNN</vt:lpstr>
      <vt:lpstr>Classificação Support Vector Machine</vt:lpstr>
      <vt:lpstr>Classificação Árvore de Decisão</vt:lpstr>
      <vt:lpstr>Classificação Floresta Aleatória</vt:lpstr>
      <vt:lpstr>Redes Neurais</vt:lpstr>
      <vt:lpstr>Machine Learning Aprendizagem Supervisionada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2019-09-09T12:21:52Z</dcterms:modified>
</cp:coreProperties>
</file>