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AB3D-ABF5-4148-9303-5405D58B0486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5C47-BEB5-4D34-8B42-DB77673F859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05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AB3D-ABF5-4148-9303-5405D58B0486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5C47-BEB5-4D34-8B42-DB77673F85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50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AB3D-ABF5-4148-9303-5405D58B0486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5C47-BEB5-4D34-8B42-DB77673F85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900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AB3D-ABF5-4148-9303-5405D58B0486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5C47-BEB5-4D34-8B42-DB77673F8590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9391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AB3D-ABF5-4148-9303-5405D58B0486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5C47-BEB5-4D34-8B42-DB77673F85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154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AB3D-ABF5-4148-9303-5405D58B0486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5C47-BEB5-4D34-8B42-DB77673F859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9003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AB3D-ABF5-4148-9303-5405D58B0486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5C47-BEB5-4D34-8B42-DB77673F85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403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AB3D-ABF5-4148-9303-5405D58B0486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5C47-BEB5-4D34-8B42-DB77673F85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379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AB3D-ABF5-4148-9303-5405D58B0486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5C47-BEB5-4D34-8B42-DB77673F85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56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AB3D-ABF5-4148-9303-5405D58B0486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5C47-BEB5-4D34-8B42-DB77673F85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00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AB3D-ABF5-4148-9303-5405D58B0486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5C47-BEB5-4D34-8B42-DB77673F85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27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AB3D-ABF5-4148-9303-5405D58B0486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5C47-BEB5-4D34-8B42-DB77673F85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87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AB3D-ABF5-4148-9303-5405D58B0486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5C47-BEB5-4D34-8B42-DB77673F85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76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AB3D-ABF5-4148-9303-5405D58B0486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5C47-BEB5-4D34-8B42-DB77673F85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62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AB3D-ABF5-4148-9303-5405D58B0486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5C47-BEB5-4D34-8B42-DB77673F85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01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AB3D-ABF5-4148-9303-5405D58B0486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5C47-BEB5-4D34-8B42-DB77673F85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45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AB3D-ABF5-4148-9303-5405D58B0486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5C47-BEB5-4D34-8B42-DB77673F85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1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5A8AB3D-ABF5-4148-9303-5405D58B0486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8B35C47-BEB5-4D34-8B42-DB77673F85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031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60061"/>
            <a:ext cx="4585063" cy="9284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Matriz de Confusão</a:t>
            </a:r>
            <a:endParaRPr lang="pt-BR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7" name="Imagem 3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8328" y="2520777"/>
            <a:ext cx="5294748" cy="38378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8" name="Retângulo 37"/>
          <p:cNvSpPr/>
          <p:nvPr/>
        </p:nvSpPr>
        <p:spPr>
          <a:xfrm>
            <a:off x="308918" y="803174"/>
            <a:ext cx="115535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# Exemplo da matriz de confusão que o programa nos retorna</a:t>
            </a:r>
          </a:p>
          <a:p>
            <a:endParaRPr lang="pt-BR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pt-BR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from</a:t>
            </a:r>
            <a:r>
              <a:rPr lang="pt-BR" dirty="0" smtClean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</a:rPr>
              <a:t>yellowbrick.classifier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2D050"/>
                </a:solidFill>
                <a:latin typeface="Consolas" panose="020B0609020204030204" pitchFamily="49" charset="0"/>
              </a:rPr>
              <a:t>import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latin typeface="Consolas" panose="020B0609020204030204" pitchFamily="49" charset="0"/>
              </a:rPr>
              <a:t>ConfusionMatrix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v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ConfusionMatrix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latin typeface="Consolas" panose="020B0609020204030204" pitchFamily="49" charset="0"/>
              </a:rPr>
              <a:t>GaussianNB</a:t>
            </a:r>
            <a:r>
              <a:rPr lang="pt-BR" dirty="0">
                <a:latin typeface="Consolas" panose="020B0609020204030204" pitchFamily="49" charset="0"/>
              </a:rPr>
              <a:t>()) </a:t>
            </a:r>
            <a:endParaRPr lang="pt-BR" dirty="0" smtClean="0">
              <a:latin typeface="Consolas" panose="020B0609020204030204" pitchFamily="49" charset="0"/>
            </a:endParaRPr>
          </a:p>
          <a:p>
            <a:r>
              <a:rPr lang="pt-BR" dirty="0" err="1" smtClean="0">
                <a:latin typeface="Consolas" panose="020B0609020204030204" pitchFamily="49" charset="0"/>
              </a:rPr>
              <a:t>v.</a:t>
            </a:r>
            <a:r>
              <a:rPr lang="pt-BR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fit</a:t>
            </a:r>
            <a:r>
              <a:rPr lang="pt-BR" dirty="0" smtClean="0"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latin typeface="Consolas" panose="020B0609020204030204" pitchFamily="49" charset="0"/>
              </a:rPr>
              <a:t>x_train</a:t>
            </a:r>
            <a:r>
              <a:rPr lang="pt-BR" dirty="0" smtClean="0">
                <a:latin typeface="Consolas" panose="020B0609020204030204" pitchFamily="49" charset="0"/>
              </a:rPr>
              <a:t>, </a:t>
            </a:r>
            <a:r>
              <a:rPr lang="pt-BR" dirty="0" err="1" smtClean="0">
                <a:latin typeface="Consolas" panose="020B0609020204030204" pitchFamily="49" charset="0"/>
              </a:rPr>
              <a:t>y_train</a:t>
            </a:r>
            <a:r>
              <a:rPr lang="pt-BR" dirty="0" smtClean="0"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dirty="0" err="1" smtClean="0">
                <a:latin typeface="Consolas" panose="020B0609020204030204" pitchFamily="49" charset="0"/>
              </a:rPr>
              <a:t>v.</a:t>
            </a:r>
            <a:r>
              <a:rPr lang="pt-BR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score</a:t>
            </a:r>
            <a:r>
              <a:rPr lang="pt-BR" dirty="0" smtClean="0"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latin typeface="Consolas" panose="020B0609020204030204" pitchFamily="49" charset="0"/>
              </a:rPr>
              <a:t>x_test</a:t>
            </a:r>
            <a:r>
              <a:rPr lang="pt-BR" dirty="0" smtClean="0">
                <a:latin typeface="Consolas" panose="020B0609020204030204" pitchFamily="49" charset="0"/>
              </a:rPr>
              <a:t>, </a:t>
            </a:r>
            <a:r>
              <a:rPr lang="pt-BR" dirty="0" err="1" smtClean="0">
                <a:latin typeface="Consolas" panose="020B0609020204030204" pitchFamily="49" charset="0"/>
              </a:rPr>
              <a:t>y_test</a:t>
            </a:r>
            <a:r>
              <a:rPr lang="pt-BR" dirty="0" smtClean="0">
                <a:latin typeface="Consolas" panose="020B0609020204030204" pitchFamily="49" charset="0"/>
              </a:rPr>
              <a:t>)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 err="1">
                <a:latin typeface="Consolas" panose="020B0609020204030204" pitchFamily="49" charset="0"/>
              </a:rPr>
              <a:t>v.</a:t>
            </a: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</a:rPr>
              <a:t>poof</a:t>
            </a:r>
            <a:r>
              <a:rPr lang="pt-BR" dirty="0" smtClean="0">
                <a:latin typeface="Consolas" panose="020B0609020204030204" pitchFamily="49" charset="0"/>
              </a:rPr>
              <a:t>()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923353" y="433842"/>
            <a:ext cx="2305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Leonardo </a:t>
            </a:r>
            <a:r>
              <a:rPr lang="pt-BR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Damasio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249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de Seta Reta 9"/>
          <p:cNvCxnSpPr/>
          <p:nvPr/>
        </p:nvCxnSpPr>
        <p:spPr>
          <a:xfrm>
            <a:off x="3150969" y="1596091"/>
            <a:ext cx="6363730" cy="4148504"/>
          </a:xfrm>
          <a:prstGeom prst="straightConnector1">
            <a:avLst/>
          </a:prstGeom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90" b="100000" l="0" r="54978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907" t="29201" r="48335" b="12440"/>
          <a:stretch/>
        </p:blipFill>
        <p:spPr>
          <a:xfrm>
            <a:off x="3362746" y="1681193"/>
            <a:ext cx="5791201" cy="3860800"/>
          </a:xfrm>
          <a:prstGeom prst="rect">
            <a:avLst/>
          </a:prstGeom>
        </p:spPr>
      </p:pic>
      <p:sp>
        <p:nvSpPr>
          <p:cNvPr id="26" name="Retângulo 25"/>
          <p:cNvSpPr/>
          <p:nvPr/>
        </p:nvSpPr>
        <p:spPr>
          <a:xfrm>
            <a:off x="6256638" y="3601024"/>
            <a:ext cx="2844000" cy="18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smtClean="0">
              <a:solidFill>
                <a:schemeClr val="bg1"/>
              </a:solidFill>
            </a:endParaRPr>
          </a:p>
          <a:p>
            <a:pPr algn="ctr"/>
            <a:endParaRPr lang="pt-BR" b="1" dirty="0">
              <a:solidFill>
                <a:schemeClr val="bg1"/>
              </a:solidFill>
            </a:endParaRPr>
          </a:p>
          <a:p>
            <a:pPr algn="ctr"/>
            <a:endParaRPr lang="pt-BR" b="1" dirty="0" smtClean="0">
              <a:solidFill>
                <a:schemeClr val="bg1"/>
              </a:solidFill>
            </a:endParaRPr>
          </a:p>
          <a:p>
            <a:pPr algn="ctr"/>
            <a:r>
              <a:rPr lang="pt-BR" b="1" dirty="0" smtClean="0">
                <a:solidFill>
                  <a:schemeClr val="bg1"/>
                </a:solidFill>
              </a:rPr>
              <a:t>21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3412638" y="3601024"/>
            <a:ext cx="2844000" cy="187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 smtClean="0"/>
          </a:p>
          <a:p>
            <a:pPr algn="ctr"/>
            <a:endParaRPr lang="pt-BR" b="1" dirty="0"/>
          </a:p>
          <a:p>
            <a:pPr algn="ctr"/>
            <a:endParaRPr lang="pt-BR" b="1" dirty="0" smtClean="0"/>
          </a:p>
          <a:p>
            <a:pPr algn="ctr"/>
            <a:r>
              <a:rPr lang="pt-BR" b="1" dirty="0" smtClean="0"/>
              <a:t>3</a:t>
            </a:r>
            <a:endParaRPr lang="pt-BR" b="1" dirty="0"/>
          </a:p>
        </p:txBody>
      </p:sp>
      <p:sp>
        <p:nvSpPr>
          <p:cNvPr id="25" name="Retângulo 24"/>
          <p:cNvSpPr/>
          <p:nvPr/>
        </p:nvSpPr>
        <p:spPr>
          <a:xfrm>
            <a:off x="6256638" y="1760695"/>
            <a:ext cx="2844000" cy="1836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 smtClean="0"/>
          </a:p>
          <a:p>
            <a:pPr algn="ctr"/>
            <a:endParaRPr lang="pt-BR" b="1" dirty="0"/>
          </a:p>
          <a:p>
            <a:pPr algn="ctr"/>
            <a:endParaRPr lang="pt-BR" b="1" dirty="0" smtClean="0"/>
          </a:p>
          <a:p>
            <a:pPr algn="ctr"/>
            <a:r>
              <a:rPr lang="pt-BR" b="1" dirty="0" smtClean="0"/>
              <a:t>2</a:t>
            </a:r>
            <a:endParaRPr lang="pt-BR" b="1" dirty="0"/>
          </a:p>
        </p:txBody>
      </p:sp>
      <p:sp>
        <p:nvSpPr>
          <p:cNvPr id="19" name="Retângulo 18"/>
          <p:cNvSpPr/>
          <p:nvPr/>
        </p:nvSpPr>
        <p:spPr>
          <a:xfrm>
            <a:off x="3786434" y="1076867"/>
            <a:ext cx="2142308" cy="33460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Gato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167330" y="2489744"/>
            <a:ext cx="2142308" cy="33460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Gato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1167330" y="4356714"/>
            <a:ext cx="2142308" cy="334601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Tigre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722176" y="3766436"/>
            <a:ext cx="2268000" cy="94959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Tigre classificado como </a:t>
            </a:r>
            <a:r>
              <a:rPr lang="pt-BR" b="1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Gato</a:t>
            </a:r>
            <a:endParaRPr lang="pt-BR" b="1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576409" y="1919279"/>
            <a:ext cx="2268000" cy="94959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Gato </a:t>
            </a:r>
            <a:r>
              <a:rPr lang="pt-BR" b="1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classificado como Tigre</a:t>
            </a:r>
            <a:endParaRPr lang="pt-BR" b="1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0" y="60061"/>
            <a:ext cx="4585063" cy="9284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Matriz de Confusão</a:t>
            </a:r>
            <a:endParaRPr lang="pt-BR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330726" y="2008934"/>
            <a:ext cx="480641" cy="33280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pt-BR" sz="2800" b="1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Verdade</a:t>
            </a:r>
            <a:endParaRPr lang="pt-BR" sz="28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483890" y="327398"/>
            <a:ext cx="5617029" cy="6019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Predição</a:t>
            </a:r>
            <a:endParaRPr lang="pt-BR" sz="28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640667" y="1076868"/>
            <a:ext cx="2142308" cy="334601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Tigre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6576409" y="3766436"/>
            <a:ext cx="2268000" cy="94959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Tigre mesmo</a:t>
            </a:r>
            <a:endParaRPr lang="pt-BR" b="1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412638" y="1760695"/>
            <a:ext cx="2844000" cy="1836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smtClean="0">
              <a:solidFill>
                <a:schemeClr val="bg1"/>
              </a:solidFill>
            </a:endParaRPr>
          </a:p>
          <a:p>
            <a:pPr algn="ctr"/>
            <a:endParaRPr lang="pt-BR" b="1" dirty="0">
              <a:solidFill>
                <a:schemeClr val="bg1"/>
              </a:solidFill>
            </a:endParaRPr>
          </a:p>
          <a:p>
            <a:pPr algn="ctr"/>
            <a:endParaRPr lang="pt-BR" b="1" dirty="0" smtClean="0">
              <a:solidFill>
                <a:schemeClr val="bg1"/>
              </a:solidFill>
            </a:endParaRPr>
          </a:p>
          <a:p>
            <a:pPr algn="ctr"/>
            <a:r>
              <a:rPr lang="pt-BR" b="1" dirty="0" smtClean="0">
                <a:solidFill>
                  <a:schemeClr val="bg1"/>
                </a:solidFill>
              </a:rPr>
              <a:t>21</a:t>
            </a:r>
            <a:r>
              <a:rPr lang="pt-BR" b="1" dirty="0" smtClean="0"/>
              <a:t> </a:t>
            </a:r>
            <a:endParaRPr lang="pt-BR" b="1" dirty="0"/>
          </a:p>
        </p:txBody>
      </p:sp>
      <p:sp>
        <p:nvSpPr>
          <p:cNvPr id="22" name="Retângulo 21"/>
          <p:cNvSpPr/>
          <p:nvPr/>
        </p:nvSpPr>
        <p:spPr>
          <a:xfrm>
            <a:off x="3722176" y="1910905"/>
            <a:ext cx="2268000" cy="94959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Gato </a:t>
            </a:r>
            <a:r>
              <a:rPr lang="pt-BR" b="1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mesmo</a:t>
            </a:r>
            <a:endParaRPr lang="pt-BR" b="1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3272134" y="1608448"/>
            <a:ext cx="3075117" cy="3996000"/>
          </a:xfrm>
          <a:prstGeom prst="roundRect">
            <a:avLst>
              <a:gd name="adj" fmla="val 4612"/>
            </a:avLst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exto Explicativo Retangular com Cantos Arredondados 22"/>
          <p:cNvSpPr/>
          <p:nvPr/>
        </p:nvSpPr>
        <p:spPr>
          <a:xfrm>
            <a:off x="893208" y="5875081"/>
            <a:ext cx="2357005" cy="720000"/>
          </a:xfrm>
          <a:prstGeom prst="wedgeRoundRectCallout">
            <a:avLst>
              <a:gd name="adj1" fmla="val 47872"/>
              <a:gd name="adj2" fmla="val -95809"/>
              <a:gd name="adj3" fmla="val 16667"/>
            </a:avLst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Modelo classificou como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Gato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6256638" y="6000468"/>
                <a:ext cx="5704382" cy="4440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𝐴𝑠𝑠𝑒𝑟𝑡𝑖𝑣𝑖𝑑𝑎𝑑𝑒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𝐷𝑖𝑎𝑔𝑜𝑛𝑎𝑙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𝑎𝑐𝑒𝑟𝑡𝑜𝑠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21+21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21+21+2+3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=0.89</m:t>
                    </m:r>
                  </m:oMath>
                </a14:m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638" y="6000468"/>
                <a:ext cx="5704382" cy="444032"/>
              </a:xfrm>
              <a:prstGeom prst="rect">
                <a:avLst/>
              </a:prstGeom>
              <a:blipFill>
                <a:blip r:embed="rId4"/>
                <a:stretch>
                  <a:fillRect l="-1496" t="-82192" b="-1246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tângulo 27"/>
          <p:cNvSpPr/>
          <p:nvPr/>
        </p:nvSpPr>
        <p:spPr>
          <a:xfrm>
            <a:off x="308918" y="803174"/>
            <a:ext cx="840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# Explicação da matriz</a:t>
            </a:r>
            <a:endParaRPr lang="pt-BR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923353" y="433842"/>
            <a:ext cx="2305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Leonardo </a:t>
            </a:r>
            <a:r>
              <a:rPr lang="pt-BR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Damasio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163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263</TotalTime>
  <Words>74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Cambria Math</vt:lpstr>
      <vt:lpstr>Century Gothic</vt:lpstr>
      <vt:lpstr>Consolas</vt:lpstr>
      <vt:lpstr>Times New Roman</vt:lpstr>
      <vt:lpstr>Wingdings 3</vt:lpstr>
      <vt:lpstr>Fatia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Vinicius</dc:creator>
  <cp:lastModifiedBy>Leonardo Vinicius Damasio Da Silva</cp:lastModifiedBy>
  <cp:revision>24</cp:revision>
  <dcterms:created xsi:type="dcterms:W3CDTF">2019-08-14T16:02:07Z</dcterms:created>
  <dcterms:modified xsi:type="dcterms:W3CDTF">2019-09-06T13:03:50Z</dcterms:modified>
</cp:coreProperties>
</file>