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FB7D-DD01-4AC1-AF71-ECA9A4F6FF1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5184-0F63-4E46-97A6-8A1D567D2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commons.wikimedia.org/wiki/File:Man_Doing_Warm_Up_Exercise_Cartoon.svg" TargetMode="External"/><Relationship Id="rId7" Type="http://schemas.openxmlformats.org/officeDocument/2006/relationships/hyperlink" Target="https://commons.wikimedia.org/wiki/File:Money_Flat_Ico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dfreephotos.com/vector-images/hand-giving-money-vector-clipart.png.php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goodfreephotos.com/vector-images/dumbbells-vector-clipart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935329" y="2329392"/>
            <a:ext cx="10321342" cy="1597744"/>
            <a:chOff x="1309169" y="2736451"/>
            <a:chExt cx="9238371" cy="11935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00660" y="2837320"/>
              <a:ext cx="40922" cy="977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736451"/>
              <a:ext cx="8903394" cy="1176777"/>
              <a:chOff x="1337317" y="2736451"/>
              <a:chExt cx="8903394" cy="117677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1794721" y="2976398"/>
                <a:ext cx="8207397" cy="936830"/>
                <a:chOff x="1794721" y="2976398"/>
                <a:chExt cx="8207397" cy="93683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1794721" y="2976398"/>
                  <a:ext cx="8207397" cy="6897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Accounting is the art of recording, classifying and summarizing in a significant manner and in terms of money, transactions and events, which are, in part at least, of a financial character, and interpreting the result thereof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641775" y="3683316"/>
                  <a:ext cx="165348" cy="229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896655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199789" y="2837319"/>
                <a:ext cx="40922" cy="1051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9946649" y="3073866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254369" y="3040840"/>
              <a:ext cx="40922" cy="88913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BB7C36A-35AE-4C53-B14F-D1A890BBC779}"/>
              </a:ext>
            </a:extLst>
          </p:cNvPr>
          <p:cNvSpPr/>
          <p:nvPr/>
        </p:nvSpPr>
        <p:spPr>
          <a:xfrm>
            <a:off x="6024394" y="3515933"/>
            <a:ext cx="4620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American Institute of Certified Public Accountants Committee (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 Condensed" panose="020B0506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AICPAC)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Ubuntu Condensed" panose="020B0506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0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6151418" y="1679171"/>
            <a:ext cx="897774" cy="3158836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0800000">
            <a:off x="2538350" y="1695406"/>
            <a:ext cx="897774" cy="3075709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3839" y="2094156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49979" y="2077661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DEBIT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CREDIT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5700" y="2086104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ASSET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EXPENSE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LIABILITY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CAPITAL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REVENUE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4129" y="2169492"/>
            <a:ext cx="1080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CREDIT</a:t>
            </a:r>
          </a:p>
          <a:p>
            <a:endParaRPr lang="en-US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  <a:p>
            <a:r>
              <a:rPr lang="en-US" dirty="0">
                <a:ln>
                  <a:solidFill>
                    <a:schemeClr val="accent2">
                      <a:lumMod val="75000"/>
                    </a:schemeClr>
                  </a:solidFill>
                </a:ln>
              </a:rPr>
              <a:t>DEBIT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398706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14749" y="3167643"/>
            <a:ext cx="119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87B30-D4D6-4EE2-A3E6-415416B55607}"/>
              </a:ext>
            </a:extLst>
          </p:cNvPr>
          <p:cNvSpPr txBox="1"/>
          <p:nvPr/>
        </p:nvSpPr>
        <p:spPr>
          <a:xfrm>
            <a:off x="5353823" y="795182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Balance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284FD-3CCF-498C-930B-E61F6E068BDA}"/>
              </a:ext>
            </a:extLst>
          </p:cNvPr>
          <p:cNvSpPr/>
          <p:nvPr/>
        </p:nvSpPr>
        <p:spPr>
          <a:xfrm>
            <a:off x="4503634" y="1447665"/>
            <a:ext cx="30593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Ledgers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8CEAF-A3D9-4AF2-91DE-C43F0DFA4086}"/>
              </a:ext>
            </a:extLst>
          </p:cNvPr>
          <p:cNvSpPr/>
          <p:nvPr/>
        </p:nvSpPr>
        <p:spPr>
          <a:xfrm>
            <a:off x="4503634" y="2175194"/>
            <a:ext cx="3059394" cy="781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Assets, Liabilities, Stockholder equity, Revenue, Expense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15B14-7152-4888-8644-284B5558EDC1}"/>
              </a:ext>
            </a:extLst>
          </p:cNvPr>
          <p:cNvSpPr/>
          <p:nvPr/>
        </p:nvSpPr>
        <p:spPr>
          <a:xfrm>
            <a:off x="3871244" y="3330712"/>
            <a:ext cx="1717705" cy="444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debit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62AA-8B24-460B-B9ED-43D2908FAB60}"/>
              </a:ext>
            </a:extLst>
          </p:cNvPr>
          <p:cNvSpPr/>
          <p:nvPr/>
        </p:nvSpPr>
        <p:spPr>
          <a:xfrm>
            <a:off x="6477712" y="3330712"/>
            <a:ext cx="1717705" cy="44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credit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956BE4-0B6E-4787-A19A-8D5B068EA001}"/>
              </a:ext>
            </a:extLst>
          </p:cNvPr>
          <p:cNvSpPr/>
          <p:nvPr/>
        </p:nvSpPr>
        <p:spPr>
          <a:xfrm>
            <a:off x="3871244" y="4101228"/>
            <a:ext cx="43241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Trial balance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D11A63-33BF-4499-8F94-23EF26DEC903}"/>
              </a:ext>
            </a:extLst>
          </p:cNvPr>
          <p:cNvSpPr/>
          <p:nvPr/>
        </p:nvSpPr>
        <p:spPr>
          <a:xfrm>
            <a:off x="5660968" y="4497592"/>
            <a:ext cx="661496" cy="98049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88EF7-2F96-486D-A3F7-37C5695B3C93}"/>
              </a:ext>
            </a:extLst>
          </p:cNvPr>
          <p:cNvCxnSpPr>
            <a:cxnSpLocks/>
          </p:cNvCxnSpPr>
          <p:nvPr/>
        </p:nvCxnSpPr>
        <p:spPr>
          <a:xfrm>
            <a:off x="4730096" y="2956845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BD5695-7C07-41C2-9048-37D94EA15B6C}"/>
              </a:ext>
            </a:extLst>
          </p:cNvPr>
          <p:cNvCxnSpPr>
            <a:cxnSpLocks/>
          </p:cNvCxnSpPr>
          <p:nvPr/>
        </p:nvCxnSpPr>
        <p:spPr>
          <a:xfrm>
            <a:off x="7403506" y="2967094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DE7A7-9951-4AA3-9E65-B4B214EC2D80}"/>
              </a:ext>
            </a:extLst>
          </p:cNvPr>
          <p:cNvCxnSpPr>
            <a:cxnSpLocks/>
          </p:cNvCxnSpPr>
          <p:nvPr/>
        </p:nvCxnSpPr>
        <p:spPr>
          <a:xfrm>
            <a:off x="4730096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25193F-6276-47B9-BA5B-7392BEDA3B8A}"/>
              </a:ext>
            </a:extLst>
          </p:cNvPr>
          <p:cNvCxnSpPr>
            <a:cxnSpLocks/>
          </p:cNvCxnSpPr>
          <p:nvPr/>
        </p:nvCxnSpPr>
        <p:spPr>
          <a:xfrm>
            <a:off x="7406353" y="3737610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08569-7179-48F1-BD76-79252D0B490D}"/>
              </a:ext>
            </a:extLst>
          </p:cNvPr>
          <p:cNvCxnSpPr>
            <a:cxnSpLocks/>
          </p:cNvCxnSpPr>
          <p:nvPr/>
        </p:nvCxnSpPr>
        <p:spPr>
          <a:xfrm>
            <a:off x="6026206" y="181699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D07A1-343D-41DD-8B0C-ED2F65E4EFB5}"/>
              </a:ext>
            </a:extLst>
          </p:cNvPr>
          <p:cNvCxnSpPr>
            <a:cxnSpLocks/>
          </p:cNvCxnSpPr>
          <p:nvPr/>
        </p:nvCxnSpPr>
        <p:spPr>
          <a:xfrm>
            <a:off x="6026206" y="1084047"/>
            <a:ext cx="0" cy="363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41F8-5449-4F42-BF28-2412C78B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2.1 – Graphic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B3BEC1-596B-084D-8640-7A92D22B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768065"/>
            <a:ext cx="3528268" cy="1984651"/>
          </a:xfr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CEEB763F-921B-EB42-98C1-26C6FB81B491}"/>
              </a:ext>
            </a:extLst>
          </p:cNvPr>
          <p:cNvSpPr/>
          <p:nvPr/>
        </p:nvSpPr>
        <p:spPr>
          <a:xfrm>
            <a:off x="4942114" y="3222172"/>
            <a:ext cx="2394857" cy="16002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Fitness Logo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FD567-C021-2747-90F9-610F58073044}"/>
              </a:ext>
            </a:extLst>
          </p:cNvPr>
          <p:cNvCxnSpPr/>
          <p:nvPr/>
        </p:nvCxnSpPr>
        <p:spPr>
          <a:xfrm>
            <a:off x="2325511" y="3760390"/>
            <a:ext cx="244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35DFC-775E-2B47-8DE8-FDAD69C6DF58}"/>
              </a:ext>
            </a:extLst>
          </p:cNvPr>
          <p:cNvCxnSpPr>
            <a:cxnSpLocks/>
          </p:cNvCxnSpPr>
          <p:nvPr/>
        </p:nvCxnSpPr>
        <p:spPr>
          <a:xfrm flipV="1">
            <a:off x="6208889" y="1609548"/>
            <a:ext cx="1309511" cy="132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BB05B-EAAE-1346-9FC0-09DA72BFF1F4}"/>
              </a:ext>
            </a:extLst>
          </p:cNvPr>
          <p:cNvSpPr txBox="1"/>
          <p:nvPr/>
        </p:nvSpPr>
        <p:spPr>
          <a:xfrm>
            <a:off x="7792834" y="3075637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695A1-028F-D240-9848-095A76770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52018" y="2698409"/>
            <a:ext cx="952500" cy="889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3657F70-9A4F-A04C-9B54-CF8B8A6D8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75922" y="2083443"/>
            <a:ext cx="851668" cy="851668"/>
          </a:xfrm>
          <a:prstGeom prst="rect">
            <a:avLst/>
          </a:prstGeom>
        </p:spPr>
      </p:pic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D7730156-1C99-224C-B526-98E880FC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25934" y="3455997"/>
            <a:ext cx="3528268" cy="1984651"/>
          </a:xfrm>
          <a:prstGeom prst="rect">
            <a:avLst/>
          </a:prstGeom>
        </p:spPr>
      </p:pic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B65D8CBA-E585-C041-9A9C-F718CD6F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71339" y="1689248"/>
            <a:ext cx="3528268" cy="19846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509BCD-04CB-C54B-AE21-0BEF248A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572416" y="1301620"/>
            <a:ext cx="724548" cy="54099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D523A67-1BBB-9442-92CB-9F1279819367}"/>
              </a:ext>
            </a:extLst>
          </p:cNvPr>
          <p:cNvSpPr txBox="1"/>
          <p:nvPr/>
        </p:nvSpPr>
        <p:spPr>
          <a:xfrm>
            <a:off x="8390360" y="1285982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Gym Equipment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C734CB-660D-6A42-A45E-F53C9E91D60D}"/>
              </a:ext>
            </a:extLst>
          </p:cNvPr>
          <p:cNvSpPr txBox="1"/>
          <p:nvPr/>
        </p:nvSpPr>
        <p:spPr>
          <a:xfrm>
            <a:off x="8551195" y="2487210"/>
            <a:ext cx="26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Fitness Studio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91D6BE-0A11-DC4F-9330-E9A50BEB2EE5}"/>
              </a:ext>
            </a:extLst>
          </p:cNvPr>
          <p:cNvCxnSpPr>
            <a:cxnSpLocks/>
          </p:cNvCxnSpPr>
          <p:nvPr/>
        </p:nvCxnSpPr>
        <p:spPr>
          <a:xfrm flipV="1">
            <a:off x="7372862" y="2627183"/>
            <a:ext cx="1074158" cy="96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42AE6A-766A-B24E-AE5C-86158801E605}"/>
              </a:ext>
            </a:extLst>
          </p:cNvPr>
          <p:cNvSpPr txBox="1"/>
          <p:nvPr/>
        </p:nvSpPr>
        <p:spPr>
          <a:xfrm>
            <a:off x="8774282" y="3673899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Utilities – electricity, water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ABC4B7-40B1-434B-B4BF-B8BF422FCA16}"/>
              </a:ext>
            </a:extLst>
          </p:cNvPr>
          <p:cNvCxnSpPr>
            <a:cxnSpLocks/>
          </p:cNvCxnSpPr>
          <p:nvPr/>
        </p:nvCxnSpPr>
        <p:spPr>
          <a:xfrm flipV="1">
            <a:off x="7515901" y="3798288"/>
            <a:ext cx="1234916" cy="7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A7E3EEC-3518-5742-9A42-C656F9D1DAF0}"/>
              </a:ext>
            </a:extLst>
          </p:cNvPr>
          <p:cNvSpPr txBox="1"/>
          <p:nvPr/>
        </p:nvSpPr>
        <p:spPr>
          <a:xfrm>
            <a:off x="7801912" y="3822470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DA3644-45C2-1042-9477-6BF1D532F4A2}"/>
              </a:ext>
            </a:extLst>
          </p:cNvPr>
          <p:cNvSpPr txBox="1"/>
          <p:nvPr/>
        </p:nvSpPr>
        <p:spPr>
          <a:xfrm>
            <a:off x="7569416" y="4359951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258F04-11CD-9741-B87B-90425F4056DA}"/>
              </a:ext>
            </a:extLst>
          </p:cNvPr>
          <p:cNvCxnSpPr>
            <a:cxnSpLocks/>
          </p:cNvCxnSpPr>
          <p:nvPr/>
        </p:nvCxnSpPr>
        <p:spPr>
          <a:xfrm>
            <a:off x="7499614" y="4597694"/>
            <a:ext cx="1203981" cy="3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B85FB5-63B5-094B-A71A-982CACE14336}"/>
              </a:ext>
            </a:extLst>
          </p:cNvPr>
          <p:cNvSpPr txBox="1"/>
          <p:nvPr/>
        </p:nvSpPr>
        <p:spPr>
          <a:xfrm>
            <a:off x="8703594" y="4793377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Computers + supplies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9AD106-7BA9-F44F-A5E8-A09A5F11D93B}"/>
              </a:ext>
            </a:extLst>
          </p:cNvPr>
          <p:cNvCxnSpPr>
            <a:cxnSpLocks/>
          </p:cNvCxnSpPr>
          <p:nvPr/>
        </p:nvCxnSpPr>
        <p:spPr>
          <a:xfrm>
            <a:off x="6810135" y="4934760"/>
            <a:ext cx="1203981" cy="30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70BCAB-4AA0-854D-A82D-1CCADAE9CA92}"/>
              </a:ext>
            </a:extLst>
          </p:cNvPr>
          <p:cNvSpPr txBox="1"/>
          <p:nvPr/>
        </p:nvSpPr>
        <p:spPr>
          <a:xfrm>
            <a:off x="8014115" y="513044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Trainers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4A3DA1-BD29-A841-933E-C6D48D742402}"/>
              </a:ext>
            </a:extLst>
          </p:cNvPr>
          <p:cNvSpPr txBox="1"/>
          <p:nvPr/>
        </p:nvSpPr>
        <p:spPr>
          <a:xfrm>
            <a:off x="7032337" y="5092492"/>
            <a:ext cx="6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$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1A970-DF74-C640-A02A-8A99BF3FA283}"/>
              </a:ext>
            </a:extLst>
          </p:cNvPr>
          <p:cNvSpPr txBox="1"/>
          <p:nvPr/>
        </p:nvSpPr>
        <p:spPr>
          <a:xfrm>
            <a:off x="666120" y="5568483"/>
            <a:ext cx="267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Members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6502FD-F3D8-4A41-9C13-125BDE5BF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86656" y="3780886"/>
            <a:ext cx="851668" cy="8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125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Ubuntu Condensed</vt:lpstr>
      <vt:lpstr>Office Theme</vt:lpstr>
      <vt:lpstr>PowerPoint Presentation</vt:lpstr>
      <vt:lpstr>PowerPoint Presentation</vt:lpstr>
      <vt:lpstr>PowerPoint Presentation</vt:lpstr>
      <vt:lpstr>Section 2.1 – Graphic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Jasneet Kaur</dc:creator>
  <cp:lastModifiedBy>Mallika Singh</cp:lastModifiedBy>
  <cp:revision>20</cp:revision>
  <dcterms:created xsi:type="dcterms:W3CDTF">2019-11-08T11:41:47Z</dcterms:created>
  <dcterms:modified xsi:type="dcterms:W3CDTF">2019-11-19T09:20:37Z</dcterms:modified>
</cp:coreProperties>
</file>