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811" r:id="rId1"/>
  </p:sldMasterIdLst>
  <p:notesMasterIdLst>
    <p:notesMasterId r:id="rId34"/>
  </p:notesMasterIdLst>
  <p:handoutMasterIdLst>
    <p:handoutMasterId r:id="rId35"/>
  </p:handoutMasterIdLst>
  <p:sldIdLst>
    <p:sldId id="3254" r:id="rId2"/>
    <p:sldId id="3066" r:id="rId3"/>
    <p:sldId id="2014" r:id="rId4"/>
    <p:sldId id="2646" r:id="rId5"/>
    <p:sldId id="3198" r:id="rId6"/>
    <p:sldId id="3259" r:id="rId7"/>
    <p:sldId id="3166" r:id="rId8"/>
    <p:sldId id="3199" r:id="rId9"/>
    <p:sldId id="3233" r:id="rId10"/>
    <p:sldId id="3258" r:id="rId11"/>
    <p:sldId id="3200" r:id="rId12"/>
    <p:sldId id="3252" r:id="rId13"/>
    <p:sldId id="3260" r:id="rId14"/>
    <p:sldId id="3261" r:id="rId15"/>
    <p:sldId id="3262" r:id="rId16"/>
    <p:sldId id="3263" r:id="rId17"/>
    <p:sldId id="3264" r:id="rId18"/>
    <p:sldId id="3265" r:id="rId19"/>
    <p:sldId id="3266" r:id="rId20"/>
    <p:sldId id="3267" r:id="rId21"/>
    <p:sldId id="3274" r:id="rId22"/>
    <p:sldId id="3276" r:id="rId23"/>
    <p:sldId id="3277" r:id="rId24"/>
    <p:sldId id="3278" r:id="rId25"/>
    <p:sldId id="3270" r:id="rId26"/>
    <p:sldId id="3271" r:id="rId27"/>
    <p:sldId id="3253" r:id="rId28"/>
    <p:sldId id="3255" r:id="rId29"/>
    <p:sldId id="3280" r:id="rId30"/>
    <p:sldId id="3279" r:id="rId31"/>
    <p:sldId id="2150" r:id="rId32"/>
    <p:sldId id="3225" r:id="rId33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5" pos="5136" userDrawn="1">
          <p15:clr>
            <a:srgbClr val="A4A3A4"/>
          </p15:clr>
        </p15:guide>
        <p15:guide id="26" orient="horz" pos="4021" userDrawn="1">
          <p15:clr>
            <a:srgbClr val="A4A3A4"/>
          </p15:clr>
        </p15:guide>
        <p15:guide id="27" pos="216" userDrawn="1">
          <p15:clr>
            <a:srgbClr val="A4A3A4"/>
          </p15:clr>
        </p15:guide>
        <p15:guide id="28" pos="384" userDrawn="1">
          <p15:clr>
            <a:srgbClr val="A4A3A4"/>
          </p15:clr>
        </p15:guide>
        <p15:guide id="30" pos="1944" userDrawn="1">
          <p15:clr>
            <a:srgbClr val="A4A3A4"/>
          </p15:clr>
        </p15:guide>
        <p15:guide id="32" orient="horz" pos="3864" userDrawn="1">
          <p15:clr>
            <a:srgbClr val="A4A3A4"/>
          </p15:clr>
        </p15:guide>
        <p15:guide id="33" pos="5376" userDrawn="1">
          <p15:clr>
            <a:srgbClr val="A4A3A4"/>
          </p15:clr>
        </p15:guide>
        <p15:guide id="34" orient="horz" pos="624" userDrawn="1">
          <p15:clr>
            <a:srgbClr val="A4A3A4"/>
          </p15:clr>
        </p15:guide>
        <p15:guide id="35" pos="552" userDrawn="1">
          <p15:clr>
            <a:srgbClr val="A4A3A4"/>
          </p15:clr>
        </p15:guide>
        <p15:guide id="36" pos="4080" userDrawn="1">
          <p15:clr>
            <a:srgbClr val="A4A3A4"/>
          </p15:clr>
        </p15:guide>
        <p15:guide id="37" pos="1368" userDrawn="1">
          <p15:clr>
            <a:srgbClr val="A4A3A4"/>
          </p15:clr>
        </p15:guide>
        <p15:guide id="38" pos="2931" userDrawn="1">
          <p15:clr>
            <a:srgbClr val="A4A3A4"/>
          </p15:clr>
        </p15:guide>
        <p15:guide id="39" pos="3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6" userDrawn="1">
          <p15:clr>
            <a:srgbClr val="A4A3A4"/>
          </p15:clr>
        </p15:guide>
        <p15:guide id="2" pos="2275" userDrawn="1">
          <p15:clr>
            <a:srgbClr val="A4A3A4"/>
          </p15:clr>
        </p15:guide>
        <p15:guide id="3" pos="2285" userDrawn="1">
          <p15:clr>
            <a:srgbClr val="A4A3A4"/>
          </p15:clr>
        </p15:guide>
        <p15:guide id="4" orient="horz" pos="2932" userDrawn="1">
          <p15:clr>
            <a:srgbClr val="A4A3A4"/>
          </p15:clr>
        </p15:guide>
        <p15:guide id="5" pos="2212" userDrawn="1">
          <p15:clr>
            <a:srgbClr val="A4A3A4"/>
          </p15:clr>
        </p15:guide>
        <p15:guide id="6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OJ" initials="M" lastIdx="1" clrIdx="0"/>
  <p:cmAuthor id="7" name="DELL" initials="D" lastIdx="2" clrIdx="7"/>
  <p:cmAuthor id="1" name="Jasneet Kaur" initials="JK" lastIdx="35" clrIdx="1"/>
  <p:cmAuthor id="8" name="Ranu Aggarwal" initials="RA" lastIdx="1" clrIdx="8"/>
  <p:cmAuthor id="2" name="PARAMJEET" initials="P" lastIdx="0" clrIdx="2"/>
  <p:cmAuthor id="9" name="Praveen Kumar" initials="PK" lastIdx="3" clrIdx="10">
    <p:extLst>
      <p:ext uri="{19B8F6BF-5375-455C-9EA6-DF929625EA0E}">
        <p15:presenceInfo xmlns:p15="http://schemas.microsoft.com/office/powerpoint/2012/main" userId="S-1-5-21-3214158073-3399791029-1922794930-3482" providerId="AD"/>
      </p:ext>
    </p:extLst>
  </p:cmAuthor>
  <p:cmAuthor id="3" name="Abhishek Sirari" initials="AS" lastIdx="5" clrIdx="3"/>
  <p:cmAuthor id="4" name="Jasneet" initials="J" lastIdx="10" clrIdx="4"/>
  <p:cmAuthor id="5" name="Pranav Bhargava" initials="PB" lastIdx="3" clrIdx="5"/>
  <p:cmAuthor id="6" name="Abhishek Sirari" initials="AS [2]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3078BA"/>
    <a:srgbClr val="2A69A2"/>
    <a:srgbClr val="7F7F7F"/>
    <a:srgbClr val="FF9933"/>
    <a:srgbClr val="D9D9D9"/>
    <a:srgbClr val="E1E1E1"/>
    <a:srgbClr val="E8E8E8"/>
    <a:srgbClr val="DDDDDD"/>
    <a:srgbClr val="00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6357" autoAdjust="0"/>
  </p:normalViewPr>
  <p:slideViewPr>
    <p:cSldViewPr snapToGrid="0" snapToObjects="1">
      <p:cViewPr>
        <p:scale>
          <a:sx n="125" d="100"/>
          <a:sy n="125" d="100"/>
        </p:scale>
        <p:origin x="954" y="-210"/>
      </p:cViewPr>
      <p:guideLst>
        <p:guide pos="5136"/>
        <p:guide orient="horz" pos="4021"/>
        <p:guide pos="216"/>
        <p:guide pos="384"/>
        <p:guide pos="1944"/>
        <p:guide orient="horz" pos="3864"/>
        <p:guide pos="5376"/>
        <p:guide orient="horz" pos="624"/>
        <p:guide pos="552"/>
        <p:guide pos="4080"/>
        <p:guide pos="1368"/>
        <p:guide pos="2931"/>
        <p:guide pos="328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04" y="102"/>
      </p:cViewPr>
      <p:guideLst>
        <p:guide orient="horz" pos="2936"/>
        <p:guide pos="2275"/>
        <p:guide pos="2285"/>
        <p:guide orient="horz" pos="2932"/>
        <p:guide pos="221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017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5017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5" name="Slide Number Placeholder 27648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335A1C2-BFE1-4450-A3CD-06BD898B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95362" y="0"/>
            <a:ext cx="3056308" cy="465138"/>
          </a:xfrm>
          <a:prstGeom prst="rect">
            <a:avLst/>
          </a:prstGeom>
        </p:spPr>
        <p:txBody>
          <a:bodyPr vert="horz" lIns="91011" tIns="45506" rIns="91011" bIns="45506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80C0B5-D083-4EA3-880B-A885C9BAE2A6}" type="datetime1">
              <a:rPr lang="ko-KR" altLang="en-US" smtClean="0"/>
              <a:pPr>
                <a:defRPr/>
              </a:pPr>
              <a:t>2019-10-22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6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60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Date Placeholder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362" y="0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1E24BB75-63E4-40D0-9EC4-D09DC2D608AB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22532" name="Rectangle 2560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6137" cy="349091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Notes Placeholder 2150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689" y="4422778"/>
            <a:ext cx="5643886" cy="4187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  <a:endParaRPr lang="en-US" noProof="0"/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1270" name="Rectangle 2560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Slide Number Placeholder 215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375ACC33-95BF-4473-A9D8-1A4FCADCE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7943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C8BB27A-1255-44AF-ABBC-9746BB83AD87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79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61ECB24-55B2-4B98-B977-A46E56FFF919}" type="datetime1">
              <a:rPr lang="ko-KR" altLang="en-US" smtClean="0"/>
              <a:pPr eaLnBrk="1" hangingPunct="1">
                <a:defRPr/>
              </a:pPr>
              <a:t>2019-10-22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3556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3B664AC-FE70-4DBC-A721-F428A89D8CAB}" type="slidenum">
              <a:rPr lang="en-US" altLang="ko-KR" sz="1200">
                <a:ea typeface="굴림" pitchFamily="34" charset="-127"/>
              </a:rPr>
              <a:pPr algn="r" eaLnBrk="1" hangingPunct="1"/>
              <a:t>1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3557" name="Rectangle 266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8" name="Rectangle 266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666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4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10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90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173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109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449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877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008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49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09447C4-5415-496B-BF0F-354E8835FDA9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5603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731843-3673-44DA-8057-5154E106A329}" type="datetime1">
              <a:rPr lang="ko-KR" altLang="en-US" smtClean="0"/>
              <a:pPr eaLnBrk="1" hangingPunct="1">
                <a:defRPr/>
              </a:pPr>
              <a:t>2019-10-22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80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14424DC-9DAA-49D8-87F8-116DA5338102}" type="slidenum">
              <a:rPr lang="en-US" altLang="ko-KR" sz="1200">
                <a:ea typeface="굴림" pitchFamily="34" charset="-127"/>
              </a:rPr>
              <a:pPr algn="r" eaLnBrk="1" hangingPunct="1"/>
              <a:t>2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4581" name="Rectangle 276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2" name="Rectangle 276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03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643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772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477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785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008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984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14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772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12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672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224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44AACCD-5A6F-4CCA-A2DD-33A13EAF76DD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31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7651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5BE2CA9-994F-4881-9411-18D653CEC4FC}" type="datetime1">
              <a:rPr lang="ko-KR" altLang="en-US" smtClean="0"/>
              <a:pPr eaLnBrk="1" hangingPunct="1">
                <a:defRPr/>
              </a:pPr>
              <a:t>2019-10-22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6628" name="TextBox 4"/>
          <p:cNvSpPr txBox="1">
            <a:spLocks noGrp="1" noChangeArrowheads="1"/>
          </p:cNvSpPr>
          <p:nvPr/>
        </p:nvSpPr>
        <p:spPr bwMode="auto">
          <a:xfrm>
            <a:off x="3995361" y="8842375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C803E38-EFCF-4F69-AB5D-22F2DF388C3D}" type="slidenum">
              <a:rPr lang="en-US" altLang="ko-KR" sz="1200">
                <a:ea typeface="굴림" pitchFamily="34" charset="-127"/>
              </a:rPr>
              <a:pPr algn="r" eaLnBrk="1" hangingPunct="1"/>
              <a:t>31</a:t>
            </a:fld>
            <a:endParaRPr lang="en-US" altLang="ko-KR" sz="1200">
              <a:ea typeface="굴림" pitchFamily="34" charset="-127"/>
            </a:endParaRPr>
          </a:p>
        </p:txBody>
      </p:sp>
      <p:sp>
        <p:nvSpPr>
          <p:cNvPr id="26629" name="Rectangle 4915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6630" name="Rectangle 4915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47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81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76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377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519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2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12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Layout">
    <p:bg>
      <p:bgPr>
        <a:solidFill>
          <a:srgbClr val="004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2" y="-2"/>
            <a:ext cx="7946968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1991783" y="2832097"/>
            <a:ext cx="6292309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991783" y="3854076"/>
            <a:ext cx="5545835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0" y="0"/>
            <a:ext cx="1206501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5688" y="6545755"/>
            <a:ext cx="899581" cy="2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72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3047" y="50430"/>
            <a:ext cx="8457254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0">
                <a:solidFill>
                  <a:srgbClr val="0050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" y="0"/>
            <a:ext cx="12811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" panose="020F0502020204030203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" y="0"/>
            <a:ext cx="116377" cy="6857999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416397023"/>
      </p:ext>
    </p:extLst>
  </p:cSld>
  <p:clrMapOvr>
    <a:masterClrMapping/>
  </p:clrMapOvr>
  <p:transition spd="slow"/>
  <p:hf sldNum="0" hdr="0" ftr="0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4"/>
          <a:stretch/>
        </p:blipFill>
        <p:spPr>
          <a:xfrm>
            <a:off x="0" y="3591098"/>
            <a:ext cx="9143999" cy="3266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36" y="2601238"/>
            <a:ext cx="8351729" cy="989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rgbClr val="0050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7"/>
          <p:cNvSpPr>
            <a:spLocks noGrp="1"/>
          </p:cNvSpPr>
          <p:nvPr>
            <p:ph sz="quarter" idx="13"/>
          </p:nvPr>
        </p:nvSpPr>
        <p:spPr>
          <a:xfrm>
            <a:off x="378373" y="3902810"/>
            <a:ext cx="8363606" cy="24003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06850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 flipV="1">
            <a:off x="0" y="-2"/>
            <a:ext cx="9144000" cy="593726"/>
          </a:xfrm>
          <a:prstGeom prst="rect">
            <a:avLst/>
          </a:prstGeom>
          <a:solidFill>
            <a:srgbClr val="005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145" y="18352"/>
            <a:ext cx="8666806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619807978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-1" y="-5"/>
            <a:ext cx="9144001" cy="365760"/>
          </a:xfrm>
          <a:prstGeom prst="rect">
            <a:avLst/>
          </a:prstGeom>
          <a:solidFill>
            <a:srgbClr val="004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366" y="1"/>
            <a:ext cx="9061316" cy="3640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1850" y="6460067"/>
            <a:ext cx="3308350" cy="31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435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400425" y="6464973"/>
            <a:ext cx="2343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ct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marL="0" marR="0" lvl="0" indent="0" algn="ct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2" r:id="rId1"/>
    <p:sldLayoutId id="2147485813" r:id="rId2"/>
    <p:sldLayoutId id="2147485814" r:id="rId3"/>
    <p:sldLayoutId id="2147485815" r:id="rId4"/>
    <p:sldLayoutId id="2147485816" r:id="rId5"/>
  </p:sldLayoutIdLst>
  <p:transition spd="slow"/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oogle.com/forms/d/e/1FAIpQLSdM5r3tv6WidjKuex3-HwEi5XGnIT_rIUyl10IZXxRFNFXRkQ/viewform?usp=sf_link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3" y="2443403"/>
            <a:ext cx="6292309" cy="99695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IN" dirty="0"/>
              <a:t>Class Test Trial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4B0424-583A-4E80-A450-086E3B076DC9}"/>
              </a:ext>
            </a:extLst>
          </p:cNvPr>
          <p:cNvCxnSpPr/>
          <p:nvPr/>
        </p:nvCxnSpPr>
        <p:spPr>
          <a:xfrm>
            <a:off x="2156898" y="3298270"/>
            <a:ext cx="62076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 txBox="1">
            <a:spLocks/>
          </p:cNvSpPr>
          <p:nvPr/>
        </p:nvSpPr>
        <p:spPr>
          <a:xfrm>
            <a:off x="2076453" y="3203414"/>
            <a:ext cx="3265936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000" dirty="0"/>
              <a:t>COSMATT Accounting</a:t>
            </a:r>
          </a:p>
        </p:txBody>
      </p:sp>
    </p:spTree>
    <p:extLst>
      <p:ext uri="{BB962C8B-B14F-4D97-AF65-F5344CB8AC3E}">
        <p14:creationId xmlns:p14="http://schemas.microsoft.com/office/powerpoint/2010/main" val="122054273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77117"/>
              </p:ext>
            </p:extLst>
          </p:nvPr>
        </p:nvGraphicFramePr>
        <p:xfrm>
          <a:off x="279630" y="859973"/>
          <a:ext cx="8464321" cy="1928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device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will be used by the Students to run the test?</a:t>
                      </a:r>
                    </a:p>
                    <a:p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Desktops or Laptops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(Not planning to support for Tablets or Mobile)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Need to have a backup Question for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the Interactive Chart Question type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Questions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are relevant for capturing Student’s feedback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Sample questions are provided in subsequent slides. Can be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modified / added </a:t>
                      </a:r>
                      <a:r>
                        <a:rPr lang="en-US" sz="1100" kern="1200" baseline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/ removed as needed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46409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706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Student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524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614A4-96ED-44B2-80CC-762B2629C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6765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1430-F22C-466F-9CD0-5A4AEC4F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701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1430-F22C-466F-9CD0-5A4AEC4F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8953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81634-A2B2-465C-B2F7-A547C01E6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891856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C2505-D461-485F-8A4D-1AAFF7A62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927554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ACFED-8327-4D93-9D37-07481740A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89974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79721-3BC4-4B5D-B972-6CF6A90FA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21837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22242" y="595531"/>
            <a:ext cx="8012158" cy="5787807"/>
          </a:xfrm>
        </p:spPr>
        <p:txBody>
          <a:bodyPr>
            <a:noAutofit/>
          </a:bodyPr>
          <a:lstStyle/>
          <a:p>
            <a:pPr fontAlgn="base">
              <a:spcAft>
                <a:spcPts val="600"/>
              </a:spcAft>
            </a:pPr>
            <a:r>
              <a:rPr lang="en-US" sz="1600" dirty="0"/>
              <a:t>Overview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Content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Requirements</a:t>
            </a:r>
          </a:p>
          <a:p>
            <a:pPr fontAlgn="base"/>
            <a:r>
              <a:rPr lang="en-US" sz="1600" dirty="0"/>
              <a:t>Design Queries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Mocks</a:t>
            </a:r>
          </a:p>
          <a:p>
            <a:pPr lvl="1"/>
            <a:r>
              <a:rPr lang="en-US" sz="1400" dirty="0"/>
              <a:t>Student View</a:t>
            </a:r>
          </a:p>
          <a:p>
            <a:pPr lvl="1"/>
            <a:r>
              <a:rPr lang="en-US" sz="1400" dirty="0"/>
              <a:t>Instructor View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5845768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257712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7B8F6-CD5C-4EF0-9974-5B72E2689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14D864-D9DB-43F9-8BAE-C8826FA518A7}"/>
              </a:ext>
            </a:extLst>
          </p:cNvPr>
          <p:cNvSpPr/>
          <p:nvPr/>
        </p:nvSpPr>
        <p:spPr>
          <a:xfrm>
            <a:off x="4106174" y="3856008"/>
            <a:ext cx="465826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630180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381618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A8881D-DB95-4C0F-8C5D-AA330F6479B7}"/>
              </a:ext>
            </a:extLst>
          </p:cNvPr>
          <p:cNvSpPr/>
          <p:nvPr/>
        </p:nvSpPr>
        <p:spPr>
          <a:xfrm>
            <a:off x="7876703" y="5163052"/>
            <a:ext cx="533269" cy="206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155665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9" y="1193006"/>
            <a:ext cx="8911461" cy="4471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758AF4-8416-4F36-93B1-0E8AAC1393C8}"/>
              </a:ext>
            </a:extLst>
          </p:cNvPr>
          <p:cNvSpPr/>
          <p:nvPr/>
        </p:nvSpPr>
        <p:spPr>
          <a:xfrm>
            <a:off x="4572000" y="3946587"/>
            <a:ext cx="465826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545154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91193" y="5902036"/>
            <a:ext cx="8552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*Screen only for illustration purpose. Actual Questions need to be finalized </a:t>
            </a:r>
            <a:r>
              <a:rPr lang="en-US" sz="1100" dirty="0">
                <a:hlinkClick r:id="rId4"/>
              </a:rPr>
              <a:t>Sample Survey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488924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22234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600"/>
              </a:spcAft>
            </a:pPr>
            <a:r>
              <a:rPr lang="en-US" dirty="0"/>
              <a:t>Instructor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928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9F838-813E-41D6-B6FC-65716758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543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Instructor View </a:t>
            </a:r>
            <a:r>
              <a:rPr lang="en-US"/>
              <a:t>- Reports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5D58B-2C67-4761-89D9-C72B4A448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462284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F75-1F73-4D72-AFD9-139411D95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644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345131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Of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7471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Option 2a: Questions as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B32E-5766-4CFD-94E9-42CC47C5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3918A-BFEA-4A57-A05E-F270CDBC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4" y="915814"/>
            <a:ext cx="8408843" cy="52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20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93914" y="628167"/>
            <a:ext cx="8850086" cy="621459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Goal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run a class trial of COSMATT Assessments (Problem Sets) with a sample of 50 – 100 students in order to test the user experience and gather user feedback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will be used to 1) improve the user experience and 2) provide data for the academic paper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Plan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create a set of end-of-semester questions for students to earn an extra credit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questions have been selected from various sections of the COSMATT Introduction to Financial Accounting demo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Questions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This is a 15 – 20 min test consisting 8 questions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 types include Multiple Choice, Standalone Spreadsheet (Leonardo) and select Modules of the Comprehensive Problem (Leonardo)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Student Feedback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After completing the assignment, students will be asked for feedback on the user experience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will be captured from students in form of Objective and Subjective Questions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Evaluation &amp; Assessment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Students: Students will be able to see the results of the questions attempted (Student View)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Instructor: Instructors will be able to review individual results, aggregate class results and student comments (Instructor View)</a:t>
            </a:r>
          </a:p>
        </p:txBody>
      </p:sp>
    </p:spTree>
    <p:extLst>
      <p:ext uri="{BB962C8B-B14F-4D97-AF65-F5344CB8AC3E}">
        <p14:creationId xmlns:p14="http://schemas.microsoft.com/office/powerpoint/2010/main" val="1275295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Content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191"/>
            <a:ext cx="8328813" cy="6214593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/>
              <a:t>Questions Selected: </a:t>
            </a:r>
          </a:p>
          <a:p>
            <a:pPr lvl="1">
              <a:lnSpc>
                <a:spcPts val="1300"/>
              </a:lnSpc>
            </a:pPr>
            <a:r>
              <a:rPr lang="en-US" sz="1400" dirty="0"/>
              <a:t>Chapter 1: Section 1.1 – </a:t>
            </a:r>
            <a:r>
              <a:rPr lang="en-US" sz="1400" dirty="0">
                <a:solidFill>
                  <a:schemeClr val="accent5"/>
                </a:solidFill>
              </a:rPr>
              <a:t>Multiple Choice Questions</a:t>
            </a:r>
          </a:p>
          <a:p>
            <a:pPr lvl="2">
              <a:lnSpc>
                <a:spcPts val="1300"/>
              </a:lnSpc>
            </a:pPr>
            <a:r>
              <a:rPr lang="en-US" sz="1200" dirty="0"/>
              <a:t>Question 2 (Net Income)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ts val="1300"/>
              </a:lnSpc>
            </a:pPr>
            <a:r>
              <a:rPr lang="en-US" sz="1200" dirty="0"/>
              <a:t>Question 3 (P &amp; L chart) </a:t>
            </a:r>
          </a:p>
          <a:p>
            <a:pPr lvl="3">
              <a:lnSpc>
                <a:spcPts val="1300"/>
              </a:lnSpc>
            </a:pPr>
            <a:r>
              <a:rPr lang="en-US" sz="1000" i="1" dirty="0">
                <a:solidFill>
                  <a:srgbClr val="C00000"/>
                </a:solidFill>
              </a:rPr>
              <a:t>What narrative should be included in the Question?</a:t>
            </a:r>
          </a:p>
          <a:p>
            <a:pPr lvl="3">
              <a:lnSpc>
                <a:spcPts val="1300"/>
              </a:lnSpc>
            </a:pPr>
            <a:r>
              <a:rPr lang="en-US" sz="1000" i="1" dirty="0">
                <a:solidFill>
                  <a:srgbClr val="C00000"/>
                </a:solidFill>
              </a:rPr>
              <a:t>Need a backup / replacement Question considering the timeline and complexity of implementing this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ts val="1300"/>
              </a:lnSpc>
              <a:spcBef>
                <a:spcPts val="300"/>
              </a:spcBef>
            </a:pPr>
            <a:r>
              <a:rPr lang="en-US" sz="1200" dirty="0"/>
              <a:t>Question 5 (Business Type)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1: Section 1.4 – </a:t>
            </a:r>
            <a:r>
              <a:rPr lang="en-US" sz="1400" dirty="0">
                <a:solidFill>
                  <a:schemeClr val="accent5"/>
                </a:solidFill>
              </a:rPr>
              <a:t>Multiple Choice Question</a:t>
            </a:r>
            <a:r>
              <a:rPr lang="en-US" sz="1400" dirty="0"/>
              <a:t>s 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Question 1 (Transaction) </a:t>
            </a:r>
          </a:p>
          <a:p>
            <a:pPr lvl="3">
              <a:lnSpc>
                <a:spcPts val="1400"/>
              </a:lnSpc>
              <a:spcBef>
                <a:spcPts val="300"/>
              </a:spcBef>
            </a:pPr>
            <a:r>
              <a:rPr lang="en-US" sz="1000" i="1" dirty="0">
                <a:solidFill>
                  <a:srgbClr val="C00000"/>
                </a:solidFill>
              </a:rPr>
              <a:t>Does the question still work now that we have removed RE in the narrative?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Question 2 (transactions)</a:t>
            </a:r>
          </a:p>
          <a:p>
            <a:pPr lvl="3">
              <a:lnSpc>
                <a:spcPts val="1400"/>
              </a:lnSpc>
              <a:spcBef>
                <a:spcPts val="300"/>
              </a:spcBef>
            </a:pPr>
            <a:r>
              <a:rPr lang="en-US" sz="1000" i="1" dirty="0">
                <a:solidFill>
                  <a:srgbClr val="C00000"/>
                </a:solidFill>
              </a:rPr>
              <a:t>Does the question still work now that we have removed RE in the narrative?</a:t>
            </a:r>
          </a:p>
        </p:txBody>
      </p:sp>
    </p:spTree>
    <p:extLst>
      <p:ext uri="{BB962C8B-B14F-4D97-AF65-F5344CB8AC3E}">
        <p14:creationId xmlns:p14="http://schemas.microsoft.com/office/powerpoint/2010/main" val="1235860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Content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781555"/>
            <a:ext cx="8328813" cy="6214593"/>
          </a:xfrm>
        </p:spPr>
        <p:txBody>
          <a:bodyPr>
            <a:noAutofit/>
          </a:bodyPr>
          <a:lstStyle/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1: Section 1.5 – </a:t>
            </a:r>
            <a:r>
              <a:rPr lang="en-US" sz="1400" dirty="0">
                <a:solidFill>
                  <a:schemeClr val="accent5"/>
                </a:solidFill>
              </a:rPr>
              <a:t>Leonardo</a:t>
            </a:r>
            <a:r>
              <a:rPr lang="en-US" sz="1400" dirty="0"/>
              <a:t> </a:t>
            </a:r>
            <a:endParaRPr lang="en-US" sz="600" dirty="0"/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Assessment 1 (Accounting Equation grid)</a:t>
            </a: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5: Section 5.2 – </a:t>
            </a:r>
            <a:r>
              <a:rPr lang="en-US" sz="1400" dirty="0">
                <a:solidFill>
                  <a:schemeClr val="accent5"/>
                </a:solidFill>
              </a:rPr>
              <a:t>subset of Comprehensive Problem (Leonardo)</a:t>
            </a:r>
            <a:endParaRPr lang="en-US" sz="600" dirty="0">
              <a:solidFill>
                <a:schemeClr val="accent5"/>
              </a:solidFill>
            </a:endParaRP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Journalize transactions – only 6/1 through 6/8</a:t>
            </a: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5: Section 5.5 – </a:t>
            </a:r>
            <a:r>
              <a:rPr lang="en-US" sz="1400" dirty="0">
                <a:solidFill>
                  <a:schemeClr val="accent5"/>
                </a:solidFill>
              </a:rPr>
              <a:t>subset of Comprehensive Problem (Leonardo)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Given a completed trial balance, prepare the three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18024349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757213"/>
            <a:ext cx="7597291" cy="5357590"/>
          </a:xfrm>
        </p:spPr>
        <p:txBody>
          <a:bodyPr>
            <a:noAutofit/>
          </a:bodyPr>
          <a:lstStyle/>
          <a:p>
            <a:r>
              <a:rPr lang="en-US" sz="1400" dirty="0"/>
              <a:t>Access to the Questions</a:t>
            </a:r>
          </a:p>
          <a:p>
            <a:pPr lvl="1"/>
            <a:r>
              <a:rPr lang="en-US" sz="1200" dirty="0"/>
              <a:t>No authentication required. Student just enters his name, email and class.</a:t>
            </a:r>
          </a:p>
          <a:p>
            <a:pPr lvl="1"/>
            <a:r>
              <a:rPr lang="en-US" sz="1200" dirty="0"/>
              <a:t>Identity of the Student is established by his emailed (New vs Revisit)</a:t>
            </a:r>
          </a:p>
          <a:p>
            <a:r>
              <a:rPr lang="en-US" sz="1400" dirty="0"/>
              <a:t>Home Page - Contents should include the following:</a:t>
            </a:r>
          </a:p>
          <a:p>
            <a:pPr lvl="1"/>
            <a:r>
              <a:rPr lang="en-US" sz="1200" dirty="0"/>
              <a:t>Institution Name – University of North Georgia</a:t>
            </a:r>
          </a:p>
          <a:p>
            <a:pPr lvl="1"/>
            <a:r>
              <a:rPr lang="en-US" sz="1200" dirty="0"/>
              <a:t>Class – Dropdown (to be selected by the Student)</a:t>
            </a:r>
          </a:p>
          <a:p>
            <a:pPr lvl="1"/>
            <a:r>
              <a:rPr lang="en-US" sz="1200" dirty="0"/>
              <a:t>Student Name – Textbox (to be entered by the Student)</a:t>
            </a:r>
          </a:p>
          <a:p>
            <a:pPr lvl="1"/>
            <a:r>
              <a:rPr lang="en-US" sz="1200" dirty="0"/>
              <a:t>Student Email ID– Textbox (to be entered by the Student)</a:t>
            </a:r>
          </a:p>
          <a:p>
            <a:pPr lvl="1"/>
            <a:r>
              <a:rPr lang="en-US" sz="1200" dirty="0"/>
              <a:t>Date and Time</a:t>
            </a:r>
          </a:p>
          <a:p>
            <a:pPr lvl="1"/>
            <a:r>
              <a:rPr lang="en-US" sz="1200" dirty="0"/>
              <a:t>Time Taken to execute</a:t>
            </a:r>
          </a:p>
          <a:p>
            <a:r>
              <a:rPr lang="en-US" sz="1600" dirty="0"/>
              <a:t>Question Navigator</a:t>
            </a:r>
          </a:p>
          <a:p>
            <a:pPr lvl="1"/>
            <a:r>
              <a:rPr lang="en-US" sz="1200" dirty="0"/>
              <a:t>8 Questions</a:t>
            </a:r>
          </a:p>
          <a:p>
            <a:pPr lvl="1"/>
            <a:r>
              <a:rPr lang="en-US" sz="1200" dirty="0"/>
              <a:t>Each question can be submitted individually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92480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 (continued)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831433"/>
            <a:ext cx="7597291" cy="5357590"/>
          </a:xfrm>
        </p:spPr>
        <p:txBody>
          <a:bodyPr>
            <a:noAutofit/>
          </a:bodyPr>
          <a:lstStyle/>
          <a:p>
            <a:pPr lvl="0"/>
            <a:r>
              <a:rPr lang="en-US" sz="1400" dirty="0"/>
              <a:t>Feedback section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feedback from the student at the end of the assignment after </a:t>
            </a:r>
            <a:r>
              <a:rPr lang="en-US" sz="1200" dirty="0"/>
              <a:t>the student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submits the last question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for comments at the end of the feedback section</a:t>
            </a:r>
          </a:p>
          <a:p>
            <a:r>
              <a:rPr lang="en-US" sz="1400" dirty="0"/>
              <a:t>Reports / Dashboard (Student / Instructor View)</a:t>
            </a:r>
          </a:p>
          <a:p>
            <a:pPr lvl="1"/>
            <a:r>
              <a:rPr lang="en-US" sz="1200" dirty="0"/>
              <a:t>Student View</a:t>
            </a:r>
          </a:p>
          <a:p>
            <a:pPr lvl="2"/>
            <a:r>
              <a:rPr lang="en-US" sz="1100" dirty="0"/>
              <a:t>Question List with Status of each Question (i.e. answered correctly or incorrectly)</a:t>
            </a:r>
          </a:p>
          <a:p>
            <a:pPr lvl="2"/>
            <a:r>
              <a:rPr lang="en-US" sz="1100" dirty="0"/>
              <a:t>Total Time Spent</a:t>
            </a:r>
          </a:p>
          <a:p>
            <a:pPr lvl="1"/>
            <a:r>
              <a:rPr lang="en-US" sz="1200" dirty="0"/>
              <a:t>Instructor Dashboard</a:t>
            </a:r>
          </a:p>
          <a:p>
            <a:pPr lvl="2"/>
            <a:r>
              <a:rPr lang="en-US" sz="1100" dirty="0"/>
              <a:t>Summary Analytics of each student, one row per student</a:t>
            </a:r>
          </a:p>
          <a:p>
            <a:pPr lvl="2"/>
            <a:r>
              <a:rPr lang="en-US" sz="1100" dirty="0"/>
              <a:t>Displays Question Counts – Correct, Incorrect, </a:t>
            </a:r>
            <a:r>
              <a:rPr lang="en-US" sz="1100" dirty="0" err="1"/>
              <a:t>Unattempted</a:t>
            </a:r>
            <a:endParaRPr lang="en-US" sz="1100" dirty="0"/>
          </a:p>
          <a:p>
            <a:pPr lvl="2"/>
            <a:r>
              <a:rPr lang="en-US" sz="1100" dirty="0"/>
              <a:t>Instructor can drill down to analytics of each student</a:t>
            </a:r>
          </a:p>
        </p:txBody>
      </p:sp>
    </p:spTree>
    <p:extLst>
      <p:ext uri="{BB962C8B-B14F-4D97-AF65-F5344CB8AC3E}">
        <p14:creationId xmlns:p14="http://schemas.microsoft.com/office/powerpoint/2010/main" val="397912261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071217"/>
              </p:ext>
            </p:extLst>
          </p:nvPr>
        </p:nvGraphicFramePr>
        <p:xfrm>
          <a:off x="279630" y="859973"/>
          <a:ext cx="8464321" cy="5419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there be an option to Submit each Question as it is answered or Submit All only at the end of the Assignment?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With each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we provide instant feedback (Answers) after Submitting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Is the “Try Again” Option needed for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Only 1 attempt per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Will it be a timed test? 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Does time need to be tracked for each Question or just the total exam time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Time will be tracked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but there will be no time limit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Time tracking for the total exam not for each question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0105"/>
                  </a:ext>
                </a:extLst>
              </a:tr>
              <a:tr h="63184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will the Reports show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(Scores, Correct/Incorrect, Attempted)?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 scores. Correct,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Incorrect and </a:t>
                      </a:r>
                      <a:r>
                        <a:rPr lang="en-US" sz="1100" kern="1200" baseline="0" dirty="0" err="1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Unattempted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results will be shown for both Student and Instructor View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23787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capturing Student Comments/Feedback be mandatory?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Yes. Not at Question level but at the assignment level. Only once feedback has been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submitted will the student gets access to report.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1049"/>
                  </a:ext>
                </a:extLst>
              </a:tr>
              <a:tr h="103557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Name / Title of the Assignment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to be used on the home page?</a:t>
                      </a:r>
                    </a:p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Title Options: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Lab / Exam / Questions Experience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Experience Trial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Extra Credit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66156"/>
                  </a:ext>
                </a:extLst>
              </a:tr>
              <a:tr h="45353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Are there any other parameters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that need to be captured?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1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2814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39126</TotalTime>
  <Words>1153</Words>
  <Application>Microsoft Office PowerPoint</Application>
  <PresentationFormat>On-screen Show (4:3)</PresentationFormat>
  <Paragraphs>211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Lato</vt:lpstr>
      <vt:lpstr>Office Theme</vt:lpstr>
      <vt:lpstr>Class Test Trial</vt:lpstr>
      <vt:lpstr>Table of Contents</vt:lpstr>
      <vt:lpstr>Overview</vt:lpstr>
      <vt:lpstr>Overview</vt:lpstr>
      <vt:lpstr>Content</vt:lpstr>
      <vt:lpstr>Content</vt:lpstr>
      <vt:lpstr>Requirements</vt:lpstr>
      <vt:lpstr>Requirements (continued)</vt:lpstr>
      <vt:lpstr>Design Questions</vt:lpstr>
      <vt:lpstr>Design Questions</vt:lpstr>
      <vt:lpstr>Mocks</vt:lpstr>
      <vt:lpstr>Student Workflow</vt:lpstr>
      <vt:lpstr>Mocks – Landing Page</vt:lpstr>
      <vt:lpstr>Mocks – Landing Page</vt:lpstr>
      <vt:lpstr>Mocks – Landing Page</vt:lpstr>
      <vt:lpstr>Mocks – Home Page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Report</vt:lpstr>
      <vt:lpstr>Mocks – Report</vt:lpstr>
      <vt:lpstr>Instructor Workflow</vt:lpstr>
      <vt:lpstr>Mocks – Home Page</vt:lpstr>
      <vt:lpstr>Instructor View - Reports</vt:lpstr>
      <vt:lpstr>Mocks – Report</vt:lpstr>
      <vt:lpstr>End Of Presentation</vt:lpstr>
      <vt:lpstr>Option 2a: Questions as sections</vt:lpstr>
    </vt:vector>
  </TitlesOfParts>
  <Company>Compro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Deshbir</dc:creator>
  <cp:lastModifiedBy>Praveen Kumar</cp:lastModifiedBy>
  <cp:revision>17169</cp:revision>
  <cp:lastPrinted>2018-09-25T07:49:23Z</cp:lastPrinted>
  <dcterms:created xsi:type="dcterms:W3CDTF">2003-07-29T09:21:05Z</dcterms:created>
  <dcterms:modified xsi:type="dcterms:W3CDTF">2019-10-22T12:42:39Z</dcterms:modified>
</cp:coreProperties>
</file>