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811" r:id="rId1"/>
  </p:sldMasterIdLst>
  <p:notesMasterIdLst>
    <p:notesMasterId r:id="rId31"/>
  </p:notesMasterIdLst>
  <p:handoutMasterIdLst>
    <p:handoutMasterId r:id="rId32"/>
  </p:handoutMasterIdLst>
  <p:sldIdLst>
    <p:sldId id="3254" r:id="rId2"/>
    <p:sldId id="3066" r:id="rId3"/>
    <p:sldId id="2014" r:id="rId4"/>
    <p:sldId id="2646" r:id="rId5"/>
    <p:sldId id="3198" r:id="rId6"/>
    <p:sldId id="3166" r:id="rId7"/>
    <p:sldId id="3199" r:id="rId8"/>
    <p:sldId id="3233" r:id="rId9"/>
    <p:sldId id="3200" r:id="rId10"/>
    <p:sldId id="3252" r:id="rId11"/>
    <p:sldId id="3201" r:id="rId12"/>
    <p:sldId id="3250" r:id="rId13"/>
    <p:sldId id="3241" r:id="rId14"/>
    <p:sldId id="3234" r:id="rId15"/>
    <p:sldId id="3235" r:id="rId16"/>
    <p:sldId id="3242" r:id="rId17"/>
    <p:sldId id="3243" r:id="rId18"/>
    <p:sldId id="3244" r:id="rId19"/>
    <p:sldId id="3245" r:id="rId20"/>
    <p:sldId id="3246" r:id="rId21"/>
    <p:sldId id="3247" r:id="rId22"/>
    <p:sldId id="3251" r:id="rId23"/>
    <p:sldId id="3253" r:id="rId24"/>
    <p:sldId id="3249" r:id="rId25"/>
    <p:sldId id="3222" r:id="rId26"/>
    <p:sldId id="3218" r:id="rId27"/>
    <p:sldId id="2150" r:id="rId28"/>
    <p:sldId id="3224" r:id="rId29"/>
    <p:sldId id="3225" r:id="rId30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5" pos="5136" userDrawn="1">
          <p15:clr>
            <a:srgbClr val="A4A3A4"/>
          </p15:clr>
        </p15:guide>
        <p15:guide id="26" orient="horz" pos="4021" userDrawn="1">
          <p15:clr>
            <a:srgbClr val="A4A3A4"/>
          </p15:clr>
        </p15:guide>
        <p15:guide id="27" pos="216" userDrawn="1">
          <p15:clr>
            <a:srgbClr val="A4A3A4"/>
          </p15:clr>
        </p15:guide>
        <p15:guide id="28" pos="384" userDrawn="1">
          <p15:clr>
            <a:srgbClr val="A4A3A4"/>
          </p15:clr>
        </p15:guide>
        <p15:guide id="30" pos="1944" userDrawn="1">
          <p15:clr>
            <a:srgbClr val="A4A3A4"/>
          </p15:clr>
        </p15:guide>
        <p15:guide id="32" orient="horz" pos="3864" userDrawn="1">
          <p15:clr>
            <a:srgbClr val="A4A3A4"/>
          </p15:clr>
        </p15:guide>
        <p15:guide id="33" pos="5376" userDrawn="1">
          <p15:clr>
            <a:srgbClr val="A4A3A4"/>
          </p15:clr>
        </p15:guide>
        <p15:guide id="34" orient="horz" pos="624" userDrawn="1">
          <p15:clr>
            <a:srgbClr val="A4A3A4"/>
          </p15:clr>
        </p15:guide>
        <p15:guide id="35" pos="552" userDrawn="1">
          <p15:clr>
            <a:srgbClr val="A4A3A4"/>
          </p15:clr>
        </p15:guide>
        <p15:guide id="36" pos="4080" userDrawn="1">
          <p15:clr>
            <a:srgbClr val="A4A3A4"/>
          </p15:clr>
        </p15:guide>
        <p15:guide id="37" pos="1368" userDrawn="1">
          <p15:clr>
            <a:srgbClr val="A4A3A4"/>
          </p15:clr>
        </p15:guide>
        <p15:guide id="38" pos="2931" userDrawn="1">
          <p15:clr>
            <a:srgbClr val="A4A3A4"/>
          </p15:clr>
        </p15:guide>
        <p15:guide id="39" pos="3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6" userDrawn="1">
          <p15:clr>
            <a:srgbClr val="A4A3A4"/>
          </p15:clr>
        </p15:guide>
        <p15:guide id="2" pos="2275" userDrawn="1">
          <p15:clr>
            <a:srgbClr val="A4A3A4"/>
          </p15:clr>
        </p15:guide>
        <p15:guide id="3" pos="2285" userDrawn="1">
          <p15:clr>
            <a:srgbClr val="A4A3A4"/>
          </p15:clr>
        </p15:guide>
        <p15:guide id="4" orient="horz" pos="2932" userDrawn="1">
          <p15:clr>
            <a:srgbClr val="A4A3A4"/>
          </p15:clr>
        </p15:guide>
        <p15:guide id="5" pos="2212" userDrawn="1">
          <p15:clr>
            <a:srgbClr val="A4A3A4"/>
          </p15:clr>
        </p15:guide>
        <p15:guide id="6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OJ" initials="M" lastIdx="1" clrIdx="0"/>
  <p:cmAuthor id="7" name="DELL" initials="D" lastIdx="2" clrIdx="7"/>
  <p:cmAuthor id="1" name="Jasneet Kaur" initials="JK" lastIdx="35" clrIdx="1"/>
  <p:cmAuthor id="8" name="Ranu Aggarwal" initials="RA" lastIdx="1" clrIdx="8"/>
  <p:cmAuthor id="2" name="PARAMJEET" initials="P" lastIdx="0" clrIdx="2"/>
  <p:cmAuthor id="9" name="Praveen Kumar" initials="PK" lastIdx="3" clrIdx="9">
    <p:extLst>
      <p:ext uri="{19B8F6BF-5375-455C-9EA6-DF929625EA0E}">
        <p15:presenceInfo xmlns:p15="http://schemas.microsoft.com/office/powerpoint/2012/main" userId="S-1-5-21-3214158073-3399791029-1922794930-3482" providerId="AD"/>
      </p:ext>
    </p:extLst>
  </p:cmAuthor>
  <p:cmAuthor id="3" name="Abhishek Sirari" initials="AS" lastIdx="5" clrIdx="3"/>
  <p:cmAuthor id="4" name="Jasneet" initials="J" lastIdx="10" clrIdx="4"/>
  <p:cmAuthor id="5" name="Pranav Bhargava" initials="PB" lastIdx="3" clrIdx="5"/>
  <p:cmAuthor id="6" name="Abhishek Sirari" initials="AS [2]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078BA"/>
    <a:srgbClr val="2A69A2"/>
    <a:srgbClr val="7F7F7F"/>
    <a:srgbClr val="FF9933"/>
    <a:srgbClr val="D9D9D9"/>
    <a:srgbClr val="E1E1E1"/>
    <a:srgbClr val="E8E8E8"/>
    <a:srgbClr val="DDDDDD"/>
    <a:srgbClr val="00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6357" autoAdjust="0"/>
  </p:normalViewPr>
  <p:slideViewPr>
    <p:cSldViewPr snapToGrid="0" snapToObjects="1">
      <p:cViewPr varScale="1">
        <p:scale>
          <a:sx n="111" d="100"/>
          <a:sy n="111" d="100"/>
        </p:scale>
        <p:origin x="1194" y="78"/>
      </p:cViewPr>
      <p:guideLst>
        <p:guide pos="5136"/>
        <p:guide orient="horz" pos="4021"/>
        <p:guide pos="216"/>
        <p:guide pos="384"/>
        <p:guide pos="1944"/>
        <p:guide orient="horz" pos="3864"/>
        <p:guide pos="5376"/>
        <p:guide orient="horz" pos="624"/>
        <p:guide pos="552"/>
        <p:guide pos="4080"/>
        <p:guide pos="1368"/>
        <p:guide pos="2931"/>
        <p:guide pos="328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04" y="102"/>
      </p:cViewPr>
      <p:guideLst>
        <p:guide orient="horz" pos="2936"/>
        <p:guide pos="2275"/>
        <p:guide pos="2285"/>
        <p:guide orient="horz" pos="2932"/>
        <p:guide pos="221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7T18:10:36.721" idx="35">
    <p:pos x="5760" y="751"/>
    <p:text>email id replaced with password</p:text>
    <p:extLst>
      <p:ext uri="{C676402C-5697-4E1C-873F-D02D1690AC5C}">
        <p15:threadingInfo xmlns:p15="http://schemas.microsoft.com/office/powerpoint/2012/main" timeZoneBias="-330"/>
      </p:ext>
    </p:extLst>
  </p:cm>
  <p:cm authorId="9" dt="2019-10-18T10:02:56.131" idx="1">
    <p:pos x="5760" y="847"/>
    <p:text>Done.</p:text>
    <p:extLst>
      <p:ext uri="{C676402C-5697-4E1C-873F-D02D1690AC5C}">
        <p15:threadingInfo xmlns:p15="http://schemas.microsoft.com/office/powerpoint/2012/main" timeZoneBias="-330">
          <p15:parentCm authorId="1" idx="3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7T18:10:12.857" idx="34">
    <p:pos x="10" y="10"/>
    <p:text>replace box 2-4</p:text>
    <p:extLst>
      <p:ext uri="{C676402C-5697-4E1C-873F-D02D1690AC5C}">
        <p15:threadingInfo xmlns:p15="http://schemas.microsoft.com/office/powerpoint/2012/main" timeZoneBias="-330"/>
      </p:ext>
    </p:extLst>
  </p:cm>
  <p:cm authorId="9" dt="2019-10-18T10:22:10.795" idx="3">
    <p:pos x="10" y="106"/>
    <p:text>Done.</p:text>
    <p:extLst>
      <p:ext uri="{C676402C-5697-4E1C-873F-D02D1690AC5C}">
        <p15:threadingInfo xmlns:p15="http://schemas.microsoft.com/office/powerpoint/2012/main" timeZoneBias="-330">
          <p15:parentCm authorId="1" idx="3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7T18:09:56.802" idx="33">
    <p:pos x="5760" y="751"/>
    <p:text>remove stepper</p:text>
    <p:extLst>
      <p:ext uri="{C676402C-5697-4E1C-873F-D02D1690AC5C}">
        <p15:threadingInfo xmlns:p15="http://schemas.microsoft.com/office/powerpoint/2012/main" timeZoneBias="-330"/>
      </p:ext>
    </p:extLst>
  </p:cm>
  <p:cm authorId="9" dt="2019-10-18T10:05:16.458" idx="2">
    <p:pos x="5760" y="847"/>
    <p:text>Done.</p:text>
    <p:extLst>
      <p:ext uri="{C676402C-5697-4E1C-873F-D02D1690AC5C}">
        <p15:threadingInfo xmlns:p15="http://schemas.microsoft.com/office/powerpoint/2012/main" timeZoneBias="-330">
          <p15:parentCm authorId="1" idx="33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017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5017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Slide Number Placeholder 27648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35A1C2-BFE1-4450-A3CD-06BD898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95362" y="0"/>
            <a:ext cx="3056308" cy="465138"/>
          </a:xfrm>
          <a:prstGeom prst="rect">
            <a:avLst/>
          </a:prstGeom>
        </p:spPr>
        <p:txBody>
          <a:bodyPr vert="horz" lIns="91011" tIns="45506" rIns="91011" bIns="45506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80C0B5-D083-4EA3-880B-A885C9BAE2A6}" type="datetime1">
              <a:rPr lang="ko-KR" altLang="en-US" smtClean="0"/>
              <a:pPr>
                <a:defRPr/>
              </a:pPr>
              <a:t>2019-10-18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6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60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Date Placeholder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362" y="0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E24BB75-63E4-40D0-9EC4-D09DC2D608AB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22532" name="Rectangle 2560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6137" cy="349091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Notes Placeholder 2150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689" y="4422778"/>
            <a:ext cx="5643886" cy="4187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  <a:endParaRPr lang="en-US" noProof="0"/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1270" name="Rectangle 2560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Slide Number Placeholder 215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375ACC33-95BF-4473-A9D8-1A4FCADCE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7943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C8BB27A-1255-44AF-ABBC-9746BB83AD87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79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61ECB24-55B2-4B98-B977-A46E56FFF919}" type="datetime1">
              <a:rPr lang="ko-KR" altLang="en-US" smtClean="0"/>
              <a:pPr eaLnBrk="1" hangingPunct="1">
                <a:defRPr/>
              </a:pPr>
              <a:t>2019-10-18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3556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3B664AC-FE70-4DBC-A721-F428A89D8CAB}" type="slidenum">
              <a:rPr lang="en-US" altLang="ko-KR" sz="1200">
                <a:ea typeface="굴림" pitchFamily="34" charset="-127"/>
              </a:rPr>
              <a:pPr algn="r" eaLnBrk="1" hangingPunct="1"/>
              <a:t>1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3557" name="Rectangle 266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8" name="Rectangle 266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10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901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0015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65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365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0397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61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587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087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62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09447C4-5415-496B-BF0F-354E8835FDA9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5603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731843-3673-44DA-8057-5154E106A329}" type="datetime1">
              <a:rPr lang="ko-KR" altLang="en-US" smtClean="0"/>
              <a:pPr eaLnBrk="1" hangingPunct="1">
                <a:defRPr/>
              </a:pPr>
              <a:t>2019-10-18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80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14424DC-9DAA-49D8-87F8-116DA5338102}" type="slidenum">
              <a:rPr lang="en-US" altLang="ko-KR" sz="1200">
                <a:ea typeface="굴림" pitchFamily="34" charset="-127"/>
              </a:rPr>
              <a:pPr algn="r" eaLnBrk="1" hangingPunct="1"/>
              <a:t>2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4581" name="Rectangle 276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2" name="Rectangle 276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429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095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262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142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693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7679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495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44AACCD-5A6F-4CCA-A2DD-33A13EAF76DD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27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7651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5BE2CA9-994F-4881-9411-18D653CEC4FC}" type="datetime1">
              <a:rPr lang="ko-KR" altLang="en-US" smtClean="0"/>
              <a:pPr eaLnBrk="1" hangingPunct="1">
                <a:defRPr/>
              </a:pPr>
              <a:t>2019-10-18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6628" name="TextBox 4"/>
          <p:cNvSpPr txBox="1">
            <a:spLocks noGrp="1" noChangeArrowheads="1"/>
          </p:cNvSpPr>
          <p:nvPr/>
        </p:nvSpPr>
        <p:spPr bwMode="auto">
          <a:xfrm>
            <a:off x="3995361" y="8842375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803E38-EFCF-4F69-AB5D-22F2DF388C3D}" type="slidenum">
              <a:rPr lang="en-US" altLang="ko-KR" sz="1200">
                <a:ea typeface="굴림" pitchFamily="34" charset="-127"/>
              </a:rPr>
              <a:pPr algn="r" eaLnBrk="1" hangingPunct="1"/>
              <a:t>27</a:t>
            </a:fld>
            <a:endParaRPr lang="en-US" altLang="ko-KR" sz="1200">
              <a:ea typeface="굴림" pitchFamily="34" charset="-127"/>
            </a:endParaRPr>
          </a:p>
        </p:txBody>
      </p:sp>
      <p:sp>
        <p:nvSpPr>
          <p:cNvPr id="26629" name="Rectangle 4915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6630" name="Rectangle 4915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7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69FBF4-F3E7-468A-8CD6-EB1891DFDF31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306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67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81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76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51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2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12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2019-10-18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4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Layout">
    <p:bg>
      <p:bgPr>
        <a:solidFill>
          <a:srgbClr val="004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" y="-2"/>
            <a:ext cx="7946968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1991783" y="2832097"/>
            <a:ext cx="6292309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991783" y="3854076"/>
            <a:ext cx="5545835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0" y="0"/>
            <a:ext cx="1206501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5688" y="6545755"/>
            <a:ext cx="899581" cy="2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72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3047" y="50430"/>
            <a:ext cx="8457254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0">
                <a:solidFill>
                  <a:srgbClr val="0050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" y="0"/>
            <a:ext cx="12811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" panose="020F0502020204030203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" y="0"/>
            <a:ext cx="116377" cy="6857999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416397023"/>
      </p:ext>
    </p:extLst>
  </p:cSld>
  <p:clrMapOvr>
    <a:masterClrMapping/>
  </p:clrMapOvr>
  <p:transition spd="slow"/>
  <p:hf sldNum="0" hdr="0" ftr="0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4"/>
          <a:stretch/>
        </p:blipFill>
        <p:spPr>
          <a:xfrm>
            <a:off x="0" y="3591098"/>
            <a:ext cx="9143999" cy="3266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36" y="2601238"/>
            <a:ext cx="8351729" cy="989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rgbClr val="0050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3"/>
          </p:nvPr>
        </p:nvSpPr>
        <p:spPr>
          <a:xfrm>
            <a:off x="378373" y="3902810"/>
            <a:ext cx="8363606" cy="24003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06850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-2"/>
            <a:ext cx="9144000" cy="593726"/>
          </a:xfrm>
          <a:prstGeom prst="rect">
            <a:avLst/>
          </a:prstGeom>
          <a:solidFill>
            <a:srgbClr val="00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619807978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-1" y="-5"/>
            <a:ext cx="9144001" cy="365760"/>
          </a:xfrm>
          <a:prstGeom prst="rect">
            <a:avLst/>
          </a:prstGeom>
          <a:solidFill>
            <a:srgbClr val="004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366" y="1"/>
            <a:ext cx="9061316" cy="3640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1850" y="6460067"/>
            <a:ext cx="3308350" cy="31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435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400425" y="6464973"/>
            <a:ext cx="234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ct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marL="0" marR="0" lvl="0" indent="0" algn="ct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813" r:id="rId2"/>
    <p:sldLayoutId id="2147485814" r:id="rId3"/>
    <p:sldLayoutId id="2147485815" r:id="rId4"/>
    <p:sldLayoutId id="2147485816" r:id="rId5"/>
  </p:sldLayoutIdLst>
  <p:transition spd="slow"/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3" y="2443403"/>
            <a:ext cx="6292309" cy="99695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IN" dirty="0"/>
              <a:t>Class Test Trial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B0424-583A-4E80-A450-086E3B076DC9}"/>
              </a:ext>
            </a:extLst>
          </p:cNvPr>
          <p:cNvCxnSpPr/>
          <p:nvPr/>
        </p:nvCxnSpPr>
        <p:spPr>
          <a:xfrm>
            <a:off x="2156898" y="3298270"/>
            <a:ext cx="62076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 txBox="1">
            <a:spLocks/>
          </p:cNvSpPr>
          <p:nvPr/>
        </p:nvSpPr>
        <p:spPr>
          <a:xfrm>
            <a:off x="2076453" y="3203414"/>
            <a:ext cx="3265936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000" dirty="0"/>
              <a:t>COSMATT Accounting</a:t>
            </a:r>
          </a:p>
        </p:txBody>
      </p:sp>
    </p:spTree>
    <p:extLst>
      <p:ext uri="{BB962C8B-B14F-4D97-AF65-F5344CB8AC3E}">
        <p14:creationId xmlns:p14="http://schemas.microsoft.com/office/powerpoint/2010/main" val="122054273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Student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524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614A4-96ED-44B2-80CC-762B2629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4699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DDDED-E15C-438C-8582-CAEFA113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9247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F4A97-F6BE-4B19-A189-F9091415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8663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17AEE-F641-4C3C-986B-40AD6B86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3060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0ED95-0249-48B2-8275-2D880BBF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2259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5F76C-5E85-480F-8B28-0BE4D9AA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6578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3EDC6-B8D0-4777-964E-F8AD2F99C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6032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213110-AA04-40DA-8E23-068224EA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578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1BE0CF-2ED7-4355-B221-0737233DA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581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22242" y="595531"/>
            <a:ext cx="8012158" cy="5787807"/>
          </a:xfrm>
        </p:spPr>
        <p:txBody>
          <a:bodyPr>
            <a:noAutofit/>
          </a:bodyPr>
          <a:lstStyle/>
          <a:p>
            <a:pPr fontAlgn="base">
              <a:spcAft>
                <a:spcPts val="600"/>
              </a:spcAft>
            </a:pPr>
            <a:r>
              <a:rPr lang="en-US" sz="1600" dirty="0"/>
              <a:t>Overview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Content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Requirements</a:t>
            </a:r>
          </a:p>
          <a:p>
            <a:pPr lvl="1" fontAlgn="base"/>
            <a:r>
              <a:rPr lang="en-US" sz="1400" dirty="0"/>
              <a:t>Student / School Metadata</a:t>
            </a:r>
          </a:p>
          <a:p>
            <a:pPr lvl="1" fontAlgn="base"/>
            <a:r>
              <a:rPr lang="en-US" sz="1400" dirty="0"/>
              <a:t>Question Navigator</a:t>
            </a:r>
          </a:p>
          <a:p>
            <a:pPr lvl="1" fontAlgn="base"/>
            <a:r>
              <a:rPr lang="en-US" sz="1400" dirty="0"/>
              <a:t>Reports – Instructor View, Student View</a:t>
            </a:r>
          </a:p>
          <a:p>
            <a:pPr fontAlgn="base"/>
            <a:r>
              <a:rPr lang="en-US" sz="1600" dirty="0"/>
              <a:t>Queries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Mocks</a:t>
            </a:r>
          </a:p>
          <a:p>
            <a:pPr lvl="1"/>
            <a:r>
              <a:rPr lang="en-US" sz="1400" dirty="0"/>
              <a:t>Student View</a:t>
            </a:r>
          </a:p>
          <a:p>
            <a:pPr lvl="1"/>
            <a:r>
              <a:rPr lang="en-US" sz="1400" dirty="0"/>
              <a:t>Instructor View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5845768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FEFDE-F0A1-43E1-B39D-1608AC1B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163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Feedback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7A940C-3B96-4648-A339-3E680BE5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372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0B3B8-2444-4AC9-8E33-3FD7D3C8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4777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600"/>
              </a:spcAft>
            </a:pPr>
            <a:r>
              <a:rPr lang="en-US" dirty="0"/>
              <a:t>Instructor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928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9F838-813E-41D6-B6FC-65716758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164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View - Reports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5D58B-2C67-4761-89D9-C72B4A44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204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View -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650B7-DBE2-48C2-8DD0-9578925E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53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7471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90286"/>
            <a:ext cx="9144000" cy="989559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Option 2: COSMATT Based</a:t>
            </a:r>
            <a:endParaRPr lang="en-US" sz="2800" dirty="0">
              <a:solidFill>
                <a:schemeClr val="dk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89119" y="3878754"/>
            <a:ext cx="4289977" cy="1690773"/>
          </a:xfrm>
        </p:spPr>
        <p:txBody>
          <a:bodyPr>
            <a:normAutofit/>
          </a:bodyPr>
          <a:lstStyle/>
          <a:p>
            <a:pPr marL="342900" indent="-34290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/>
              <a:t>Questions as sections</a:t>
            </a:r>
          </a:p>
          <a:p>
            <a:pPr marL="342900" indent="-34290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/>
              <a:t>Questions as a Test Your Understanding Widget</a:t>
            </a:r>
          </a:p>
          <a:p>
            <a:pPr marL="342900" indent="-34290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dirty="0"/>
              <a:t>Questions along with Narrative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791587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Option 2a: Questions as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B32E-5766-4CFD-94E9-42CC47C5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3918A-BFEA-4A57-A05E-F270CDBC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4" y="915814"/>
            <a:ext cx="8408843" cy="52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20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F75-1F73-4D72-AFD9-139411D95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644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5"/>
            <a:ext cx="7597291" cy="621459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Goal 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To capture Student experience in context of the COSMATT Accounting Assessments (Problem Sets).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Plan 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To setup a test bench where Students can take up Assessments based on questions from the existing set of questions available in the Accounting Course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Questions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This would ideally be a run of 15 – 20 </a:t>
            </a:r>
            <a:r>
              <a:rPr lang="en-US" sz="1400" dirty="0" err="1"/>
              <a:t>mins</a:t>
            </a:r>
            <a:r>
              <a:rPr lang="en-US" sz="1400" dirty="0"/>
              <a:t> including multiple Question types – MCQs and Leonardo Assessments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Capturing feedback: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Upon completion of the Assessment, Students would need to provide feedback on their experience / suggestions for improvement.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1600" dirty="0"/>
              <a:t>Evaluations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Student View: Student would be able to see this evaluation of Attempted Questions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sz="1400" dirty="0"/>
              <a:t>Instructor View: Instructor would be able to review class evaluation and the student comments.</a:t>
            </a:r>
          </a:p>
        </p:txBody>
      </p:sp>
    </p:spTree>
    <p:extLst>
      <p:ext uri="{BB962C8B-B14F-4D97-AF65-F5344CB8AC3E}">
        <p14:creationId xmlns:p14="http://schemas.microsoft.com/office/powerpoint/2010/main" val="1275295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Content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5"/>
            <a:ext cx="7597291" cy="6214593"/>
          </a:xfrm>
        </p:spPr>
        <p:txBody>
          <a:bodyPr>
            <a:noAutofit/>
          </a:bodyPr>
          <a:lstStyle/>
          <a:p>
            <a:r>
              <a:rPr lang="en-US" sz="1400" dirty="0"/>
              <a:t>Chapter 1: Section 1.1</a:t>
            </a:r>
          </a:p>
          <a:p>
            <a:pPr lvl="1"/>
            <a:r>
              <a:rPr lang="en-US" sz="1200" dirty="0"/>
              <a:t>Question 2 (net income) -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MCQ</a:t>
            </a:r>
          </a:p>
          <a:p>
            <a:pPr lvl="1"/>
            <a:r>
              <a:rPr lang="en-US" sz="1200" dirty="0"/>
              <a:t>Question 3 (P and chart) -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MCQ</a:t>
            </a:r>
          </a:p>
          <a:p>
            <a:pPr lvl="1"/>
            <a:r>
              <a:rPr lang="en-US" sz="1200" dirty="0"/>
              <a:t>Question 5 (business type)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- MCQ</a:t>
            </a:r>
          </a:p>
          <a:p>
            <a:r>
              <a:rPr lang="en-US" sz="1400" dirty="0"/>
              <a:t>Chapter 1: Section 1.4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 1 (transactions) -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MCQ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 2 (transactions) -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MCQ</a:t>
            </a:r>
          </a:p>
          <a:p>
            <a:r>
              <a:rPr lang="en-US" sz="1400" dirty="0"/>
              <a:t>Chapter 1: Section 1.5</a:t>
            </a:r>
            <a:endParaRPr lang="en-US" sz="700" dirty="0"/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Assessment 1 (accounting equation grid) -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Leonardo</a:t>
            </a:r>
          </a:p>
          <a:p>
            <a:r>
              <a:rPr lang="en-US" sz="1400" dirty="0"/>
              <a:t>Chapter 5: Section 5.2</a:t>
            </a:r>
            <a:endParaRPr lang="en-US" sz="700" dirty="0"/>
          </a:p>
          <a:p>
            <a:pPr lvl="1"/>
            <a:r>
              <a:rPr lang="en-US" sz="1200" dirty="0"/>
              <a:t>Journalize only transactions 6/1 through 6/8 -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Leonardo</a:t>
            </a:r>
            <a:endParaRPr lang="en-US" sz="1200" dirty="0"/>
          </a:p>
          <a:p>
            <a:r>
              <a:rPr lang="en-US" sz="1400" dirty="0"/>
              <a:t>Chapter 5: Section 5.5</a:t>
            </a:r>
            <a:endParaRPr lang="en-US" sz="700" dirty="0"/>
          </a:p>
          <a:p>
            <a:pPr lvl="1"/>
            <a:r>
              <a:rPr lang="en-US" sz="1200" dirty="0"/>
              <a:t>Given a completed trial balance, prepare the three financial statements -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Leonardo</a:t>
            </a:r>
          </a:p>
        </p:txBody>
      </p:sp>
    </p:spTree>
    <p:extLst>
      <p:ext uri="{BB962C8B-B14F-4D97-AF65-F5344CB8AC3E}">
        <p14:creationId xmlns:p14="http://schemas.microsoft.com/office/powerpoint/2010/main" val="1235860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r>
              <a:rPr lang="en-US" sz="1400" dirty="0"/>
              <a:t>Access to the Question without any authentication</a:t>
            </a:r>
          </a:p>
          <a:p>
            <a:r>
              <a:rPr lang="en-US" sz="1400" b="1" dirty="0"/>
              <a:t>Home Page Contents</a:t>
            </a:r>
            <a:r>
              <a:rPr lang="en-US" sz="1400" dirty="0"/>
              <a:t> should include the following</a:t>
            </a:r>
          </a:p>
          <a:p>
            <a:pPr lvl="1"/>
            <a:r>
              <a:rPr lang="en-US" sz="1200" dirty="0"/>
              <a:t>Institution Name – North Georgia University</a:t>
            </a:r>
          </a:p>
          <a:p>
            <a:pPr lvl="1"/>
            <a:r>
              <a:rPr lang="en-US" sz="1200" dirty="0"/>
              <a:t>Class – Dropdown (to be selected by the Student)</a:t>
            </a:r>
          </a:p>
          <a:p>
            <a:pPr lvl="1"/>
            <a:r>
              <a:rPr lang="en-US" sz="1200" dirty="0"/>
              <a:t>Student Name – Textbox (to be entered by the Student)</a:t>
            </a:r>
          </a:p>
          <a:p>
            <a:pPr lvl="1"/>
            <a:r>
              <a:rPr lang="en-US" sz="1200" dirty="0"/>
              <a:t>Student Email ID– Textbox (to be entered by the Student)</a:t>
            </a:r>
          </a:p>
          <a:p>
            <a:pPr lvl="1"/>
            <a:r>
              <a:rPr lang="en-US" sz="1200" dirty="0"/>
              <a:t>Date Time</a:t>
            </a:r>
          </a:p>
          <a:p>
            <a:pPr lvl="1"/>
            <a:r>
              <a:rPr lang="en-US" sz="1200" dirty="0"/>
              <a:t>Exam Duration</a:t>
            </a:r>
          </a:p>
          <a:p>
            <a:pPr lvl="0"/>
            <a:r>
              <a:rPr lang="en-US" sz="1400" b="1" dirty="0"/>
              <a:t>Question Navigator</a:t>
            </a:r>
            <a:endParaRPr lang="en-US" sz="1400" dirty="0"/>
          </a:p>
          <a:p>
            <a:pPr lvl="1"/>
            <a:r>
              <a:rPr lang="en-US" sz="1200" dirty="0"/>
              <a:t>8 Questions to include</a:t>
            </a:r>
          </a:p>
          <a:p>
            <a:pPr lvl="1"/>
            <a:r>
              <a:rPr lang="en-US" sz="1200" dirty="0"/>
              <a:t>All will be </a:t>
            </a:r>
            <a:r>
              <a:rPr lang="en-US" sz="1200" dirty="0" err="1"/>
              <a:t>submittable</a:t>
            </a:r>
            <a:r>
              <a:rPr lang="en-US" sz="1200" dirty="0"/>
              <a:t> exercises as in COSMATT.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92480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826"/>
            <a:ext cx="7597291" cy="5357590"/>
          </a:xfrm>
        </p:spPr>
        <p:txBody>
          <a:bodyPr>
            <a:noAutofit/>
          </a:bodyPr>
          <a:lstStyle/>
          <a:p>
            <a:pPr lvl="0"/>
            <a:r>
              <a:rPr lang="en-US" sz="1400" b="1" dirty="0"/>
              <a:t>Comments / Feedback section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feedback from the students at the end of exam after submitting the last question. </a:t>
            </a:r>
          </a:p>
          <a:p>
            <a:r>
              <a:rPr lang="en-US" sz="1400" b="1" dirty="0"/>
              <a:t>Reports / Dashboard (Student / Instructor View)</a:t>
            </a:r>
          </a:p>
          <a:p>
            <a:pPr lvl="1"/>
            <a:r>
              <a:rPr lang="en-US" sz="1200" dirty="0"/>
              <a:t>Student View</a:t>
            </a:r>
          </a:p>
          <a:p>
            <a:pPr lvl="2"/>
            <a:r>
              <a:rPr lang="en-US" sz="1000" dirty="0"/>
              <a:t>Question List along with Status of each Question</a:t>
            </a:r>
          </a:p>
          <a:p>
            <a:pPr lvl="2"/>
            <a:r>
              <a:rPr lang="en-US" sz="1000" dirty="0"/>
              <a:t>Time Spent</a:t>
            </a:r>
          </a:p>
          <a:p>
            <a:pPr lvl="1"/>
            <a:r>
              <a:rPr lang="en-US" sz="1200" dirty="0"/>
              <a:t>Instructor Dashboard for reviewing progress of all students? To be decided.</a:t>
            </a:r>
          </a:p>
          <a:p>
            <a:pPr lvl="2"/>
            <a:r>
              <a:rPr lang="en-US" sz="1000" dirty="0"/>
              <a:t>Basic Analytics of each student, one row per student</a:t>
            </a:r>
          </a:p>
          <a:p>
            <a:pPr lvl="2"/>
            <a:r>
              <a:rPr lang="en-US" sz="1000" dirty="0"/>
              <a:t>Question Counts – Correct, Incorrect, </a:t>
            </a:r>
            <a:r>
              <a:rPr lang="en-US" sz="1000" dirty="0" err="1"/>
              <a:t>Unattempted</a:t>
            </a:r>
            <a:endParaRPr lang="en-US" sz="10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91226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Queries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922393"/>
              </p:ext>
            </p:extLst>
          </p:nvPr>
        </p:nvGraphicFramePr>
        <p:xfrm>
          <a:off x="279630" y="610658"/>
          <a:ext cx="8464321" cy="575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521353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282144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8947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5212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Submit Option for each Question or only at the end of Test?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With each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52880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Instant feedback (Show Answer) on Submitting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75929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Is “Try Again” Option needed for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Only 1 attempt per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  <a:tr h="776162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Will it be a timed test? 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Does time need to be tracked per Question or is it ok to have total time for the exam?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Time tracking will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be done but no time limit will be added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Time tracking for Exam not for Question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0105"/>
                  </a:ext>
                </a:extLst>
              </a:tr>
              <a:tr h="681936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Report Status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 scores. Only Correct,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Incorrect and </a:t>
                      </a:r>
                      <a:r>
                        <a:rPr lang="en-US" sz="1100" kern="1200" baseline="0" dirty="0" err="1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Unattempted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will be shown for both Student and Instructor View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23787"/>
                  </a:ext>
                </a:extLst>
              </a:tr>
              <a:tr h="776162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capturing Student Comments/Feedback be mandatory?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Yes. Not at Question level but at the exam level. Upon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Submitting the feedback only, the student gets access to report.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1049"/>
                  </a:ext>
                </a:extLst>
              </a:tr>
              <a:tr h="111767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Name of the Exam, School and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Class Name to be used on home page</a:t>
                      </a:r>
                    </a:p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Title Options: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Lab / Exam / Questions Experience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Experience Trial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Extra Credit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66156"/>
                  </a:ext>
                </a:extLst>
              </a:tr>
              <a:tr h="48949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Any other parameters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to be captured?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1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2814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706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38840</TotalTime>
  <Words>807</Words>
  <Application>Microsoft Office PowerPoint</Application>
  <PresentationFormat>On-screen Show (4:3)</PresentationFormat>
  <Paragraphs>181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Lato</vt:lpstr>
      <vt:lpstr>Office Theme</vt:lpstr>
      <vt:lpstr>Class Test Trial</vt:lpstr>
      <vt:lpstr>Table of Contents</vt:lpstr>
      <vt:lpstr>Overview</vt:lpstr>
      <vt:lpstr>Overview</vt:lpstr>
      <vt:lpstr>Content</vt:lpstr>
      <vt:lpstr>Requirements</vt:lpstr>
      <vt:lpstr>Requirements</vt:lpstr>
      <vt:lpstr>Queries</vt:lpstr>
      <vt:lpstr>Mocks</vt:lpstr>
      <vt:lpstr>Student Workflow</vt:lpstr>
      <vt:lpstr>Mocks – Landing Page</vt:lpstr>
      <vt:lpstr>Mocks – Landing Page</vt:lpstr>
      <vt:lpstr>Mocks – Home Page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Feedback</vt:lpstr>
      <vt:lpstr>Mocks – Report</vt:lpstr>
      <vt:lpstr>Instructor Workflow</vt:lpstr>
      <vt:lpstr>Mocks – Home Page</vt:lpstr>
      <vt:lpstr>Instructor View - Reports</vt:lpstr>
      <vt:lpstr>Instructor View - Reports</vt:lpstr>
      <vt:lpstr>End Of Presentation</vt:lpstr>
      <vt:lpstr>Option 2: COSMATT Based</vt:lpstr>
      <vt:lpstr>Option 2a: Questions as sections</vt:lpstr>
    </vt:vector>
  </TitlesOfParts>
  <Company>Compro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Deshbir</dc:creator>
  <cp:lastModifiedBy>Praveen Kumar</cp:lastModifiedBy>
  <cp:revision>17096</cp:revision>
  <cp:lastPrinted>2018-09-25T07:49:23Z</cp:lastPrinted>
  <dcterms:created xsi:type="dcterms:W3CDTF">2003-07-29T09:21:05Z</dcterms:created>
  <dcterms:modified xsi:type="dcterms:W3CDTF">2019-10-18T05:17:42Z</dcterms:modified>
</cp:coreProperties>
</file>