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811" r:id="rId1"/>
  </p:sldMasterIdLst>
  <p:notesMasterIdLst>
    <p:notesMasterId r:id="rId34"/>
  </p:notesMasterIdLst>
  <p:handoutMasterIdLst>
    <p:handoutMasterId r:id="rId35"/>
  </p:handoutMasterIdLst>
  <p:sldIdLst>
    <p:sldId id="3254" r:id="rId2"/>
    <p:sldId id="3066" r:id="rId3"/>
    <p:sldId id="2014" r:id="rId4"/>
    <p:sldId id="2646" r:id="rId5"/>
    <p:sldId id="3198" r:id="rId6"/>
    <p:sldId id="3259" r:id="rId7"/>
    <p:sldId id="3166" r:id="rId8"/>
    <p:sldId id="3199" r:id="rId9"/>
    <p:sldId id="3233" r:id="rId10"/>
    <p:sldId id="3258" r:id="rId11"/>
    <p:sldId id="3200" r:id="rId12"/>
    <p:sldId id="3252" r:id="rId13"/>
    <p:sldId id="3260" r:id="rId14"/>
    <p:sldId id="3261" r:id="rId15"/>
    <p:sldId id="3262" r:id="rId16"/>
    <p:sldId id="3263" r:id="rId17"/>
    <p:sldId id="3264" r:id="rId18"/>
    <p:sldId id="3265" r:id="rId19"/>
    <p:sldId id="3266" r:id="rId20"/>
    <p:sldId id="3267" r:id="rId21"/>
    <p:sldId id="3274" r:id="rId22"/>
    <p:sldId id="3276" r:id="rId23"/>
    <p:sldId id="3277" r:id="rId24"/>
    <p:sldId id="3278" r:id="rId25"/>
    <p:sldId id="3270" r:id="rId26"/>
    <p:sldId id="3271" r:id="rId27"/>
    <p:sldId id="3253" r:id="rId28"/>
    <p:sldId id="3255" r:id="rId29"/>
    <p:sldId id="3280" r:id="rId30"/>
    <p:sldId id="3279" r:id="rId31"/>
    <p:sldId id="2150" r:id="rId32"/>
    <p:sldId id="3225" r:id="rId33"/>
  </p:sldIdLst>
  <p:sldSz cx="9144000" cy="6858000" type="screen4x3"/>
  <p:notesSz cx="7053263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25" pos="5136" userDrawn="1">
          <p15:clr>
            <a:srgbClr val="A4A3A4"/>
          </p15:clr>
        </p15:guide>
        <p15:guide id="26" orient="horz" pos="4021" userDrawn="1">
          <p15:clr>
            <a:srgbClr val="A4A3A4"/>
          </p15:clr>
        </p15:guide>
        <p15:guide id="27" pos="216" userDrawn="1">
          <p15:clr>
            <a:srgbClr val="A4A3A4"/>
          </p15:clr>
        </p15:guide>
        <p15:guide id="28" pos="384" userDrawn="1">
          <p15:clr>
            <a:srgbClr val="A4A3A4"/>
          </p15:clr>
        </p15:guide>
        <p15:guide id="30" pos="1944" userDrawn="1">
          <p15:clr>
            <a:srgbClr val="A4A3A4"/>
          </p15:clr>
        </p15:guide>
        <p15:guide id="32" orient="horz" pos="3864" userDrawn="1">
          <p15:clr>
            <a:srgbClr val="A4A3A4"/>
          </p15:clr>
        </p15:guide>
        <p15:guide id="33" pos="5376" userDrawn="1">
          <p15:clr>
            <a:srgbClr val="A4A3A4"/>
          </p15:clr>
        </p15:guide>
        <p15:guide id="34" orient="horz" pos="624" userDrawn="1">
          <p15:clr>
            <a:srgbClr val="A4A3A4"/>
          </p15:clr>
        </p15:guide>
        <p15:guide id="35" pos="552" userDrawn="1">
          <p15:clr>
            <a:srgbClr val="A4A3A4"/>
          </p15:clr>
        </p15:guide>
        <p15:guide id="36" pos="4080" userDrawn="1">
          <p15:clr>
            <a:srgbClr val="A4A3A4"/>
          </p15:clr>
        </p15:guide>
        <p15:guide id="37" pos="1368" userDrawn="1">
          <p15:clr>
            <a:srgbClr val="A4A3A4"/>
          </p15:clr>
        </p15:guide>
        <p15:guide id="38" pos="2931" userDrawn="1">
          <p15:clr>
            <a:srgbClr val="A4A3A4"/>
          </p15:clr>
        </p15:guide>
        <p15:guide id="39" pos="32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6" userDrawn="1">
          <p15:clr>
            <a:srgbClr val="A4A3A4"/>
          </p15:clr>
        </p15:guide>
        <p15:guide id="2" pos="2275" userDrawn="1">
          <p15:clr>
            <a:srgbClr val="A4A3A4"/>
          </p15:clr>
        </p15:guide>
        <p15:guide id="3" pos="2285" userDrawn="1">
          <p15:clr>
            <a:srgbClr val="A4A3A4"/>
          </p15:clr>
        </p15:guide>
        <p15:guide id="4" orient="horz" pos="2932" userDrawn="1">
          <p15:clr>
            <a:srgbClr val="A4A3A4"/>
          </p15:clr>
        </p15:guide>
        <p15:guide id="5" pos="2212" userDrawn="1">
          <p15:clr>
            <a:srgbClr val="A4A3A4"/>
          </p15:clr>
        </p15:guide>
        <p15:guide id="6" pos="222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NOJ" initials="M" lastIdx="1" clrIdx="0"/>
  <p:cmAuthor id="7" name="DELL" initials="D" lastIdx="2" clrIdx="7"/>
  <p:cmAuthor id="1" name="Jasneet Kaur" initials="JK" lastIdx="35" clrIdx="1"/>
  <p:cmAuthor id="8" name="Ranu Aggarwal" initials="RA" lastIdx="1" clrIdx="8"/>
  <p:cmAuthor id="2" name="PARAMJEET" initials="P" lastIdx="0" clrIdx="2"/>
  <p:cmAuthor id="9" name="Praveen Kumar" initials="PK" lastIdx="3" clrIdx="10">
    <p:extLst>
      <p:ext uri="{19B8F6BF-5375-455C-9EA6-DF929625EA0E}">
        <p15:presenceInfo xmlns:p15="http://schemas.microsoft.com/office/powerpoint/2012/main" userId="S-1-5-21-3214158073-3399791029-1922794930-3482" providerId="AD"/>
      </p:ext>
    </p:extLst>
  </p:cmAuthor>
  <p:cmAuthor id="3" name="Abhishek Sirari" initials="AS" lastIdx="5" clrIdx="3"/>
  <p:cmAuthor id="4" name="Jasneet" initials="J" lastIdx="10" clrIdx="4"/>
  <p:cmAuthor id="5" name="Pranav Bhargava" initials="PB" lastIdx="3" clrIdx="5"/>
  <p:cmAuthor id="6" name="Abhishek Sirari" initials="AS [2]" lastIdx="4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3078BA"/>
    <a:srgbClr val="2A69A2"/>
    <a:srgbClr val="7F7F7F"/>
    <a:srgbClr val="FF9933"/>
    <a:srgbClr val="D9D9D9"/>
    <a:srgbClr val="E1E1E1"/>
    <a:srgbClr val="E8E8E8"/>
    <a:srgbClr val="DDDDDD"/>
    <a:srgbClr val="0050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43" autoAdjust="0"/>
    <p:restoredTop sz="96357" autoAdjust="0"/>
  </p:normalViewPr>
  <p:slideViewPr>
    <p:cSldViewPr snapToGrid="0" snapToObjects="1">
      <p:cViewPr varScale="1">
        <p:scale>
          <a:sx n="114" d="100"/>
          <a:sy n="114" d="100"/>
        </p:scale>
        <p:origin x="1362" y="84"/>
      </p:cViewPr>
      <p:guideLst>
        <p:guide pos="5136"/>
        <p:guide orient="horz" pos="4021"/>
        <p:guide pos="216"/>
        <p:guide pos="384"/>
        <p:guide pos="1944"/>
        <p:guide orient="horz" pos="3864"/>
        <p:guide pos="5376"/>
        <p:guide orient="horz" pos="624"/>
        <p:guide pos="552"/>
        <p:guide pos="4080"/>
        <p:guide pos="1368"/>
        <p:guide pos="2931"/>
        <p:guide pos="3288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3804" y="102"/>
      </p:cViewPr>
      <p:guideLst>
        <p:guide orient="horz" pos="2936"/>
        <p:guide pos="2275"/>
        <p:guide pos="2285"/>
        <p:guide orient="horz" pos="2932"/>
        <p:guide pos="2212"/>
        <p:guide pos="222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017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5630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02" tIns="45501" rIns="91002" bIns="4550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50179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42376"/>
            <a:ext cx="305630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02" tIns="45501" rIns="91002" bIns="4550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485" name="Slide Number Placeholder 276484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5362" y="8842376"/>
            <a:ext cx="3056308" cy="465138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002" tIns="45501" rIns="91002" bIns="4550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B335A1C2-BFE1-4450-A3CD-06BD898B1F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995362" y="0"/>
            <a:ext cx="3056308" cy="465138"/>
          </a:xfrm>
          <a:prstGeom prst="rect">
            <a:avLst/>
          </a:prstGeom>
        </p:spPr>
        <p:txBody>
          <a:bodyPr vert="horz" lIns="91011" tIns="45506" rIns="91011" bIns="45506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F80C0B5-D083-4EA3-880B-A885C9BAE2A6}" type="datetime1">
              <a:rPr lang="ko-KR" altLang="en-US" smtClean="0"/>
              <a:pPr>
                <a:defRPr/>
              </a:pPr>
              <a:t>2019-10-22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969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560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5630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02" tIns="45501" rIns="91002" bIns="4550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507" name="Date Placeholder 21506"/>
          <p:cNvSpPr>
            <a:spLocks noGrp="1" noChangeArrowheads="1"/>
          </p:cNvSpPr>
          <p:nvPr>
            <p:ph type="dt" idx="1"/>
          </p:nvPr>
        </p:nvSpPr>
        <p:spPr bwMode="auto">
          <a:xfrm>
            <a:off x="3995362" y="0"/>
            <a:ext cx="3056308" cy="465138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002" tIns="45501" rIns="91002" bIns="4550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1E24BB75-63E4-40D0-9EC4-D09DC2D608AB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22532" name="Rectangle 2560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8563" y="698500"/>
            <a:ext cx="4656137" cy="3490913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9" name="Notes Placeholder 2150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4689" y="4422778"/>
            <a:ext cx="5643886" cy="4187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002" tIns="45501" rIns="91002" bIns="455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  <a:endParaRPr lang="en-US" noProof="0"/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11270" name="Rectangle 2560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42376"/>
            <a:ext cx="305630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02" tIns="45501" rIns="91002" bIns="4550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511" name="Slide Number Placeholder 21510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5362" y="8842376"/>
            <a:ext cx="3056308" cy="465138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002" tIns="45501" rIns="91002" bIns="4550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375ACC33-95BF-4473-A9D8-1A4FCADCE1C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679434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hape 5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8354" indent="-28398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35930" indent="-227186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90301" indent="-227186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44673" indent="-227186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99045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53417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07789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62161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0C8BB27A-1255-44AF-ABBC-9746BB83AD87}" type="slidenum">
              <a:rPr lang="en-US" altLang="ko-KR" smtClean="0">
                <a:ea typeface="굴림" pitchFamily="34" charset="-127"/>
              </a:rPr>
              <a:pPr eaLnBrk="1" hangingPunct="1">
                <a:defRPr/>
              </a:pPr>
              <a:t>1</a:t>
            </a:fld>
            <a:endParaRPr lang="en-US" altLang="ko-KR" dirty="0">
              <a:ea typeface="굴림" pitchFamily="34" charset="-127"/>
            </a:endParaRPr>
          </a:p>
        </p:txBody>
      </p:sp>
      <p:sp>
        <p:nvSpPr>
          <p:cNvPr id="24579" name="Shape 3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8354" indent="-28398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35930" indent="-227186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90301" indent="-227186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44673" indent="-227186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99045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53417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07789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62161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C61ECB24-55B2-4B98-B977-A46E56FFF919}" type="datetime1">
              <a:rPr lang="ko-KR" altLang="en-US" smtClean="0"/>
              <a:pPr eaLnBrk="1" hangingPunct="1">
                <a:defRPr/>
              </a:pPr>
              <a:t>2019-10-22</a:t>
            </a:fld>
            <a:endParaRPr lang="en-US" altLang="ko-KR" dirty="0">
              <a:ea typeface="굴림" pitchFamily="34" charset="-127"/>
            </a:endParaRPr>
          </a:p>
        </p:txBody>
      </p:sp>
      <p:sp>
        <p:nvSpPr>
          <p:cNvPr id="23556" name="TextBox 4"/>
          <p:cNvSpPr txBox="1">
            <a:spLocks noGrp="1" noChangeArrowheads="1"/>
          </p:cNvSpPr>
          <p:nvPr/>
        </p:nvSpPr>
        <p:spPr bwMode="auto">
          <a:xfrm>
            <a:off x="3995362" y="8842376"/>
            <a:ext cx="305630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02" tIns="45501" rIns="91002" bIns="45501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43B664AC-FE70-4DBC-A721-F428A89D8CAB}" type="slidenum">
              <a:rPr lang="en-US" altLang="ko-KR" sz="1200">
                <a:ea typeface="굴림" pitchFamily="34" charset="-127"/>
              </a:rPr>
              <a:pPr algn="r" eaLnBrk="1" hangingPunct="1"/>
              <a:t>1</a:t>
            </a:fld>
            <a:endParaRPr lang="en-US" altLang="ko-KR" sz="1200" dirty="0">
              <a:ea typeface="굴림" pitchFamily="34" charset="-127"/>
            </a:endParaRPr>
          </a:p>
        </p:txBody>
      </p:sp>
      <p:sp>
        <p:nvSpPr>
          <p:cNvPr id="23557" name="Rectangle 2662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>
            <a:headEnd type="none" w="med" len="med"/>
            <a:tailEnd type="none" w="med" len="med"/>
          </a:ln>
        </p:spPr>
      </p:sp>
      <p:sp>
        <p:nvSpPr>
          <p:cNvPr id="23558" name="Rectangle 266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247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6667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BA657F2-EB86-47A7-A2BB-1D4F3D623BB2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234382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BA657F2-EB86-47A7-A2BB-1D4F3D623BB2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51043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59047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691738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310911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714498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18774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60088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79498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hape 5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8354" indent="-28398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35930" indent="-227186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90301" indent="-227186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44673" indent="-227186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99045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53417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07789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62161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A09447C4-5415-496B-BF0F-354E8835FDA9}" type="slidenum">
              <a:rPr lang="en-US" altLang="ko-KR" smtClean="0">
                <a:ea typeface="굴림" pitchFamily="34" charset="-127"/>
              </a:rPr>
              <a:pPr eaLnBrk="1" hangingPunct="1">
                <a:defRPr/>
              </a:pPr>
              <a:t>2</a:t>
            </a:fld>
            <a:endParaRPr lang="en-US" altLang="ko-KR" dirty="0">
              <a:ea typeface="굴림" pitchFamily="34" charset="-127"/>
            </a:endParaRPr>
          </a:p>
        </p:txBody>
      </p:sp>
      <p:sp>
        <p:nvSpPr>
          <p:cNvPr id="25603" name="Shape 3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8354" indent="-28398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35930" indent="-227186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90301" indent="-227186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44673" indent="-227186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99045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53417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07789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62161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2A731843-3673-44DA-8057-5154E106A329}" type="datetime1">
              <a:rPr lang="ko-KR" altLang="en-US" smtClean="0"/>
              <a:pPr eaLnBrk="1" hangingPunct="1">
                <a:defRPr/>
              </a:pPr>
              <a:t>2019-10-22</a:t>
            </a:fld>
            <a:endParaRPr lang="en-US" altLang="ko-KR" dirty="0">
              <a:ea typeface="굴림" pitchFamily="34" charset="-127"/>
            </a:endParaRPr>
          </a:p>
        </p:txBody>
      </p:sp>
      <p:sp>
        <p:nvSpPr>
          <p:cNvPr id="24580" name="TextBox 4"/>
          <p:cNvSpPr txBox="1">
            <a:spLocks noGrp="1" noChangeArrowheads="1"/>
          </p:cNvSpPr>
          <p:nvPr/>
        </p:nvSpPr>
        <p:spPr bwMode="auto">
          <a:xfrm>
            <a:off x="3995362" y="8842376"/>
            <a:ext cx="305630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02" tIns="45501" rIns="91002" bIns="45501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914424DC-9DAA-49D8-87F8-116DA5338102}" type="slidenum">
              <a:rPr lang="en-US" altLang="ko-KR" sz="1200">
                <a:ea typeface="굴림" pitchFamily="34" charset="-127"/>
              </a:rPr>
              <a:pPr algn="r" eaLnBrk="1" hangingPunct="1"/>
              <a:t>2</a:t>
            </a:fld>
            <a:endParaRPr lang="en-US" altLang="ko-KR" sz="1200" dirty="0">
              <a:ea typeface="굴림" pitchFamily="34" charset="-127"/>
            </a:endParaRPr>
          </a:p>
        </p:txBody>
      </p:sp>
      <p:sp>
        <p:nvSpPr>
          <p:cNvPr id="24581" name="Rectangle 27650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>
            <a:headEnd type="none" w="med" len="med"/>
            <a:tailEnd type="none" w="med" len="med"/>
          </a:ln>
        </p:spPr>
      </p:sp>
      <p:sp>
        <p:nvSpPr>
          <p:cNvPr id="24582" name="Rectangle 27651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181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60356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26432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47727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74770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27850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80082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59845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BA657F2-EB86-47A7-A2BB-1D4F3D623BB2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71423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17729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2127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BA657F2-EB86-47A7-A2BB-1D4F3D623BB2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76723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12243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hape 5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244AACCD-5A6F-4CCA-A2DD-33A13EAF76DD}" type="slidenum">
              <a:rPr lang="en-US" altLang="ko-KR" smtClean="0">
                <a:ea typeface="굴림" pitchFamily="34" charset="-127"/>
              </a:rPr>
              <a:pPr eaLnBrk="1" hangingPunct="1">
                <a:defRPr/>
              </a:pPr>
              <a:t>31</a:t>
            </a:fld>
            <a:endParaRPr lang="en-US" altLang="ko-KR">
              <a:ea typeface="굴림" pitchFamily="34" charset="-127"/>
            </a:endParaRPr>
          </a:p>
        </p:txBody>
      </p:sp>
      <p:sp>
        <p:nvSpPr>
          <p:cNvPr id="27651" name="Shape 3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55BE2CA9-994F-4881-9411-18D653CEC4FC}" type="datetime1">
              <a:rPr lang="ko-KR" altLang="en-US" smtClean="0"/>
              <a:pPr eaLnBrk="1" hangingPunct="1">
                <a:defRPr/>
              </a:pPr>
              <a:t>2019-10-22</a:t>
            </a:fld>
            <a:endParaRPr lang="en-US" altLang="ko-KR">
              <a:ea typeface="굴림" pitchFamily="34" charset="-127"/>
            </a:endParaRPr>
          </a:p>
        </p:txBody>
      </p:sp>
      <p:sp>
        <p:nvSpPr>
          <p:cNvPr id="26628" name="TextBox 4"/>
          <p:cNvSpPr txBox="1">
            <a:spLocks noGrp="1" noChangeArrowheads="1"/>
          </p:cNvSpPr>
          <p:nvPr/>
        </p:nvSpPr>
        <p:spPr bwMode="auto">
          <a:xfrm>
            <a:off x="3995361" y="8842375"/>
            <a:ext cx="305630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DC803E38-EFCF-4F69-AB5D-22F2DF388C3D}" type="slidenum">
              <a:rPr lang="en-US" altLang="ko-KR" sz="1200">
                <a:ea typeface="굴림" pitchFamily="34" charset="-127"/>
              </a:rPr>
              <a:pPr algn="r" eaLnBrk="1" hangingPunct="1"/>
              <a:t>31</a:t>
            </a:fld>
            <a:endParaRPr lang="en-US" altLang="ko-KR" sz="1200">
              <a:ea typeface="굴림" pitchFamily="34" charset="-127"/>
            </a:endParaRPr>
          </a:p>
        </p:txBody>
      </p:sp>
      <p:sp>
        <p:nvSpPr>
          <p:cNvPr id="26629" name="Rectangle 49154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>
            <a:headEnd type="none" w="med" len="med"/>
            <a:tailEnd type="none" w="med" len="med"/>
          </a:ln>
        </p:spPr>
      </p:sp>
      <p:sp>
        <p:nvSpPr>
          <p:cNvPr id="26630" name="Rectangle 4915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8479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384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7814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4763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43772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2519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6028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5124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 Layout">
    <p:bg>
      <p:bgPr>
        <a:solidFill>
          <a:srgbClr val="004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032" y="-2"/>
            <a:ext cx="7946968" cy="6858001"/>
          </a:xfrm>
          <a:prstGeom prst="rect">
            <a:avLst/>
          </a:prstGeom>
        </p:spPr>
      </p:pic>
      <p:sp>
        <p:nvSpPr>
          <p:cNvPr id="4546" name="Title 1"/>
          <p:cNvSpPr>
            <a:spLocks noGrp="1"/>
          </p:cNvSpPr>
          <p:nvPr>
            <p:ph type="title"/>
          </p:nvPr>
        </p:nvSpPr>
        <p:spPr>
          <a:xfrm>
            <a:off x="1991783" y="2832097"/>
            <a:ext cx="6292309" cy="996954"/>
          </a:xfrm>
          <a:prstGeom prst="rect">
            <a:avLst/>
          </a:prstGeom>
          <a:effectLst/>
        </p:spPr>
        <p:txBody>
          <a:bodyPr anchor="ctr" anchorCtr="0">
            <a:normAutofit/>
          </a:bodyPr>
          <a:lstStyle>
            <a:lvl1pPr>
              <a:defRPr sz="3600" b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4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991783" y="3854076"/>
            <a:ext cx="5545835" cy="56102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2400" kern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7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875" indent="0">
              <a:buNone/>
              <a:defRPr/>
            </a:lvl6pPr>
            <a:lvl7pPr marL="1543050" indent="0">
              <a:buNone/>
              <a:defRPr/>
            </a:lvl7pPr>
            <a:lvl8pPr marL="1800225" indent="0">
              <a:buNone/>
              <a:defRPr/>
            </a:lvl8pPr>
            <a:lvl9pPr marL="2057400" indent="0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556" name="Rectangle 4555"/>
          <p:cNvSpPr/>
          <p:nvPr userDrawn="1"/>
        </p:nvSpPr>
        <p:spPr>
          <a:xfrm>
            <a:off x="0" y="0"/>
            <a:ext cx="1206501" cy="6858000"/>
          </a:xfrm>
          <a:prstGeom prst="rect">
            <a:avLst/>
          </a:prstGeom>
          <a:solidFill>
            <a:srgbClr val="002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9" name="Picture 8" descr="ComproLogo_TransparentMode.png"/>
          <p:cNvPicPr>
            <a:picLocks noChangeAspect="1"/>
          </p:cNvPicPr>
          <p:nvPr userDrawn="1"/>
        </p:nvPicPr>
        <p:blipFill>
          <a:blip r:embed="rId3" cstate="print">
            <a:biLevel thresh="25000"/>
          </a:blip>
          <a:stretch>
            <a:fillRect/>
          </a:stretch>
        </p:blipFill>
        <p:spPr>
          <a:xfrm>
            <a:off x="175688" y="6545755"/>
            <a:ext cx="899581" cy="20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8272"/>
      </p:ext>
    </p:extLst>
  </p:cSld>
  <p:clrMapOvr>
    <a:masterClrMapping/>
  </p:clrMapOvr>
  <p:transition spd="slow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109" y="831542"/>
            <a:ext cx="8174467" cy="5384432"/>
          </a:xfrm>
          <a:prstGeom prst="rect">
            <a:avLst/>
          </a:prstGeom>
        </p:spPr>
        <p:txBody>
          <a:bodyPr wrap="square" tIns="91440" bIns="91440"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2000">
                <a:solidFill>
                  <a:srgbClr val="00505C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93047" y="50430"/>
            <a:ext cx="8457254" cy="592306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b="0">
                <a:solidFill>
                  <a:srgbClr val="00505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1" y="0"/>
            <a:ext cx="12811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latin typeface="Lato" panose="020F0502020204030203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" y="0"/>
            <a:ext cx="116377" cy="6857999"/>
          </a:xfrm>
          <a:prstGeom prst="rect">
            <a:avLst/>
          </a:prstGeom>
          <a:solidFill>
            <a:srgbClr val="002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7" name="Straight Connector 26"/>
          <p:cNvCxnSpPr/>
          <p:nvPr userDrawn="1"/>
        </p:nvCxnSpPr>
        <p:spPr>
          <a:xfrm>
            <a:off x="222250" y="6389162"/>
            <a:ext cx="8800307" cy="0"/>
          </a:xfrm>
          <a:prstGeom prst="line">
            <a:avLst/>
          </a:prstGeom>
          <a:ln>
            <a:solidFill>
              <a:srgbClr val="96969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omproLogo_TransparentMod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6490" y="6545755"/>
            <a:ext cx="899581" cy="20098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3"/>
          <p:cNvSpPr>
            <a:spLocks noGrp="1"/>
          </p:cNvSpPr>
          <p:nvPr userDrawn="1"/>
        </p:nvSpPr>
        <p:spPr>
          <a:xfrm>
            <a:off x="1199733" y="6354129"/>
            <a:ext cx="2060869" cy="561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2400" kern="1200" dirty="0">
                <a:solidFill>
                  <a:srgbClr val="00B0F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28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858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4305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002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Oct, 2019</a:t>
            </a:r>
          </a:p>
        </p:txBody>
      </p:sp>
    </p:spTree>
    <p:extLst>
      <p:ext uri="{BB962C8B-B14F-4D97-AF65-F5344CB8AC3E}">
        <p14:creationId xmlns:p14="http://schemas.microsoft.com/office/powerpoint/2010/main" val="2416397023"/>
      </p:ext>
    </p:extLst>
  </p:cSld>
  <p:clrMapOvr>
    <a:masterClrMapping/>
  </p:clrMapOvr>
  <p:transition spd="slow"/>
  <p:hf sldNum="0" hdr="0" ftr="0"/>
  <p:extLst>
    <p:ext uri="{DCECCB84-F9BA-43D5-87BE-67443E8EF086}">
      <p15:sldGuideLst xmlns:p15="http://schemas.microsoft.com/office/powerpoint/2012/main">
        <p15:guide id="1" orient="horz" pos="374">
          <p15:clr>
            <a:srgbClr val="FBAE40"/>
          </p15:clr>
        </p15:guide>
        <p15:guide id="2" pos="23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364"/>
          <a:stretch/>
        </p:blipFill>
        <p:spPr>
          <a:xfrm>
            <a:off x="0" y="3591098"/>
            <a:ext cx="9143999" cy="32669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136" y="2601238"/>
            <a:ext cx="8351729" cy="98955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defRPr sz="3600">
                <a:solidFill>
                  <a:srgbClr val="00505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17"/>
          <p:cNvSpPr>
            <a:spLocks noGrp="1"/>
          </p:cNvSpPr>
          <p:nvPr>
            <p:ph sz="quarter" idx="13"/>
          </p:nvPr>
        </p:nvSpPr>
        <p:spPr>
          <a:xfrm>
            <a:off x="378373" y="3902810"/>
            <a:ext cx="8363606" cy="24003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0068503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 flipV="1">
            <a:off x="0" y="-2"/>
            <a:ext cx="9144000" cy="593726"/>
          </a:xfrm>
          <a:prstGeom prst="rect">
            <a:avLst/>
          </a:prstGeom>
          <a:solidFill>
            <a:srgbClr val="005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7145" y="18352"/>
            <a:ext cx="8666806" cy="592306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 descr="ComproLogo_TransparentMod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6490" y="6545755"/>
            <a:ext cx="899581" cy="20098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56109" y="831542"/>
            <a:ext cx="8174467" cy="5384432"/>
          </a:xfrm>
          <a:prstGeom prst="rect">
            <a:avLst/>
          </a:prstGeom>
        </p:spPr>
        <p:txBody>
          <a:bodyPr wrap="square" tIns="91440" bIns="91440"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2000">
                <a:solidFill>
                  <a:srgbClr val="00505C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chemeClr val="tx1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chemeClr val="tx1"/>
              </a:buCl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chemeClr val="tx1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chemeClr val="tx1"/>
              </a:buCl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22250" y="6389162"/>
            <a:ext cx="8800307" cy="0"/>
          </a:xfrm>
          <a:prstGeom prst="line">
            <a:avLst/>
          </a:prstGeom>
          <a:ln>
            <a:solidFill>
              <a:srgbClr val="96969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/>
          <p:cNvSpPr>
            <a:spLocks noGrp="1"/>
          </p:cNvSpPr>
          <p:nvPr userDrawn="1"/>
        </p:nvSpPr>
        <p:spPr>
          <a:xfrm>
            <a:off x="1199733" y="6354129"/>
            <a:ext cx="2060869" cy="561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2400" kern="1200" dirty="0">
                <a:solidFill>
                  <a:srgbClr val="00B0F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28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858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4305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002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Oct, 2019</a:t>
            </a:r>
          </a:p>
        </p:txBody>
      </p:sp>
    </p:spTree>
    <p:extLst>
      <p:ext uri="{BB962C8B-B14F-4D97-AF65-F5344CB8AC3E}">
        <p14:creationId xmlns:p14="http://schemas.microsoft.com/office/powerpoint/2010/main" val="2619807978"/>
      </p:ext>
    </p:extLst>
  </p:cSld>
  <p:clrMapOvr>
    <a:masterClrMapping/>
  </p:clrMapOvr>
  <p:transition spd="slow"/>
  <p:extLst>
    <p:ext uri="{DCECCB84-F9BA-43D5-87BE-67443E8EF086}">
      <p15:sldGuideLst xmlns:p15="http://schemas.microsoft.com/office/powerpoint/2012/main">
        <p15:guide id="1" orient="horz" pos="374">
          <p15:clr>
            <a:srgbClr val="FBAE40"/>
          </p15:clr>
        </p15:guide>
        <p15:guide id="2" pos="23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-1" y="-5"/>
            <a:ext cx="9144001" cy="365760"/>
          </a:xfrm>
          <a:prstGeom prst="rect">
            <a:avLst/>
          </a:prstGeom>
          <a:solidFill>
            <a:srgbClr val="004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366" y="1"/>
            <a:ext cx="9061316" cy="36406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831850" y="6460067"/>
            <a:ext cx="3308350" cy="3132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22250" y="6389162"/>
            <a:ext cx="8800307" cy="0"/>
          </a:xfrm>
          <a:prstGeom prst="line">
            <a:avLst/>
          </a:prstGeom>
          <a:ln>
            <a:solidFill>
              <a:srgbClr val="96969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743506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3400425" y="6464973"/>
            <a:ext cx="23431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ctr" defTabSz="10867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marL="0" marR="0" lvl="0" indent="0" algn="ctr" defTabSz="10867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597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812" r:id="rId1"/>
    <p:sldLayoutId id="2147485813" r:id="rId2"/>
    <p:sldLayoutId id="2147485814" r:id="rId3"/>
    <p:sldLayoutId id="2147485815" r:id="rId4"/>
    <p:sldLayoutId id="2147485816" r:id="rId5"/>
  </p:sldLayoutIdLst>
  <p:transition spd="slow"/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ocs.google.com/forms/d/e/1FAIpQLSdM5r3tv6WidjKuex3-HwEi5XGnIT_rIUyl10IZXxRFNFXRkQ/viewform?usp=sf_link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2">
            <a:extLst>
              <a:ext uri="{FF2B5EF4-FFF2-40B4-BE49-F238E27FC236}">
                <a16:creationId xmlns:a16="http://schemas.microsoft.com/office/drawing/2014/main" id="{D00A044F-07F8-483B-BE45-24D97CE82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453" y="2443403"/>
            <a:ext cx="6292309" cy="996954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IN" dirty="0"/>
              <a:t>Class Test Trial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4B0424-583A-4E80-A450-086E3B076DC9}"/>
              </a:ext>
            </a:extLst>
          </p:cNvPr>
          <p:cNvCxnSpPr/>
          <p:nvPr/>
        </p:nvCxnSpPr>
        <p:spPr>
          <a:xfrm>
            <a:off x="2156898" y="3298270"/>
            <a:ext cx="620763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2">
            <a:extLst>
              <a:ext uri="{FF2B5EF4-FFF2-40B4-BE49-F238E27FC236}">
                <a16:creationId xmlns:a16="http://schemas.microsoft.com/office/drawing/2014/main" id="{D00A044F-07F8-483B-BE45-24D97CE82B59}"/>
              </a:ext>
            </a:extLst>
          </p:cNvPr>
          <p:cNvSpPr txBox="1">
            <a:spLocks/>
          </p:cNvSpPr>
          <p:nvPr/>
        </p:nvSpPr>
        <p:spPr>
          <a:xfrm>
            <a:off x="2076453" y="3203414"/>
            <a:ext cx="3265936" cy="99695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IN" sz="2000" dirty="0"/>
              <a:t>COSMATT Accounting</a:t>
            </a:r>
          </a:p>
        </p:txBody>
      </p:sp>
    </p:spTree>
    <p:extLst>
      <p:ext uri="{BB962C8B-B14F-4D97-AF65-F5344CB8AC3E}">
        <p14:creationId xmlns:p14="http://schemas.microsoft.com/office/powerpoint/2010/main" val="1220542737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Design Questions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6096615"/>
              </p:ext>
            </p:extLst>
          </p:nvPr>
        </p:nvGraphicFramePr>
        <p:xfrm>
          <a:off x="279630" y="859973"/>
          <a:ext cx="8464321" cy="17747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9342">
                  <a:extLst>
                    <a:ext uri="{9D8B030D-6E8A-4147-A177-3AD203B41FA5}">
                      <a16:colId xmlns:a16="http://schemas.microsoft.com/office/drawing/2014/main" val="583312598"/>
                    </a:ext>
                  </a:extLst>
                </a:gridCol>
                <a:gridCol w="4951599">
                  <a:extLst>
                    <a:ext uri="{9D8B030D-6E8A-4147-A177-3AD203B41FA5}">
                      <a16:colId xmlns:a16="http://schemas.microsoft.com/office/drawing/2014/main" val="2553067165"/>
                    </a:ext>
                  </a:extLst>
                </a:gridCol>
                <a:gridCol w="3083380">
                  <a:extLst>
                    <a:ext uri="{9D8B030D-6E8A-4147-A177-3AD203B41FA5}">
                      <a16:colId xmlns:a16="http://schemas.microsoft.com/office/drawing/2014/main" val="1212320073"/>
                    </a:ext>
                  </a:extLst>
                </a:gridCol>
              </a:tblGrid>
              <a:tr h="360862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Our Assumption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494227"/>
                  </a:ext>
                </a:extLst>
              </a:tr>
              <a:tr h="482965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What device</a:t>
                      </a: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 will be used by the Students to run the test?</a:t>
                      </a:r>
                    </a:p>
                    <a:p>
                      <a:endParaRPr lang="en-US" sz="1100" kern="1200" dirty="0">
                        <a:solidFill>
                          <a:srgbClr val="00505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Desktops or Laptops</a:t>
                      </a:r>
                    </a:p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(Not planning to support for Mobile)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44910"/>
                  </a:ext>
                </a:extLst>
              </a:tr>
              <a:tr h="489963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Need to have a backup Question for</a:t>
                      </a: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 the Interactive Chart Question type</a:t>
                      </a:r>
                      <a:endParaRPr lang="en-US" sz="1100" kern="1200" dirty="0">
                        <a:solidFill>
                          <a:srgbClr val="00505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028144"/>
                  </a:ext>
                </a:extLst>
              </a:tr>
              <a:tr h="440968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What Questions</a:t>
                      </a: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 are relevant for capturing Student’s feedback</a:t>
                      </a:r>
                      <a:endParaRPr lang="en-US" sz="1100" kern="1200" dirty="0">
                        <a:solidFill>
                          <a:srgbClr val="00505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521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0464096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spcAft>
                <a:spcPts val="600"/>
              </a:spcAft>
            </a:pPr>
            <a:r>
              <a:rPr lang="en-US" dirty="0"/>
              <a:t>Mocks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47068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spcAft>
                <a:spcPts val="600"/>
              </a:spcAft>
            </a:pPr>
            <a:r>
              <a:rPr lang="en-US" dirty="0"/>
              <a:t>Student Workflow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55244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Landing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C614A4-96ED-44B2-80CC-762B2629C7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66" y="1193006"/>
            <a:ext cx="8911467" cy="447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267654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Landing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3F1430-F22C-466F-9CD0-5A4AEC4F34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66" y="1193006"/>
            <a:ext cx="8911467" cy="447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397015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Landing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3F1430-F22C-466F-9CD0-5A4AEC4F34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67" y="1193006"/>
            <a:ext cx="8911465" cy="447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89533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Home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381634-A2B2-465C-B2F7-A547C01E6F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66" y="1193006"/>
            <a:ext cx="8911467" cy="447198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08918568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Question Navigator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FC2505-D461-485F-8A4D-1AAFF7A62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67" y="1193006"/>
            <a:ext cx="8911465" cy="447198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89275549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Question Navigator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6ACFED-8327-4D93-9D37-07481740A6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267" y="1193006"/>
            <a:ext cx="8911465" cy="447198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44899746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Question Navigator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D79721-3BC4-4B5D-B972-6CF6A90FA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67" y="1193006"/>
            <a:ext cx="8911465" cy="447198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42183703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522242" y="595531"/>
            <a:ext cx="8012158" cy="5787807"/>
          </a:xfrm>
        </p:spPr>
        <p:txBody>
          <a:bodyPr>
            <a:noAutofit/>
          </a:bodyPr>
          <a:lstStyle/>
          <a:p>
            <a:pPr fontAlgn="base">
              <a:spcAft>
                <a:spcPts val="600"/>
              </a:spcAft>
            </a:pPr>
            <a:r>
              <a:rPr lang="en-US" sz="1600" dirty="0"/>
              <a:t>Overview</a:t>
            </a:r>
          </a:p>
          <a:p>
            <a:pPr fontAlgn="base">
              <a:spcAft>
                <a:spcPts val="600"/>
              </a:spcAft>
            </a:pPr>
            <a:r>
              <a:rPr lang="en-US" sz="1600" dirty="0"/>
              <a:t>Content</a:t>
            </a:r>
          </a:p>
          <a:p>
            <a:pPr fontAlgn="base">
              <a:spcAft>
                <a:spcPts val="600"/>
              </a:spcAft>
            </a:pPr>
            <a:r>
              <a:rPr lang="en-US" sz="1600" dirty="0"/>
              <a:t>Requirements</a:t>
            </a:r>
          </a:p>
          <a:p>
            <a:pPr fontAlgn="base"/>
            <a:r>
              <a:rPr lang="en-US" sz="1600" dirty="0"/>
              <a:t>Design Queries</a:t>
            </a:r>
          </a:p>
          <a:p>
            <a:pPr fontAlgn="base">
              <a:spcAft>
                <a:spcPts val="600"/>
              </a:spcAft>
            </a:pPr>
            <a:r>
              <a:rPr lang="en-US" sz="1600" dirty="0"/>
              <a:t>Mocks</a:t>
            </a:r>
          </a:p>
          <a:p>
            <a:pPr lvl="1"/>
            <a:r>
              <a:rPr lang="en-US" sz="1400" dirty="0"/>
              <a:t>Student View</a:t>
            </a:r>
          </a:p>
          <a:p>
            <a:pPr lvl="1"/>
            <a:r>
              <a:rPr lang="en-US" sz="1400" dirty="0"/>
              <a:t>Instructor View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4058457682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Question Navigator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768877-2DF2-4F4F-A004-3D93797F87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67" y="1193006"/>
            <a:ext cx="8911465" cy="447198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42577128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Question Navigator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07B8F6-CD5C-4EF0-9974-5B72E2689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67" y="1193006"/>
            <a:ext cx="8911465" cy="447198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214D864-D9DB-43F9-8BAE-C8826FA518A7}"/>
              </a:ext>
            </a:extLst>
          </p:cNvPr>
          <p:cNvSpPr/>
          <p:nvPr/>
        </p:nvSpPr>
        <p:spPr>
          <a:xfrm>
            <a:off x="4106174" y="3856008"/>
            <a:ext cx="465826" cy="2501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86301808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Question Navigator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768877-2DF2-4F4F-A004-3D93797F87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267" y="1193006"/>
            <a:ext cx="8911465" cy="447198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73816188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Question Navigator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768877-2DF2-4F4F-A004-3D93797F87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268" y="1193006"/>
            <a:ext cx="8911463" cy="447198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DA8881D-DB95-4C0F-8C5D-AA330F6479B7}"/>
              </a:ext>
            </a:extLst>
          </p:cNvPr>
          <p:cNvSpPr/>
          <p:nvPr/>
        </p:nvSpPr>
        <p:spPr>
          <a:xfrm>
            <a:off x="7876703" y="5163052"/>
            <a:ext cx="533269" cy="2067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11556652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Question Navigator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768877-2DF2-4F4F-A004-3D93797F87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268" y="1193006"/>
            <a:ext cx="8911463" cy="447198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C758AF4-8416-4F36-93B1-0E8AAC1393C8}"/>
              </a:ext>
            </a:extLst>
          </p:cNvPr>
          <p:cNvSpPr/>
          <p:nvPr/>
        </p:nvSpPr>
        <p:spPr>
          <a:xfrm>
            <a:off x="4572000" y="3946587"/>
            <a:ext cx="465826" cy="2501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55451546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E83807-07F7-4E56-930D-2B2F78330E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67" y="1193006"/>
            <a:ext cx="8911465" cy="447198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191193" y="5902036"/>
            <a:ext cx="8552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*Screen only for illustration purpose. Actual Questions need to be finalized </a:t>
            </a:r>
            <a:r>
              <a:rPr lang="en-US" sz="1100" dirty="0">
                <a:hlinkClick r:id="rId4"/>
              </a:rPr>
              <a:t>Sample Survey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64889246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E83807-07F7-4E56-930D-2B2F78330E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67" y="1193006"/>
            <a:ext cx="8911465" cy="447198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2222344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ts val="600"/>
              </a:spcAft>
            </a:pPr>
            <a:r>
              <a:rPr lang="en-US" dirty="0"/>
              <a:t>Instructor Workflow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49286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Home Page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D9F838-813E-41D6-B6FC-657167580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3006"/>
            <a:ext cx="9144000" cy="447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65438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Instructor View </a:t>
            </a:r>
            <a:r>
              <a:rPr lang="en-US"/>
              <a:t>- </a:t>
            </a:r>
            <a:r>
              <a:rPr lang="en-US" smtClean="0"/>
              <a:t>Reports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35D58B-2C67-4761-89D9-C72B4A448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66" y="1193006"/>
            <a:ext cx="8911467" cy="44719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94622843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spcAft>
                <a:spcPts val="600"/>
              </a:spcAft>
            </a:pPr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1DF75-1F73-4D72-AFD9-139411D95E3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46441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E83807-07F7-4E56-930D-2B2F78330E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268" y="1193006"/>
            <a:ext cx="8911463" cy="447198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23451315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End Of Presentation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174716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Option 2a: Questions as sections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CB32E-5766-4CFD-94E9-42CC47C51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83918A-BFEA-4A57-A05E-F270CDBC7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24" y="915814"/>
            <a:ext cx="8408843" cy="521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76203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Overview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293914" y="628167"/>
            <a:ext cx="8850086" cy="6214593"/>
          </a:xfrm>
        </p:spPr>
        <p:txBody>
          <a:bodyPr>
            <a:noAutofit/>
          </a:bodyPr>
          <a:lstStyle/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1600" dirty="0"/>
              <a:t>Goal </a:t>
            </a:r>
          </a:p>
          <a:p>
            <a:pPr lvl="1">
              <a:spcBef>
                <a:spcPts val="200"/>
              </a:spcBef>
              <a:spcAft>
                <a:spcPts val="600"/>
              </a:spcAft>
            </a:pPr>
            <a:r>
              <a:rPr lang="en-US" sz="1400" dirty="0"/>
              <a:t>To run a class trial of COSMATT Assessments (Problem Sets) with a sample of 50 – 100 students in order to test the user experience and gather user feedback  </a:t>
            </a:r>
          </a:p>
          <a:p>
            <a:pPr lvl="1">
              <a:spcBef>
                <a:spcPts val="200"/>
              </a:spcBef>
              <a:spcAft>
                <a:spcPts val="600"/>
              </a:spcAft>
            </a:pPr>
            <a:r>
              <a:rPr lang="en-US" sz="1400" dirty="0"/>
              <a:t>Feedback will be used to 1) improve the user experience and 2) provide data for the academic paper 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1600" dirty="0"/>
              <a:t>Plan </a:t>
            </a:r>
          </a:p>
          <a:p>
            <a:pPr lvl="1">
              <a:spcBef>
                <a:spcPts val="200"/>
              </a:spcBef>
              <a:spcAft>
                <a:spcPts val="600"/>
              </a:spcAft>
            </a:pPr>
            <a:r>
              <a:rPr lang="en-US" sz="1400" dirty="0"/>
              <a:t>To create a set of end-of-semester questions for students to earn an extra credit  </a:t>
            </a:r>
          </a:p>
          <a:p>
            <a:pPr lvl="1">
              <a:spcBef>
                <a:spcPts val="200"/>
              </a:spcBef>
              <a:spcAft>
                <a:spcPts val="600"/>
              </a:spcAft>
            </a:pPr>
            <a:r>
              <a:rPr lang="en-US" sz="1400" dirty="0"/>
              <a:t>The questions have been selected from various sections of the COSMATT Introduction to Financial Accounting demo 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1600" dirty="0"/>
              <a:t>Questions</a:t>
            </a:r>
          </a:p>
          <a:p>
            <a:pPr lvl="1">
              <a:spcBef>
                <a:spcPts val="200"/>
              </a:spcBef>
              <a:spcAft>
                <a:spcPts val="600"/>
              </a:spcAft>
            </a:pPr>
            <a:r>
              <a:rPr lang="en-US" sz="1400" dirty="0"/>
              <a:t>This is a 15 – 20 min test consisting 8 questions </a:t>
            </a:r>
          </a:p>
          <a:p>
            <a:pPr lvl="1">
              <a:spcBef>
                <a:spcPts val="200"/>
              </a:spcBef>
              <a:spcAft>
                <a:spcPts val="600"/>
              </a:spcAft>
            </a:pPr>
            <a:r>
              <a:rPr lang="en-US" sz="1400" dirty="0"/>
              <a:t>The question types include Multiple Choice, Standalone Spreadsheet (Leonardo) and select Modules of the Comprehensive Problem (Leonardo)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1600" dirty="0"/>
              <a:t>Student Feedback</a:t>
            </a:r>
          </a:p>
          <a:p>
            <a:pPr lvl="1">
              <a:spcBef>
                <a:spcPts val="200"/>
              </a:spcBef>
              <a:spcAft>
                <a:spcPts val="600"/>
              </a:spcAft>
            </a:pPr>
            <a:r>
              <a:rPr lang="en-US" sz="1400" dirty="0"/>
              <a:t>After completing the assignment, students will be asked for feedback on the user experience</a:t>
            </a:r>
          </a:p>
          <a:p>
            <a:pPr lvl="1">
              <a:spcBef>
                <a:spcPts val="200"/>
              </a:spcBef>
              <a:spcAft>
                <a:spcPts val="600"/>
              </a:spcAft>
            </a:pPr>
            <a:r>
              <a:rPr lang="en-US" sz="1400" dirty="0"/>
              <a:t>Feedback will be captured from students in form of Objective and Subjective Questions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1600" dirty="0"/>
              <a:t>Evaluation &amp; Assessment </a:t>
            </a:r>
          </a:p>
          <a:p>
            <a:pPr lvl="1">
              <a:spcBef>
                <a:spcPts val="200"/>
              </a:spcBef>
              <a:spcAft>
                <a:spcPts val="600"/>
              </a:spcAft>
            </a:pPr>
            <a:r>
              <a:rPr lang="en-US" sz="1400" dirty="0"/>
              <a:t>Students: Students will be able to see the results of the questions attempted (Student View)</a:t>
            </a:r>
          </a:p>
          <a:p>
            <a:pPr lvl="1">
              <a:spcBef>
                <a:spcPts val="200"/>
              </a:spcBef>
              <a:spcAft>
                <a:spcPts val="600"/>
              </a:spcAft>
            </a:pPr>
            <a:r>
              <a:rPr lang="en-US" sz="1400" dirty="0"/>
              <a:t>Instructor: Instructors will be able to review individual results, aggregate class results and student comments (Instructor View)</a:t>
            </a:r>
          </a:p>
        </p:txBody>
      </p:sp>
    </p:spTree>
    <p:extLst>
      <p:ext uri="{BB962C8B-B14F-4D97-AF65-F5344CB8AC3E}">
        <p14:creationId xmlns:p14="http://schemas.microsoft.com/office/powerpoint/2010/main" val="127529557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Content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21273" y="660191"/>
            <a:ext cx="8328813" cy="6214593"/>
          </a:xfrm>
        </p:spPr>
        <p:txBody>
          <a:bodyPr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/>
              <a:t>Questions Selected: </a:t>
            </a:r>
          </a:p>
          <a:p>
            <a:pPr lvl="1">
              <a:lnSpc>
                <a:spcPts val="1300"/>
              </a:lnSpc>
            </a:pPr>
            <a:r>
              <a:rPr lang="en-US" sz="1400" dirty="0"/>
              <a:t>Chapter 1: Section 1.1 – </a:t>
            </a:r>
            <a:r>
              <a:rPr lang="en-US" sz="1400" dirty="0">
                <a:solidFill>
                  <a:schemeClr val="accent5"/>
                </a:solidFill>
              </a:rPr>
              <a:t>Multiple Choice Questions</a:t>
            </a:r>
          </a:p>
          <a:p>
            <a:pPr lvl="2">
              <a:lnSpc>
                <a:spcPts val="1300"/>
              </a:lnSpc>
            </a:pPr>
            <a:r>
              <a:rPr lang="en-US" sz="1200" dirty="0"/>
              <a:t>Question 2 (Net Income)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  <a:p>
            <a:pPr lvl="2">
              <a:lnSpc>
                <a:spcPts val="1300"/>
              </a:lnSpc>
            </a:pPr>
            <a:r>
              <a:rPr lang="en-US" sz="1200" dirty="0"/>
              <a:t>Question 3 (P &amp; L chart) </a:t>
            </a:r>
          </a:p>
          <a:p>
            <a:pPr lvl="3">
              <a:lnSpc>
                <a:spcPts val="1300"/>
              </a:lnSpc>
            </a:pPr>
            <a:r>
              <a:rPr lang="en-US" sz="1000" i="1" dirty="0">
                <a:solidFill>
                  <a:srgbClr val="C00000"/>
                </a:solidFill>
              </a:rPr>
              <a:t>What narrative should be included in the Question?</a:t>
            </a:r>
          </a:p>
          <a:p>
            <a:pPr lvl="3">
              <a:lnSpc>
                <a:spcPts val="1300"/>
              </a:lnSpc>
            </a:pPr>
            <a:r>
              <a:rPr lang="en-US" sz="1000" i="1" dirty="0">
                <a:solidFill>
                  <a:srgbClr val="C00000"/>
                </a:solidFill>
              </a:rPr>
              <a:t>Need a backup / replacement Question considering the timeline and complexity of implementing this</a:t>
            </a:r>
            <a:endParaRPr lang="en-US" sz="1000" dirty="0">
              <a:solidFill>
                <a:schemeClr val="accent5">
                  <a:lumMod val="75000"/>
                </a:schemeClr>
              </a:solidFill>
            </a:endParaRPr>
          </a:p>
          <a:p>
            <a:pPr lvl="2">
              <a:lnSpc>
                <a:spcPts val="1300"/>
              </a:lnSpc>
              <a:spcBef>
                <a:spcPts val="300"/>
              </a:spcBef>
            </a:pPr>
            <a:r>
              <a:rPr lang="en-US" sz="1200" dirty="0"/>
              <a:t>Question 5 (Business Type)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  <a:p>
            <a:pPr lvl="1">
              <a:lnSpc>
                <a:spcPts val="1400"/>
              </a:lnSpc>
              <a:spcBef>
                <a:spcPts val="300"/>
              </a:spcBef>
            </a:pPr>
            <a:r>
              <a:rPr lang="en-US" sz="1400" dirty="0"/>
              <a:t>Chapter 1: Section 1.4 – </a:t>
            </a:r>
            <a:r>
              <a:rPr lang="en-US" sz="1400" dirty="0">
                <a:solidFill>
                  <a:schemeClr val="accent5"/>
                </a:solidFill>
              </a:rPr>
              <a:t>Multiple Choice Question</a:t>
            </a:r>
            <a:r>
              <a:rPr lang="en-US" sz="1400" dirty="0"/>
              <a:t>s </a:t>
            </a:r>
          </a:p>
          <a:p>
            <a:pPr lvl="2">
              <a:lnSpc>
                <a:spcPts val="1400"/>
              </a:lnSpc>
              <a:spcBef>
                <a:spcPts val="300"/>
              </a:spcBef>
            </a:pPr>
            <a:r>
              <a:rPr lang="en-US" sz="1200" dirty="0"/>
              <a:t>Question 1 (Transaction) </a:t>
            </a:r>
          </a:p>
          <a:p>
            <a:pPr lvl="3">
              <a:lnSpc>
                <a:spcPts val="1400"/>
              </a:lnSpc>
              <a:spcBef>
                <a:spcPts val="300"/>
              </a:spcBef>
            </a:pPr>
            <a:r>
              <a:rPr lang="en-US" sz="1000" i="1" dirty="0">
                <a:solidFill>
                  <a:srgbClr val="C00000"/>
                </a:solidFill>
              </a:rPr>
              <a:t>Does the question still work now that we have removed RE in the narrative?</a:t>
            </a:r>
          </a:p>
          <a:p>
            <a:pPr lvl="2">
              <a:lnSpc>
                <a:spcPts val="1400"/>
              </a:lnSpc>
              <a:spcBef>
                <a:spcPts val="300"/>
              </a:spcBef>
            </a:pPr>
            <a:r>
              <a:rPr lang="en-US" sz="1200" dirty="0"/>
              <a:t>Question 2 (transactions)</a:t>
            </a:r>
          </a:p>
          <a:p>
            <a:pPr lvl="3">
              <a:lnSpc>
                <a:spcPts val="1400"/>
              </a:lnSpc>
              <a:spcBef>
                <a:spcPts val="300"/>
              </a:spcBef>
            </a:pPr>
            <a:r>
              <a:rPr lang="en-US" sz="1000" i="1" dirty="0">
                <a:solidFill>
                  <a:srgbClr val="C00000"/>
                </a:solidFill>
              </a:rPr>
              <a:t>Does the question still work now that we have removed RE in the narrative?</a:t>
            </a:r>
          </a:p>
        </p:txBody>
      </p:sp>
    </p:spTree>
    <p:extLst>
      <p:ext uri="{BB962C8B-B14F-4D97-AF65-F5344CB8AC3E}">
        <p14:creationId xmlns:p14="http://schemas.microsoft.com/office/powerpoint/2010/main" val="12358605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Content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21273" y="781555"/>
            <a:ext cx="8328813" cy="6214593"/>
          </a:xfrm>
        </p:spPr>
        <p:txBody>
          <a:bodyPr>
            <a:noAutofit/>
          </a:bodyPr>
          <a:lstStyle/>
          <a:p>
            <a:pPr lvl="1">
              <a:lnSpc>
                <a:spcPts val="1400"/>
              </a:lnSpc>
              <a:spcBef>
                <a:spcPts val="300"/>
              </a:spcBef>
            </a:pPr>
            <a:r>
              <a:rPr lang="en-US" sz="1400" dirty="0"/>
              <a:t>Chapter 1: Section 1.5 – </a:t>
            </a:r>
            <a:r>
              <a:rPr lang="en-US" sz="1400" dirty="0">
                <a:solidFill>
                  <a:schemeClr val="accent5"/>
                </a:solidFill>
              </a:rPr>
              <a:t>Leonardo</a:t>
            </a:r>
            <a:r>
              <a:rPr lang="en-US" sz="1400" dirty="0"/>
              <a:t> </a:t>
            </a:r>
            <a:endParaRPr lang="en-US" sz="600" dirty="0"/>
          </a:p>
          <a:p>
            <a:pPr lvl="2">
              <a:lnSpc>
                <a:spcPts val="1400"/>
              </a:lnSpc>
              <a:spcBef>
                <a:spcPts val="300"/>
              </a:spcBef>
            </a:pPr>
            <a:r>
              <a:rPr lang="en-US" sz="1200" dirty="0"/>
              <a:t>Assessment 1 (Accounting Equation grid)</a:t>
            </a:r>
          </a:p>
          <a:p>
            <a:pPr lvl="1">
              <a:lnSpc>
                <a:spcPts val="1400"/>
              </a:lnSpc>
              <a:spcBef>
                <a:spcPts val="300"/>
              </a:spcBef>
            </a:pPr>
            <a:r>
              <a:rPr lang="en-US" sz="1400" dirty="0"/>
              <a:t>Chapter 5: Section 5.2 – </a:t>
            </a:r>
            <a:r>
              <a:rPr lang="en-US" sz="1400" dirty="0">
                <a:solidFill>
                  <a:schemeClr val="accent5"/>
                </a:solidFill>
              </a:rPr>
              <a:t>subset of Comprehensive Problem (Leonardo)</a:t>
            </a:r>
            <a:endParaRPr lang="en-US" sz="600" dirty="0">
              <a:solidFill>
                <a:schemeClr val="accent5"/>
              </a:solidFill>
            </a:endParaRPr>
          </a:p>
          <a:p>
            <a:pPr lvl="2">
              <a:lnSpc>
                <a:spcPts val="1400"/>
              </a:lnSpc>
              <a:spcBef>
                <a:spcPts val="300"/>
              </a:spcBef>
            </a:pPr>
            <a:r>
              <a:rPr lang="en-US" sz="1200" dirty="0"/>
              <a:t>Journalize transactions – only 6/1 through 6/8</a:t>
            </a:r>
          </a:p>
          <a:p>
            <a:pPr lvl="1">
              <a:lnSpc>
                <a:spcPts val="1400"/>
              </a:lnSpc>
              <a:spcBef>
                <a:spcPts val="300"/>
              </a:spcBef>
            </a:pPr>
            <a:r>
              <a:rPr lang="en-US" sz="1400" dirty="0"/>
              <a:t>Chapter 5: Section 5.5 – </a:t>
            </a:r>
            <a:r>
              <a:rPr lang="en-US" sz="1400" dirty="0">
                <a:solidFill>
                  <a:schemeClr val="accent5"/>
                </a:solidFill>
              </a:rPr>
              <a:t>subset of Comprehensive Problem (Leonardo)</a:t>
            </a:r>
          </a:p>
          <a:p>
            <a:pPr lvl="2">
              <a:lnSpc>
                <a:spcPts val="1400"/>
              </a:lnSpc>
              <a:spcBef>
                <a:spcPts val="300"/>
              </a:spcBef>
            </a:pPr>
            <a:r>
              <a:rPr lang="en-US" sz="1200" dirty="0"/>
              <a:t>Given a completed trial balance, prepare the three financial statements</a:t>
            </a:r>
          </a:p>
        </p:txBody>
      </p:sp>
    </p:spTree>
    <p:extLst>
      <p:ext uri="{BB962C8B-B14F-4D97-AF65-F5344CB8AC3E}">
        <p14:creationId xmlns:p14="http://schemas.microsoft.com/office/powerpoint/2010/main" val="1180243494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Requirements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21273" y="757213"/>
            <a:ext cx="7597291" cy="5357590"/>
          </a:xfrm>
        </p:spPr>
        <p:txBody>
          <a:bodyPr>
            <a:noAutofit/>
          </a:bodyPr>
          <a:lstStyle/>
          <a:p>
            <a:r>
              <a:rPr lang="en-US" sz="1400" dirty="0"/>
              <a:t>Access to the Questions</a:t>
            </a:r>
          </a:p>
          <a:p>
            <a:pPr lvl="1"/>
            <a:r>
              <a:rPr lang="en-US" sz="1200" dirty="0"/>
              <a:t>No authentication required</a:t>
            </a:r>
          </a:p>
          <a:p>
            <a:r>
              <a:rPr lang="en-US" sz="1400" dirty="0"/>
              <a:t>Home Page - Contents should include the following:</a:t>
            </a:r>
          </a:p>
          <a:p>
            <a:pPr lvl="1"/>
            <a:r>
              <a:rPr lang="en-US" sz="1200" dirty="0"/>
              <a:t>Institution Name – University of North Georgia</a:t>
            </a:r>
          </a:p>
          <a:p>
            <a:pPr lvl="1"/>
            <a:r>
              <a:rPr lang="en-US" sz="1200" dirty="0"/>
              <a:t>Class – Dropdown (to be selected by the Student)</a:t>
            </a:r>
          </a:p>
          <a:p>
            <a:pPr lvl="1"/>
            <a:r>
              <a:rPr lang="en-US" sz="1200" dirty="0"/>
              <a:t>Student Name – Textbox (to be entered by the Student)</a:t>
            </a:r>
          </a:p>
          <a:p>
            <a:pPr lvl="1"/>
            <a:r>
              <a:rPr lang="en-US" sz="1200" dirty="0"/>
              <a:t>Student Email ID– Textbox (to be entered by the Student)</a:t>
            </a:r>
          </a:p>
          <a:p>
            <a:pPr lvl="1"/>
            <a:r>
              <a:rPr lang="en-US" sz="1200" dirty="0"/>
              <a:t>Date and Time</a:t>
            </a:r>
          </a:p>
          <a:p>
            <a:pPr lvl="1"/>
            <a:r>
              <a:rPr lang="en-US" sz="1200" dirty="0"/>
              <a:t>Problem Set Duration</a:t>
            </a:r>
          </a:p>
          <a:p>
            <a:pPr lvl="1"/>
            <a:r>
              <a:rPr lang="en-US" sz="1200" dirty="0"/>
              <a:t>Description</a:t>
            </a:r>
          </a:p>
          <a:p>
            <a:r>
              <a:rPr lang="en-US" sz="1600" dirty="0"/>
              <a:t>Question Navigator</a:t>
            </a:r>
          </a:p>
          <a:p>
            <a:pPr lvl="1"/>
            <a:r>
              <a:rPr lang="en-US" sz="1200" dirty="0"/>
              <a:t>8 Questions</a:t>
            </a:r>
          </a:p>
          <a:p>
            <a:pPr lvl="1"/>
            <a:r>
              <a:rPr lang="en-US" sz="1200" dirty="0"/>
              <a:t>All questions to be </a:t>
            </a:r>
            <a:r>
              <a:rPr lang="en-US" sz="1200" dirty="0" err="1"/>
              <a:t>Submittable</a:t>
            </a:r>
            <a:endParaRPr lang="en-US" sz="12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69924803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Requirements (continued)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21273" y="831433"/>
            <a:ext cx="7597291" cy="5357590"/>
          </a:xfrm>
        </p:spPr>
        <p:txBody>
          <a:bodyPr>
            <a:noAutofit/>
          </a:bodyPr>
          <a:lstStyle/>
          <a:p>
            <a:pPr lvl="0"/>
            <a:r>
              <a:rPr lang="en-US" sz="1400" dirty="0"/>
              <a:t>Feedback section</a:t>
            </a:r>
          </a:p>
          <a:p>
            <a:pPr lvl="1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Capture feedback from the student at the end of the assignment after </a:t>
            </a:r>
            <a:r>
              <a:rPr lang="en-US" sz="1200" dirty="0"/>
              <a:t>the student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submits the last question</a:t>
            </a:r>
          </a:p>
          <a:p>
            <a:pPr lvl="1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Allow for comments in the feedback section</a:t>
            </a:r>
          </a:p>
          <a:p>
            <a:r>
              <a:rPr lang="en-US" sz="1400" dirty="0"/>
              <a:t>Reports / Dashboard (Student / Instructor View)</a:t>
            </a:r>
          </a:p>
          <a:p>
            <a:pPr lvl="1"/>
            <a:r>
              <a:rPr lang="en-US" sz="1200" dirty="0"/>
              <a:t>Student View</a:t>
            </a:r>
          </a:p>
          <a:p>
            <a:pPr lvl="2"/>
            <a:r>
              <a:rPr lang="en-US" sz="1100" dirty="0"/>
              <a:t>Question List with Status of each Question (i.e. answered correctly or incorrectly)</a:t>
            </a:r>
          </a:p>
          <a:p>
            <a:pPr lvl="2"/>
            <a:r>
              <a:rPr lang="en-US" sz="1100" dirty="0"/>
              <a:t>Time Spent</a:t>
            </a:r>
          </a:p>
          <a:p>
            <a:pPr lvl="1"/>
            <a:r>
              <a:rPr lang="en-US" sz="1200" dirty="0"/>
              <a:t>Instructor Dashboard</a:t>
            </a:r>
          </a:p>
          <a:p>
            <a:pPr lvl="2"/>
            <a:r>
              <a:rPr lang="en-US" sz="1100" dirty="0"/>
              <a:t>Basic Analytics of each student, one row per student</a:t>
            </a:r>
          </a:p>
          <a:p>
            <a:pPr lvl="2"/>
            <a:r>
              <a:rPr lang="en-US" sz="1100" dirty="0"/>
              <a:t>Question Counts – Correct, Incorrect, </a:t>
            </a:r>
            <a:r>
              <a:rPr lang="en-US" sz="1100" dirty="0" err="1"/>
              <a:t>Unattempted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79122616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Design Questions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7340723"/>
              </p:ext>
            </p:extLst>
          </p:nvPr>
        </p:nvGraphicFramePr>
        <p:xfrm>
          <a:off x="279630" y="859973"/>
          <a:ext cx="8464321" cy="54197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9342">
                  <a:extLst>
                    <a:ext uri="{9D8B030D-6E8A-4147-A177-3AD203B41FA5}">
                      <a16:colId xmlns:a16="http://schemas.microsoft.com/office/drawing/2014/main" val="583312598"/>
                    </a:ext>
                  </a:extLst>
                </a:gridCol>
                <a:gridCol w="4951599">
                  <a:extLst>
                    <a:ext uri="{9D8B030D-6E8A-4147-A177-3AD203B41FA5}">
                      <a16:colId xmlns:a16="http://schemas.microsoft.com/office/drawing/2014/main" val="2553067165"/>
                    </a:ext>
                  </a:extLst>
                </a:gridCol>
                <a:gridCol w="3083380">
                  <a:extLst>
                    <a:ext uri="{9D8B030D-6E8A-4147-A177-3AD203B41FA5}">
                      <a16:colId xmlns:a16="http://schemas.microsoft.com/office/drawing/2014/main" val="1212320073"/>
                    </a:ext>
                  </a:extLst>
                </a:gridCol>
              </a:tblGrid>
              <a:tr h="360862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Our Assumption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494227"/>
                  </a:ext>
                </a:extLst>
              </a:tr>
              <a:tr h="482965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Should there be an option to Submit each Question or only at the end of the Assignment?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With each Question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44910"/>
                  </a:ext>
                </a:extLst>
              </a:tr>
              <a:tr h="489963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Should we provide instant feedback (Answers) after Submitting each Question?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028144"/>
                  </a:ext>
                </a:extLst>
              </a:tr>
              <a:tr h="440968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Is the “Try Again” Option needed for each Question?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No. Only 1 attempt per Question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521724"/>
                  </a:ext>
                </a:extLst>
              </a:tr>
              <a:tr h="719147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Will it be a timed test? </a:t>
                      </a:r>
                    </a:p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Does time need to be tracked for each Question or just the total exam time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No. Time will be tracked </a:t>
                      </a: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but there will be no time limit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Time tracking for the total exam not for each question</a:t>
                      </a:r>
                      <a:endParaRPr lang="en-US" sz="1100" kern="1200" dirty="0">
                        <a:solidFill>
                          <a:srgbClr val="00505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120105"/>
                  </a:ext>
                </a:extLst>
              </a:tr>
              <a:tr h="631843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What will the Reports show</a:t>
                      </a: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 (Scores, Correct/Incorrect, Attempted)?</a:t>
                      </a:r>
                      <a:endParaRPr lang="en-US" sz="1100" kern="1200" dirty="0">
                        <a:solidFill>
                          <a:srgbClr val="00505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No scores. Correct,</a:t>
                      </a: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 Incorrect and </a:t>
                      </a:r>
                      <a:r>
                        <a:rPr lang="en-US" sz="1100" kern="1200" baseline="0" dirty="0" err="1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Unattempted</a:t>
                      </a: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 results will be shown for both Student and Instructor View</a:t>
                      </a:r>
                      <a:endParaRPr lang="en-US" sz="1100" kern="1200" dirty="0">
                        <a:solidFill>
                          <a:srgbClr val="00505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223787"/>
                  </a:ext>
                </a:extLst>
              </a:tr>
              <a:tr h="719147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Should</a:t>
                      </a: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 capturing Student Comments/Feedback be mandatory?</a:t>
                      </a:r>
                      <a:endParaRPr lang="en-US" sz="1100" kern="1200" dirty="0">
                        <a:solidFill>
                          <a:srgbClr val="00505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Yes. Not at Question level but at the assignment level. Only once feedback has been</a:t>
                      </a: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 submitted will the student gets access to report.</a:t>
                      </a:r>
                      <a:endParaRPr lang="en-US" sz="1100" kern="1200" dirty="0">
                        <a:solidFill>
                          <a:srgbClr val="00505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11049"/>
                  </a:ext>
                </a:extLst>
              </a:tr>
              <a:tr h="1035570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Name / Title of the Assignment </a:t>
                      </a: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to be used on the home page?</a:t>
                      </a:r>
                    </a:p>
                    <a:p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100" kern="1200" dirty="0">
                        <a:solidFill>
                          <a:srgbClr val="00505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Title Options: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COSMATT Accounting Lab / Exam / Questions Experience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COSMATT Accounting Experience Trial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COSMATT Extra Credit Questions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166156"/>
                  </a:ext>
                </a:extLst>
              </a:tr>
              <a:tr h="453537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Are there any other parameters</a:t>
                      </a: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 that need to be captured?</a:t>
                      </a:r>
                      <a:endParaRPr lang="en-US" sz="1100" kern="1200" dirty="0">
                        <a:solidFill>
                          <a:srgbClr val="00505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713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428145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39094</TotalTime>
  <Words>1083</Words>
  <Application>Microsoft Office PowerPoint</Application>
  <PresentationFormat>On-screen Show (4:3)</PresentationFormat>
  <Paragraphs>210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맑은 고딕</vt:lpstr>
      <vt:lpstr>Arial</vt:lpstr>
      <vt:lpstr>굴림</vt:lpstr>
      <vt:lpstr>Lato</vt:lpstr>
      <vt:lpstr>MS PGothic</vt:lpstr>
      <vt:lpstr>Office Theme</vt:lpstr>
      <vt:lpstr>Class Test Trial</vt:lpstr>
      <vt:lpstr>Table of Contents</vt:lpstr>
      <vt:lpstr>Overview</vt:lpstr>
      <vt:lpstr>Overview</vt:lpstr>
      <vt:lpstr>Content</vt:lpstr>
      <vt:lpstr>Content</vt:lpstr>
      <vt:lpstr>Requirements</vt:lpstr>
      <vt:lpstr>Requirements (continued)</vt:lpstr>
      <vt:lpstr>Design Questions</vt:lpstr>
      <vt:lpstr>Design Questions</vt:lpstr>
      <vt:lpstr>Mocks</vt:lpstr>
      <vt:lpstr>Student Workflow</vt:lpstr>
      <vt:lpstr>Mocks – Landing Page</vt:lpstr>
      <vt:lpstr>Mocks – Landing Page</vt:lpstr>
      <vt:lpstr>Mocks – Landing Page</vt:lpstr>
      <vt:lpstr>Mocks – Home Page</vt:lpstr>
      <vt:lpstr>Mocks – Question Navigator</vt:lpstr>
      <vt:lpstr>Mocks – Question Navigator</vt:lpstr>
      <vt:lpstr>Mocks – Question Navigator</vt:lpstr>
      <vt:lpstr>Mocks – Question Navigator</vt:lpstr>
      <vt:lpstr>Mocks – Question Navigator</vt:lpstr>
      <vt:lpstr>Mocks – Question Navigator</vt:lpstr>
      <vt:lpstr>Mocks – Question Navigator</vt:lpstr>
      <vt:lpstr>Mocks – Question Navigator</vt:lpstr>
      <vt:lpstr>Mocks – Report</vt:lpstr>
      <vt:lpstr>Mocks – Report</vt:lpstr>
      <vt:lpstr>Instructor Workflow</vt:lpstr>
      <vt:lpstr>Mocks – Home Page</vt:lpstr>
      <vt:lpstr>Instructor View - Reports</vt:lpstr>
      <vt:lpstr>Mocks – Report</vt:lpstr>
      <vt:lpstr>End Of Presentation</vt:lpstr>
      <vt:lpstr>Option 2a: Questions as sections</vt:lpstr>
    </vt:vector>
  </TitlesOfParts>
  <Company>Compro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Deshbir</dc:creator>
  <cp:lastModifiedBy>Jasneet Kaur</cp:lastModifiedBy>
  <cp:revision>17153</cp:revision>
  <cp:lastPrinted>2018-09-25T07:49:23Z</cp:lastPrinted>
  <dcterms:created xsi:type="dcterms:W3CDTF">2003-07-29T09:21:05Z</dcterms:created>
  <dcterms:modified xsi:type="dcterms:W3CDTF">2019-10-22T09:47:17Z</dcterms:modified>
</cp:coreProperties>
</file>