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24" autoAdjust="0"/>
    <p:restoredTop sz="94660"/>
  </p:normalViewPr>
  <p:slideViewPr>
    <p:cSldViewPr snapToGrid="0">
      <p:cViewPr>
        <p:scale>
          <a:sx n="110" d="100"/>
          <a:sy n="110" d="100"/>
        </p:scale>
        <p:origin x="88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FB7D-DD01-4AC1-AF71-ECA9A4F6FF1C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5184-0F63-4E46-97A6-8A1D567D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72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FB7D-DD01-4AC1-AF71-ECA9A4F6FF1C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5184-0F63-4E46-97A6-8A1D567D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9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FB7D-DD01-4AC1-AF71-ECA9A4F6FF1C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5184-0F63-4E46-97A6-8A1D567D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4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FB7D-DD01-4AC1-AF71-ECA9A4F6FF1C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5184-0F63-4E46-97A6-8A1D567D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19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FB7D-DD01-4AC1-AF71-ECA9A4F6FF1C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5184-0F63-4E46-97A6-8A1D567D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2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FB7D-DD01-4AC1-AF71-ECA9A4F6FF1C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5184-0F63-4E46-97A6-8A1D567D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05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FB7D-DD01-4AC1-AF71-ECA9A4F6FF1C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5184-0F63-4E46-97A6-8A1D567D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25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FB7D-DD01-4AC1-AF71-ECA9A4F6FF1C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5184-0F63-4E46-97A6-8A1D567D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64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FB7D-DD01-4AC1-AF71-ECA9A4F6FF1C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5184-0F63-4E46-97A6-8A1D567D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46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FB7D-DD01-4AC1-AF71-ECA9A4F6FF1C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5184-0F63-4E46-97A6-8A1D567D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89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FB7D-DD01-4AC1-AF71-ECA9A4F6FF1C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5184-0F63-4E46-97A6-8A1D567D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56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FFB7D-DD01-4AC1-AF71-ECA9A4F6FF1C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05184-0F63-4E46-97A6-8A1D567D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4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hyperlink" Target="https://commons.wikimedia.org/wiki/File:Man_Doing_Warm_Up_Exercise_Cartoon.svg" TargetMode="External"/><Relationship Id="rId7" Type="http://schemas.openxmlformats.org/officeDocument/2006/relationships/hyperlink" Target="https://commons.wikimedia.org/wiki/File:Money_Flat_Icon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www.goodfreephotos.com/vector-images/hand-giving-money-vector-clipart.png.php" TargetMode="External"/><Relationship Id="rId4" Type="http://schemas.openxmlformats.org/officeDocument/2006/relationships/image" Target="../media/image2.jpg"/><Relationship Id="rId9" Type="http://schemas.openxmlformats.org/officeDocument/2006/relationships/hyperlink" Target="https://www.goodfreephotos.com/vector-images/dumbbells-vector-clipart.png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E318CFD-86AA-4AA3-8BC5-3812E695E3F8}"/>
              </a:ext>
            </a:extLst>
          </p:cNvPr>
          <p:cNvGrpSpPr/>
          <p:nvPr/>
        </p:nvGrpSpPr>
        <p:grpSpPr>
          <a:xfrm>
            <a:off x="935329" y="2329392"/>
            <a:ext cx="10321342" cy="1597744"/>
            <a:chOff x="1309169" y="2736451"/>
            <a:chExt cx="9238371" cy="119352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23007E2-C37B-4145-8DB2-0D90BCF884E3}"/>
                </a:ext>
              </a:extLst>
            </p:cNvPr>
            <p:cNvSpPr/>
            <p:nvPr/>
          </p:nvSpPr>
          <p:spPr>
            <a:xfrm flipH="1">
              <a:off x="1500660" y="2837320"/>
              <a:ext cx="40922" cy="9772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6DB3C9D-84D6-4114-B977-B51F22854B4A}"/>
                </a:ext>
              </a:extLst>
            </p:cNvPr>
            <p:cNvSpPr/>
            <p:nvPr/>
          </p:nvSpPr>
          <p:spPr>
            <a:xfrm>
              <a:off x="1309169" y="3004462"/>
              <a:ext cx="600891" cy="600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A220613-8F41-4788-AA1A-DE4F884AE487}"/>
                </a:ext>
              </a:extLst>
            </p:cNvPr>
            <p:cNvGrpSpPr/>
            <p:nvPr/>
          </p:nvGrpSpPr>
          <p:grpSpPr>
            <a:xfrm>
              <a:off x="1337317" y="2736451"/>
              <a:ext cx="8903394" cy="1176777"/>
              <a:chOff x="1337317" y="2736451"/>
              <a:chExt cx="8903394" cy="1176777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A9A49D68-6EE0-47FB-88E1-ABAC169ABE96}"/>
                  </a:ext>
                </a:extLst>
              </p:cNvPr>
              <p:cNvGrpSpPr/>
              <p:nvPr/>
            </p:nvGrpSpPr>
            <p:grpSpPr>
              <a:xfrm>
                <a:off x="1794721" y="2976398"/>
                <a:ext cx="8207397" cy="936830"/>
                <a:chOff x="1794721" y="2976398"/>
                <a:chExt cx="8207397" cy="936830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C7811AC-8057-49D8-B182-328AA7A9A057}"/>
                    </a:ext>
                  </a:extLst>
                </p:cNvPr>
                <p:cNvSpPr/>
                <p:nvPr/>
              </p:nvSpPr>
              <p:spPr>
                <a:xfrm>
                  <a:off x="1794721" y="2976398"/>
                  <a:ext cx="8207397" cy="68973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ts val="1200"/>
                    </a:spcBef>
                    <a:spcAft>
                      <a:spcPts val="1800"/>
                    </a:spcAft>
                  </a:pPr>
                  <a:r>
                    <a:rPr lang="en-US" dirty="0">
                      <a:solidFill>
                        <a:srgbClr val="584300"/>
                      </a:solidFill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  <a:latin typeface="Ubuntu Condensed" panose="020B0506030602030204" pitchFamily="34" charset="0"/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Accounting is the art of recording, classifying and summarizing in a significant manner and in terms of money, transactions and events, which are, in part at least, of a financial character, and interpreting the result thereof</a:t>
                  </a:r>
                </a:p>
              </p:txBody>
            </p:sp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2E26CEB4-BE26-4066-A343-CDDE110E841B}"/>
                    </a:ext>
                  </a:extLst>
                </p:cNvPr>
                <p:cNvSpPr/>
                <p:nvPr/>
              </p:nvSpPr>
              <p:spPr>
                <a:xfrm>
                  <a:off x="5641775" y="3683316"/>
                  <a:ext cx="165348" cy="2299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Ubuntu Condensed" panose="020B050603060203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685075F-3597-44A7-A8DB-B52BC9A48E4F}"/>
                  </a:ext>
                </a:extLst>
              </p:cNvPr>
              <p:cNvSpPr/>
              <p:nvPr/>
            </p:nvSpPr>
            <p:spPr>
              <a:xfrm>
                <a:off x="1337317" y="2736451"/>
                <a:ext cx="585649" cy="896655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solidFill>
                      <a:schemeClr val="accent2">
                        <a:lumMod val="75000"/>
                      </a:schemeClr>
                    </a:solidFill>
                    <a:effectLst>
                      <a:glow>
                        <a:schemeClr val="accent1"/>
                      </a:glow>
                      <a:reflection endPos="0" dist="50800" dir="5400000" sy="-100000" algn="bl" rotWithShape="0"/>
                    </a:effectLst>
                    <a:latin typeface="Century Schoolbook" panose="02040604050505020304" pitchFamily="18" charset="0"/>
                  </a:rPr>
                  <a:t>“</a:t>
                </a:r>
                <a:r>
                  <a:rPr lang="en-US" sz="7200" b="1" dirty="0">
                    <a:solidFill>
                      <a:schemeClr val="accent3">
                        <a:lumMod val="75000"/>
                      </a:schemeClr>
                    </a:solidFill>
                    <a:effectLst>
                      <a:glow>
                        <a:schemeClr val="accent1"/>
                      </a:glow>
                      <a:reflection endPos="0" dist="50800" dir="5400000" sy="-100000" algn="bl" rotWithShape="0"/>
                    </a:effectLst>
                    <a:latin typeface="Century Schoolbook" panose="02040604050505020304" pitchFamily="18" charset="0"/>
                  </a:rPr>
                  <a:t> 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D268E05-0300-41FB-A119-81BEADFDBED6}"/>
                  </a:ext>
                </a:extLst>
              </p:cNvPr>
              <p:cNvSpPr/>
              <p:nvPr/>
            </p:nvSpPr>
            <p:spPr>
              <a:xfrm flipH="1">
                <a:off x="10199789" y="2837319"/>
                <a:ext cx="40922" cy="105185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6570437-6903-43AF-9ED1-2512215DFD26}"/>
                </a:ext>
              </a:extLst>
            </p:cNvPr>
            <p:cNvSpPr/>
            <p:nvPr/>
          </p:nvSpPr>
          <p:spPr>
            <a:xfrm>
              <a:off x="9946649" y="3073866"/>
              <a:ext cx="600891" cy="600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D1081A2-4152-413E-800A-28D2EA0D1924}"/>
                </a:ext>
              </a:extLst>
            </p:cNvPr>
            <p:cNvSpPr/>
            <p:nvPr/>
          </p:nvSpPr>
          <p:spPr>
            <a:xfrm flipV="1">
              <a:off x="10254369" y="3040840"/>
              <a:ext cx="40922" cy="889137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2800" b="1" dirty="0">
                  <a:solidFill>
                    <a:schemeClr val="accent2">
                      <a:lumMod val="75000"/>
                    </a:schemeClr>
                  </a:solidFill>
                  <a:effectLst>
                    <a:glow>
                      <a:schemeClr val="accent1"/>
                    </a:glow>
                    <a:reflection endPos="0" dist="50800" dir="5400000" sy="-100000" algn="bl" rotWithShape="0"/>
                  </a:effectLst>
                  <a:latin typeface="Century Schoolbook" panose="02040604050505020304" pitchFamily="18" charset="0"/>
                </a:rPr>
                <a:t>“</a:t>
              </a:r>
              <a:r>
                <a:rPr lang="en-US" sz="7200" b="1" dirty="0">
                  <a:solidFill>
                    <a:schemeClr val="accent2">
                      <a:lumMod val="75000"/>
                    </a:schemeClr>
                  </a:solidFill>
                  <a:effectLst>
                    <a:glow>
                      <a:schemeClr val="accent1"/>
                    </a:glow>
                    <a:reflection endPos="0" dist="50800" dir="5400000" sy="-100000" algn="bl" rotWithShape="0"/>
                  </a:effectLst>
                  <a:latin typeface="Century Schoolbook" panose="02040604050505020304" pitchFamily="18" charset="0"/>
                </a:rPr>
                <a:t> 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BB7C36A-35AE-4C53-B14F-D1A890BBC779}"/>
              </a:ext>
            </a:extLst>
          </p:cNvPr>
          <p:cNvSpPr/>
          <p:nvPr/>
        </p:nvSpPr>
        <p:spPr>
          <a:xfrm>
            <a:off x="6024394" y="3515933"/>
            <a:ext cx="46206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 Condensed" panose="020B0506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American Institute of Certified Public Accountants Committee (</a:t>
            </a: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 Condensed" panose="020B0506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AICPAC)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Ubuntu Condensed" panose="020B0506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002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>
            <a:off x="6151418" y="1679171"/>
            <a:ext cx="897774" cy="3158836"/>
          </a:xfrm>
          <a:prstGeom prst="downArrow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 rot="10800000">
            <a:off x="2538350" y="1695406"/>
            <a:ext cx="897774" cy="3075709"/>
          </a:xfrm>
          <a:prstGeom prst="downArrow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43839" y="2094156"/>
            <a:ext cx="10806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ASSET</a:t>
            </a:r>
          </a:p>
          <a:p>
            <a:endParaRPr lang="en-US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EXPENSE</a:t>
            </a:r>
          </a:p>
          <a:p>
            <a:endParaRPr lang="en-US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LIABILITY</a:t>
            </a:r>
          </a:p>
          <a:p>
            <a:endParaRPr lang="en-US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  <a:p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CAPITAL</a:t>
            </a:r>
          </a:p>
          <a:p>
            <a:endParaRPr lang="en-US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  <a:p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REVENUE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49979" y="2077661"/>
            <a:ext cx="10806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DEBIT</a:t>
            </a:r>
          </a:p>
          <a:p>
            <a:endParaRPr lang="en-US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DEBIT</a:t>
            </a:r>
          </a:p>
          <a:p>
            <a:endParaRPr lang="en-US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CREDIT</a:t>
            </a:r>
          </a:p>
          <a:p>
            <a:endParaRPr lang="en-US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  <a:p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CREDIT</a:t>
            </a:r>
          </a:p>
          <a:p>
            <a:endParaRPr lang="en-US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  <a:p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CREDIT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95700" y="2086104"/>
            <a:ext cx="10806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ASSET</a:t>
            </a:r>
          </a:p>
          <a:p>
            <a:endParaRPr lang="en-US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EXPENSE</a:t>
            </a:r>
          </a:p>
          <a:p>
            <a:endParaRPr lang="en-US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LIABILITY</a:t>
            </a:r>
          </a:p>
          <a:p>
            <a:endParaRPr lang="en-US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  <a:p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CAPITAL</a:t>
            </a:r>
          </a:p>
          <a:p>
            <a:endParaRPr lang="en-US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  <a:p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REVENUE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74129" y="2169492"/>
            <a:ext cx="10806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CREDIT</a:t>
            </a:r>
          </a:p>
          <a:p>
            <a:endParaRPr lang="en-US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CREDIT</a:t>
            </a:r>
          </a:p>
          <a:p>
            <a:endParaRPr lang="en-US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DEBIT</a:t>
            </a:r>
          </a:p>
          <a:p>
            <a:endParaRPr lang="en-US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  <a:p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DEBIT</a:t>
            </a:r>
          </a:p>
          <a:p>
            <a:endParaRPr lang="en-US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  <a:p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DEBIT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2398706" y="3167643"/>
            <a:ext cx="1196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INCREASE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6014749" y="3167643"/>
            <a:ext cx="1196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DECREASE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97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887B30-D4D6-4EE2-A3E6-415416B55607}"/>
              </a:ext>
            </a:extLst>
          </p:cNvPr>
          <p:cNvSpPr txBox="1"/>
          <p:nvPr/>
        </p:nvSpPr>
        <p:spPr>
          <a:xfrm>
            <a:off x="5353823" y="795182"/>
            <a:ext cx="135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Trial Balance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E284FD-3CCF-498C-930B-E61F6E068BDA}"/>
              </a:ext>
            </a:extLst>
          </p:cNvPr>
          <p:cNvSpPr/>
          <p:nvPr/>
        </p:nvSpPr>
        <p:spPr>
          <a:xfrm>
            <a:off x="4503634" y="1447665"/>
            <a:ext cx="305939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Ledgers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08CEAF-A3D9-4AF2-91DE-C43F0DFA4086}"/>
              </a:ext>
            </a:extLst>
          </p:cNvPr>
          <p:cNvSpPr/>
          <p:nvPr/>
        </p:nvSpPr>
        <p:spPr>
          <a:xfrm>
            <a:off x="4503634" y="2175194"/>
            <a:ext cx="3059394" cy="7816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Assets, Liabilities, Stockholder equity, Revenue, Expense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715B14-7152-4888-8644-284B5558EDC1}"/>
              </a:ext>
            </a:extLst>
          </p:cNvPr>
          <p:cNvSpPr/>
          <p:nvPr/>
        </p:nvSpPr>
        <p:spPr>
          <a:xfrm>
            <a:off x="3871244" y="3330712"/>
            <a:ext cx="1717705" cy="4443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Total debit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A262AA-8B24-460B-B9ED-43D2908FAB60}"/>
              </a:ext>
            </a:extLst>
          </p:cNvPr>
          <p:cNvSpPr/>
          <p:nvPr/>
        </p:nvSpPr>
        <p:spPr>
          <a:xfrm>
            <a:off x="6477712" y="3330712"/>
            <a:ext cx="1717705" cy="4443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Total credit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956BE4-0B6E-4787-A19A-8D5B068EA001}"/>
              </a:ext>
            </a:extLst>
          </p:cNvPr>
          <p:cNvSpPr/>
          <p:nvPr/>
        </p:nvSpPr>
        <p:spPr>
          <a:xfrm>
            <a:off x="3871244" y="4101228"/>
            <a:ext cx="432417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Trial balance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6AD11A63-33BF-4499-8F94-23EF26DEC903}"/>
              </a:ext>
            </a:extLst>
          </p:cNvPr>
          <p:cNvSpPr/>
          <p:nvPr/>
        </p:nvSpPr>
        <p:spPr>
          <a:xfrm>
            <a:off x="5660968" y="4497592"/>
            <a:ext cx="661496" cy="98049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F88EF7-2F96-486D-A3F7-37C5695B3C93}"/>
              </a:ext>
            </a:extLst>
          </p:cNvPr>
          <p:cNvCxnSpPr>
            <a:cxnSpLocks/>
          </p:cNvCxnSpPr>
          <p:nvPr/>
        </p:nvCxnSpPr>
        <p:spPr>
          <a:xfrm>
            <a:off x="4730096" y="2956845"/>
            <a:ext cx="0" cy="363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BBD5695-7C07-41C2-9048-37D94EA15B6C}"/>
              </a:ext>
            </a:extLst>
          </p:cNvPr>
          <p:cNvCxnSpPr>
            <a:cxnSpLocks/>
          </p:cNvCxnSpPr>
          <p:nvPr/>
        </p:nvCxnSpPr>
        <p:spPr>
          <a:xfrm>
            <a:off x="7403506" y="2967094"/>
            <a:ext cx="0" cy="363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81DE7A7-9951-4AA3-9E65-B4B214EC2D80}"/>
              </a:ext>
            </a:extLst>
          </p:cNvPr>
          <p:cNvCxnSpPr>
            <a:cxnSpLocks/>
          </p:cNvCxnSpPr>
          <p:nvPr/>
        </p:nvCxnSpPr>
        <p:spPr>
          <a:xfrm>
            <a:off x="4730096" y="3737610"/>
            <a:ext cx="0" cy="363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25193F-6276-47B9-BA5B-7392BEDA3B8A}"/>
              </a:ext>
            </a:extLst>
          </p:cNvPr>
          <p:cNvCxnSpPr>
            <a:cxnSpLocks/>
          </p:cNvCxnSpPr>
          <p:nvPr/>
        </p:nvCxnSpPr>
        <p:spPr>
          <a:xfrm>
            <a:off x="7406353" y="3737610"/>
            <a:ext cx="0" cy="363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908569-7179-48F1-BD76-79252D0B490D}"/>
              </a:ext>
            </a:extLst>
          </p:cNvPr>
          <p:cNvCxnSpPr>
            <a:cxnSpLocks/>
          </p:cNvCxnSpPr>
          <p:nvPr/>
        </p:nvCxnSpPr>
        <p:spPr>
          <a:xfrm>
            <a:off x="6026206" y="1816997"/>
            <a:ext cx="0" cy="363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1D07A1-343D-41DD-8B0C-ED2F65E4EFB5}"/>
              </a:ext>
            </a:extLst>
          </p:cNvPr>
          <p:cNvCxnSpPr>
            <a:cxnSpLocks/>
          </p:cNvCxnSpPr>
          <p:nvPr/>
        </p:nvCxnSpPr>
        <p:spPr>
          <a:xfrm>
            <a:off x="6026206" y="1084047"/>
            <a:ext cx="0" cy="363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305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C41F8-5449-4F42-BF28-2412C78B8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2.1 – Graphic 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6B3BEC1-596B-084D-8640-7A92D22BC6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2768065"/>
            <a:ext cx="3528268" cy="1984651"/>
          </a:xfrm>
        </p:spPr>
      </p:pic>
      <p:sp>
        <p:nvSpPr>
          <p:cNvPr id="4" name="Cloud 3">
            <a:extLst>
              <a:ext uri="{FF2B5EF4-FFF2-40B4-BE49-F238E27FC236}">
                <a16:creationId xmlns:a16="http://schemas.microsoft.com/office/drawing/2014/main" id="{CEEB763F-921B-EB42-98C1-26C6FB81B491}"/>
              </a:ext>
            </a:extLst>
          </p:cNvPr>
          <p:cNvSpPr/>
          <p:nvPr/>
        </p:nvSpPr>
        <p:spPr>
          <a:xfrm>
            <a:off x="4942114" y="3222172"/>
            <a:ext cx="2394857" cy="160020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Fitness Logo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5FD567-C021-2747-90F9-610F58073044}"/>
              </a:ext>
            </a:extLst>
          </p:cNvPr>
          <p:cNvCxnSpPr/>
          <p:nvPr/>
        </p:nvCxnSpPr>
        <p:spPr>
          <a:xfrm>
            <a:off x="2325511" y="3760390"/>
            <a:ext cx="24496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3335DFC-775E-2B47-8DE8-FDAD69C6DF58}"/>
              </a:ext>
            </a:extLst>
          </p:cNvPr>
          <p:cNvCxnSpPr>
            <a:cxnSpLocks/>
          </p:cNvCxnSpPr>
          <p:nvPr/>
        </p:nvCxnSpPr>
        <p:spPr>
          <a:xfrm flipV="1">
            <a:off x="6208889" y="1609548"/>
            <a:ext cx="1309511" cy="1325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2DBB05B-EAAE-1346-9FC0-09DA72BFF1F4}"/>
              </a:ext>
            </a:extLst>
          </p:cNvPr>
          <p:cNvSpPr txBox="1"/>
          <p:nvPr/>
        </p:nvSpPr>
        <p:spPr>
          <a:xfrm>
            <a:off x="7792834" y="3075637"/>
            <a:ext cx="68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$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F9695A1-028F-D240-9848-095A767701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052018" y="2698409"/>
            <a:ext cx="952500" cy="889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3657F70-9A4F-A04C-9B54-CF8B8A6D8E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775922" y="2083443"/>
            <a:ext cx="851668" cy="851668"/>
          </a:xfrm>
          <a:prstGeom prst="rect">
            <a:avLst/>
          </a:prstGeom>
        </p:spPr>
      </p:pic>
      <p:pic>
        <p:nvPicPr>
          <p:cNvPr id="29" name="Content Placeholder 5">
            <a:extLst>
              <a:ext uri="{FF2B5EF4-FFF2-40B4-BE49-F238E27FC236}">
                <a16:creationId xmlns:a16="http://schemas.microsoft.com/office/drawing/2014/main" id="{D7730156-1C99-224C-B526-98E880FCD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925934" y="3455997"/>
            <a:ext cx="3528268" cy="1984651"/>
          </a:xfrm>
          <a:prstGeom prst="rect">
            <a:avLst/>
          </a:prstGeom>
        </p:spPr>
      </p:pic>
      <p:pic>
        <p:nvPicPr>
          <p:cNvPr id="30" name="Content Placeholder 5">
            <a:extLst>
              <a:ext uri="{FF2B5EF4-FFF2-40B4-BE49-F238E27FC236}">
                <a16:creationId xmlns:a16="http://schemas.microsoft.com/office/drawing/2014/main" id="{B65D8CBA-E585-C041-9A9C-F718CD6FD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871339" y="1689248"/>
            <a:ext cx="3528268" cy="198465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1509BCD-04CB-C54B-AE21-0BEF248A7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572416" y="1301620"/>
            <a:ext cx="724548" cy="54099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D523A67-1BBB-9442-92CB-9F1279819367}"/>
              </a:ext>
            </a:extLst>
          </p:cNvPr>
          <p:cNvSpPr txBox="1"/>
          <p:nvPr/>
        </p:nvSpPr>
        <p:spPr>
          <a:xfrm>
            <a:off x="8390360" y="1285982"/>
            <a:ext cx="2679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Gym Equipment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C734CB-660D-6A42-A45E-F53C9E91D60D}"/>
              </a:ext>
            </a:extLst>
          </p:cNvPr>
          <p:cNvSpPr txBox="1"/>
          <p:nvPr/>
        </p:nvSpPr>
        <p:spPr>
          <a:xfrm>
            <a:off x="8551195" y="2487210"/>
            <a:ext cx="2679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Building 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891D6BE-0A11-DC4F-9330-E9A50BEB2EE5}"/>
              </a:ext>
            </a:extLst>
          </p:cNvPr>
          <p:cNvCxnSpPr>
            <a:cxnSpLocks/>
          </p:cNvCxnSpPr>
          <p:nvPr/>
        </p:nvCxnSpPr>
        <p:spPr>
          <a:xfrm flipV="1">
            <a:off x="7372862" y="2627183"/>
            <a:ext cx="1074158" cy="960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442AE6A-766A-B24E-AE5C-86158801E605}"/>
              </a:ext>
            </a:extLst>
          </p:cNvPr>
          <p:cNvSpPr txBox="1"/>
          <p:nvPr/>
        </p:nvSpPr>
        <p:spPr>
          <a:xfrm>
            <a:off x="8774282" y="3673899"/>
            <a:ext cx="2679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Utilities – electricity, water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EABC4B7-40B1-434B-B4BF-B8BF422FCA16}"/>
              </a:ext>
            </a:extLst>
          </p:cNvPr>
          <p:cNvCxnSpPr>
            <a:cxnSpLocks/>
          </p:cNvCxnSpPr>
          <p:nvPr/>
        </p:nvCxnSpPr>
        <p:spPr>
          <a:xfrm flipV="1">
            <a:off x="7515901" y="3798288"/>
            <a:ext cx="1234916" cy="73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A7E3EEC-3518-5742-9A42-C656F9D1DAF0}"/>
              </a:ext>
            </a:extLst>
          </p:cNvPr>
          <p:cNvSpPr txBox="1"/>
          <p:nvPr/>
        </p:nvSpPr>
        <p:spPr>
          <a:xfrm>
            <a:off x="7801912" y="3822470"/>
            <a:ext cx="68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$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DA3644-45C2-1042-9477-6BF1D532F4A2}"/>
              </a:ext>
            </a:extLst>
          </p:cNvPr>
          <p:cNvSpPr txBox="1"/>
          <p:nvPr/>
        </p:nvSpPr>
        <p:spPr>
          <a:xfrm>
            <a:off x="7569416" y="4359951"/>
            <a:ext cx="68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$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6258F04-11CD-9741-B87B-90425F4056DA}"/>
              </a:ext>
            </a:extLst>
          </p:cNvPr>
          <p:cNvCxnSpPr>
            <a:cxnSpLocks/>
          </p:cNvCxnSpPr>
          <p:nvPr/>
        </p:nvCxnSpPr>
        <p:spPr>
          <a:xfrm>
            <a:off x="7499614" y="4597694"/>
            <a:ext cx="1203981" cy="307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8B85FB5-63B5-094B-A71A-982CACE14336}"/>
              </a:ext>
            </a:extLst>
          </p:cNvPr>
          <p:cNvSpPr txBox="1"/>
          <p:nvPr/>
        </p:nvSpPr>
        <p:spPr>
          <a:xfrm>
            <a:off x="8703594" y="4793377"/>
            <a:ext cx="2679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Computers + supplies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 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29AD106-7BA9-F44F-A5E8-A09A5F11D93B}"/>
              </a:ext>
            </a:extLst>
          </p:cNvPr>
          <p:cNvCxnSpPr>
            <a:cxnSpLocks/>
          </p:cNvCxnSpPr>
          <p:nvPr/>
        </p:nvCxnSpPr>
        <p:spPr>
          <a:xfrm>
            <a:off x="6810135" y="4934760"/>
            <a:ext cx="1203981" cy="307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C70BCAB-4AA0-854D-A82D-1CCADAE9CA92}"/>
              </a:ext>
            </a:extLst>
          </p:cNvPr>
          <p:cNvSpPr txBox="1"/>
          <p:nvPr/>
        </p:nvSpPr>
        <p:spPr>
          <a:xfrm>
            <a:off x="8014115" y="5130443"/>
            <a:ext cx="2679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Trainers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74A3DA1-BD29-A841-933E-C6D48D742402}"/>
              </a:ext>
            </a:extLst>
          </p:cNvPr>
          <p:cNvSpPr txBox="1"/>
          <p:nvPr/>
        </p:nvSpPr>
        <p:spPr>
          <a:xfrm>
            <a:off x="7032337" y="5092492"/>
            <a:ext cx="68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$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E11A970-DF74-C640-A02A-8A99BF3FA283}"/>
              </a:ext>
            </a:extLst>
          </p:cNvPr>
          <p:cNvSpPr txBox="1"/>
          <p:nvPr/>
        </p:nvSpPr>
        <p:spPr>
          <a:xfrm>
            <a:off x="666120" y="5568483"/>
            <a:ext cx="2679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Members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2875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124</Words>
  <Application>Microsoft Macintosh PowerPoint</Application>
  <PresentationFormat>Widescreen</PresentationFormat>
  <Paragraphs>64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Century Schoolbook</vt:lpstr>
      <vt:lpstr>Ubuntu Condensed</vt:lpstr>
      <vt:lpstr>Office Theme</vt:lpstr>
      <vt:lpstr>PowerPoint Presentation</vt:lpstr>
      <vt:lpstr>PowerPoint Presentation</vt:lpstr>
      <vt:lpstr>PowerPoint Presentation</vt:lpstr>
      <vt:lpstr>Section 2.1 – Graphic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Jasneet Kaur</dc:creator>
  <cp:lastModifiedBy>Mallika Singh</cp:lastModifiedBy>
  <cp:revision>17</cp:revision>
  <dcterms:created xsi:type="dcterms:W3CDTF">2019-11-08T11:41:47Z</dcterms:created>
  <dcterms:modified xsi:type="dcterms:W3CDTF">2019-11-19T07:25:58Z</dcterms:modified>
</cp:coreProperties>
</file>