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1" r:id="rId2"/>
    <p:sldId id="262" r:id="rId3"/>
    <p:sldId id="269" r:id="rId4"/>
    <p:sldId id="264" r:id="rId5"/>
    <p:sldId id="265" r:id="rId6"/>
    <p:sldId id="271" r:id="rId7"/>
    <p:sldId id="272" r:id="rId8"/>
    <p:sldId id="273" r:id="rId9"/>
    <p:sldId id="274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2" userDrawn="1">
          <p15:clr>
            <a:srgbClr val="A4A3A4"/>
          </p15:clr>
        </p15:guide>
        <p15:guide id="3" pos="1248" userDrawn="1">
          <p15:clr>
            <a:srgbClr val="A4A3A4"/>
          </p15:clr>
        </p15:guide>
        <p15:guide id="4" pos="52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F3F3F3"/>
    <a:srgbClr val="EAEAEA"/>
    <a:srgbClr val="584300"/>
    <a:srgbClr val="5A5A5A"/>
    <a:srgbClr val="362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48" y="90"/>
      </p:cViewPr>
      <p:guideLst>
        <p:guide orient="horz" pos="3792"/>
        <p:guide pos="1248"/>
        <p:guide pos="52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E8A09-C53B-4E87-91E3-CECCC1E52B7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CA0E8-57CE-4BF8-8B37-24A85D611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15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0BA43-FF6F-4972-A3F8-F4EFD4358E5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3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0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2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72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37" y="-2"/>
            <a:ext cx="10779863" cy="6858001"/>
          </a:xfrm>
          <a:prstGeom prst="rect">
            <a:avLst/>
          </a:prstGeom>
        </p:spPr>
      </p:pic>
      <p:sp>
        <p:nvSpPr>
          <p:cNvPr id="4546" name="Title 1"/>
          <p:cNvSpPr>
            <a:spLocks noGrp="1"/>
          </p:cNvSpPr>
          <p:nvPr>
            <p:ph type="title"/>
          </p:nvPr>
        </p:nvSpPr>
        <p:spPr>
          <a:xfrm>
            <a:off x="2655712" y="2832097"/>
            <a:ext cx="8389745" cy="996954"/>
          </a:xfrm>
          <a:prstGeom prst="rect">
            <a:avLst/>
          </a:prstGeom>
          <a:effectLst/>
        </p:spPr>
        <p:txBody>
          <a:bodyPr anchor="ctr" anchorCtr="0">
            <a:normAutofit/>
          </a:bodyPr>
          <a:lstStyle>
            <a:lvl1pPr>
              <a:defRPr sz="3600" b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4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55711" y="3854077"/>
            <a:ext cx="7394447" cy="5610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7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875" indent="0">
              <a:buNone/>
              <a:defRPr/>
            </a:lvl6pPr>
            <a:lvl7pPr marL="1543050" indent="0">
              <a:buNone/>
              <a:defRPr/>
            </a:lvl7pPr>
            <a:lvl8pPr marL="1800225" indent="0">
              <a:buNone/>
              <a:defRPr/>
            </a:lvl8pPr>
            <a:lvl9pPr marL="2057400" indent="0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556" name="Rectangle 4555"/>
          <p:cNvSpPr/>
          <p:nvPr userDrawn="1"/>
        </p:nvSpPr>
        <p:spPr>
          <a:xfrm>
            <a:off x="1" y="0"/>
            <a:ext cx="1412136" cy="6858000"/>
          </a:xfrm>
          <a:prstGeom prst="rect">
            <a:avLst/>
          </a:prstGeom>
          <a:solidFill>
            <a:srgbClr val="00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 descr="ComproLogo_TransparentMode.png"/>
          <p:cNvPicPr>
            <a:picLocks noChangeAspect="1"/>
          </p:cNvPicPr>
          <p:nvPr userDrawn="1"/>
        </p:nvPicPr>
        <p:blipFill>
          <a:blip r:embed="rId3" cstate="print">
            <a:biLevel thresh="25000"/>
          </a:blip>
          <a:stretch>
            <a:fillRect/>
          </a:stretch>
        </p:blipFill>
        <p:spPr>
          <a:xfrm>
            <a:off x="172858" y="6532885"/>
            <a:ext cx="1004148" cy="22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64759"/>
      </p:ext>
    </p:extLst>
  </p:cSld>
  <p:clrMapOvr>
    <a:masterClrMapping/>
  </p:clrMapOvr>
  <p:transition spd="slow"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2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9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0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2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2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2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382DC-9449-49D5-81A0-E07153406E4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2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71475" y="2131038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Options for Handling Quotes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2450857" y="2514600"/>
            <a:ext cx="868899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2"/>
          <p:cNvSpPr txBox="1">
            <a:spLocks/>
          </p:cNvSpPr>
          <p:nvPr/>
        </p:nvSpPr>
        <p:spPr>
          <a:xfrm>
            <a:off x="2364509" y="2630392"/>
            <a:ext cx="8284095" cy="99695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Accounting Courseware</a:t>
            </a:r>
            <a:endParaRPr lang="en-IN" sz="36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123109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D9BD5CD-38BF-4BF7-843F-763ADA256BDA}"/>
              </a:ext>
            </a:extLst>
          </p:cNvPr>
          <p:cNvSpPr txBox="1"/>
          <p:nvPr/>
        </p:nvSpPr>
        <p:spPr>
          <a:xfrm>
            <a:off x="3691783" y="2962159"/>
            <a:ext cx="514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End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0231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75CFDE-0C2E-435E-9F61-F5E3911EC29A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325187" y="2814209"/>
            <a:ext cx="7863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60D4B-E53B-469F-BF98-ECF010B69BCC}"/>
              </a:ext>
            </a:extLst>
          </p:cNvPr>
          <p:cNvSpPr/>
          <p:nvPr/>
        </p:nvSpPr>
        <p:spPr>
          <a:xfrm>
            <a:off x="2147749" y="3865886"/>
            <a:ext cx="4846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1562100" y="2491044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</a:t>
            </a:r>
            <a:r>
              <a:rPr lang="en-US" sz="6600" b="1" i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endParaRPr lang="en-US" sz="66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B9189F-BB03-42B0-9AAF-C9E7C6AD2D3F}"/>
              </a:ext>
            </a:extLst>
          </p:cNvPr>
          <p:cNvSpPr/>
          <p:nvPr/>
        </p:nvSpPr>
        <p:spPr>
          <a:xfrm>
            <a:off x="8049155" y="3070904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’’</a:t>
            </a:r>
            <a:r>
              <a:rPr lang="en-US" sz="6600" b="1" i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endParaRPr lang="en-US" sz="66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18C8A1-3ACA-40B8-8E86-F55C4AAEB5BA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- 1</a:t>
            </a:r>
          </a:p>
        </p:txBody>
      </p:sp>
    </p:spTree>
    <p:extLst>
      <p:ext uri="{BB962C8B-B14F-4D97-AF65-F5344CB8AC3E}">
        <p14:creationId xmlns:p14="http://schemas.microsoft.com/office/powerpoint/2010/main" val="53271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6C530E-40BC-4855-9A0F-91B7FB094335}"/>
              </a:ext>
            </a:extLst>
          </p:cNvPr>
          <p:cNvSpPr/>
          <p:nvPr/>
        </p:nvSpPr>
        <p:spPr>
          <a:xfrm>
            <a:off x="1805614" y="2537567"/>
            <a:ext cx="8333747" cy="18873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180081" y="2808867"/>
            <a:ext cx="76518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981305" y="2537567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</a:t>
            </a:r>
            <a:r>
              <a:rPr lang="en-US" sz="6600" b="1" i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endParaRPr lang="en-US" sz="66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B9189F-BB03-42B0-9AAF-C9E7C6AD2D3F}"/>
              </a:ext>
            </a:extLst>
          </p:cNvPr>
          <p:cNvSpPr/>
          <p:nvPr/>
        </p:nvSpPr>
        <p:spPr>
          <a:xfrm>
            <a:off x="10259224" y="3527548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’’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ACB0E0-7551-47BC-9460-5E2B0F39553E}"/>
              </a:ext>
            </a:extLst>
          </p:cNvPr>
          <p:cNvCxnSpPr/>
          <p:nvPr/>
        </p:nvCxnSpPr>
        <p:spPr>
          <a:xfrm>
            <a:off x="1840450" y="2841172"/>
            <a:ext cx="0" cy="12801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DA430A-23D9-4B54-B923-497A11A3C267}"/>
              </a:ext>
            </a:extLst>
          </p:cNvPr>
          <p:cNvCxnSpPr/>
          <p:nvPr/>
        </p:nvCxnSpPr>
        <p:spPr>
          <a:xfrm>
            <a:off x="10087112" y="2843703"/>
            <a:ext cx="0" cy="12801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A1EC52F-78BB-4BD5-805D-3AC9347DA225}"/>
              </a:ext>
            </a:extLst>
          </p:cNvPr>
          <p:cNvSpPr/>
          <p:nvPr/>
        </p:nvSpPr>
        <p:spPr>
          <a:xfrm>
            <a:off x="1942893" y="3830973"/>
            <a:ext cx="4846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3545253-0B45-4C10-8379-E4A92D3AF0A1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67F220-42D2-47BE-AAE5-CFE238842779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- 2</a:t>
            </a:r>
          </a:p>
        </p:txBody>
      </p:sp>
    </p:spTree>
    <p:extLst>
      <p:ext uri="{BB962C8B-B14F-4D97-AF65-F5344CB8AC3E}">
        <p14:creationId xmlns:p14="http://schemas.microsoft.com/office/powerpoint/2010/main" val="422340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067673" y="2763628"/>
            <a:ext cx="86787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1344861" y="2394295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5E38E-B4A3-47B2-B233-F49D27B27518}"/>
              </a:ext>
            </a:extLst>
          </p:cNvPr>
          <p:cNvSpPr/>
          <p:nvPr/>
        </p:nvSpPr>
        <p:spPr>
          <a:xfrm>
            <a:off x="9052838" y="3081443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’’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996E6B-9E2A-49F0-830A-D9DB5BEC85ED}"/>
              </a:ext>
            </a:extLst>
          </p:cNvPr>
          <p:cNvSpPr/>
          <p:nvPr/>
        </p:nvSpPr>
        <p:spPr>
          <a:xfrm>
            <a:off x="2067673" y="3924416"/>
            <a:ext cx="4846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E132775-9297-4DCA-BEF8-46A720446653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B6B56C-400C-4AE0-ACB6-2123237389CE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- 3</a:t>
            </a:r>
          </a:p>
        </p:txBody>
      </p:sp>
    </p:spTree>
    <p:extLst>
      <p:ext uri="{BB962C8B-B14F-4D97-AF65-F5344CB8AC3E}">
        <p14:creationId xmlns:p14="http://schemas.microsoft.com/office/powerpoint/2010/main" val="63024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1910913" y="2763625"/>
            <a:ext cx="91054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800" b="1" i="1" dirty="0">
                <a:solidFill>
                  <a:srgbClr val="008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5E38E-B4A3-47B2-B233-F49D27B27518}"/>
              </a:ext>
            </a:extLst>
          </p:cNvPr>
          <p:cNvSpPr/>
          <p:nvPr/>
        </p:nvSpPr>
        <p:spPr>
          <a:xfrm>
            <a:off x="9545732" y="3088165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’’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D647D9-78D1-414A-AF62-E46CC3D01662}"/>
              </a:ext>
            </a:extLst>
          </p:cNvPr>
          <p:cNvSpPr/>
          <p:nvPr/>
        </p:nvSpPr>
        <p:spPr>
          <a:xfrm>
            <a:off x="1910913" y="3929728"/>
            <a:ext cx="57177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1000889" y="2198344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DAF858-D001-4465-8801-614A1A6C864C}"/>
              </a:ext>
            </a:extLst>
          </p:cNvPr>
          <p:cNvSpPr/>
          <p:nvPr/>
        </p:nvSpPr>
        <p:spPr>
          <a:xfrm>
            <a:off x="1764032" y="2851352"/>
            <a:ext cx="45719" cy="12801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47743E-6A38-4AF0-9EDC-CC7264CA79DD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672576-04F6-44CA-A610-88D0FD28E4CE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- 4</a:t>
            </a:r>
          </a:p>
        </p:txBody>
      </p:sp>
    </p:spTree>
    <p:extLst>
      <p:ext uri="{BB962C8B-B14F-4D97-AF65-F5344CB8AC3E}">
        <p14:creationId xmlns:p14="http://schemas.microsoft.com/office/powerpoint/2010/main" val="163692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E318CFD-86AA-4AA3-8BC5-3812E695E3F8}"/>
              </a:ext>
            </a:extLst>
          </p:cNvPr>
          <p:cNvGrpSpPr/>
          <p:nvPr/>
        </p:nvGrpSpPr>
        <p:grpSpPr>
          <a:xfrm>
            <a:off x="935329" y="2329389"/>
            <a:ext cx="10321342" cy="1597743"/>
            <a:chOff x="1309169" y="2736451"/>
            <a:chExt cx="9238371" cy="119352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3007E2-C37B-4145-8DB2-0D90BCF884E3}"/>
                </a:ext>
              </a:extLst>
            </p:cNvPr>
            <p:cNvSpPr/>
            <p:nvPr/>
          </p:nvSpPr>
          <p:spPr>
            <a:xfrm flipH="1">
              <a:off x="1500660" y="2837320"/>
              <a:ext cx="40922" cy="9772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6DB3C9D-84D6-4114-B977-B51F22854B4A}"/>
                </a:ext>
              </a:extLst>
            </p:cNvPr>
            <p:cNvSpPr/>
            <p:nvPr/>
          </p:nvSpPr>
          <p:spPr>
            <a:xfrm>
              <a:off x="1309169" y="3004462"/>
              <a:ext cx="600891" cy="600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A220613-8F41-4788-AA1A-DE4F884AE487}"/>
                </a:ext>
              </a:extLst>
            </p:cNvPr>
            <p:cNvGrpSpPr/>
            <p:nvPr/>
          </p:nvGrpSpPr>
          <p:grpSpPr>
            <a:xfrm>
              <a:off x="1337317" y="2736451"/>
              <a:ext cx="8903394" cy="1152724"/>
              <a:chOff x="1337317" y="2736451"/>
              <a:chExt cx="8903394" cy="115272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9A49D68-6EE0-47FB-88E1-ABAC169ABE96}"/>
                  </a:ext>
                </a:extLst>
              </p:cNvPr>
              <p:cNvGrpSpPr/>
              <p:nvPr/>
            </p:nvGrpSpPr>
            <p:grpSpPr>
              <a:xfrm>
                <a:off x="2152188" y="3004463"/>
                <a:ext cx="7446574" cy="868691"/>
                <a:chOff x="2152188" y="3004463"/>
                <a:chExt cx="7446574" cy="86869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C7811AC-8057-49D8-B182-328AA7A9A057}"/>
                    </a:ext>
                  </a:extLst>
                </p:cNvPr>
                <p:cNvSpPr/>
                <p:nvPr/>
              </p:nvSpPr>
              <p:spPr>
                <a:xfrm>
                  <a:off x="2152188" y="3004463"/>
                  <a:ext cx="7446574" cy="71272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1800"/>
                    </a:spcAft>
                  </a:pPr>
                  <a:r>
                    <a:rPr lang="en-US" sz="2800" dirty="0">
                      <a:solidFill>
                        <a:srgbClr val="584300"/>
                      </a:solidFill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  <a:latin typeface="Ubuntu Condensed" panose="020B0506030602030204" pitchFamily="34" charset="0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You have to understand Accounting and the nuances of Accounting. It’s the language of business.</a:t>
                  </a:r>
                </a:p>
              </p:txBody>
            </p: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2E26CEB4-BE26-4066-A343-CDDE110E841B}"/>
                    </a:ext>
                  </a:extLst>
                </p:cNvPr>
                <p:cNvSpPr/>
                <p:nvPr/>
              </p:nvSpPr>
              <p:spPr>
                <a:xfrm>
                  <a:off x="5648038" y="3643242"/>
                  <a:ext cx="165348" cy="2299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Ubuntu Condensed" panose="020B050603060203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685075F-3597-44A7-A8DB-B52BC9A48E4F}"/>
                  </a:ext>
                </a:extLst>
              </p:cNvPr>
              <p:cNvSpPr/>
              <p:nvPr/>
            </p:nvSpPr>
            <p:spPr>
              <a:xfrm>
                <a:off x="1337317" y="2736451"/>
                <a:ext cx="585649" cy="896655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>
                        <a:schemeClr val="accent1"/>
                      </a:glow>
                      <a:reflection endPos="0" dist="50800" dir="5400000" sy="-100000" algn="bl" rotWithShape="0"/>
                    </a:effectLst>
                    <a:latin typeface="Century Schoolbook" panose="02040604050505020304" pitchFamily="18" charset="0"/>
                  </a:rPr>
                  <a:t>“</a:t>
                </a:r>
                <a:r>
                  <a:rPr lang="en-US" sz="7200" b="1" dirty="0">
                    <a:solidFill>
                      <a:schemeClr val="accent3">
                        <a:lumMod val="75000"/>
                      </a:schemeClr>
                    </a:solidFill>
                    <a:effectLst>
                      <a:glow>
                        <a:schemeClr val="accent1"/>
                      </a:glow>
                      <a:reflection endPos="0" dist="50800" dir="5400000" sy="-100000" algn="bl" rotWithShape="0"/>
                    </a:effectLst>
                    <a:latin typeface="Century Schoolbook" panose="02040604050505020304" pitchFamily="18" charset="0"/>
                  </a:rPr>
                  <a:t> 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D268E05-0300-41FB-A119-81BEADFDBED6}"/>
                  </a:ext>
                </a:extLst>
              </p:cNvPr>
              <p:cNvSpPr/>
              <p:nvPr/>
            </p:nvSpPr>
            <p:spPr>
              <a:xfrm flipH="1">
                <a:off x="10199789" y="2837319"/>
                <a:ext cx="40922" cy="10518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6570437-6903-43AF-9ED1-2512215DFD26}"/>
                </a:ext>
              </a:extLst>
            </p:cNvPr>
            <p:cNvSpPr/>
            <p:nvPr/>
          </p:nvSpPr>
          <p:spPr>
            <a:xfrm>
              <a:off x="9946649" y="3073866"/>
              <a:ext cx="600891" cy="600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D1081A2-4152-413E-800A-28D2EA0D1924}"/>
                </a:ext>
              </a:extLst>
            </p:cNvPr>
            <p:cNvSpPr/>
            <p:nvPr/>
          </p:nvSpPr>
          <p:spPr>
            <a:xfrm flipV="1">
              <a:off x="10254369" y="3040840"/>
              <a:ext cx="40922" cy="889137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“</a:t>
              </a:r>
              <a:r>
                <a:rPr lang="en-US" sz="7200" b="1" dirty="0">
                  <a:solidFill>
                    <a:schemeClr val="accent2">
                      <a:lumMod val="75000"/>
                    </a:schemeClr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 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BB7C36A-35AE-4C53-B14F-D1A890BBC779}"/>
              </a:ext>
            </a:extLst>
          </p:cNvPr>
          <p:cNvSpPr/>
          <p:nvPr/>
        </p:nvSpPr>
        <p:spPr>
          <a:xfrm>
            <a:off x="5061081" y="3941247"/>
            <a:ext cx="5422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 Condensed" panose="020B0506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WARREN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 Condensed" panose="020B0506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BUFFET -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Ubuntu Condensed" panose="020B0506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</a:p>
        </p:txBody>
      </p:sp>
    </p:spTree>
    <p:extLst>
      <p:ext uri="{BB962C8B-B14F-4D97-AF65-F5344CB8AC3E}">
        <p14:creationId xmlns:p14="http://schemas.microsoft.com/office/powerpoint/2010/main" val="936989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DE9E88-0DB4-4206-8E4F-DFD6B04FF900}"/>
              </a:ext>
            </a:extLst>
          </p:cNvPr>
          <p:cNvSpPr/>
          <p:nvPr/>
        </p:nvSpPr>
        <p:spPr>
          <a:xfrm>
            <a:off x="1462654" y="1942014"/>
            <a:ext cx="9562399" cy="307412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133599" y="2606869"/>
            <a:ext cx="84473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Ubuntu Condensed" panose="020B050603060203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have to understand Accounting and the nuances of Accounting. It’s the language of business.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325A85-F382-4F40-8580-3C64798C2FC8}"/>
              </a:ext>
            </a:extLst>
          </p:cNvPr>
          <p:cNvGrpSpPr/>
          <p:nvPr/>
        </p:nvGrpSpPr>
        <p:grpSpPr>
          <a:xfrm>
            <a:off x="5549710" y="3985059"/>
            <a:ext cx="5031204" cy="307777"/>
            <a:chOff x="5233851" y="4074282"/>
            <a:chExt cx="5031204" cy="3077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26CEB4-BE26-4066-A343-CDDE110E841B}"/>
                </a:ext>
              </a:extLst>
            </p:cNvPr>
            <p:cNvSpPr/>
            <p:nvPr/>
          </p:nvSpPr>
          <p:spPr>
            <a:xfrm>
              <a:off x="7088736" y="4074282"/>
              <a:ext cx="31763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i="1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Chairman &amp; CEO, Berkshire Hathaway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D647D9-78D1-414A-AF62-E46CC3D01662}"/>
                </a:ext>
              </a:extLst>
            </p:cNvPr>
            <p:cNvSpPr/>
            <p:nvPr/>
          </p:nvSpPr>
          <p:spPr>
            <a:xfrm>
              <a:off x="5233851" y="4074282"/>
              <a:ext cx="20239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spcBef>
                  <a:spcPts val="1200"/>
                </a:spcBef>
              </a:pPr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WARREN BUFFET  /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132C23E-8901-4CB9-9C65-E3F24289FE1C}"/>
              </a:ext>
            </a:extLst>
          </p:cNvPr>
          <p:cNvGrpSpPr/>
          <p:nvPr/>
        </p:nvGrpSpPr>
        <p:grpSpPr>
          <a:xfrm>
            <a:off x="1022301" y="1762055"/>
            <a:ext cx="903963" cy="1323439"/>
            <a:chOff x="1257433" y="1927516"/>
            <a:chExt cx="903963" cy="132343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6DB3C9D-84D6-4114-B977-B51F22854B4A}"/>
                </a:ext>
              </a:extLst>
            </p:cNvPr>
            <p:cNvSpPr/>
            <p:nvPr/>
          </p:nvSpPr>
          <p:spPr>
            <a:xfrm>
              <a:off x="1257433" y="1953643"/>
              <a:ext cx="903963" cy="9039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85075F-3597-44A7-A8DB-B52BC9A48E4F}"/>
                </a:ext>
              </a:extLst>
            </p:cNvPr>
            <p:cNvSpPr/>
            <p:nvPr/>
          </p:nvSpPr>
          <p:spPr>
            <a:xfrm>
              <a:off x="1370126" y="1927516"/>
              <a:ext cx="585649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“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CBFCF80-608B-45EB-96F4-D83189CB36DD}"/>
              </a:ext>
            </a:extLst>
          </p:cNvPr>
          <p:cNvGrpSpPr/>
          <p:nvPr/>
        </p:nvGrpSpPr>
        <p:grpSpPr>
          <a:xfrm>
            <a:off x="10546083" y="4253675"/>
            <a:ext cx="946867" cy="1332146"/>
            <a:chOff x="10130868" y="4368822"/>
            <a:chExt cx="946867" cy="133214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D321779-A05F-4E26-BDAB-934A77B2B5B1}"/>
                </a:ext>
              </a:extLst>
            </p:cNvPr>
            <p:cNvSpPr/>
            <p:nvPr/>
          </p:nvSpPr>
          <p:spPr>
            <a:xfrm>
              <a:off x="10130868" y="4368822"/>
              <a:ext cx="903963" cy="9039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3AAC2F-C49E-417E-8A37-81EC2D57ACE5}"/>
                </a:ext>
              </a:extLst>
            </p:cNvPr>
            <p:cNvSpPr/>
            <p:nvPr/>
          </p:nvSpPr>
          <p:spPr>
            <a:xfrm>
              <a:off x="10264003" y="4377529"/>
              <a:ext cx="813732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’’ 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24F966B-1620-4ECB-88B9-DA688D7D2190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6CC046-17C5-4A23-97AD-83FC40F426BD}"/>
              </a:ext>
            </a:extLst>
          </p:cNvPr>
          <p:cNvSpPr txBox="1"/>
          <p:nvPr/>
        </p:nvSpPr>
        <p:spPr>
          <a:xfrm>
            <a:off x="5364479" y="-8709"/>
            <a:ext cx="14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- 6</a:t>
            </a:r>
          </a:p>
        </p:txBody>
      </p:sp>
    </p:spTree>
    <p:extLst>
      <p:ext uri="{BB962C8B-B14F-4D97-AF65-F5344CB8AC3E}">
        <p14:creationId xmlns:p14="http://schemas.microsoft.com/office/powerpoint/2010/main" val="314818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133599" y="2606869"/>
            <a:ext cx="84473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Condensed" panose="020B050603060203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have to understand Accounting and the nuances of Accounting. It’s the language of business.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325A85-F382-4F40-8580-3C64798C2FC8}"/>
              </a:ext>
            </a:extLst>
          </p:cNvPr>
          <p:cNvGrpSpPr/>
          <p:nvPr/>
        </p:nvGrpSpPr>
        <p:grpSpPr>
          <a:xfrm>
            <a:off x="5549710" y="3985059"/>
            <a:ext cx="5031204" cy="307777"/>
            <a:chOff x="5233851" y="4074282"/>
            <a:chExt cx="5031204" cy="3077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26CEB4-BE26-4066-A343-CDDE110E841B}"/>
                </a:ext>
              </a:extLst>
            </p:cNvPr>
            <p:cNvSpPr/>
            <p:nvPr/>
          </p:nvSpPr>
          <p:spPr>
            <a:xfrm>
              <a:off x="7088736" y="4074282"/>
              <a:ext cx="31763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i="1" dirty="0">
                  <a:solidFill>
                    <a:srgbClr val="0070C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Chairman &amp; CEO, Berkshire Hathaway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D647D9-78D1-414A-AF62-E46CC3D01662}"/>
                </a:ext>
              </a:extLst>
            </p:cNvPr>
            <p:cNvSpPr/>
            <p:nvPr/>
          </p:nvSpPr>
          <p:spPr>
            <a:xfrm>
              <a:off x="5233851" y="4074282"/>
              <a:ext cx="20239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spcBef>
                  <a:spcPts val="1200"/>
                </a:spcBef>
              </a:pPr>
              <a:r>
                <a:rPr lang="en-US" sz="1400" b="1" dirty="0">
                  <a:solidFill>
                    <a:srgbClr val="0070C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WARREN BUFFET  /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C6623A-E205-44D2-8E9B-921394BE725C}"/>
              </a:ext>
            </a:extLst>
          </p:cNvPr>
          <p:cNvCxnSpPr>
            <a:cxnSpLocks/>
          </p:cNvCxnSpPr>
          <p:nvPr/>
        </p:nvCxnSpPr>
        <p:spPr>
          <a:xfrm>
            <a:off x="1785256" y="2177143"/>
            <a:ext cx="8734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3D3824-AB01-4B08-A033-DADBB6C6C490}"/>
              </a:ext>
            </a:extLst>
          </p:cNvPr>
          <p:cNvCxnSpPr>
            <a:cxnSpLocks/>
          </p:cNvCxnSpPr>
          <p:nvPr/>
        </p:nvCxnSpPr>
        <p:spPr>
          <a:xfrm>
            <a:off x="2194560" y="4850677"/>
            <a:ext cx="85605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A7FCF0D-507B-4C54-A524-9834F19E74E8}"/>
              </a:ext>
            </a:extLst>
          </p:cNvPr>
          <p:cNvGrpSpPr/>
          <p:nvPr/>
        </p:nvGrpSpPr>
        <p:grpSpPr>
          <a:xfrm>
            <a:off x="10519956" y="4384304"/>
            <a:ext cx="946867" cy="1332146"/>
            <a:chOff x="10130868" y="4368822"/>
            <a:chExt cx="946867" cy="133214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3BA98B-998C-4D11-97AC-5DB1CEC8A4A4}"/>
                </a:ext>
              </a:extLst>
            </p:cNvPr>
            <p:cNvSpPr/>
            <p:nvPr/>
          </p:nvSpPr>
          <p:spPr>
            <a:xfrm>
              <a:off x="10130868" y="4368822"/>
              <a:ext cx="903963" cy="9039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CF182B-1A02-4671-B6A6-AEC3E9D823C5}"/>
                </a:ext>
              </a:extLst>
            </p:cNvPr>
            <p:cNvSpPr/>
            <p:nvPr/>
          </p:nvSpPr>
          <p:spPr>
            <a:xfrm>
              <a:off x="10264003" y="4377529"/>
              <a:ext cx="813732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’’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793CE8B-89B7-4E52-A88C-3CEED5D2D7CF}"/>
              </a:ext>
            </a:extLst>
          </p:cNvPr>
          <p:cNvGrpSpPr/>
          <p:nvPr/>
        </p:nvGrpSpPr>
        <p:grpSpPr>
          <a:xfrm>
            <a:off x="1048428" y="1683674"/>
            <a:ext cx="903963" cy="1323439"/>
            <a:chOff x="1257433" y="1927516"/>
            <a:chExt cx="903963" cy="132343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53373AD-B8D1-465D-BE36-880FAB5D53DD}"/>
                </a:ext>
              </a:extLst>
            </p:cNvPr>
            <p:cNvSpPr/>
            <p:nvPr/>
          </p:nvSpPr>
          <p:spPr>
            <a:xfrm>
              <a:off x="1257433" y="1953643"/>
              <a:ext cx="903963" cy="9039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E7FBD0-E415-48AF-93A1-C3E00D638034}"/>
                </a:ext>
              </a:extLst>
            </p:cNvPr>
            <p:cNvSpPr/>
            <p:nvPr/>
          </p:nvSpPr>
          <p:spPr>
            <a:xfrm>
              <a:off x="1370126" y="1927516"/>
              <a:ext cx="585649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“ 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622F24-8662-48D9-9222-6BF96BEB2FF2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BD5CD-38BF-4BF7-843F-763ADA256BDA}"/>
              </a:ext>
            </a:extLst>
          </p:cNvPr>
          <p:cNvSpPr txBox="1"/>
          <p:nvPr/>
        </p:nvSpPr>
        <p:spPr>
          <a:xfrm>
            <a:off x="5364479" y="-8709"/>
            <a:ext cx="14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- 7</a:t>
            </a:r>
          </a:p>
        </p:txBody>
      </p:sp>
    </p:spTree>
    <p:extLst>
      <p:ext uri="{BB962C8B-B14F-4D97-AF65-F5344CB8AC3E}">
        <p14:creationId xmlns:p14="http://schemas.microsoft.com/office/powerpoint/2010/main" val="160102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FD5BC64-8C3E-4AAF-9C36-F22E0A0E65E3}"/>
              </a:ext>
            </a:extLst>
          </p:cNvPr>
          <p:cNvGrpSpPr/>
          <p:nvPr/>
        </p:nvGrpSpPr>
        <p:grpSpPr>
          <a:xfrm>
            <a:off x="1684827" y="1957905"/>
            <a:ext cx="9592773" cy="2450848"/>
            <a:chOff x="1297295" y="2203575"/>
            <a:chExt cx="9592773" cy="245084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64DD6C-17EB-4682-BD36-0A2442D9B64F}"/>
                </a:ext>
              </a:extLst>
            </p:cNvPr>
            <p:cNvGrpSpPr/>
            <p:nvPr/>
          </p:nvGrpSpPr>
          <p:grpSpPr>
            <a:xfrm>
              <a:off x="1301931" y="2203575"/>
              <a:ext cx="9588137" cy="2450848"/>
              <a:chOff x="1375955" y="727771"/>
              <a:chExt cx="9588137" cy="2450848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4882BDC2-48BE-4A96-9623-E25E604DB4A6}"/>
                  </a:ext>
                </a:extLst>
              </p:cNvPr>
              <p:cNvSpPr/>
              <p:nvPr/>
            </p:nvSpPr>
            <p:spPr>
              <a:xfrm>
                <a:off x="1375955" y="727771"/>
                <a:ext cx="9588137" cy="2264229"/>
              </a:xfrm>
              <a:prstGeom prst="roundRect">
                <a:avLst>
                  <a:gd name="adj" fmla="val 1667"/>
                </a:avLst>
              </a:prstGeom>
              <a:solidFill>
                <a:srgbClr val="ECEC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D713666A-E674-42D8-A123-053A2868BE40}"/>
                  </a:ext>
                </a:extLst>
              </p:cNvPr>
              <p:cNvSpPr/>
              <p:nvPr/>
            </p:nvSpPr>
            <p:spPr>
              <a:xfrm rot="10800000">
                <a:off x="7942217" y="2838992"/>
                <a:ext cx="418011" cy="339627"/>
              </a:xfrm>
              <a:prstGeom prst="triangle">
                <a:avLst/>
              </a:prstGeom>
              <a:solidFill>
                <a:srgbClr val="ECEC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5050FC-86BB-484C-A829-D234DCE03518}"/>
                  </a:ext>
                </a:extLst>
              </p:cNvPr>
              <p:cNvSpPr/>
              <p:nvPr/>
            </p:nvSpPr>
            <p:spPr>
              <a:xfrm>
                <a:off x="7733213" y="2528752"/>
                <a:ext cx="844732" cy="457806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B9585A4F-EB55-46F1-9C90-E7B3C091388E}"/>
                </a:ext>
              </a:extLst>
            </p:cNvPr>
            <p:cNvSpPr/>
            <p:nvPr/>
          </p:nvSpPr>
          <p:spPr>
            <a:xfrm>
              <a:off x="1297295" y="2208829"/>
              <a:ext cx="9588138" cy="55250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622F24-8662-48D9-9222-6BF96BEB2FF2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BD5CD-38BF-4BF7-843F-763ADA256BDA}"/>
              </a:ext>
            </a:extLst>
          </p:cNvPr>
          <p:cNvSpPr txBox="1"/>
          <p:nvPr/>
        </p:nvSpPr>
        <p:spPr>
          <a:xfrm>
            <a:off x="5364479" y="-8709"/>
            <a:ext cx="14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C7C5C7-77B9-40AD-AA10-BB7728BA7A22}"/>
              </a:ext>
            </a:extLst>
          </p:cNvPr>
          <p:cNvSpPr/>
          <p:nvPr/>
        </p:nvSpPr>
        <p:spPr>
          <a:xfrm>
            <a:off x="2867838" y="2357128"/>
            <a:ext cx="8493038" cy="1228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520AC7-042A-49ED-9D37-E6E8ABE6FA52}"/>
              </a:ext>
            </a:extLst>
          </p:cNvPr>
          <p:cNvSpPr/>
          <p:nvPr/>
        </p:nvSpPr>
        <p:spPr>
          <a:xfrm>
            <a:off x="5889351" y="4465969"/>
            <a:ext cx="54666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sz="1400" b="1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Warren Buffet</a:t>
            </a:r>
            <a:r>
              <a:rPr lang="en-US" sz="14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Chairman &amp; CEO, Berkshire Hathaway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FA02F8-02DF-4B70-8CAC-693778B08AEF}"/>
              </a:ext>
            </a:extLst>
          </p:cNvPr>
          <p:cNvSpPr/>
          <p:nvPr/>
        </p:nvSpPr>
        <p:spPr>
          <a:xfrm>
            <a:off x="1923503" y="2023851"/>
            <a:ext cx="844732" cy="1862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1500" b="1" dirty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13922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259</Words>
  <Application>Microsoft Office PowerPoint</Application>
  <PresentationFormat>Widescreen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Century Schoolbook</vt:lpstr>
      <vt:lpstr>Open Sans</vt:lpstr>
      <vt:lpstr>Open Sans Light</vt:lpstr>
      <vt:lpstr>Ubuntu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 Minocha</dc:creator>
  <cp:lastModifiedBy>Office365 Team</cp:lastModifiedBy>
  <cp:revision>130</cp:revision>
  <dcterms:created xsi:type="dcterms:W3CDTF">2019-05-27T14:00:02Z</dcterms:created>
  <dcterms:modified xsi:type="dcterms:W3CDTF">2019-06-13T09:10:03Z</dcterms:modified>
</cp:coreProperties>
</file>